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5" r:id="rId2"/>
    <p:sldMasterId id="2147483711" r:id="rId3"/>
    <p:sldMasterId id="2147483723" r:id="rId4"/>
    <p:sldMasterId id="2147483735" r:id="rId5"/>
  </p:sldMasterIdLst>
  <p:notesMasterIdLst>
    <p:notesMasterId r:id="rId69"/>
  </p:notesMasterIdLst>
  <p:sldIdLst>
    <p:sldId id="298" r:id="rId6"/>
    <p:sldId id="303" r:id="rId7"/>
    <p:sldId id="304" r:id="rId8"/>
    <p:sldId id="301" r:id="rId9"/>
    <p:sldId id="302" r:id="rId10"/>
    <p:sldId id="299" r:id="rId11"/>
    <p:sldId id="300" r:id="rId12"/>
    <p:sldId id="259" r:id="rId13"/>
    <p:sldId id="356" r:id="rId14"/>
    <p:sldId id="257" r:id="rId15"/>
    <p:sldId id="343" r:id="rId16"/>
    <p:sldId id="344" r:id="rId17"/>
    <p:sldId id="345" r:id="rId18"/>
    <p:sldId id="317" r:id="rId19"/>
    <p:sldId id="284" r:id="rId20"/>
    <p:sldId id="287" r:id="rId21"/>
    <p:sldId id="329" r:id="rId22"/>
    <p:sldId id="281" r:id="rId23"/>
    <p:sldId id="288" r:id="rId24"/>
    <p:sldId id="306" r:id="rId25"/>
    <p:sldId id="307" r:id="rId26"/>
    <p:sldId id="305" r:id="rId27"/>
    <p:sldId id="357" r:id="rId28"/>
    <p:sldId id="309" r:id="rId29"/>
    <p:sldId id="310" r:id="rId30"/>
    <p:sldId id="323" r:id="rId31"/>
    <p:sldId id="316" r:id="rId32"/>
    <p:sldId id="314" r:id="rId33"/>
    <p:sldId id="315" r:id="rId34"/>
    <p:sldId id="318" r:id="rId35"/>
    <p:sldId id="277" r:id="rId36"/>
    <p:sldId id="322" r:id="rId37"/>
    <p:sldId id="308" r:id="rId38"/>
    <p:sldId id="330" r:id="rId39"/>
    <p:sldId id="324" r:id="rId40"/>
    <p:sldId id="326" r:id="rId41"/>
    <p:sldId id="325" r:id="rId42"/>
    <p:sldId id="327" r:id="rId43"/>
    <p:sldId id="352" r:id="rId44"/>
    <p:sldId id="278" r:id="rId45"/>
    <p:sldId id="328" r:id="rId46"/>
    <p:sldId id="353" r:id="rId47"/>
    <p:sldId id="355" r:id="rId48"/>
    <p:sldId id="331" r:id="rId49"/>
    <p:sldId id="332" r:id="rId50"/>
    <p:sldId id="320" r:id="rId51"/>
    <p:sldId id="333" r:id="rId52"/>
    <p:sldId id="346" r:id="rId53"/>
    <p:sldId id="347" r:id="rId54"/>
    <p:sldId id="348" r:id="rId55"/>
    <p:sldId id="296" r:id="rId56"/>
    <p:sldId id="341" r:id="rId57"/>
    <p:sldId id="335" r:id="rId58"/>
    <p:sldId id="336" r:id="rId59"/>
    <p:sldId id="337" r:id="rId60"/>
    <p:sldId id="338" r:id="rId61"/>
    <p:sldId id="349" r:id="rId62"/>
    <p:sldId id="339" r:id="rId63"/>
    <p:sldId id="350" r:id="rId64"/>
    <p:sldId id="340" r:id="rId65"/>
    <p:sldId id="280" r:id="rId66"/>
    <p:sldId id="342" r:id="rId67"/>
    <p:sldId id="334" r:id="rId6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>
          <p15:clr>
            <a:srgbClr val="A4A3A4"/>
          </p15:clr>
        </p15:guide>
        <p15:guide id="2" pos="3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12" y="60"/>
      </p:cViewPr>
      <p:guideLst>
        <p:guide orient="horz" pos="346"/>
        <p:guide pos="3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" Type="http://schemas.openxmlformats.org/officeDocument/2006/relationships/slide" Target="slides/slide2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88A5F3F-B2E8-4E33-A21D-51A4BF706D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160056-3C8D-45B2-B120-ABFEE66A461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137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CB7BAD-E8DA-408D-83D5-BC46D80135A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304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160056-3C8D-45B2-B120-ABFEE66A461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627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EFA5A1-3B7E-4CEA-94A9-6CA7A5EEBD1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13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A6939-8B52-47E0-872B-CBEC4988D7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49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7E5E5-75E7-4890-8085-E34827F43E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1920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0A103-7B22-446B-AECB-BF6BC53CD7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1575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EB1E5-592E-44E7-9FC3-B716E1AEE4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0230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870B4-5E32-4120-B6DC-4A56069F6C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6156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7DCDE-C731-4563-A259-B3E8F873458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801808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D1058-B27C-49C4-B499-1AF5BD6FBB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3275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B7FEA-1BEE-4F84-88C7-D6B1360107BD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298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52AF31-E94D-4852-9C22-B7AA3C7CDD7B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00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6F362A-E816-4834-B10F-A44C68F523AB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642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903BE0-898E-42C3-A7C2-5F01423236A7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322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D3437-A139-4D1D-85AB-A302B7098F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98435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675A8F-16FD-4138-B0A9-87DAE89B2895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380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319BE9-7FBD-4A69-A324-084EC420737C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046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C4F29-E6AF-4EB3-9C60-2232EBD6D7DE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889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A22283-3D7A-42E5-AB32-B60D2EEDE5B9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9154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0FB1C8-F958-466A-9A9B-C725B110F173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41375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5E9AE3-CB08-4FB6-93EA-6BDE6ED916D0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41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0001CD-4C0D-4920-892B-3C74095F6590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4124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47DF43-89BE-4278-9C94-39CB0527A5D7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665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600852-8B08-4EDF-89E7-01C83DA043BE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3634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3A5976-7F94-41CF-943D-2B4F8BCBF66D}" type="slidenum"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8142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A8F78-6750-459D-B63A-6AB98A0B5D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27586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1EFDE4-E56E-466F-90AB-1A6C6905050C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575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14.01.2020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205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706090"/>
          </a:xfr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4400" b="1" kern="1200" dirty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600200"/>
            <a:ext cx="7704856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14.01.2020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70688"/>
            <a:ext cx="377788" cy="1136512"/>
          </a:xfrm>
          <a:prstGeom prst="rect">
            <a:avLst/>
          </a:prstGeom>
          <a:solidFill>
            <a:srgbClr val="FFF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1134176"/>
            <a:ext cx="377788" cy="11365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-2336"/>
            <a:ext cx="377788" cy="1136512"/>
          </a:xfrm>
          <a:prstGeom prst="rect">
            <a:avLst/>
          </a:prstGeom>
          <a:solidFill>
            <a:srgbClr val="FF5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5672980"/>
            <a:ext cx="377788" cy="1185020"/>
          </a:xfrm>
          <a:prstGeom prst="rect">
            <a:avLst/>
          </a:prstGeom>
          <a:solidFill>
            <a:srgbClr val="09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4536469"/>
            <a:ext cx="377788" cy="1136512"/>
          </a:xfrm>
          <a:prstGeom prst="rect">
            <a:avLst/>
          </a:prstGeom>
          <a:solidFill>
            <a:srgbClr val="69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3399957"/>
            <a:ext cx="377788" cy="1136512"/>
          </a:xfrm>
          <a:prstGeom prst="rect">
            <a:avLst/>
          </a:prstGeom>
          <a:solidFill>
            <a:srgbClr val="82F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547664" y="1124744"/>
            <a:ext cx="7272808" cy="551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4" descr="C:\Users\1\Desktop\Шляпник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88" y="44624"/>
            <a:ext cx="1032760" cy="130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507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14.01.2020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638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14.01.2020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0716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14.01.2020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019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14.01.2020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1078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14.01.2020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371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14.01.2020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8310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14.01.2020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10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A96ED-9EE5-432E-8487-07A38F8333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1918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14.01.2020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0705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14.01.2020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6796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539860822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552115623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18897205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161992499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29174905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401211082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134962094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94630708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739BB-DE6C-43F0-9D64-4A59B6FB9E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01377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160467763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26199310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07330002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074248998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169261258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31725450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915036671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214897826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18141515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08715611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F74B9-1D5A-469C-B526-EFC5F3C169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71922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25347892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77423085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197913988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8801274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1AC25-55DE-4636-9727-51ABB82D00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6849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0CA08-F2C0-4F60-83E0-D23495BE10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1500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A51E6-2587-4579-B157-6118FC9AD7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1371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B0571AC-0C1B-4D1E-B359-C3B560EF1B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4" r:id="rId14"/>
    <p:sldLayoutId id="214748369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253C5B-C9EA-4889-93B8-D8BF0A2B158D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28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14.01.2020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16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7378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 spd="slow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93698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spd="slow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905000" y="2276475"/>
            <a:ext cx="7239000" cy="313372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Технология развития критического мышления</a:t>
            </a:r>
            <a:r>
              <a:rPr lang="en-US" sz="4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4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через чтение и письмо (ТРКМЧП)</a:t>
            </a:r>
          </a:p>
        </p:txBody>
      </p:sp>
      <p:pic>
        <p:nvPicPr>
          <p:cNvPr id="4099" name="Picture 4" descr="Образе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8763">
            <a:off x="658813" y="296863"/>
            <a:ext cx="210978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WordArt 5"/>
          <p:cNvSpPr>
            <a:spLocks noChangeArrowheads="1" noChangeShapeType="1" noTextEdit="1"/>
          </p:cNvSpPr>
          <p:nvPr/>
        </p:nvSpPr>
        <p:spPr bwMode="auto">
          <a:xfrm>
            <a:off x="2895600" y="609600"/>
            <a:ext cx="2667000" cy="72707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  <a:endParaRPr lang="ru-RU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9"/>
          <p:cNvSpPr>
            <a:spLocks noGrp="1" noChangeArrowheads="1"/>
          </p:cNvSpPr>
          <p:nvPr>
            <p:ph type="title"/>
          </p:nvPr>
        </p:nvSpPr>
        <p:spPr>
          <a:xfrm>
            <a:off x="447675" y="115888"/>
            <a:ext cx="8229600" cy="928687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Технологические этапы/фазы</a:t>
            </a:r>
          </a:p>
        </p:txBody>
      </p:sp>
      <p:sp>
        <p:nvSpPr>
          <p:cNvPr id="12291" name="Text Box 14"/>
          <p:cNvSpPr txBox="1">
            <a:spLocks noChangeArrowheads="1"/>
          </p:cNvSpPr>
          <p:nvPr/>
        </p:nvSpPr>
        <p:spPr bwMode="auto">
          <a:xfrm>
            <a:off x="179388" y="1041400"/>
            <a:ext cx="2592387" cy="22467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/>
              <a:t>1 фаза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/>
              <a:t>«ВЫЗОВ»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/>
              <a:t>(побуждение</a:t>
            </a:r>
            <a:r>
              <a:rPr lang="ru-RU" altLang="ru-RU" sz="2800" dirty="0" smtClean="0"/>
              <a:t>)</a:t>
            </a:r>
            <a:endParaRPr lang="ru-RU" altLang="ru-RU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dirty="0"/>
          </a:p>
        </p:txBody>
      </p:sp>
      <p:sp>
        <p:nvSpPr>
          <p:cNvPr id="12292" name="Text Box 16"/>
          <p:cNvSpPr txBox="1">
            <a:spLocks noChangeArrowheads="1"/>
          </p:cNvSpPr>
          <p:nvPr/>
        </p:nvSpPr>
        <p:spPr bwMode="auto">
          <a:xfrm>
            <a:off x="3006725" y="1087438"/>
            <a:ext cx="2881313" cy="23698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/>
              <a:t>2 фаза </a:t>
            </a:r>
            <a:r>
              <a:rPr lang="ru-RU" altLang="ru-RU" sz="2400" b="1" dirty="0"/>
              <a:t>«РЕАЛИЗАЦИЯ</a:t>
            </a:r>
            <a:r>
              <a:rPr lang="ru-RU" altLang="ru-RU" sz="2400" b="1" dirty="0" smtClean="0"/>
              <a:t>»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cap="all" dirty="0" smtClean="0"/>
              <a:t>осмысление</a:t>
            </a:r>
            <a:r>
              <a:rPr lang="ru-RU" altLang="ru-RU" sz="2400" dirty="0" smtClean="0"/>
              <a:t> </a:t>
            </a:r>
            <a:endParaRPr lang="ru-RU" altLang="ru-RU" sz="2400" dirty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/>
              <a:t>(получение новой информации)</a:t>
            </a:r>
          </a:p>
        </p:txBody>
      </p:sp>
      <p:sp>
        <p:nvSpPr>
          <p:cNvPr id="12293" name="Text Box 17"/>
          <p:cNvSpPr txBox="1">
            <a:spLocks noChangeArrowheads="1"/>
          </p:cNvSpPr>
          <p:nvPr/>
        </p:nvSpPr>
        <p:spPr bwMode="auto">
          <a:xfrm>
            <a:off x="6084888" y="1087438"/>
            <a:ext cx="2592387" cy="21852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/>
              <a:t>3 фаза</a:t>
            </a:r>
            <a:r>
              <a:rPr lang="ru-RU" altLang="ru-RU" sz="4000" dirty="0"/>
              <a:t> </a:t>
            </a:r>
            <a:r>
              <a:rPr lang="ru-RU" altLang="ru-RU" sz="2400" b="1" dirty="0"/>
              <a:t>«РЕФЛЕКСИЯ»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(осмысление, рождение нового знания</a:t>
            </a:r>
            <a:r>
              <a:rPr lang="en-US" altLang="ru-RU" sz="2400" dirty="0"/>
              <a:t>)</a:t>
            </a:r>
            <a:endParaRPr lang="ru-RU" alt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47675" y="3789040"/>
            <a:ext cx="8569325" cy="2639953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>
            <a:spAutoFit/>
          </a:bodyPr>
          <a:lstStyle>
            <a:lvl1pPr indent="215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ru-RU" altLang="ru-RU" sz="2600" dirty="0">
                <a:solidFill>
                  <a:srgbClr val="373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информации происходит в 3 этапа, что соответствует 3 основным фазам/стадиям занятия: </a:t>
            </a:r>
          </a:p>
          <a:p>
            <a:pPr>
              <a:lnSpc>
                <a:spcPct val="107000"/>
              </a:lnSpc>
              <a:spcBef>
                <a:spcPct val="0"/>
              </a:spcBef>
            </a:pPr>
            <a:r>
              <a:rPr lang="ru-RU" altLang="ru-RU" sz="2600" dirty="0">
                <a:solidFill>
                  <a:srgbClr val="373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– </a:t>
            </a:r>
            <a:r>
              <a:rPr lang="ru-RU" altLang="ru-RU" sz="2600" b="1" dirty="0">
                <a:solidFill>
                  <a:srgbClr val="373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стадия вызова</a:t>
            </a:r>
            <a:r>
              <a:rPr lang="ru-RU" altLang="ru-RU" sz="2600" dirty="0">
                <a:solidFill>
                  <a:srgbClr val="373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 </a:t>
            </a:r>
          </a:p>
          <a:p>
            <a:pPr>
              <a:lnSpc>
                <a:spcPct val="107000"/>
              </a:lnSpc>
              <a:spcBef>
                <a:spcPct val="0"/>
              </a:spcBef>
            </a:pPr>
            <a:r>
              <a:rPr lang="ru-RU" altLang="ru-RU" sz="2600" dirty="0">
                <a:solidFill>
                  <a:srgbClr val="373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 восприятие нового – </a:t>
            </a:r>
            <a:r>
              <a:rPr lang="ru-RU" altLang="ru-RU" sz="2600" b="1" dirty="0">
                <a:solidFill>
                  <a:srgbClr val="373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смысловая стадия</a:t>
            </a:r>
            <a:r>
              <a:rPr lang="ru-RU" altLang="ru-RU" sz="2600" dirty="0">
                <a:solidFill>
                  <a:srgbClr val="373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(или стадия реализации смысла); </a:t>
            </a:r>
          </a:p>
          <a:p>
            <a:pPr>
              <a:lnSpc>
                <a:spcPct val="107000"/>
              </a:lnSpc>
              <a:spcBef>
                <a:spcPct val="0"/>
              </a:spcBef>
            </a:pPr>
            <a:r>
              <a:rPr lang="ru-RU" altLang="ru-RU" sz="2600" dirty="0">
                <a:solidFill>
                  <a:srgbClr val="373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присвоение информации – </a:t>
            </a:r>
            <a:r>
              <a:rPr lang="ru-RU" altLang="ru-RU" sz="2600" b="1" dirty="0">
                <a:solidFill>
                  <a:srgbClr val="373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стадия рефлексии</a:t>
            </a:r>
            <a:r>
              <a:rPr lang="ru-RU" altLang="ru-RU" sz="2600" dirty="0">
                <a:solidFill>
                  <a:srgbClr val="373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1-я фаза</a:t>
            </a:r>
            <a:r>
              <a:rPr lang="ru-RU" sz="3200" dirty="0"/>
              <a:t> </a:t>
            </a:r>
            <a:r>
              <a:rPr lang="ru-RU" sz="4000" b="1" dirty="0">
                <a:solidFill>
                  <a:srgbClr val="C00000"/>
                </a:solidFill>
              </a:rPr>
              <a:t>ВЫЗОВ 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510" y="908449"/>
            <a:ext cx="8551986" cy="331263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    Ориентирована на актуализацию имеющихся знаний, формирование личностного интереса к получению новой информации и ценностного отношения к предмету.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5949552"/>
            <a:ext cx="9144000" cy="916213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>
            <a:spAutoFit/>
          </a:bodyPr>
          <a:lstStyle>
            <a:lvl1pPr indent="215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15900" algn="ctr" defTabSz="9144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стадии вызова происходит “включение” в работу, поэтому она очень важна. </a:t>
            </a:r>
            <a:endParaRPr kumimoji="0" lang="ru-RU" alt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0807" y="2577702"/>
            <a:ext cx="7757740" cy="1733808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На первой стадии делается не вызов вообще, а вызов именно той информации, которая будет востребована во второй части </a:t>
            </a:r>
            <a:r>
              <a:rPr lang="ru-RU" sz="2600" dirty="0" smtClean="0">
                <a:solidFill>
                  <a:srgbClr val="000000"/>
                </a:solidFill>
              </a:rPr>
              <a:t>занятия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осмыслении</a:t>
            </a:r>
          </a:p>
        </p:txBody>
      </p:sp>
      <p:pic>
        <p:nvPicPr>
          <p:cNvPr id="13318" name="Picture 6" descr="Картинки по запросу восклицательный знак картин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6579"/>
            <a:ext cx="1160394" cy="145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478803"/>
            <a:ext cx="8679035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Поскольку при этом сочетаются индивидуальная и групповая формы работы, участие обучаемых в образовательном процессе активизируется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79512" y="74054"/>
            <a:ext cx="1193392" cy="1238748"/>
            <a:chOff x="4114067" y="2894771"/>
            <a:chExt cx="1633530" cy="1633530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067" y="2894771"/>
              <a:ext cx="1633530" cy="1633530"/>
            </a:xfrm>
            <a:prstGeom prst="ellipse">
              <a:avLst/>
            </a:prstGeom>
            <a:ln>
              <a:solidFill>
                <a:srgbClr val="0BE5C1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4314279" y="3185995"/>
              <a:ext cx="129368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800" dirty="0" smtClean="0">
                  <a:solidFill>
                    <a:schemeClr val="bg1"/>
                  </a:solidFill>
                  <a:latin typeface="Segoe Print" panose="02000600000000000000" pitchFamily="2" charset="0"/>
                </a:rPr>
                <a:t>Хотели бы узнать…</a:t>
              </a:r>
              <a:endParaRPr lang="ru-RU" sz="800" dirty="0">
                <a:solidFill>
                  <a:schemeClr val="bg1"/>
                </a:solidFill>
                <a:latin typeface="Segoe Print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770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65405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2-я фаза </a:t>
            </a:r>
            <a:r>
              <a:rPr lang="ru-RU" sz="2800" b="1" dirty="0" smtClean="0"/>
              <a:t>РЕАЛИЗАЦИИ/ОСМЫСЛЕНИЯ</a:t>
            </a:r>
            <a:endParaRPr lang="ru-RU" sz="4000" dirty="0" smtClean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445500" cy="2376264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ru-RU" sz="2800" b="1" dirty="0" smtClean="0"/>
              <a:t>Задачи: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активное получение информации,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соотнесение нового с уже известным,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систематизация, отслеживание собственного понимания.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ru-RU" sz="28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4149080"/>
            <a:ext cx="8086129" cy="203132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ru-RU" sz="2800" dirty="0"/>
              <a:t>Студент получает возможность задуматься о природе изучаемого объекта, по мере соотнесения старой и новой информации учится формулировать вопросы, определяет собственную позицию. </a:t>
            </a:r>
          </a:p>
        </p:txBody>
      </p:sp>
    </p:spTree>
    <p:extLst>
      <p:ext uri="{BB962C8B-B14F-4D97-AF65-F5344CB8AC3E}">
        <p14:creationId xmlns:p14="http://schemas.microsoft.com/office/powerpoint/2010/main" val="225091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7" y="260648"/>
            <a:ext cx="8543925" cy="1008112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3-я фаза </a:t>
            </a:r>
            <a:r>
              <a:rPr lang="ru-RU" dirty="0" smtClean="0"/>
              <a:t>РЕФЛЕКСИЯ </a:t>
            </a:r>
            <a:endParaRPr lang="ru-RU" dirty="0" smtClean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8" y="1484313"/>
            <a:ext cx="8701087" cy="3744887"/>
          </a:xfrm>
          <a:solidFill>
            <a:schemeClr val="bg1"/>
          </a:solidFill>
        </p:spPr>
        <p:txBody>
          <a:bodyPr/>
          <a:lstStyle/>
          <a:p>
            <a:pPr marL="0" indent="357188" eaLnBrk="1" hangingPunct="1">
              <a:buFontTx/>
              <a:buNone/>
              <a:defRPr/>
            </a:pPr>
            <a:r>
              <a:rPr lang="ru-RU" dirty="0" smtClean="0"/>
              <a:t>Связана с обобщением (суммированием) и систематизацией новой информации,</a:t>
            </a:r>
          </a:p>
          <a:p>
            <a:pPr marL="0" indent="357188" eaLnBrk="1" hangingPunct="1">
              <a:buNone/>
              <a:defRPr/>
            </a:pPr>
            <a:r>
              <a:rPr lang="ru-RU" dirty="0" smtClean="0"/>
              <a:t>Происходит выработка собственного отношения к изучаемому материалу и формулирование вопросов для дальнейшего продвижения в информационном поле.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92124" y="5517232"/>
            <a:ext cx="8159750" cy="954088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dirty="0"/>
              <a:t>Анализ собственных мыслительных операций – важнейшая составляющая данной фазы.</a:t>
            </a:r>
          </a:p>
        </p:txBody>
      </p:sp>
    </p:spTree>
    <p:extLst>
      <p:ext uri="{BB962C8B-B14F-4D97-AF65-F5344CB8AC3E}">
        <p14:creationId xmlns:p14="http://schemas.microsoft.com/office/powerpoint/2010/main" val="330608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15962"/>
          </a:xfrm>
          <a:solidFill>
            <a:srgbClr val="FDFDDF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3300"/>
                </a:solidFill>
              </a:rPr>
              <a:t>Структура технологии занятия</a:t>
            </a:r>
          </a:p>
        </p:txBody>
      </p:sp>
      <p:graphicFrame>
        <p:nvGraphicFramePr>
          <p:cNvPr id="12321" name="Group 3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732607939"/>
              </p:ext>
            </p:extLst>
          </p:nvPr>
        </p:nvGraphicFramePr>
        <p:xfrm>
          <a:off x="179511" y="1012825"/>
          <a:ext cx="8785101" cy="5729288"/>
        </p:xfrm>
        <a:graphic>
          <a:graphicData uri="http://schemas.openxmlformats.org/drawingml/2006/table">
            <a:tbl>
              <a:tblPr/>
              <a:tblGrid>
                <a:gridCol w="2928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8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93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«Вызов»</a:t>
                      </a:r>
                    </a:p>
                  </a:txBody>
                  <a:tcPr marL="91443" marR="91443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«Осмысление содержания»</a:t>
                      </a:r>
                    </a:p>
                  </a:txBody>
                  <a:tcPr marL="91443" marR="91443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«Рефлексия»</a:t>
                      </a:r>
                    </a:p>
                  </a:txBody>
                  <a:tcPr marL="91443" marR="91443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9894">
                <a:tc>
                  <a:txBody>
                    <a:bodyPr/>
                    <a:lstStyle/>
                    <a:p>
                      <a:pPr marL="185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активизация имеющихся знаний;</a:t>
                      </a:r>
                    </a:p>
                    <a:p>
                      <a:pPr marL="185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85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пробуждение интереса к получению новой информации;</a:t>
                      </a:r>
                    </a:p>
                    <a:p>
                      <a:pPr marL="185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85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Коммуникации по теме</a:t>
                      </a:r>
                    </a:p>
                    <a:p>
                      <a:pPr marL="185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85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постановка студентом собственных целей обучения</a:t>
                      </a:r>
                    </a:p>
                    <a:p>
                      <a:pPr marL="185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получение новой информации по теме;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классификация полученной информации по категориям знания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корректировка студентом поставленных целей обучения</a:t>
                      </a:r>
                    </a:p>
                  </a:txBody>
                  <a:tcPr marL="91443" marR="91443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D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Мотивация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Коммуникация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Оценка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размышление, рождение нового знания;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постановка студентом новых целей обучения (на перспективу)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Приемы на стадии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Вызова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949280"/>
          </a:xfrm>
        </p:spPr>
        <p:txBody>
          <a:bodyPr/>
          <a:lstStyle/>
          <a:p>
            <a:pPr marL="985838">
              <a:spcBef>
                <a:spcPts val="400"/>
              </a:spcBef>
              <a:defRPr/>
            </a:pPr>
            <a:r>
              <a:rPr lang="ru-RU" sz="2700" dirty="0">
                <a:effectLst/>
              </a:rPr>
              <a:t>Ключевые слова</a:t>
            </a:r>
          </a:p>
          <a:p>
            <a:pPr marL="985838">
              <a:spcBef>
                <a:spcPts val="400"/>
              </a:spcBef>
              <a:defRPr/>
            </a:pPr>
            <a:r>
              <a:rPr lang="ru-RU" sz="2700" i="1" dirty="0">
                <a:effectLst/>
              </a:rPr>
              <a:t>Верные (неверные) </a:t>
            </a:r>
            <a:r>
              <a:rPr lang="ru-RU" sz="2700" i="1" dirty="0" smtClean="0">
                <a:effectLst/>
              </a:rPr>
              <a:t>утверждения. </a:t>
            </a:r>
            <a:r>
              <a:rPr lang="ru-RU" sz="2700" dirty="0" smtClean="0">
                <a:effectLst/>
              </a:rPr>
              <a:t>Приём </a:t>
            </a:r>
            <a:r>
              <a:rPr lang="ru-RU" sz="2700" dirty="0">
                <a:effectLst/>
              </a:rPr>
              <a:t>“Верите ли Вы, что?”</a:t>
            </a:r>
            <a:endParaRPr lang="ru-RU" sz="2700" dirty="0"/>
          </a:p>
          <a:p>
            <a:pPr marL="985838">
              <a:spcBef>
                <a:spcPts val="400"/>
              </a:spcBef>
              <a:defRPr/>
            </a:pPr>
            <a:r>
              <a:rPr lang="ru-RU" sz="2700" i="1" dirty="0" smtClean="0">
                <a:effectLst/>
              </a:rPr>
              <a:t>Кластер </a:t>
            </a:r>
            <a:r>
              <a:rPr lang="ru-RU" sz="2700" i="1" dirty="0">
                <a:effectLst/>
              </a:rPr>
              <a:t>предположений</a:t>
            </a:r>
          </a:p>
          <a:p>
            <a:pPr marL="985838">
              <a:spcBef>
                <a:spcPts val="400"/>
              </a:spcBef>
              <a:defRPr/>
            </a:pPr>
            <a:r>
              <a:rPr lang="ru-RU" sz="2700" i="1" dirty="0">
                <a:effectLst/>
              </a:rPr>
              <a:t>Мозговой штурм</a:t>
            </a:r>
          </a:p>
          <a:p>
            <a:pPr marL="985838" eaLnBrk="1" hangingPunct="1">
              <a:spcBef>
                <a:spcPts val="400"/>
              </a:spcBef>
              <a:defRPr/>
            </a:pPr>
            <a:r>
              <a:rPr lang="ru-RU" sz="2700" dirty="0" smtClean="0"/>
              <a:t>Перепутанные логические цепи</a:t>
            </a:r>
          </a:p>
          <a:p>
            <a:pPr marL="985838" eaLnBrk="1" hangingPunct="1">
              <a:spcBef>
                <a:spcPts val="400"/>
              </a:spcBef>
              <a:defRPr/>
            </a:pPr>
            <a:r>
              <a:rPr lang="ru-RU" sz="2700" dirty="0" smtClean="0"/>
              <a:t>Свободное письменное задание</a:t>
            </a:r>
          </a:p>
          <a:p>
            <a:pPr marL="985838" eaLnBrk="1" hangingPunct="1">
              <a:spcBef>
                <a:spcPts val="400"/>
              </a:spcBef>
              <a:defRPr/>
            </a:pPr>
            <a:r>
              <a:rPr lang="ru-RU" sz="2700" dirty="0" smtClean="0"/>
              <a:t>"Подсказка".</a:t>
            </a:r>
          </a:p>
          <a:p>
            <a:pPr marL="985838" eaLnBrk="1" hangingPunct="1">
              <a:spcBef>
                <a:spcPts val="400"/>
              </a:spcBef>
              <a:defRPr/>
            </a:pPr>
            <a:r>
              <a:rPr lang="ru-RU" sz="2700" dirty="0" smtClean="0"/>
              <a:t>Наводящие вопросы</a:t>
            </a:r>
          </a:p>
          <a:p>
            <a:pPr marL="985838" eaLnBrk="1" hangingPunct="1">
              <a:spcBef>
                <a:spcPts val="400"/>
              </a:spcBef>
              <a:defRPr/>
            </a:pPr>
            <a:r>
              <a:rPr lang="ru-RU" sz="2700" dirty="0" smtClean="0"/>
              <a:t>"Покопаемся в памяти".</a:t>
            </a:r>
          </a:p>
          <a:p>
            <a:pPr marL="985838" eaLnBrk="1" hangingPunct="1">
              <a:spcBef>
                <a:spcPts val="400"/>
              </a:spcBef>
              <a:defRPr/>
            </a:pPr>
            <a:r>
              <a:rPr lang="ru-RU" sz="2700" dirty="0" smtClean="0"/>
              <a:t>Классификация.</a:t>
            </a:r>
          </a:p>
          <a:p>
            <a:pPr marL="985838" eaLnBrk="1" hangingPunct="1">
              <a:spcBef>
                <a:spcPts val="400"/>
              </a:spcBef>
              <a:defRPr/>
            </a:pPr>
            <a:r>
              <a:rPr lang="ru-RU" sz="2700" dirty="0" smtClean="0"/>
              <a:t>Свободное </a:t>
            </a:r>
            <a:r>
              <a:rPr lang="ru-RU" sz="2700" dirty="0" smtClean="0"/>
              <a:t>сочинение</a:t>
            </a:r>
          </a:p>
          <a:p>
            <a:pPr marL="985838" eaLnBrk="1" hangingPunct="1">
              <a:spcBef>
                <a:spcPts val="400"/>
              </a:spcBef>
              <a:defRPr/>
            </a:pPr>
            <a:r>
              <a:rPr lang="ru-RU" sz="2700" dirty="0" smtClean="0"/>
              <a:t>Таблица ЗХУ</a:t>
            </a:r>
            <a:endParaRPr lang="ru-RU" sz="2700" dirty="0" smtClean="0"/>
          </a:p>
          <a:p>
            <a:pPr eaLnBrk="1" hangingPunct="1">
              <a:defRPr/>
            </a:pPr>
            <a:endParaRPr lang="ru-RU" i="1" dirty="0" smtClean="0"/>
          </a:p>
          <a:p>
            <a:pPr eaLnBrk="1" hangingPunct="1">
              <a:defRPr/>
            </a:pPr>
            <a:endParaRPr lang="ru-RU" i="1" dirty="0" smtClean="0"/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92233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0000FF"/>
                </a:solidFill>
              </a:rPr>
              <a:t>Перепутанные  логические  цепочки</a:t>
            </a:r>
            <a:endParaRPr lang="ru-RU" sz="54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963" y="1052512"/>
            <a:ext cx="8472487" cy="5616847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Тема «Педагогика»</a:t>
            </a:r>
          </a:p>
          <a:p>
            <a:pPr marL="0" indent="357188" eaLnBrk="1" hangingPunct="1">
              <a:buFontTx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Выбери признаки педагогики:</a:t>
            </a:r>
          </a:p>
          <a:p>
            <a:pPr marL="1314450" indent="-514350" eaLnBrk="1" hangingPunct="1">
              <a:buFont typeface="+mj-lt"/>
              <a:buAutoNum type="arabicPeriod"/>
              <a:defRPr/>
            </a:pPr>
            <a:r>
              <a:rPr lang="ru-RU" sz="2800" dirty="0" smtClean="0"/>
              <a:t>искусство</a:t>
            </a:r>
          </a:p>
          <a:p>
            <a:pPr marL="1314450" indent="-514350" eaLnBrk="1" hangingPunct="1">
              <a:buFont typeface="+mj-lt"/>
              <a:buAutoNum type="arabicPeriod"/>
              <a:defRPr/>
            </a:pPr>
            <a:r>
              <a:rPr lang="ru-RU" sz="2800" dirty="0" smtClean="0"/>
              <a:t>воспитание</a:t>
            </a:r>
          </a:p>
          <a:p>
            <a:pPr marL="1314450" indent="-514350" eaLnBrk="1" hangingPunct="1">
              <a:buFont typeface="+mj-lt"/>
              <a:buAutoNum type="arabicPeriod"/>
              <a:defRPr/>
            </a:pPr>
            <a:r>
              <a:rPr lang="ru-RU" sz="2800" dirty="0" smtClean="0"/>
              <a:t>образование</a:t>
            </a:r>
          </a:p>
          <a:p>
            <a:pPr marL="1314450" indent="-514350" eaLnBrk="1" hangingPunct="1">
              <a:buFont typeface="+mj-lt"/>
              <a:buAutoNum type="arabicPeriod"/>
              <a:defRPr/>
            </a:pPr>
            <a:r>
              <a:rPr lang="ru-RU" sz="2800" dirty="0" smtClean="0"/>
              <a:t>развитие</a:t>
            </a:r>
          </a:p>
          <a:p>
            <a:pPr marL="1314450" indent="-514350" eaLnBrk="1" hangingPunct="1">
              <a:buFont typeface="+mj-lt"/>
              <a:buAutoNum type="arabicPeriod"/>
              <a:defRPr/>
            </a:pPr>
            <a:r>
              <a:rPr lang="ru-RU" sz="2800" dirty="0" smtClean="0"/>
              <a:t>студенты</a:t>
            </a:r>
          </a:p>
          <a:p>
            <a:pPr marL="1314450" indent="-514350" eaLnBrk="1" hangingPunct="1">
              <a:buFont typeface="+mj-lt"/>
              <a:buAutoNum type="arabicPeriod"/>
              <a:defRPr/>
            </a:pPr>
            <a:r>
              <a:rPr lang="ru-RU" sz="2800" dirty="0"/>
              <a:t>а</a:t>
            </a:r>
            <a:r>
              <a:rPr lang="ru-RU" sz="2800" dirty="0" smtClean="0"/>
              <a:t>натомия</a:t>
            </a:r>
          </a:p>
          <a:p>
            <a:pPr marL="1314450" indent="-514350" eaLnBrk="1" hangingPunct="1">
              <a:buFont typeface="+mj-lt"/>
              <a:buAutoNum type="arabicPeriod"/>
              <a:defRPr/>
            </a:pPr>
            <a:r>
              <a:rPr lang="ru-RU" sz="2800" dirty="0" smtClean="0"/>
              <a:t>наука</a:t>
            </a:r>
          </a:p>
          <a:p>
            <a:pPr marL="1314450" indent="-514350" eaLnBrk="1" hangingPunct="1">
              <a:buFont typeface="+mj-lt"/>
              <a:buAutoNum type="arabicPeriod"/>
              <a:defRPr/>
            </a:pPr>
            <a:r>
              <a:rPr lang="ru-RU" sz="2800" dirty="0"/>
              <a:t>о</a:t>
            </a:r>
            <a:r>
              <a:rPr lang="ru-RU" sz="2800" dirty="0" smtClean="0"/>
              <a:t>бучение</a:t>
            </a:r>
          </a:p>
          <a:p>
            <a:pPr marL="1314450" indent="-514350" eaLnBrk="1" hangingPunct="1">
              <a:buFont typeface="+mj-lt"/>
              <a:buAutoNum type="arabicPeriod"/>
              <a:defRPr/>
            </a:pPr>
            <a:r>
              <a:rPr lang="ru-RU" sz="2800" dirty="0" smtClean="0"/>
              <a:t>антропология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9056"/>
            <a:ext cx="8533892" cy="971672"/>
          </a:xfrm>
        </p:spPr>
        <p:txBody>
          <a:bodyPr/>
          <a:lstStyle/>
          <a:p>
            <a:pPr algn="ctr" eaLnBrk="1" hangingPunct="1"/>
            <a:r>
              <a:rPr lang="ru-RU" altLang="ru-RU" sz="2400" b="1" dirty="0" smtClean="0"/>
              <a:t>Приемы по развитию навыков составления вопросов</a:t>
            </a:r>
            <a:endParaRPr lang="ru-RU" altLang="ru-RU" sz="4000" b="1" dirty="0" smtClean="0"/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3608" y="980728"/>
            <a:ext cx="7591436" cy="647700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800" dirty="0" smtClean="0"/>
              <a:t>Таблица «толстых» и «тонких» вопросов</a:t>
            </a:r>
          </a:p>
          <a:p>
            <a:pPr algn="ctr" eaLnBrk="1" hangingPunct="1">
              <a:buFontTx/>
              <a:buNone/>
            </a:pPr>
            <a:endParaRPr lang="ru-RU" altLang="ru-RU" sz="2800" dirty="0" smtClean="0"/>
          </a:p>
          <a:p>
            <a:pPr algn="ctr" eaLnBrk="1" hangingPunct="1">
              <a:buFontTx/>
              <a:buNone/>
            </a:pPr>
            <a:endParaRPr lang="ru-RU" altLang="ru-RU" sz="2800" dirty="0" smtClean="0"/>
          </a:p>
        </p:txBody>
      </p:sp>
      <p:graphicFrame>
        <p:nvGraphicFramePr>
          <p:cNvPr id="321585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6200"/>
              </p:ext>
            </p:extLst>
          </p:nvPr>
        </p:nvGraphicFramePr>
        <p:xfrm>
          <a:off x="317822" y="1709165"/>
          <a:ext cx="8718673" cy="4992552"/>
        </p:xfrm>
        <a:graphic>
          <a:graphicData uri="http://schemas.openxmlformats.org/drawingml/2006/table">
            <a:tbl>
              <a:tblPr/>
              <a:tblGrid>
                <a:gridCol w="5008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0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9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Дайте три объяснения, почему…?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Объясните, почему…?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Почему вы думаете…?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Почему Вы считаете…?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чем различие…?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Предположите, что будет, если…?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Что, если…?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Кто…?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Что…?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Когда…?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Может…?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Будет…?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Мог ли…?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Как звать…? Было ли…?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Согласны ли Вы…?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Верно ли…?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20532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41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9398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Ромашка </a:t>
            </a:r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Блума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(6 вопросов)</a:t>
            </a:r>
            <a:endParaRPr lang="ru-RU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9459" name="Содержимое 3" descr="http://www.evolkov.net/pix/6.quest.2.2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214438"/>
            <a:ext cx="3927475" cy="4227512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1241425"/>
            <a:ext cx="4471988" cy="4200525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Простые вопросы.</a:t>
            </a:r>
          </a:p>
          <a:p>
            <a:pPr eaLnBrk="1" hangingPunct="1">
              <a:defRPr/>
            </a:pPr>
            <a:r>
              <a:rPr lang="ru-RU" dirty="0" smtClean="0"/>
              <a:t>Уточняющие вопросы.</a:t>
            </a:r>
          </a:p>
          <a:p>
            <a:pPr eaLnBrk="1" hangingPunct="1">
              <a:defRPr/>
            </a:pPr>
            <a:r>
              <a:rPr lang="ru-RU" dirty="0" smtClean="0"/>
              <a:t>Вопросы-интерпретации.</a:t>
            </a:r>
          </a:p>
          <a:p>
            <a:pPr eaLnBrk="1" hangingPunct="1">
              <a:defRPr/>
            </a:pPr>
            <a:r>
              <a:rPr lang="ru-RU" dirty="0" smtClean="0"/>
              <a:t>Оценивающие вопросы.</a:t>
            </a:r>
          </a:p>
          <a:p>
            <a:pPr eaLnBrk="1" hangingPunct="1">
              <a:defRPr/>
            </a:pPr>
            <a:r>
              <a:rPr lang="ru-RU" dirty="0" smtClean="0"/>
              <a:t>Творческие вопросы.</a:t>
            </a:r>
          </a:p>
          <a:p>
            <a:pPr eaLnBrk="1" hangingPunct="1">
              <a:defRPr/>
            </a:pPr>
            <a:r>
              <a:rPr lang="ru-RU" dirty="0" smtClean="0"/>
              <a:t>Практические вопросы.</a:t>
            </a:r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5667668"/>
            <a:ext cx="9144000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extrusionH="76200">
            <a:extrusionClr>
              <a:schemeClr val="accent5">
                <a:lumMod val="90000"/>
              </a:schemeClr>
            </a:extrusionClr>
          </a:sp3d>
        </p:spPr>
        <p:txBody>
          <a:bodyPr>
            <a:spAutoFit/>
          </a:bodyPr>
          <a:lstStyle/>
          <a:p>
            <a:pPr indent="450850">
              <a:spcBef>
                <a:spcPts val="0"/>
              </a:spcBef>
              <a:tabLst>
                <a:tab pos="679450" algn="l"/>
              </a:tabLst>
              <a:defRPr/>
            </a:pPr>
            <a:r>
              <a:rPr lang="ru-RU" sz="2400" b="1" u="sng" dirty="0">
                <a:cs typeface="Times New Roman" pitchFamily="18" charset="0"/>
              </a:rPr>
              <a:t>Простые вопросы</a:t>
            </a:r>
            <a:r>
              <a:rPr lang="ru-RU" sz="2400" b="1" dirty="0">
                <a:cs typeface="Times New Roman" pitchFamily="18" charset="0"/>
              </a:rPr>
              <a:t>.  </a:t>
            </a:r>
            <a:r>
              <a:rPr lang="ru-RU" sz="2400" dirty="0">
                <a:cs typeface="Times New Roman" pitchFamily="18" charset="0"/>
              </a:rPr>
              <a:t>Отвечая на них, нужно назвать какие-то факты,  вспомнить, воспроизвести некую информацию.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15888"/>
            <a:ext cx="8893175" cy="6553200"/>
          </a:xfrm>
        </p:spPr>
        <p:txBody>
          <a:bodyPr/>
          <a:lstStyle/>
          <a:p>
            <a:pPr indent="450850">
              <a:spcBef>
                <a:spcPts val="0"/>
              </a:spcBef>
              <a:buFontTx/>
              <a:buNone/>
              <a:tabLst>
                <a:tab pos="679450" algn="l"/>
              </a:tabLst>
              <a:defRPr/>
            </a:pPr>
            <a:r>
              <a:rPr lang="ru-RU" sz="2400" b="1" u="sng" dirty="0" smtClean="0">
                <a:effectLst/>
                <a:cs typeface="Times New Roman" pitchFamily="18" charset="0"/>
              </a:rPr>
              <a:t>Уточняющие вопросы</a:t>
            </a:r>
            <a:r>
              <a:rPr lang="ru-RU" sz="2400" u="sng" dirty="0" smtClean="0">
                <a:effectLst/>
                <a:cs typeface="Times New Roman" pitchFamily="18" charset="0"/>
              </a:rPr>
              <a:t>. </a:t>
            </a:r>
            <a:r>
              <a:rPr lang="ru-RU" sz="2400" dirty="0" smtClean="0">
                <a:effectLst/>
                <a:cs typeface="Times New Roman" pitchFamily="18" charset="0"/>
              </a:rPr>
              <a:t>Обычно они начинаются со слов: «</a:t>
            </a:r>
            <a:r>
              <a:rPr lang="ru-RU" sz="2400" i="1" dirty="0" smtClean="0">
                <a:effectLst/>
                <a:cs typeface="Times New Roman" pitchFamily="18" charset="0"/>
              </a:rPr>
              <a:t>То есть ты говоришь, что ….?», «Если я правильно понял, то ..?».</a:t>
            </a:r>
            <a:r>
              <a:rPr lang="ru-RU" sz="2400" dirty="0" smtClean="0">
                <a:effectLst/>
                <a:cs typeface="Times New Roman" pitchFamily="18" charset="0"/>
              </a:rPr>
              <a:t>Такие вопросы нужны для предоставления собеседнику обратной связи относительно того что он только что сказал.</a:t>
            </a:r>
          </a:p>
          <a:p>
            <a:pPr indent="450850">
              <a:spcBef>
                <a:spcPts val="0"/>
              </a:spcBef>
              <a:buFontTx/>
              <a:buNone/>
              <a:tabLst>
                <a:tab pos="679450" algn="l"/>
              </a:tabLst>
              <a:defRPr/>
            </a:pPr>
            <a:r>
              <a:rPr lang="ru-RU" sz="2400" b="1" u="sng" dirty="0" smtClean="0">
                <a:effectLst/>
                <a:cs typeface="Times New Roman" pitchFamily="18" charset="0"/>
              </a:rPr>
              <a:t>Объясняющие вопросы</a:t>
            </a:r>
            <a:r>
              <a:rPr lang="ru-RU" sz="2400" dirty="0" smtClean="0">
                <a:effectLst/>
                <a:cs typeface="Times New Roman" pitchFamily="18" charset="0"/>
              </a:rPr>
              <a:t>. Обычно начинаются со слова «</a:t>
            </a:r>
            <a:r>
              <a:rPr lang="ru-RU" sz="2400" i="1" dirty="0" smtClean="0">
                <a:effectLst/>
                <a:cs typeface="Times New Roman" pitchFamily="18" charset="0"/>
              </a:rPr>
              <a:t>Почему?</a:t>
            </a:r>
            <a:r>
              <a:rPr lang="ru-RU" sz="2400" dirty="0" smtClean="0">
                <a:effectLst/>
                <a:cs typeface="Times New Roman" pitchFamily="18" charset="0"/>
              </a:rPr>
              <a:t>». Они направлены на установление </a:t>
            </a:r>
            <a:r>
              <a:rPr lang="ru-RU" sz="2400" dirty="0" err="1" smtClean="0">
                <a:effectLst/>
                <a:cs typeface="Times New Roman" pitchFamily="18" charset="0"/>
              </a:rPr>
              <a:t>причинно</a:t>
            </a:r>
            <a:r>
              <a:rPr lang="ru-RU" sz="2400" dirty="0" smtClean="0">
                <a:effectLst/>
                <a:cs typeface="Times New Roman" pitchFamily="18" charset="0"/>
              </a:rPr>
              <a:t>—следственных связей.</a:t>
            </a:r>
          </a:p>
          <a:p>
            <a:pPr indent="450850">
              <a:spcBef>
                <a:spcPts val="0"/>
              </a:spcBef>
              <a:buFontTx/>
              <a:buNone/>
              <a:tabLst>
                <a:tab pos="679450" algn="l"/>
              </a:tabLst>
              <a:defRPr/>
            </a:pPr>
            <a:r>
              <a:rPr lang="ru-RU" sz="2400" b="1" u="sng" dirty="0" smtClean="0">
                <a:effectLst/>
                <a:cs typeface="Times New Roman" pitchFamily="18" charset="0"/>
              </a:rPr>
              <a:t>Практические вопросы. </a:t>
            </a:r>
            <a:r>
              <a:rPr lang="ru-RU" sz="2400" dirty="0" smtClean="0">
                <a:effectLst/>
                <a:cs typeface="Times New Roman" pitchFamily="18" charset="0"/>
              </a:rPr>
              <a:t>Они направлены на установление взаимосвязи между теорией и практикой. «</a:t>
            </a:r>
            <a:r>
              <a:rPr lang="ru-RU" sz="2400" i="1" dirty="0" smtClean="0">
                <a:effectLst/>
                <a:cs typeface="Times New Roman" pitchFamily="18" charset="0"/>
              </a:rPr>
              <a:t>Как бы вы поступили…?»</a:t>
            </a:r>
          </a:p>
          <a:p>
            <a:pPr indent="450850">
              <a:spcBef>
                <a:spcPts val="0"/>
              </a:spcBef>
              <a:buFontTx/>
              <a:buNone/>
              <a:tabLst>
                <a:tab pos="679450" algn="l"/>
              </a:tabLst>
              <a:defRPr/>
            </a:pPr>
            <a:r>
              <a:rPr lang="ru-RU" sz="2400" b="1" u="sng" dirty="0" smtClean="0">
                <a:effectLst/>
                <a:cs typeface="Times New Roman" pitchFamily="18" charset="0"/>
              </a:rPr>
              <a:t>Творческие вопросы</a:t>
            </a:r>
            <a:r>
              <a:rPr lang="ru-RU" sz="2400" dirty="0" smtClean="0">
                <a:effectLst/>
                <a:cs typeface="Times New Roman" pitchFamily="18" charset="0"/>
              </a:rPr>
              <a:t>. Когда в вопросе есть частица «бы», а в его формулировке есть элементы условности, предположения, фантазии, прогноза. « </a:t>
            </a:r>
            <a:r>
              <a:rPr lang="ru-RU" sz="2400" i="1" dirty="0" smtClean="0">
                <a:effectLst/>
                <a:cs typeface="Times New Roman" pitchFamily="18" charset="0"/>
              </a:rPr>
              <a:t>Что бы изменилось.., если бы..?»</a:t>
            </a:r>
          </a:p>
          <a:p>
            <a:pPr indent="450850" algn="just">
              <a:spcBef>
                <a:spcPts val="0"/>
              </a:spcBef>
              <a:buFontTx/>
              <a:buNone/>
              <a:tabLst>
                <a:tab pos="679450" algn="l"/>
              </a:tabLst>
              <a:defRPr/>
            </a:pPr>
            <a:r>
              <a:rPr lang="ru-RU" sz="2400" b="1" u="sng" dirty="0" smtClean="0">
                <a:effectLst/>
                <a:cs typeface="Times New Roman" pitchFamily="18" charset="0"/>
              </a:rPr>
              <a:t>Оценочные вопросы. </a:t>
            </a:r>
            <a:r>
              <a:rPr lang="ru-RU" sz="2400" dirty="0" smtClean="0">
                <a:effectLst/>
                <a:cs typeface="Times New Roman" pitchFamily="18" charset="0"/>
              </a:rPr>
              <a:t>Эти вопросы направлены на выяснение критериев оценки тех или иных событий, явлений, фактов. «</a:t>
            </a:r>
            <a:r>
              <a:rPr lang="ru-RU" sz="2400" i="1" dirty="0" smtClean="0">
                <a:effectLst/>
                <a:cs typeface="Times New Roman" pitchFamily="18" charset="0"/>
              </a:rPr>
              <a:t>Почему это – хорошо, а то – плохо</a:t>
            </a:r>
            <a:r>
              <a:rPr lang="ru-RU" sz="2400" dirty="0" smtClean="0">
                <a:effectLst/>
                <a:cs typeface="Times New Roman" pitchFamily="18" charset="0"/>
              </a:rPr>
              <a:t>?»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ВЫПУСКНИК ВУЗА XXI ВЕКА ДОЛЖЕН: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3600" b="1" smtClean="0">
                <a:solidFill>
                  <a:srgbClr val="D2611C"/>
                </a:solidFill>
                <a:effectLst/>
              </a:rPr>
              <a:t>ВЫПУСКНИК ВУЗА XXI ВЕКА ДОЛЖЕН:</a:t>
            </a:r>
          </a:p>
        </p:txBody>
      </p:sp>
      <p:sp>
        <p:nvSpPr>
          <p:cNvPr id="110" name="уметь самостоятельно приобретать знания;…"/>
          <p:cNvSpPr txBox="1">
            <a:spLocks noGrp="1"/>
          </p:cNvSpPr>
          <p:nvPr>
            <p:ph type="body" idx="4294967295"/>
          </p:nvPr>
        </p:nvSpPr>
        <p:spPr>
          <a:xfrm>
            <a:off x="323850" y="1557338"/>
            <a:ext cx="8820150" cy="51847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FontTx/>
              <a:buChar char="○"/>
              <a:defRPr/>
            </a:pPr>
            <a:r>
              <a:rPr lang="ru-RU" altLang="ru-RU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900" dirty="0" smtClean="0">
                <a:effectLst/>
                <a:cs typeface="Times New Roman" panose="02020603050405020304" pitchFamily="18" charset="0"/>
                <a:sym typeface="Times New Roman" panose="02020603050405020304" pitchFamily="18" charset="0"/>
              </a:rPr>
              <a:t>уметь самостоятельно приобретать знания; 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Tx/>
              <a:buChar char="○"/>
              <a:defRPr/>
            </a:pPr>
            <a:r>
              <a:rPr lang="ru-RU" altLang="ru-RU" sz="2900" dirty="0" smtClean="0">
                <a:effectLst/>
                <a:cs typeface="Times New Roman" panose="02020603050405020304" pitchFamily="18" charset="0"/>
                <a:sym typeface="Times New Roman" panose="02020603050405020304" pitchFamily="18" charset="0"/>
              </a:rPr>
              <a:t>применять их на практике для решения разнообразных проблем; 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Tx/>
              <a:buChar char="○"/>
              <a:defRPr/>
            </a:pPr>
            <a:r>
              <a:rPr lang="ru-RU" altLang="ru-RU" sz="2900" dirty="0" smtClean="0">
                <a:effectLst/>
                <a:cs typeface="Times New Roman" panose="02020603050405020304" pitchFamily="18" charset="0"/>
                <a:sym typeface="Times New Roman" panose="02020603050405020304" pitchFamily="18" charset="0"/>
              </a:rPr>
              <a:t> работать с различной информацией, анализировать, обобщать, аргументировать; 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Tx/>
              <a:buChar char="○"/>
              <a:defRPr/>
            </a:pPr>
            <a:r>
              <a:rPr lang="ru-RU" altLang="ru-RU" sz="2900" dirty="0" smtClean="0">
                <a:effectLst/>
                <a:cs typeface="Times New Roman" panose="02020603050405020304" pitchFamily="18" charset="0"/>
                <a:sym typeface="Times New Roman" panose="02020603050405020304" pitchFamily="18" charset="0"/>
              </a:rPr>
              <a:t>быть коммуникабельным, контактным в различных социальных группах, гибким в меняющихся жизненных ситуациях;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Tx/>
              <a:buChar char="○"/>
              <a:defRPr/>
            </a:pPr>
            <a:r>
              <a:rPr lang="ru-RU" altLang="ru-RU" sz="2900" dirty="0" smtClean="0">
                <a:effectLst/>
                <a:cs typeface="Times New Roman" panose="02020603050405020304" pitchFamily="18" charset="0"/>
                <a:sym typeface="Times New Roman" panose="02020603050405020304" pitchFamily="18" charset="0"/>
              </a:rPr>
              <a:t>самостоятельно критически мыслить, искать рациональные пути в решении проблем</a:t>
            </a:r>
            <a:r>
              <a:rPr lang="ru-RU" altLang="ru-RU" sz="2900" b="1" dirty="0" smtClean="0">
                <a:effectLst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  <a:endParaRPr lang="ru-RU" altLang="ru-RU" sz="2200" b="1" dirty="0" smtClean="0">
              <a:effectLst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476250"/>
            <a:ext cx="8713788" cy="5786438"/>
          </a:xfrm>
        </p:spPr>
        <p:txBody>
          <a:bodyPr/>
          <a:lstStyle/>
          <a:p>
            <a:pPr indent="450850" algn="just">
              <a:buFontTx/>
              <a:buNone/>
              <a:tabLst>
                <a:tab pos="723900" algn="l"/>
              </a:tabLst>
              <a:defRPr/>
            </a:pPr>
            <a:r>
              <a:rPr lang="ru-RU" sz="2800" b="1" dirty="0" smtClean="0">
                <a:effectLst/>
                <a:cs typeface="Times New Roman" pitchFamily="18" charset="0"/>
              </a:rPr>
              <a:t>Приём «</a:t>
            </a:r>
            <a:r>
              <a:rPr lang="ru-RU" sz="2800" b="1" i="1" dirty="0" smtClean="0">
                <a:effectLst/>
                <a:cs typeface="Times New Roman" pitchFamily="18" charset="0"/>
              </a:rPr>
              <a:t>Верите ли вы, что</a:t>
            </a:r>
            <a:r>
              <a:rPr lang="ru-RU" sz="2800" b="1" dirty="0" smtClean="0">
                <a:effectLst/>
                <a:cs typeface="Times New Roman" pitchFamily="18" charset="0"/>
              </a:rPr>
              <a:t>…» </a:t>
            </a:r>
            <a:r>
              <a:rPr lang="ru-RU" sz="2800" dirty="0" smtClean="0">
                <a:cs typeface="Times New Roman" pitchFamily="18" charset="0"/>
              </a:rPr>
              <a:t>можно использовать при проверке домашнего задания.  Группа делится на две команды: одна высказывает фантазийные предположения, а другая - анализирует их. </a:t>
            </a:r>
          </a:p>
          <a:p>
            <a:pPr indent="450850" algn="just">
              <a:buFontTx/>
              <a:buNone/>
              <a:tabLst>
                <a:tab pos="723900" algn="l"/>
              </a:tabLst>
              <a:defRPr/>
            </a:pPr>
            <a:r>
              <a:rPr lang="ru-RU" sz="2800" dirty="0" smtClean="0">
                <a:cs typeface="Times New Roman" pitchFamily="18" charset="0"/>
              </a:rPr>
              <a:t>Например: Тема. «Почва - среда  жизни организмов»</a:t>
            </a:r>
          </a:p>
          <a:p>
            <a:pPr indent="450850">
              <a:tabLst>
                <a:tab pos="723900" algn="l"/>
              </a:tabLst>
              <a:defRPr/>
            </a:pPr>
            <a:r>
              <a:rPr lang="ru-RU" sz="2800" dirty="0" smtClean="0">
                <a:cs typeface="Times New Roman" pitchFamily="18" charset="0"/>
              </a:rPr>
              <a:t>1 команда:- Верите ли вы, что с наличием  перегноя  связано плодородие почвы?</a:t>
            </a:r>
          </a:p>
          <a:p>
            <a:pPr indent="450850">
              <a:tabLst>
                <a:tab pos="723900" algn="l"/>
              </a:tabLst>
              <a:defRPr/>
            </a:pPr>
            <a:r>
              <a:rPr lang="ru-RU" sz="2800" dirty="0" smtClean="0">
                <a:cs typeface="Times New Roman" pitchFamily="18" charset="0"/>
              </a:rPr>
              <a:t>2 команда:- Верите ли вы, что растений и животные участвуют в повышении плодородия почвы?</a:t>
            </a:r>
          </a:p>
          <a:p>
            <a:pPr indent="450850">
              <a:tabLst>
                <a:tab pos="723900" algn="l"/>
              </a:tabLst>
              <a:defRPr/>
            </a:pPr>
            <a:endParaRPr lang="ru-RU" sz="2000" dirty="0" smtClean="0">
              <a:cs typeface="Times New Roman" pitchFamily="18" charset="0"/>
            </a:endParaRP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60350"/>
            <a:ext cx="8785225" cy="63373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sz="2800" b="1" dirty="0" smtClean="0">
                <a:effectLst/>
              </a:rPr>
              <a:t>Верные и неверные утверждения</a:t>
            </a:r>
            <a:endParaRPr lang="ru-RU" sz="2800" b="1" dirty="0" smtClean="0">
              <a:solidFill>
                <a:srgbClr val="7030A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ru-RU" sz="2800" dirty="0" smtClean="0">
                <a:ea typeface="Calibri" pitchFamily="34" charset="0"/>
                <a:cs typeface="Times New Roman" pitchFamily="18" charset="0"/>
              </a:rPr>
              <a:t>Верно ли утверждение?</a:t>
            </a:r>
          </a:p>
          <a:p>
            <a:pPr>
              <a:spcBef>
                <a:spcPts val="1800"/>
              </a:spcBef>
              <a:defRPr/>
            </a:pPr>
            <a:r>
              <a:rPr lang="ru-RU" sz="2800" dirty="0" smtClean="0">
                <a:effectLst/>
                <a:ea typeface="Calibri" pitchFamily="34" charset="0"/>
                <a:cs typeface="Times New Roman" pitchFamily="18" charset="0"/>
              </a:rPr>
              <a:t>Анатомия – наука изучающая форму и строение человеческого тела</a:t>
            </a:r>
          </a:p>
          <a:p>
            <a:pPr>
              <a:spcBef>
                <a:spcPts val="1800"/>
              </a:spcBef>
              <a:defRPr/>
            </a:pPr>
            <a:r>
              <a:rPr lang="ru-RU" sz="2800" dirty="0" smtClean="0">
                <a:effectLst/>
                <a:cs typeface="Times New Roman" pitchFamily="18" charset="0"/>
              </a:rPr>
              <a:t>Отцом педагогики называют </a:t>
            </a:r>
            <a:r>
              <a:rPr lang="ru-RU" sz="2800" dirty="0" err="1" smtClean="0">
                <a:effectLst/>
                <a:cs typeface="Times New Roman" pitchFamily="18" charset="0"/>
              </a:rPr>
              <a:t>Я.А.Коменского</a:t>
            </a:r>
            <a:endParaRPr lang="ru-RU" sz="2800" dirty="0" smtClean="0">
              <a:effectLst/>
              <a:cs typeface="Times New Roman" pitchFamily="18" charset="0"/>
            </a:endParaRPr>
          </a:p>
          <a:p>
            <a:pPr>
              <a:spcBef>
                <a:spcPts val="1800"/>
              </a:spcBef>
              <a:defRPr/>
            </a:pPr>
            <a:r>
              <a:rPr lang="ru-RU" sz="2800" dirty="0" smtClean="0">
                <a:effectLst/>
                <a:cs typeface="Times New Roman" pitchFamily="18" charset="0"/>
              </a:rPr>
              <a:t>Предмет Психологии –  психика человека</a:t>
            </a:r>
          </a:p>
          <a:p>
            <a:pPr>
              <a:spcBef>
                <a:spcPts val="1800"/>
              </a:spcBef>
              <a:defRPr/>
            </a:pPr>
            <a:r>
              <a:rPr lang="ru-RU" sz="2800" dirty="0" smtClean="0">
                <a:effectLst/>
                <a:cs typeface="Times New Roman" pitchFamily="18" charset="0"/>
              </a:rPr>
              <a:t>Объект Педагогики – педагогический процесс</a:t>
            </a:r>
          </a:p>
          <a:p>
            <a:pPr>
              <a:spcBef>
                <a:spcPts val="1800"/>
              </a:spcBef>
              <a:defRPr/>
            </a:pPr>
            <a:r>
              <a:rPr lang="ru-RU" sz="2800" dirty="0" smtClean="0">
                <a:effectLst/>
                <a:cs typeface="Times New Roman" pitchFamily="18" charset="0"/>
              </a:rPr>
              <a:t>Дидактика – </a:t>
            </a:r>
            <a:r>
              <a:rPr lang="ru-RU" sz="2800" dirty="0">
                <a:effectLst/>
                <a:cs typeface="Times New Roman" pitchFamily="18" charset="0"/>
              </a:rPr>
              <a:t>н</a:t>
            </a:r>
            <a:r>
              <a:rPr lang="ru-RU" sz="2800" dirty="0" smtClean="0">
                <a:effectLst/>
                <a:cs typeface="Times New Roman" pitchFamily="18" charset="0"/>
              </a:rPr>
              <a:t>аука об обучении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ru-RU" sz="2800" dirty="0" smtClean="0">
              <a:effectLst/>
              <a:cs typeface="Times New Roman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sz="2800" dirty="0" smtClean="0">
                <a:effectLst/>
                <a:cs typeface="Times New Roman" pitchFamily="18" charset="0"/>
              </a:rPr>
              <a:t>Предмет </a:t>
            </a:r>
            <a:r>
              <a:rPr lang="ru-RU" sz="2800" dirty="0">
                <a:effectLst/>
                <a:cs typeface="Times New Roman" pitchFamily="18" charset="0"/>
              </a:rPr>
              <a:t>Педагогики -  образование и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800" dirty="0">
                <a:effectLst/>
                <a:cs typeface="Times New Roman" pitchFamily="18" charset="0"/>
              </a:rPr>
              <a:t>                                                                воспитание</a:t>
            </a:r>
          </a:p>
          <a:p>
            <a:pPr indent="450850">
              <a:tabLst>
                <a:tab pos="723900" algn="l"/>
              </a:tabLst>
              <a:defRPr/>
            </a:pPr>
            <a:endParaRPr lang="ru-RU" sz="2800" dirty="0" smtClean="0"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755650" y="1412875"/>
            <a:ext cx="7615238" cy="2808288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marL="714375" indent="-271463">
              <a:tabLst>
                <a:tab pos="723900" algn="l"/>
              </a:tabLst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Что лучше для ординатора:</a:t>
            </a:r>
            <a:r>
              <a:rPr lang="en-US" altLang="ru-RU" sz="3200" b="1" dirty="0" smtClean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/>
            </a:r>
            <a:br>
              <a:rPr lang="en-US" altLang="ru-RU" sz="3200" b="1" dirty="0" smtClean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/>
            </a:r>
            <a:br>
              <a:rPr lang="ru-RU" altLang="ru-RU" sz="3200" b="1" dirty="0" smtClean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</a:br>
            <a:r>
              <a:rPr lang="ru-RU" altLang="ru-RU" sz="3200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переесть, чем недоспать </a:t>
            </a:r>
            <a:r>
              <a:rPr lang="en-US" altLang="ru-RU" sz="3200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/>
            </a:r>
            <a:br>
              <a:rPr lang="en-US" altLang="ru-RU" sz="3200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</a:br>
            <a:r>
              <a:rPr lang="ru-RU" altLang="ru-RU" sz="3200" i="1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или </a:t>
            </a:r>
            <a:r>
              <a:rPr lang="ru-RU" altLang="ru-RU" sz="3200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</a:br>
            <a:r>
              <a:rPr lang="ru-RU" altLang="ru-RU" sz="3200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переспать чем недоесть </a:t>
            </a:r>
            <a:endParaRPr lang="ru-RU" altLang="ru-RU" sz="54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4838" y="501650"/>
            <a:ext cx="77660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3200" b="1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Приём «Мозговая атака или штурм»: </a:t>
            </a:r>
            <a:endParaRPr lang="ru-RU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725144"/>
            <a:ext cx="8424936" cy="1631216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rgbClr val="C00000"/>
            </a:contourClr>
          </a:sp3d>
        </p:spPr>
        <p:txBody>
          <a:bodyPr>
            <a:spAutoFit/>
          </a:bodyPr>
          <a:lstStyle/>
          <a:p>
            <a:pPr indent="450850" algn="just">
              <a:lnSpc>
                <a:spcPts val="2400"/>
              </a:lnSpc>
              <a:tabLst>
                <a:tab pos="723900" algn="l"/>
              </a:tabLst>
              <a:defRPr/>
            </a:pPr>
            <a:r>
              <a:rPr lang="ru-RU" sz="2400" dirty="0">
                <a:cs typeface="Times New Roman" pitchFamily="18" charset="0"/>
              </a:rPr>
              <a:t>Чем больше идей, тем выше будет интерес к изучаемой теме. Рамки правильных и неправильных ответов отсутствуют.</a:t>
            </a:r>
            <a:endParaRPr lang="en-US" sz="2400" dirty="0">
              <a:cs typeface="Times New Roman" pitchFamily="18" charset="0"/>
            </a:endParaRPr>
          </a:p>
          <a:p>
            <a:pPr indent="450850" algn="just">
              <a:lnSpc>
                <a:spcPts val="2400"/>
              </a:lnSpc>
              <a:tabLst>
                <a:tab pos="723900" algn="l"/>
              </a:tabLst>
              <a:defRPr/>
            </a:pPr>
            <a:r>
              <a:rPr lang="ru-RU" sz="2400" dirty="0">
                <a:cs typeface="Times New Roman" pitchFamily="18" charset="0"/>
              </a:rPr>
              <a:t>Высказываются любые мнение, которые помогут найти выход из затруднительной ситуации.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19159" y="859466"/>
            <a:ext cx="2424841" cy="5143500"/>
          </a:xfrm>
          <a:prstGeom prst="rect">
            <a:avLst/>
          </a:prstGeom>
          <a:solidFill>
            <a:srgbClr val="0BE5C1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350" dirty="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91336" y="965770"/>
            <a:ext cx="2001044" cy="14773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2A2A8C"/>
                </a:solidFill>
                <a:latin typeface="Roboto Slab"/>
                <a:ea typeface="Meiryo" pitchFamily="34" charset="-128"/>
              </a:rPr>
              <a:t>Приёмы, применяемые на стадии вызова</a:t>
            </a:r>
            <a:r>
              <a:rPr lang="ru-RU" sz="1400" dirty="0">
                <a:solidFill>
                  <a:srgbClr val="2A2A8C"/>
                </a:solidFill>
                <a:latin typeface="Roboto Slab"/>
                <a:ea typeface="Meiryo" pitchFamily="34" charset="-128"/>
              </a:rPr>
              <a:t>:</a:t>
            </a:r>
            <a:endParaRPr lang="ru-RU" sz="1400" dirty="0">
              <a:solidFill>
                <a:prstClr val="black"/>
              </a:solidFill>
              <a:latin typeface="Roboto Slab"/>
              <a:ea typeface="Meiryo" pitchFamily="34" charset="-128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6765877" y="2698799"/>
            <a:ext cx="2378122" cy="401955"/>
            <a:chOff x="6364185" y="1987290"/>
            <a:chExt cx="2608364" cy="313152"/>
          </a:xfrm>
        </p:grpSpPr>
        <p:sp>
          <p:nvSpPr>
            <p:cNvPr id="9" name="TextBox 8"/>
            <p:cNvSpPr txBox="1"/>
            <p:nvPr/>
          </p:nvSpPr>
          <p:spPr>
            <a:xfrm>
              <a:off x="6719158" y="1987290"/>
              <a:ext cx="2253391" cy="2877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2400" dirty="0">
                  <a:solidFill>
                    <a:prstClr val="black"/>
                  </a:solidFill>
                  <a:latin typeface="Open Sans"/>
                </a:rPr>
                <a:t>таблица </a:t>
              </a:r>
              <a:r>
                <a:rPr lang="ru-RU" sz="2400" b="1" dirty="0" smtClean="0">
                  <a:solidFill>
                    <a:prstClr val="black"/>
                  </a:solidFill>
                  <a:latin typeface="Open Sans"/>
                </a:rPr>
                <a:t>ЗХУ</a:t>
              </a:r>
              <a:endParaRPr lang="ru-RU" sz="2400" b="1" dirty="0">
                <a:solidFill>
                  <a:prstClr val="black"/>
                </a:solidFill>
                <a:latin typeface="Open Sans"/>
              </a:endParaRPr>
            </a:p>
          </p:txBody>
        </p:sp>
        <p:pic>
          <p:nvPicPr>
            <p:cNvPr id="10" name="Рисунок 9"/>
            <p:cNvPicPr>
              <a:picLocks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7105">
              <a:off x="6364185" y="2120442"/>
              <a:ext cx="180000" cy="180000"/>
            </a:xfrm>
            <a:prstGeom prst="rect">
              <a:avLst/>
            </a:prstGeom>
          </p:spPr>
        </p:pic>
      </p:grp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332671"/>
              </p:ext>
            </p:extLst>
          </p:nvPr>
        </p:nvGraphicFramePr>
        <p:xfrm>
          <a:off x="242297" y="965770"/>
          <a:ext cx="6325737" cy="4622507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108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8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8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446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 Знаю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Хочу узнать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Узнал (-а)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0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E5C1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E5C1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E5C1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2297" y="248379"/>
            <a:ext cx="7865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2A2A8C"/>
                </a:solidFill>
                <a:latin typeface="Open Sans"/>
              </a:rPr>
              <a:t>Тема </a:t>
            </a:r>
            <a:r>
              <a:rPr lang="ru-RU" sz="2400" dirty="0" smtClean="0">
                <a:solidFill>
                  <a:srgbClr val="2A2A8C"/>
                </a:solidFill>
                <a:latin typeface="Open Sans"/>
              </a:rPr>
              <a:t>Занятия</a:t>
            </a:r>
            <a:r>
              <a:rPr lang="ru-RU" sz="1400" dirty="0" smtClean="0">
                <a:solidFill>
                  <a:srgbClr val="2A2A8C"/>
                </a:solidFill>
                <a:latin typeface="Open Sans"/>
              </a:rPr>
              <a:t>: __________________________________________</a:t>
            </a:r>
            <a:endParaRPr lang="ru-RU" sz="1400" dirty="0">
              <a:solidFill>
                <a:srgbClr val="2A2A8C"/>
              </a:solidFill>
              <a:latin typeface="Open Sans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36" y="3566029"/>
            <a:ext cx="1813280" cy="1813280"/>
          </a:xfrm>
          <a:prstGeom prst="ellipse">
            <a:avLst/>
          </a:prstGeom>
          <a:ln>
            <a:solidFill>
              <a:srgbClr val="0BE5C1"/>
            </a:solidFill>
          </a:ln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954" y="2010810"/>
            <a:ext cx="1868923" cy="1868923"/>
          </a:xfrm>
          <a:prstGeom prst="ellipse">
            <a:avLst/>
          </a:prstGeom>
          <a:ln>
            <a:solidFill>
              <a:srgbClr val="0BE5C1"/>
            </a:solidFill>
          </a:ln>
        </p:spPr>
      </p:pic>
      <p:cxnSp>
        <p:nvCxnSpPr>
          <p:cNvPr id="31" name="Скругленная соединительная линия 30"/>
          <p:cNvCxnSpPr>
            <a:stCxn id="29" idx="2"/>
            <a:endCxn id="28" idx="0"/>
          </p:cNvCxnSpPr>
          <p:nvPr/>
        </p:nvCxnSpPr>
        <p:spPr>
          <a:xfrm rot="10800000" flipV="1">
            <a:off x="1296930" y="3192827"/>
            <a:ext cx="1000186" cy="559194"/>
          </a:xfrm>
          <a:prstGeom prst="curvedConnector2">
            <a:avLst/>
          </a:prstGeom>
          <a:ln>
            <a:solidFill>
              <a:srgbClr val="0BE5C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кругленная соединительная линия 32"/>
          <p:cNvCxnSpPr>
            <a:stCxn id="3" idx="0"/>
            <a:endCxn id="29" idx="6"/>
          </p:cNvCxnSpPr>
          <p:nvPr/>
        </p:nvCxnSpPr>
        <p:spPr>
          <a:xfrm rot="16200000" flipV="1">
            <a:off x="4151142" y="2972331"/>
            <a:ext cx="559194" cy="1000186"/>
          </a:xfrm>
          <a:prstGeom prst="curvedConnector2">
            <a:avLst/>
          </a:prstGeom>
          <a:ln>
            <a:solidFill>
              <a:srgbClr val="0BE5C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Группа 42"/>
          <p:cNvGrpSpPr/>
          <p:nvPr/>
        </p:nvGrpSpPr>
        <p:grpSpPr>
          <a:xfrm>
            <a:off x="4657530" y="3572271"/>
            <a:ext cx="1819090" cy="1807038"/>
            <a:chOff x="4114067" y="2894771"/>
            <a:chExt cx="1633530" cy="163353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067" y="2894771"/>
              <a:ext cx="1633530" cy="1633530"/>
            </a:xfrm>
            <a:prstGeom prst="ellipse">
              <a:avLst/>
            </a:prstGeom>
            <a:ln>
              <a:solidFill>
                <a:srgbClr val="0BE5C1"/>
              </a:solidFill>
            </a:ln>
          </p:spPr>
        </p:pic>
        <p:sp>
          <p:nvSpPr>
            <p:cNvPr id="35" name="TextBox 34"/>
            <p:cNvSpPr txBox="1"/>
            <p:nvPr/>
          </p:nvSpPr>
          <p:spPr>
            <a:xfrm>
              <a:off x="4314279" y="3185995"/>
              <a:ext cx="129368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800" dirty="0">
                  <a:solidFill>
                    <a:prstClr val="white"/>
                  </a:solidFill>
                  <a:latin typeface="Segoe Print" panose="02000600000000000000" pitchFamily="2" charset="0"/>
                </a:rPr>
                <a:t>Хотели бы узнать…</a:t>
              </a:r>
              <a:endParaRPr lang="ru-RU" sz="800" dirty="0">
                <a:solidFill>
                  <a:prstClr val="white"/>
                </a:solidFill>
                <a:latin typeface="Segoe Print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848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120317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</a:rPr>
              <a:t>Кластеры (гроздья)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611560" y="3233072"/>
            <a:ext cx="8229600" cy="3486150"/>
          </a:xfrm>
        </p:spPr>
        <p:txBody>
          <a:bodyPr/>
          <a:lstStyle/>
          <a:p>
            <a:pPr marL="137160" indent="0">
              <a:buFontTx/>
              <a:buNone/>
              <a:defRPr/>
            </a:pPr>
            <a:r>
              <a:rPr lang="ru-RU" b="1" dirty="0" smtClean="0"/>
              <a:t>«Кластер»</a:t>
            </a:r>
            <a:r>
              <a:rPr lang="ru-RU" dirty="0" smtClean="0"/>
              <a:t> - это </a:t>
            </a:r>
            <a:r>
              <a:rPr lang="ru-RU" dirty="0"/>
              <a:t>графический прием систематизации материала. </a:t>
            </a:r>
            <a:endParaRPr lang="ru-RU" dirty="0" smtClean="0"/>
          </a:p>
          <a:p>
            <a:pPr marL="137160" indent="0">
              <a:buFontTx/>
              <a:buNone/>
              <a:defRPr/>
            </a:pPr>
            <a:r>
              <a:rPr lang="ru-RU" dirty="0" smtClean="0"/>
              <a:t>Кластер </a:t>
            </a:r>
            <a:r>
              <a:rPr lang="ru-RU" dirty="0"/>
              <a:t>является отражением нелинейной формы мышления. </a:t>
            </a:r>
            <a:endParaRPr lang="ru-RU" dirty="0" smtClean="0"/>
          </a:p>
          <a:p>
            <a:pPr marL="137160" indent="0">
              <a:buFontTx/>
              <a:buNone/>
              <a:defRPr/>
            </a:pPr>
            <a:r>
              <a:rPr lang="ru-RU" dirty="0" smtClean="0"/>
              <a:t>Иногда </a:t>
            </a:r>
            <a:r>
              <a:rPr lang="ru-RU" dirty="0"/>
              <a:t>такой прием называют </a:t>
            </a:r>
            <a:r>
              <a:rPr lang="ru-RU" b="1" dirty="0"/>
              <a:t> «наглядным мозговым штурмом».</a:t>
            </a: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19" name="Oval 27"/>
          <p:cNvSpPr>
            <a:spLocks noChangeArrowheads="1"/>
          </p:cNvSpPr>
          <p:nvPr/>
        </p:nvSpPr>
        <p:spPr bwMode="auto">
          <a:xfrm>
            <a:off x="2922349" y="2006545"/>
            <a:ext cx="3525837" cy="1120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20" name="Group 40"/>
          <p:cNvGrpSpPr>
            <a:grpSpLocks/>
          </p:cNvGrpSpPr>
          <p:nvPr/>
        </p:nvGrpSpPr>
        <p:grpSpPr bwMode="auto">
          <a:xfrm flipV="1">
            <a:off x="716140" y="1019144"/>
            <a:ext cx="2195513" cy="1766887"/>
            <a:chOff x="884" y="2341"/>
            <a:chExt cx="1497" cy="1360"/>
          </a:xfrm>
        </p:grpSpPr>
        <p:grpSp>
          <p:nvGrpSpPr>
            <p:cNvPr id="21" name="Group 41"/>
            <p:cNvGrpSpPr>
              <a:grpSpLocks/>
            </p:cNvGrpSpPr>
            <p:nvPr/>
          </p:nvGrpSpPr>
          <p:grpSpPr bwMode="auto">
            <a:xfrm flipV="1">
              <a:off x="884" y="2976"/>
              <a:ext cx="1179" cy="725"/>
              <a:chOff x="612" y="346"/>
              <a:chExt cx="1179" cy="725"/>
            </a:xfrm>
          </p:grpSpPr>
          <p:sp>
            <p:nvSpPr>
              <p:cNvPr id="23" name="Oval 42"/>
              <p:cNvSpPr>
                <a:spLocks noChangeArrowheads="1"/>
              </p:cNvSpPr>
              <p:nvPr/>
            </p:nvSpPr>
            <p:spPr bwMode="auto">
              <a:xfrm>
                <a:off x="612" y="661"/>
                <a:ext cx="1179" cy="40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24" name="Line 43"/>
              <p:cNvSpPr>
                <a:spLocks noChangeShapeType="1"/>
              </p:cNvSpPr>
              <p:nvPr/>
            </p:nvSpPr>
            <p:spPr bwMode="auto">
              <a:xfrm>
                <a:off x="748" y="346"/>
                <a:ext cx="454" cy="3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Line 44"/>
              <p:cNvSpPr>
                <a:spLocks noChangeShapeType="1"/>
              </p:cNvSpPr>
              <p:nvPr/>
            </p:nvSpPr>
            <p:spPr bwMode="auto">
              <a:xfrm flipV="1">
                <a:off x="1202" y="436"/>
                <a:ext cx="227" cy="2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2" name="Line 45"/>
            <p:cNvSpPr>
              <a:spLocks noChangeShapeType="1"/>
            </p:cNvSpPr>
            <p:nvPr/>
          </p:nvSpPr>
          <p:spPr bwMode="auto">
            <a:xfrm flipV="1">
              <a:off x="1474" y="2341"/>
              <a:ext cx="907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6" name="Group 46"/>
          <p:cNvGrpSpPr>
            <a:grpSpLocks/>
          </p:cNvGrpSpPr>
          <p:nvPr/>
        </p:nvGrpSpPr>
        <p:grpSpPr bwMode="auto">
          <a:xfrm flipH="1" flipV="1">
            <a:off x="6440320" y="826914"/>
            <a:ext cx="2195512" cy="1766888"/>
            <a:chOff x="884" y="2341"/>
            <a:chExt cx="1497" cy="1360"/>
          </a:xfrm>
        </p:grpSpPr>
        <p:grpSp>
          <p:nvGrpSpPr>
            <p:cNvPr id="27" name="Group 47"/>
            <p:cNvGrpSpPr>
              <a:grpSpLocks/>
            </p:cNvGrpSpPr>
            <p:nvPr/>
          </p:nvGrpSpPr>
          <p:grpSpPr bwMode="auto">
            <a:xfrm flipV="1">
              <a:off x="884" y="2976"/>
              <a:ext cx="1179" cy="725"/>
              <a:chOff x="612" y="346"/>
              <a:chExt cx="1179" cy="725"/>
            </a:xfrm>
          </p:grpSpPr>
          <p:sp>
            <p:nvSpPr>
              <p:cNvPr id="29" name="Oval 48"/>
              <p:cNvSpPr>
                <a:spLocks noChangeArrowheads="1"/>
              </p:cNvSpPr>
              <p:nvPr/>
            </p:nvSpPr>
            <p:spPr bwMode="auto">
              <a:xfrm>
                <a:off x="612" y="661"/>
                <a:ext cx="1179" cy="40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30" name="Line 49"/>
              <p:cNvSpPr>
                <a:spLocks noChangeShapeType="1"/>
              </p:cNvSpPr>
              <p:nvPr/>
            </p:nvSpPr>
            <p:spPr bwMode="auto">
              <a:xfrm>
                <a:off x="748" y="346"/>
                <a:ext cx="454" cy="3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Line 50"/>
              <p:cNvSpPr>
                <a:spLocks noChangeShapeType="1"/>
              </p:cNvSpPr>
              <p:nvPr/>
            </p:nvSpPr>
            <p:spPr bwMode="auto">
              <a:xfrm flipV="1">
                <a:off x="1202" y="436"/>
                <a:ext cx="227" cy="2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8" name="Line 51"/>
            <p:cNvSpPr>
              <a:spLocks noChangeShapeType="1"/>
            </p:cNvSpPr>
            <p:nvPr/>
          </p:nvSpPr>
          <p:spPr bwMode="auto">
            <a:xfrm flipV="1">
              <a:off x="1474" y="2341"/>
              <a:ext cx="907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301750"/>
          </a:xfrm>
        </p:spPr>
        <p:txBody>
          <a:bodyPr>
            <a:normAutofit fontScale="90000"/>
          </a:bodyPr>
          <a:lstStyle/>
          <a:p>
            <a:pPr>
              <a:lnSpc>
                <a:spcPts val="4300"/>
              </a:lnSpc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Последовательность </a:t>
            </a:r>
            <a:r>
              <a:rPr lang="ru-RU" dirty="0">
                <a:solidFill>
                  <a:srgbClr val="C00000"/>
                </a:solidFill>
              </a:rPr>
              <a:t>действий </a:t>
            </a:r>
            <a:r>
              <a:rPr lang="ru-RU" dirty="0" smtClean="0">
                <a:solidFill>
                  <a:srgbClr val="C00000"/>
                </a:solidFill>
              </a:rPr>
              <a:t>при составлении кластера: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37160" indent="0">
              <a:spcBef>
                <a:spcPts val="1200"/>
              </a:spcBef>
              <a:buFontTx/>
              <a:buNone/>
              <a:defRPr/>
            </a:pPr>
            <a:r>
              <a:rPr lang="ru-RU" dirty="0" smtClean="0"/>
              <a:t>1</a:t>
            </a:r>
            <a:r>
              <a:rPr lang="ru-RU" dirty="0"/>
              <a:t>. Посередине чистого листа (классной доски) написать ключевое слово или предложение, которое является «сердцем» идеи, темы и </a:t>
            </a:r>
            <a:r>
              <a:rPr lang="ru-RU" dirty="0" smtClean="0"/>
              <a:t>обвести его </a:t>
            </a:r>
            <a:r>
              <a:rPr lang="ru-RU" dirty="0"/>
              <a:t>в овал.</a:t>
            </a:r>
          </a:p>
          <a:p>
            <a:pPr marL="137160" indent="0">
              <a:spcBef>
                <a:spcPts val="1200"/>
              </a:spcBef>
              <a:buFontTx/>
              <a:buNone/>
              <a:defRPr/>
            </a:pPr>
            <a:r>
              <a:rPr lang="ru-RU" dirty="0"/>
              <a:t>2. Вокруг </a:t>
            </a:r>
            <a:r>
              <a:rPr lang="ru-RU" dirty="0" smtClean="0"/>
              <a:t>расположить </a:t>
            </a:r>
            <a:r>
              <a:rPr lang="ru-RU" dirty="0"/>
              <a:t>слова или предложения, выражающие идеи, факты, образы, подходящие для данной темы</a:t>
            </a:r>
            <a:r>
              <a:rPr lang="ru-RU" dirty="0" smtClean="0"/>
              <a:t>.</a:t>
            </a:r>
            <a:endParaRPr lang="ru-RU" dirty="0"/>
          </a:p>
          <a:p>
            <a:pPr marL="137160" indent="0">
              <a:spcBef>
                <a:spcPts val="1200"/>
              </a:spcBef>
              <a:buFontTx/>
              <a:buNone/>
              <a:defRPr/>
            </a:pPr>
            <a:r>
              <a:rPr lang="ru-RU" dirty="0"/>
              <a:t>3. По мере </a:t>
            </a:r>
            <a:r>
              <a:rPr lang="ru-RU" dirty="0" smtClean="0"/>
              <a:t>изучения данной темы  </a:t>
            </a:r>
            <a:r>
              <a:rPr lang="ru-RU" dirty="0"/>
              <a:t>появившиеся слова соединяются прямыми линиями с ключевым понятием. У каждого из «спутников» в свою очередь тоже появляются «спутники», устанавливаются новые логические связи.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ГРАФИЧЕСКИЕ ОРГАНИЗАТОРЫ:   «КЛАСТЕРЫ» 2"/>
          <p:cNvSpPr txBox="1">
            <a:spLocks noGrp="1"/>
          </p:cNvSpPr>
          <p:nvPr>
            <p:ph type="title" idx="4294967295"/>
          </p:nvPr>
        </p:nvSpPr>
        <p:spPr>
          <a:xfrm>
            <a:off x="530225" y="347663"/>
            <a:ext cx="7321550" cy="996950"/>
          </a:xfrm>
        </p:spPr>
        <p:txBody>
          <a:bodyPr>
            <a:noAutofit/>
          </a:bodyPr>
          <a:lstStyle/>
          <a:p>
            <a:pPr defTabSz="777240">
              <a:defRPr sz="3060" b="1">
                <a:solidFill>
                  <a:srgbClr val="E75C01"/>
                </a:solidFill>
              </a:defRPr>
            </a:pPr>
            <a:r>
              <a:rPr sz="3200" b="1" dirty="0">
                <a:solidFill>
                  <a:srgbClr val="E75C01"/>
                </a:solidFill>
              </a:rPr>
              <a:t>ГРАФИЧЕСКИЕ ОРГАНИЗАТОРЫ:</a:t>
            </a:r>
            <a:r>
              <a:rPr sz="2800" dirty="0">
                <a:solidFill>
                  <a:srgbClr val="E75C01"/>
                </a:solidFill>
              </a:rPr>
              <a:t> 	 «КЛАСТЕРЫ» </a:t>
            </a:r>
          </a:p>
        </p:txBody>
      </p:sp>
      <p:grpSp>
        <p:nvGrpSpPr>
          <p:cNvPr id="26627" name="Сгруппировать"/>
          <p:cNvGrpSpPr>
            <a:grpSpLocks/>
          </p:cNvGrpSpPr>
          <p:nvPr/>
        </p:nvGrpSpPr>
        <p:grpSpPr bwMode="auto">
          <a:xfrm>
            <a:off x="323850" y="1557338"/>
            <a:ext cx="8569325" cy="4824412"/>
            <a:chOff x="0" y="0"/>
            <a:chExt cx="6348412" cy="4394200"/>
          </a:xfrm>
        </p:grpSpPr>
        <p:grpSp>
          <p:nvGrpSpPr>
            <p:cNvPr id="26628" name="Сгруппировать"/>
            <p:cNvGrpSpPr>
              <a:grpSpLocks/>
            </p:cNvGrpSpPr>
            <p:nvPr/>
          </p:nvGrpSpPr>
          <p:grpSpPr bwMode="auto">
            <a:xfrm>
              <a:off x="2303145" y="1799769"/>
              <a:ext cx="1597766" cy="844937"/>
              <a:chOff x="0" y="0"/>
              <a:chExt cx="1597765" cy="844935"/>
            </a:xfrm>
          </p:grpSpPr>
          <p:sp>
            <p:nvSpPr>
              <p:cNvPr id="26669" name="Овал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97766" cy="757621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45719" tIns="45719" rIns="45719" bIns="45719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ru-RU" altLang="ru-RU" sz="1400" b="1"/>
              </a:p>
            </p:txBody>
          </p:sp>
          <p:sp>
            <p:nvSpPr>
              <p:cNvPr id="26670" name="Ключевое слово"/>
              <p:cNvSpPr txBox="1">
                <a:spLocks noChangeArrowheads="1"/>
              </p:cNvSpPr>
              <p:nvPr/>
            </p:nvSpPr>
            <p:spPr bwMode="auto">
              <a:xfrm>
                <a:off x="233969" y="110942"/>
                <a:ext cx="1129828" cy="733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45719" tIns="45719" rIns="45719" bIns="45719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ru-RU" altLang="ru-RU" sz="1400" b="1"/>
                  <a:t>Ключевое слово</a:t>
                </a:r>
              </a:p>
            </p:txBody>
          </p:sp>
        </p:grpSp>
        <p:grpSp>
          <p:nvGrpSpPr>
            <p:cNvPr id="26629" name="Сгруппировать"/>
            <p:cNvGrpSpPr>
              <a:grpSpLocks/>
            </p:cNvGrpSpPr>
            <p:nvPr/>
          </p:nvGrpSpPr>
          <p:grpSpPr bwMode="auto">
            <a:xfrm>
              <a:off x="442912" y="709638"/>
              <a:ext cx="1771651" cy="454573"/>
              <a:chOff x="0" y="0"/>
              <a:chExt cx="1771650" cy="454572"/>
            </a:xfrm>
          </p:grpSpPr>
          <p:sp>
            <p:nvSpPr>
              <p:cNvPr id="26667" name="Овал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771650" cy="454573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45719" tIns="45719" rIns="45719" bIns="45719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ru-RU" altLang="ru-RU" sz="1400" b="1"/>
              </a:p>
            </p:txBody>
          </p:sp>
          <p:sp>
            <p:nvSpPr>
              <p:cNvPr id="26668" name="Категория 1"/>
              <p:cNvSpPr txBox="1">
                <a:spLocks noChangeArrowheads="1"/>
              </p:cNvSpPr>
              <p:nvPr/>
            </p:nvSpPr>
            <p:spPr bwMode="auto">
              <a:xfrm>
                <a:off x="259431" y="66565"/>
                <a:ext cx="1252788" cy="307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45719" tIns="45719" rIns="45719" bIns="45719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ru-RU" altLang="ru-RU" sz="1400" b="1"/>
                  <a:t>Категория 1</a:t>
                </a:r>
              </a:p>
            </p:txBody>
          </p:sp>
        </p:grpSp>
        <p:grpSp>
          <p:nvGrpSpPr>
            <p:cNvPr id="26630" name="Сгруппировать"/>
            <p:cNvGrpSpPr>
              <a:grpSpLocks/>
            </p:cNvGrpSpPr>
            <p:nvPr/>
          </p:nvGrpSpPr>
          <p:grpSpPr bwMode="auto">
            <a:xfrm>
              <a:off x="442912" y="3134024"/>
              <a:ext cx="1771651" cy="454573"/>
              <a:chOff x="0" y="0"/>
              <a:chExt cx="1771650" cy="454572"/>
            </a:xfrm>
          </p:grpSpPr>
          <p:sp>
            <p:nvSpPr>
              <p:cNvPr id="26665" name="Овал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771650" cy="454573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45719" tIns="45719" rIns="45719" bIns="45719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ru-RU" altLang="ru-RU" sz="1400" b="1"/>
              </a:p>
            </p:txBody>
          </p:sp>
          <p:sp>
            <p:nvSpPr>
              <p:cNvPr id="26666" name="Категория 4"/>
              <p:cNvSpPr txBox="1">
                <a:spLocks noChangeArrowheads="1"/>
              </p:cNvSpPr>
              <p:nvPr/>
            </p:nvSpPr>
            <p:spPr bwMode="auto">
              <a:xfrm>
                <a:off x="259431" y="66565"/>
                <a:ext cx="1252788" cy="307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45719" tIns="45719" rIns="45719" bIns="45719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ru-RU" altLang="ru-RU" sz="1400" b="1"/>
                  <a:t>Категория 4</a:t>
                </a:r>
              </a:p>
            </p:txBody>
          </p:sp>
        </p:grpSp>
        <p:grpSp>
          <p:nvGrpSpPr>
            <p:cNvPr id="26631" name="Сгруппировать"/>
            <p:cNvGrpSpPr>
              <a:grpSpLocks/>
            </p:cNvGrpSpPr>
            <p:nvPr/>
          </p:nvGrpSpPr>
          <p:grpSpPr bwMode="auto">
            <a:xfrm>
              <a:off x="3986212" y="3134024"/>
              <a:ext cx="1771651" cy="454573"/>
              <a:chOff x="0" y="0"/>
              <a:chExt cx="1771650" cy="454572"/>
            </a:xfrm>
          </p:grpSpPr>
          <p:sp>
            <p:nvSpPr>
              <p:cNvPr id="26663" name="Овал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771650" cy="454573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45719" tIns="45719" rIns="45719" bIns="45719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ru-RU" altLang="ru-RU" sz="1400" b="1"/>
              </a:p>
            </p:txBody>
          </p:sp>
          <p:sp>
            <p:nvSpPr>
              <p:cNvPr id="26664" name="Категория 3"/>
              <p:cNvSpPr txBox="1">
                <a:spLocks noChangeArrowheads="1"/>
              </p:cNvSpPr>
              <p:nvPr/>
            </p:nvSpPr>
            <p:spPr bwMode="auto">
              <a:xfrm>
                <a:off x="259431" y="66565"/>
                <a:ext cx="1252788" cy="307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45719" tIns="45719" rIns="45719" bIns="45719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ru-RU" altLang="ru-RU" sz="1400" b="1"/>
                  <a:t>Категория 3</a:t>
                </a:r>
              </a:p>
            </p:txBody>
          </p:sp>
        </p:grpSp>
        <p:grpSp>
          <p:nvGrpSpPr>
            <p:cNvPr id="26632" name="Сгруппировать"/>
            <p:cNvGrpSpPr>
              <a:grpSpLocks/>
            </p:cNvGrpSpPr>
            <p:nvPr/>
          </p:nvGrpSpPr>
          <p:grpSpPr bwMode="auto">
            <a:xfrm>
              <a:off x="3690937" y="709638"/>
              <a:ext cx="1771651" cy="454573"/>
              <a:chOff x="0" y="0"/>
              <a:chExt cx="1771650" cy="454572"/>
            </a:xfrm>
          </p:grpSpPr>
          <p:sp>
            <p:nvSpPr>
              <p:cNvPr id="26661" name="Овал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771650" cy="454573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45719" tIns="45719" rIns="45719" bIns="45719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ru-RU" altLang="ru-RU" sz="1400" b="1"/>
              </a:p>
            </p:txBody>
          </p:sp>
          <p:sp>
            <p:nvSpPr>
              <p:cNvPr id="26662" name="Категория 2"/>
              <p:cNvSpPr txBox="1">
                <a:spLocks noChangeArrowheads="1"/>
              </p:cNvSpPr>
              <p:nvPr/>
            </p:nvSpPr>
            <p:spPr bwMode="auto">
              <a:xfrm>
                <a:off x="259431" y="66565"/>
                <a:ext cx="1252788" cy="307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45719" tIns="45719" rIns="45719" bIns="45719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ru-RU" altLang="ru-RU" sz="1400" b="1"/>
                  <a:t>Категория 2</a:t>
                </a:r>
              </a:p>
            </p:txBody>
          </p:sp>
        </p:grpSp>
        <p:sp>
          <p:nvSpPr>
            <p:cNvPr id="26633" name="Овал"/>
            <p:cNvSpPr>
              <a:spLocks noChangeArrowheads="1"/>
            </p:cNvSpPr>
            <p:nvPr/>
          </p:nvSpPr>
          <p:spPr bwMode="auto">
            <a:xfrm>
              <a:off x="295275" y="1363717"/>
              <a:ext cx="442913" cy="45457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45719" tIns="45719" rIns="45719" bIns="45719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6634" name="Овал"/>
            <p:cNvSpPr>
              <a:spLocks noChangeArrowheads="1"/>
            </p:cNvSpPr>
            <p:nvPr/>
          </p:nvSpPr>
          <p:spPr bwMode="auto">
            <a:xfrm>
              <a:off x="0" y="1969813"/>
              <a:ext cx="442913" cy="45457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45719" tIns="45719" rIns="45719" bIns="45719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6635" name="Овал"/>
            <p:cNvSpPr>
              <a:spLocks noChangeArrowheads="1"/>
            </p:cNvSpPr>
            <p:nvPr/>
          </p:nvSpPr>
          <p:spPr bwMode="auto">
            <a:xfrm>
              <a:off x="1759346" y="3863865"/>
              <a:ext cx="442914" cy="45457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45719" tIns="45719" rIns="45719" bIns="45719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6636" name="Овал"/>
            <p:cNvSpPr>
              <a:spLocks noChangeArrowheads="1"/>
            </p:cNvSpPr>
            <p:nvPr/>
          </p:nvSpPr>
          <p:spPr bwMode="auto">
            <a:xfrm>
              <a:off x="442912" y="3788103"/>
              <a:ext cx="442914" cy="45457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45719" tIns="45719" rIns="45719" bIns="45719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6637" name="Овал"/>
            <p:cNvSpPr>
              <a:spLocks noChangeArrowheads="1"/>
            </p:cNvSpPr>
            <p:nvPr/>
          </p:nvSpPr>
          <p:spPr bwMode="auto">
            <a:xfrm>
              <a:off x="3100387" y="3939627"/>
              <a:ext cx="442913" cy="45457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45719" tIns="45719" rIns="45719" bIns="45719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6638" name="Овал"/>
            <p:cNvSpPr>
              <a:spLocks noChangeArrowheads="1"/>
            </p:cNvSpPr>
            <p:nvPr/>
          </p:nvSpPr>
          <p:spPr bwMode="auto">
            <a:xfrm>
              <a:off x="3395662" y="3333531"/>
              <a:ext cx="442913" cy="45457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45719" tIns="45719" rIns="45719" bIns="45719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6639" name="Овал"/>
            <p:cNvSpPr>
              <a:spLocks noChangeArrowheads="1"/>
            </p:cNvSpPr>
            <p:nvPr/>
          </p:nvSpPr>
          <p:spPr bwMode="auto">
            <a:xfrm>
              <a:off x="4872037" y="3939627"/>
              <a:ext cx="442913" cy="45457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45719" tIns="45719" rIns="45719" bIns="45719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6640" name="Овал"/>
            <p:cNvSpPr>
              <a:spLocks noChangeArrowheads="1"/>
            </p:cNvSpPr>
            <p:nvPr/>
          </p:nvSpPr>
          <p:spPr bwMode="auto">
            <a:xfrm>
              <a:off x="5905500" y="1060668"/>
              <a:ext cx="442913" cy="45457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45719" tIns="45719" rIns="45719" bIns="45719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6641" name="Овал"/>
            <p:cNvSpPr>
              <a:spLocks noChangeArrowheads="1"/>
            </p:cNvSpPr>
            <p:nvPr/>
          </p:nvSpPr>
          <p:spPr bwMode="auto">
            <a:xfrm>
              <a:off x="2657475" y="909144"/>
              <a:ext cx="442913" cy="45457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45719" tIns="45719" rIns="45719" bIns="45719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6642" name="Овал"/>
            <p:cNvSpPr>
              <a:spLocks noChangeArrowheads="1"/>
            </p:cNvSpPr>
            <p:nvPr/>
          </p:nvSpPr>
          <p:spPr bwMode="auto">
            <a:xfrm>
              <a:off x="3100387" y="303048"/>
              <a:ext cx="442913" cy="45457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45719" tIns="45719" rIns="45719" bIns="45719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6643" name="Овал"/>
            <p:cNvSpPr>
              <a:spLocks noChangeArrowheads="1"/>
            </p:cNvSpPr>
            <p:nvPr/>
          </p:nvSpPr>
          <p:spPr bwMode="auto">
            <a:xfrm>
              <a:off x="5167312" y="0"/>
              <a:ext cx="442913" cy="45457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45719" tIns="45719" rIns="45719" bIns="45719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6644" name="Овал"/>
            <p:cNvSpPr>
              <a:spLocks noChangeArrowheads="1"/>
            </p:cNvSpPr>
            <p:nvPr/>
          </p:nvSpPr>
          <p:spPr bwMode="auto">
            <a:xfrm>
              <a:off x="2362200" y="454572"/>
              <a:ext cx="442913" cy="45457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45719" tIns="45719" rIns="45719" bIns="45719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>
                <a:solidFill>
                  <a:srgbClr val="FFFF99"/>
                </a:solidFill>
              </a:endParaRPr>
            </a:p>
          </p:txBody>
        </p:sp>
        <p:sp>
          <p:nvSpPr>
            <p:cNvPr id="26645" name="Линия"/>
            <p:cNvSpPr>
              <a:spLocks noChangeShapeType="1"/>
            </p:cNvSpPr>
            <p:nvPr/>
          </p:nvSpPr>
          <p:spPr bwMode="auto">
            <a:xfrm>
              <a:off x="2066924" y="1060669"/>
              <a:ext cx="738189" cy="7576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26646" name="Линия"/>
            <p:cNvSpPr>
              <a:spLocks noChangeShapeType="1"/>
            </p:cNvSpPr>
            <p:nvPr/>
          </p:nvSpPr>
          <p:spPr bwMode="auto">
            <a:xfrm flipH="1">
              <a:off x="3395662" y="1060668"/>
              <a:ext cx="442913" cy="7576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26647" name="Линия"/>
            <p:cNvSpPr>
              <a:spLocks noChangeShapeType="1"/>
            </p:cNvSpPr>
            <p:nvPr/>
          </p:nvSpPr>
          <p:spPr bwMode="auto">
            <a:xfrm>
              <a:off x="3690937" y="2424386"/>
              <a:ext cx="885826" cy="7576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26648" name="Линия"/>
            <p:cNvSpPr>
              <a:spLocks noChangeShapeType="1"/>
            </p:cNvSpPr>
            <p:nvPr/>
          </p:nvSpPr>
          <p:spPr bwMode="auto">
            <a:xfrm flipH="1">
              <a:off x="1771649" y="2447956"/>
              <a:ext cx="820210" cy="7340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26649" name="Линия"/>
            <p:cNvSpPr>
              <a:spLocks noChangeShapeType="1"/>
            </p:cNvSpPr>
            <p:nvPr/>
          </p:nvSpPr>
          <p:spPr bwMode="auto">
            <a:xfrm flipH="1">
              <a:off x="590550" y="1060669"/>
              <a:ext cx="147638" cy="3030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26650" name="Линия"/>
            <p:cNvSpPr>
              <a:spLocks noChangeShapeType="1"/>
            </p:cNvSpPr>
            <p:nvPr/>
          </p:nvSpPr>
          <p:spPr bwMode="auto">
            <a:xfrm flipH="1">
              <a:off x="295275" y="1818289"/>
              <a:ext cx="147638" cy="151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26651" name="Линия"/>
            <p:cNvSpPr>
              <a:spLocks noChangeShapeType="1"/>
            </p:cNvSpPr>
            <p:nvPr/>
          </p:nvSpPr>
          <p:spPr bwMode="auto">
            <a:xfrm flipV="1">
              <a:off x="2066925" y="606096"/>
              <a:ext cx="295276" cy="151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26652" name="Линия"/>
            <p:cNvSpPr>
              <a:spLocks noChangeShapeType="1"/>
            </p:cNvSpPr>
            <p:nvPr/>
          </p:nvSpPr>
          <p:spPr bwMode="auto">
            <a:xfrm>
              <a:off x="2214562" y="909144"/>
              <a:ext cx="442913" cy="1515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26653" name="Линия"/>
            <p:cNvSpPr>
              <a:spLocks noChangeShapeType="1"/>
            </p:cNvSpPr>
            <p:nvPr/>
          </p:nvSpPr>
          <p:spPr bwMode="auto">
            <a:xfrm>
              <a:off x="3543300" y="606096"/>
              <a:ext cx="295276" cy="151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26654" name="Линия"/>
            <p:cNvSpPr>
              <a:spLocks noChangeShapeType="1"/>
            </p:cNvSpPr>
            <p:nvPr/>
          </p:nvSpPr>
          <p:spPr bwMode="auto">
            <a:xfrm flipH="1">
              <a:off x="5167312" y="454572"/>
              <a:ext cx="147639" cy="3030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26655" name="Линия"/>
            <p:cNvSpPr>
              <a:spLocks noChangeShapeType="1"/>
            </p:cNvSpPr>
            <p:nvPr/>
          </p:nvSpPr>
          <p:spPr bwMode="auto">
            <a:xfrm flipH="1" flipV="1">
              <a:off x="5462587" y="1060668"/>
              <a:ext cx="442913" cy="1515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26656" name="Линия"/>
            <p:cNvSpPr>
              <a:spLocks noChangeShapeType="1"/>
            </p:cNvSpPr>
            <p:nvPr/>
          </p:nvSpPr>
          <p:spPr bwMode="auto">
            <a:xfrm flipH="1">
              <a:off x="565943" y="3510309"/>
              <a:ext cx="147639" cy="3030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26657" name="Линия"/>
            <p:cNvSpPr>
              <a:spLocks noChangeShapeType="1"/>
            </p:cNvSpPr>
            <p:nvPr/>
          </p:nvSpPr>
          <p:spPr bwMode="auto">
            <a:xfrm flipV="1">
              <a:off x="3838575" y="3333530"/>
              <a:ext cx="147638" cy="1515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26658" name="Линия"/>
            <p:cNvSpPr>
              <a:spLocks noChangeShapeType="1"/>
            </p:cNvSpPr>
            <p:nvPr/>
          </p:nvSpPr>
          <p:spPr bwMode="auto">
            <a:xfrm flipV="1">
              <a:off x="3395662" y="3788103"/>
              <a:ext cx="147639" cy="151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26659" name="Линия"/>
            <p:cNvSpPr>
              <a:spLocks noChangeShapeType="1"/>
            </p:cNvSpPr>
            <p:nvPr/>
          </p:nvSpPr>
          <p:spPr bwMode="auto">
            <a:xfrm>
              <a:off x="5093493" y="3623952"/>
              <a:ext cx="1" cy="3030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26660" name="Линия"/>
            <p:cNvSpPr>
              <a:spLocks noChangeShapeType="1"/>
            </p:cNvSpPr>
            <p:nvPr/>
          </p:nvSpPr>
          <p:spPr bwMode="auto">
            <a:xfrm>
              <a:off x="1771649" y="3579336"/>
              <a:ext cx="147639" cy="3030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7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solidFill>
                  <a:srgbClr val="C00000"/>
                </a:solidFill>
                <a:effectLst/>
              </a:rPr>
              <a:t>В </a:t>
            </a:r>
            <a:r>
              <a:rPr lang="ru-RU" sz="2800" dirty="0">
                <a:solidFill>
                  <a:srgbClr val="C00000"/>
                </a:solidFill>
                <a:effectLst/>
              </a:rPr>
              <a:t>работе </a:t>
            </a:r>
            <a:r>
              <a:rPr lang="ru-RU" sz="2800" dirty="0" smtClean="0">
                <a:solidFill>
                  <a:srgbClr val="C00000"/>
                </a:solidFill>
                <a:effectLst/>
              </a:rPr>
              <a:t>при создании кластеров необходимо </a:t>
            </a:r>
            <a:r>
              <a:rPr lang="ru-RU" sz="2800" dirty="0">
                <a:solidFill>
                  <a:srgbClr val="C00000"/>
                </a:solidFill>
                <a:effectLst/>
              </a:rPr>
              <a:t>соблюдать следующие </a:t>
            </a:r>
            <a:r>
              <a:rPr lang="ru-RU" sz="2800" b="1" dirty="0">
                <a:solidFill>
                  <a:srgbClr val="C00000"/>
                </a:solidFill>
                <a:effectLst/>
              </a:rPr>
              <a:t>правила:</a:t>
            </a:r>
            <a:r>
              <a:rPr lang="ru-RU" sz="2800" dirty="0">
                <a:solidFill>
                  <a:srgbClr val="C00000"/>
                </a:solidFill>
                <a:effectLst/>
              </a:rPr>
              <a:t/>
            </a:r>
            <a:br>
              <a:rPr lang="ru-RU" sz="2800" dirty="0">
                <a:solidFill>
                  <a:srgbClr val="C00000"/>
                </a:solidFill>
                <a:effectLst/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895850"/>
          </a:xfrm>
        </p:spPr>
        <p:txBody>
          <a:bodyPr/>
          <a:lstStyle/>
          <a:p>
            <a:pPr marL="137160" indent="0">
              <a:buFontTx/>
              <a:buNone/>
              <a:defRPr/>
            </a:pPr>
            <a:r>
              <a:rPr lang="ru-RU" sz="2800" dirty="0" smtClean="0"/>
              <a:t>1. Не </a:t>
            </a:r>
            <a:r>
              <a:rPr lang="ru-RU" sz="2800" dirty="0"/>
              <a:t>бояться записывать все, что приходит на ум</a:t>
            </a:r>
            <a:r>
              <a:rPr lang="ru-RU" sz="2800" dirty="0" smtClean="0"/>
              <a:t>.</a:t>
            </a:r>
          </a:p>
          <a:p>
            <a:pPr marL="137160" indent="0">
              <a:buFontTx/>
              <a:buNone/>
              <a:defRPr/>
            </a:pPr>
            <a:r>
              <a:rPr lang="ru-RU" sz="2800" dirty="0" smtClean="0"/>
              <a:t>2. Дать </a:t>
            </a:r>
            <a:r>
              <a:rPr lang="ru-RU" sz="2800" dirty="0"/>
              <a:t>волю воображению и интуиции.</a:t>
            </a:r>
          </a:p>
          <a:p>
            <a:pPr marL="137160" indent="0">
              <a:buFontTx/>
              <a:buNone/>
              <a:defRPr/>
            </a:pPr>
            <a:r>
              <a:rPr lang="ru-RU" sz="2800" dirty="0" smtClean="0"/>
              <a:t>3. Продолжать </a:t>
            </a:r>
            <a:r>
              <a:rPr lang="ru-RU" sz="2800" dirty="0"/>
              <a:t>работу, пока не </a:t>
            </a:r>
            <a:r>
              <a:rPr lang="ru-RU" sz="2800" dirty="0" smtClean="0"/>
              <a:t>закончится </a:t>
            </a:r>
            <a:r>
              <a:rPr lang="ru-RU" sz="2800" dirty="0"/>
              <a:t>время или идеи не </a:t>
            </a:r>
            <a:r>
              <a:rPr lang="ru-RU" sz="2800" dirty="0" smtClean="0"/>
              <a:t>иссякнут.</a:t>
            </a:r>
          </a:p>
          <a:p>
            <a:pPr marL="137160" indent="0">
              <a:buFontTx/>
              <a:buNone/>
              <a:defRPr/>
            </a:pPr>
            <a:r>
              <a:rPr lang="ru-RU" sz="2800" dirty="0" smtClean="0"/>
              <a:t>4. Постараться </a:t>
            </a:r>
            <a:r>
              <a:rPr lang="ru-RU" sz="2800" dirty="0"/>
              <a:t>построить как можно больше связей. </a:t>
            </a:r>
            <a:endParaRPr lang="ru-RU" sz="2800" dirty="0" smtClean="0"/>
          </a:p>
          <a:p>
            <a:pPr marL="137160" indent="0">
              <a:buFontTx/>
              <a:buNone/>
              <a:defRPr/>
            </a:pPr>
            <a:r>
              <a:rPr lang="ru-RU" sz="2800" dirty="0" smtClean="0"/>
              <a:t>5. Не </a:t>
            </a:r>
            <a:r>
              <a:rPr lang="ru-RU" sz="2800" dirty="0"/>
              <a:t>следовать по заранее определенному плану.</a:t>
            </a:r>
          </a:p>
          <a:p>
            <a:pPr marL="137160" indent="0">
              <a:buFontTx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856662" cy="77809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 smtClean="0">
                <a:solidFill>
                  <a:srgbClr val="C00000"/>
                </a:solidFill>
              </a:rPr>
              <a:t>Создание кластера по теме 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«</a:t>
            </a:r>
            <a:r>
              <a:rPr lang="ru-RU" sz="3200" dirty="0">
                <a:solidFill>
                  <a:srgbClr val="C00000"/>
                </a:solidFill>
              </a:rPr>
              <a:t>З</a:t>
            </a:r>
            <a:r>
              <a:rPr lang="ru-RU" sz="3200" dirty="0" smtClean="0">
                <a:solidFill>
                  <a:srgbClr val="C00000"/>
                </a:solidFill>
              </a:rPr>
              <a:t>анятие по технологии РКМЧП»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29699" name="Объект 8" descr="C:\Users\Анна\Desktop\Бланк кластера1 (1)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182688"/>
            <a:ext cx="8424862" cy="5661025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404813"/>
            <a:ext cx="8437563" cy="619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92" y="116632"/>
            <a:ext cx="8596181" cy="6722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6696075" cy="12954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C00000"/>
                </a:solidFill>
              </a:rPr>
              <a:t>Формы контроля и оценки на стадии </a:t>
            </a:r>
            <a:r>
              <a:rPr lang="ru-RU" sz="4000" b="1" dirty="0" smtClean="0">
                <a:solidFill>
                  <a:srgbClr val="C00000"/>
                </a:solidFill>
              </a:rPr>
              <a:t>вызова</a:t>
            </a:r>
            <a:r>
              <a:rPr lang="ru-RU" sz="3600" dirty="0" smtClean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557338"/>
            <a:ext cx="7993062" cy="309562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ru-RU" dirty="0" smtClean="0"/>
              <a:t>Похвала, поддержка педагога (выход на понятия: усвоил - не усвоил, знаю - не знаю);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ru-RU" dirty="0" smtClean="0"/>
              <a:t>Самооценка студента;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ru-RU" dirty="0" smtClean="0"/>
              <a:t>Взаимоконтроль;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ru-RU" dirty="0" smtClean="0"/>
              <a:t>Индивидуальное оценивание.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ru-RU" dirty="0" smtClean="0"/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 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08025" y="5157788"/>
            <a:ext cx="7777163" cy="977900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3200" b="1" dirty="0">
                <a:solidFill>
                  <a:srgbClr val="C00000"/>
                </a:solidFill>
              </a:rPr>
              <a:t>Оценивается работа студента, а не сам студент !!!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9366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>
                <a:solidFill>
                  <a:srgbClr val="0070C0"/>
                </a:solidFill>
                <a:effectLst/>
              </a:rPr>
              <a:t>II. СМЫСЛОВАЯ СТАДИЯ.</a:t>
            </a:r>
            <a:r>
              <a:rPr lang="ru-RU" sz="3200" dirty="0">
                <a:solidFill>
                  <a:srgbClr val="0070C0"/>
                </a:solidFill>
                <a:effectLst/>
              </a:rPr>
              <a:t> </a:t>
            </a:r>
            <a:endParaRPr lang="ru-RU" sz="3200" dirty="0" smtClean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050" y="1052513"/>
            <a:ext cx="9001125" cy="322499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800" dirty="0" smtClean="0">
                <a:effectLst/>
              </a:rPr>
              <a:t>Вторая </a:t>
            </a:r>
            <a:r>
              <a:rPr lang="ru-RU" sz="2800" dirty="0">
                <a:effectLst/>
              </a:rPr>
              <a:t>стадия – </a:t>
            </a:r>
            <a:r>
              <a:rPr lang="ru-RU" sz="2800" b="1" dirty="0">
                <a:effectLst/>
              </a:rPr>
              <a:t>непосредственное восприятие новой информации</a:t>
            </a:r>
            <a:r>
              <a:rPr lang="ru-RU" sz="2800" dirty="0">
                <a:effectLst/>
              </a:rPr>
              <a:t>. </a:t>
            </a:r>
            <a:endParaRPr lang="ru-RU" sz="2800" dirty="0" smtClean="0">
              <a:effectLst/>
            </a:endParaRPr>
          </a:p>
          <a:p>
            <a:pPr marL="0" indent="0">
              <a:buNone/>
              <a:defRPr/>
            </a:pPr>
            <a:endParaRPr lang="ru-RU" sz="2800" dirty="0" smtClean="0">
              <a:effectLst/>
            </a:endParaRPr>
          </a:p>
          <a:p>
            <a:pPr eaLnBrk="1" hangingPunct="1">
              <a:defRPr/>
            </a:pPr>
            <a:endParaRPr lang="ru-RU" sz="800" dirty="0" smtClean="0"/>
          </a:p>
          <a:p>
            <a:pPr marL="0" indent="0">
              <a:buFontTx/>
              <a:buNone/>
              <a:defRPr/>
            </a:pPr>
            <a:endParaRPr lang="ru-RU" sz="2200" b="1" dirty="0" smtClean="0"/>
          </a:p>
          <a:p>
            <a:pPr marL="0" indent="0">
              <a:buFontTx/>
              <a:buNone/>
              <a:defRPr/>
            </a:pPr>
            <a:endParaRPr lang="ru-RU" sz="2200" b="1" dirty="0"/>
          </a:p>
          <a:p>
            <a:pPr marL="0" indent="0">
              <a:buFontTx/>
              <a:buNone/>
              <a:defRPr/>
            </a:pPr>
            <a:endParaRPr lang="ru-RU" sz="2200" b="1" dirty="0" smtClean="0"/>
          </a:p>
          <a:p>
            <a:pPr marL="0" indent="0">
              <a:buFontTx/>
              <a:buNone/>
              <a:defRPr/>
            </a:pPr>
            <a:endParaRPr lang="ru-RU" sz="2200" b="1" dirty="0"/>
          </a:p>
          <a:p>
            <a:pPr marL="0" indent="0">
              <a:buFontTx/>
              <a:buNone/>
              <a:defRPr/>
            </a:pPr>
            <a:endParaRPr lang="ru-RU" sz="2600" b="1" dirty="0" smtClean="0"/>
          </a:p>
          <a:p>
            <a:pPr eaLnBrk="1" hangingPunct="1">
              <a:defRPr/>
            </a:pPr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362429"/>
              </p:ext>
            </p:extLst>
          </p:nvPr>
        </p:nvGraphicFramePr>
        <p:xfrm>
          <a:off x="395288" y="2204864"/>
          <a:ext cx="8353176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3176">
                  <a:extLst>
                    <a:ext uri="{9D8B030D-6E8A-4147-A177-3AD203B41FA5}">
                      <a16:colId xmlns:a16="http://schemas.microsoft.com/office/drawing/2014/main" val="41809499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n-US" sz="3200" b="1" dirty="0" smtClean="0">
                          <a:solidFill>
                            <a:srgbClr val="C00000"/>
                          </a:solidFill>
                          <a:effectLst/>
                        </a:rPr>
                        <a:t>?</a:t>
                      </a:r>
                      <a:r>
                        <a:rPr lang="ru-RU" sz="3200" b="1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ru-RU" sz="2600" b="0" dirty="0" smtClean="0">
                          <a:solidFill>
                            <a:schemeClr val="tx1"/>
                          </a:solidFill>
                          <a:effectLst/>
                        </a:rPr>
                        <a:t> Чем этот этап отличается от классического – знакомства с новым материалом? </a:t>
                      </a:r>
                    </a:p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ru-RU" sz="2800" b="1" dirty="0" err="1" smtClean="0">
                          <a:solidFill>
                            <a:srgbClr val="C00000"/>
                          </a:solidFill>
                          <a:effectLst/>
                        </a:rPr>
                        <a:t>Отв</a:t>
                      </a:r>
                      <a:r>
                        <a:rPr lang="ru-RU" sz="2800" b="1" dirty="0" smtClean="0">
                          <a:solidFill>
                            <a:srgbClr val="C00000"/>
                          </a:solidFill>
                          <a:effectLst/>
                        </a:rPr>
                        <a:t>: </a:t>
                      </a:r>
                      <a:r>
                        <a:rPr lang="ru-RU" sz="2600" b="0" dirty="0" smtClean="0">
                          <a:solidFill>
                            <a:schemeClr val="tx1"/>
                          </a:solidFill>
                          <a:effectLst/>
                        </a:rPr>
                        <a:t>Тем, что технология использует такие приемы, которые позволяют направить восприятие. 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27527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03490" y="4725144"/>
            <a:ext cx="8244974" cy="1692771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ru-RU" sz="2600" b="1" dirty="0"/>
              <a:t>Приемы фазы: </a:t>
            </a:r>
            <a:r>
              <a:rPr lang="ru-RU" sz="2600" dirty="0"/>
              <a:t>Маркировка текста «</a:t>
            </a:r>
            <a:r>
              <a:rPr lang="ru-RU" sz="2600" dirty="0" err="1"/>
              <a:t>Инсерт</a:t>
            </a:r>
            <a:r>
              <a:rPr lang="ru-RU" sz="2600" dirty="0"/>
              <a:t>», Зигзаг, Прием перекрестная дискуссия, Прием «сюжетная таблица». Диаграмма Венна. Ведение бортового журнала. Дискуссия “Совместный поиск”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ru-RU" altLang="ru-RU" b="1" i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Прием «</a:t>
            </a:r>
            <a:r>
              <a:rPr lang="en-US" altLang="ru-RU" b="1" i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INSERT</a:t>
            </a:r>
            <a:r>
              <a:rPr lang="ru-RU" altLang="ru-RU" b="1" i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»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287962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3600" dirty="0" smtClean="0">
                <a:latin typeface="Times New Roman" panose="02020603050405020304" pitchFamily="18" charset="0"/>
              </a:rPr>
              <a:t>Представляет собой маркировку текста при его прочтении.</a:t>
            </a:r>
          </a:p>
          <a:p>
            <a:pPr indent="-77788" eaLnBrk="1" hangingPunct="1">
              <a:lnSpc>
                <a:spcPct val="90000"/>
              </a:lnSpc>
              <a:spcBef>
                <a:spcPts val="1200"/>
              </a:spcBef>
              <a:buFontTx/>
              <a:buNone/>
              <a:defRPr/>
            </a:pPr>
            <a:r>
              <a:rPr lang="en-US" altLang="ru-RU" sz="3600" b="1" dirty="0" smtClean="0">
                <a:latin typeface="Times New Roman" panose="02020603050405020304" pitchFamily="18" charset="0"/>
              </a:rPr>
              <a:t>I</a:t>
            </a:r>
            <a:r>
              <a:rPr lang="en-US" altLang="ru-RU" sz="3600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3600" dirty="0" smtClean="0">
                <a:latin typeface="Times New Roman" panose="02020603050405020304" pitchFamily="18" charset="0"/>
              </a:rPr>
              <a:t>– </a:t>
            </a:r>
            <a:r>
              <a:rPr lang="en-US" altLang="ru-RU" sz="3600" dirty="0" smtClean="0">
                <a:latin typeface="Times New Roman" panose="02020603050405020304" pitchFamily="18" charset="0"/>
              </a:rPr>
              <a:t>interactive – </a:t>
            </a:r>
            <a:r>
              <a:rPr lang="ru-RU" altLang="ru-RU" sz="3600" dirty="0" err="1" smtClean="0">
                <a:latin typeface="Times New Roman" panose="02020603050405020304" pitchFamily="18" charset="0"/>
              </a:rPr>
              <a:t>самоактивизирующая</a:t>
            </a:r>
            <a:r>
              <a:rPr lang="ru-RU" altLang="ru-RU" sz="3600" dirty="0" smtClean="0">
                <a:latin typeface="Times New Roman" panose="02020603050405020304" pitchFamily="18" charset="0"/>
              </a:rPr>
              <a:t>;</a:t>
            </a:r>
          </a:p>
          <a:p>
            <a:pPr indent="-77788" eaLnBrk="1" hangingPunct="1">
              <a:lnSpc>
                <a:spcPct val="90000"/>
              </a:lnSpc>
              <a:spcBef>
                <a:spcPts val="1200"/>
              </a:spcBef>
              <a:buFontTx/>
              <a:buNone/>
              <a:defRPr/>
            </a:pPr>
            <a:r>
              <a:rPr lang="en-US" altLang="ru-RU" sz="3600" b="1" dirty="0" smtClean="0">
                <a:latin typeface="Times New Roman" panose="02020603050405020304" pitchFamily="18" charset="0"/>
              </a:rPr>
              <a:t>N</a:t>
            </a:r>
            <a:r>
              <a:rPr lang="en-US" altLang="ru-RU" sz="3600" dirty="0" smtClean="0">
                <a:latin typeface="Times New Roman" panose="02020603050405020304" pitchFamily="18" charset="0"/>
              </a:rPr>
              <a:t> – nothing – </a:t>
            </a:r>
            <a:r>
              <a:rPr lang="ru-RU" altLang="ru-RU" sz="3600" dirty="0" smtClean="0">
                <a:latin typeface="Times New Roman" panose="02020603050405020304" pitchFamily="18" charset="0"/>
              </a:rPr>
              <a:t>маркирующая;</a:t>
            </a:r>
          </a:p>
          <a:p>
            <a:pPr indent="-77788" eaLnBrk="1" hangingPunct="1">
              <a:lnSpc>
                <a:spcPct val="90000"/>
              </a:lnSpc>
              <a:spcBef>
                <a:spcPts val="1200"/>
              </a:spcBef>
              <a:buFontTx/>
              <a:buNone/>
              <a:defRPr/>
            </a:pPr>
            <a:r>
              <a:rPr lang="en-US" altLang="ru-RU" sz="3600" b="1" dirty="0" smtClean="0">
                <a:latin typeface="Times New Roman" panose="02020603050405020304" pitchFamily="18" charset="0"/>
              </a:rPr>
              <a:t>S</a:t>
            </a:r>
            <a:r>
              <a:rPr lang="en-US" altLang="ru-RU" sz="3600" dirty="0" smtClean="0">
                <a:latin typeface="Times New Roman" panose="02020603050405020304" pitchFamily="18" charset="0"/>
              </a:rPr>
              <a:t> – system – </a:t>
            </a:r>
            <a:r>
              <a:rPr lang="ru-RU" altLang="ru-RU" sz="3600" dirty="0" smtClean="0">
                <a:latin typeface="Times New Roman" panose="02020603050405020304" pitchFamily="18" charset="0"/>
              </a:rPr>
              <a:t>система;</a:t>
            </a:r>
            <a:endParaRPr lang="en-US" altLang="ru-RU" sz="3600" dirty="0" smtClean="0">
              <a:latin typeface="Times New Roman" panose="02020603050405020304" pitchFamily="18" charset="0"/>
            </a:endParaRPr>
          </a:p>
          <a:p>
            <a:pPr indent="-77788" eaLnBrk="1" hangingPunct="1">
              <a:lnSpc>
                <a:spcPct val="90000"/>
              </a:lnSpc>
              <a:spcBef>
                <a:spcPts val="1200"/>
              </a:spcBef>
              <a:buFontTx/>
              <a:buNone/>
              <a:defRPr/>
            </a:pPr>
            <a:r>
              <a:rPr lang="en-US" altLang="ru-RU" sz="3600" b="1" dirty="0" smtClean="0">
                <a:latin typeface="Times New Roman" panose="02020603050405020304" pitchFamily="18" charset="0"/>
              </a:rPr>
              <a:t>E </a:t>
            </a:r>
            <a:r>
              <a:rPr lang="en-US" altLang="ru-RU" sz="3600" dirty="0" smtClean="0">
                <a:latin typeface="Times New Roman" panose="02020603050405020304" pitchFamily="18" charset="0"/>
              </a:rPr>
              <a:t>– effective – </a:t>
            </a:r>
            <a:r>
              <a:rPr lang="ru-RU" altLang="ru-RU" sz="3600" dirty="0" smtClean="0">
                <a:latin typeface="Times New Roman" panose="02020603050405020304" pitchFamily="18" charset="0"/>
              </a:rPr>
              <a:t>для эффективного;</a:t>
            </a:r>
          </a:p>
          <a:p>
            <a:pPr indent="-77788" eaLnBrk="1" hangingPunct="1">
              <a:lnSpc>
                <a:spcPct val="90000"/>
              </a:lnSpc>
              <a:spcBef>
                <a:spcPts val="1200"/>
              </a:spcBef>
              <a:buFontTx/>
              <a:buNone/>
              <a:defRPr/>
            </a:pPr>
            <a:r>
              <a:rPr lang="en-US" altLang="ru-RU" sz="3600" b="1" dirty="0" smtClean="0">
                <a:latin typeface="Times New Roman" panose="02020603050405020304" pitchFamily="18" charset="0"/>
              </a:rPr>
              <a:t>R</a:t>
            </a:r>
            <a:r>
              <a:rPr lang="en-US" altLang="ru-RU" sz="3600" dirty="0" smtClean="0">
                <a:latin typeface="Times New Roman" panose="02020603050405020304" pitchFamily="18" charset="0"/>
              </a:rPr>
              <a:t> – reading and – </a:t>
            </a:r>
            <a:r>
              <a:rPr lang="ru-RU" altLang="ru-RU" sz="3600" dirty="0" smtClean="0">
                <a:latin typeface="Times New Roman" panose="02020603050405020304" pitchFamily="18" charset="0"/>
              </a:rPr>
              <a:t>чтения и;</a:t>
            </a:r>
          </a:p>
          <a:p>
            <a:pPr indent="-77788" eaLnBrk="1" hangingPunct="1">
              <a:lnSpc>
                <a:spcPct val="90000"/>
              </a:lnSpc>
              <a:spcBef>
                <a:spcPts val="1200"/>
              </a:spcBef>
              <a:buFontTx/>
              <a:buNone/>
              <a:defRPr/>
            </a:pPr>
            <a:r>
              <a:rPr lang="en-US" altLang="ru-RU" sz="3600" b="1" dirty="0" smtClean="0">
                <a:latin typeface="Times New Roman" panose="02020603050405020304" pitchFamily="18" charset="0"/>
              </a:rPr>
              <a:t>T </a:t>
            </a:r>
            <a:r>
              <a:rPr lang="en-US" altLang="ru-RU" sz="3600" dirty="0" smtClean="0">
                <a:latin typeface="Times New Roman" panose="02020603050405020304" pitchFamily="18" charset="0"/>
              </a:rPr>
              <a:t>– thinking - </a:t>
            </a:r>
            <a:r>
              <a:rPr lang="ru-RU" altLang="ru-RU" sz="3600" dirty="0" smtClean="0">
                <a:latin typeface="Times New Roman" panose="02020603050405020304" pitchFamily="18" charset="0"/>
              </a:rPr>
              <a:t>размышления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altLang="ru-RU" sz="3600" dirty="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354137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ru-RU" sz="2800" b="1" dirty="0" err="1" smtClean="0">
                <a:effectLst/>
              </a:rPr>
              <a:t>Инсерт</a:t>
            </a:r>
            <a:r>
              <a:rPr lang="ru-RU" sz="2800" dirty="0" smtClean="0">
                <a:effectLst/>
              </a:rPr>
              <a:t> – прием маркировки текста. 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 Студентам  предлагается система маркировки учебного текста, включающая следующие значки: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557338"/>
            <a:ext cx="8785225" cy="4016375"/>
          </a:xfrm>
          <a:solidFill>
            <a:schemeClr val="bg1"/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800" b="1" dirty="0" smtClean="0">
                <a:effectLst/>
              </a:rPr>
              <a:t>“</a:t>
            </a:r>
            <a:r>
              <a:rPr lang="ru-RU" sz="2800" b="1" dirty="0">
                <a:effectLst/>
              </a:rPr>
              <a:t>V</a:t>
            </a:r>
            <a:r>
              <a:rPr lang="ru-RU" sz="2600" dirty="0">
                <a:effectLst/>
              </a:rPr>
              <a:t>” – галочкой отмечается то, что известно;</a:t>
            </a:r>
          </a:p>
          <a:p>
            <a:pPr marL="0" indent="0">
              <a:buFontTx/>
              <a:buNone/>
              <a:defRPr/>
            </a:pPr>
            <a:r>
              <a:rPr lang="ru-RU" sz="2600" dirty="0">
                <a:effectLst/>
              </a:rPr>
              <a:t> </a:t>
            </a:r>
            <a:r>
              <a:rPr lang="ru-RU" sz="2800" b="1" dirty="0">
                <a:effectLst/>
              </a:rPr>
              <a:t>“–”</a:t>
            </a:r>
            <a:r>
              <a:rPr lang="ru-RU" sz="2600" dirty="0">
                <a:effectLst/>
              </a:rPr>
              <a:t> – знаком “минус” помечается то, что противоречит представлениям читающего, вызывает сомнения; </a:t>
            </a:r>
          </a:p>
          <a:p>
            <a:pPr marL="0" indent="0">
              <a:buFontTx/>
              <a:buNone/>
              <a:defRPr/>
            </a:pPr>
            <a:r>
              <a:rPr lang="ru-RU" sz="2800" b="1" dirty="0">
                <a:effectLst/>
              </a:rPr>
              <a:t>“+</a:t>
            </a:r>
            <a:r>
              <a:rPr lang="ru-RU" sz="2600" dirty="0">
                <a:effectLst/>
              </a:rPr>
              <a:t>” – знаком “плюс” помечается то, что является для </a:t>
            </a:r>
            <a:r>
              <a:rPr lang="ru-RU" sz="2600" dirty="0" smtClean="0">
                <a:effectLst/>
              </a:rPr>
              <a:t>студента </a:t>
            </a:r>
            <a:r>
              <a:rPr lang="ru-RU" sz="2600" dirty="0">
                <a:effectLst/>
              </a:rPr>
              <a:t>интересным и неожиданным;</a:t>
            </a:r>
          </a:p>
          <a:p>
            <a:pPr marL="0" indent="0">
              <a:buFontTx/>
              <a:buNone/>
              <a:defRPr/>
            </a:pPr>
            <a:r>
              <a:rPr lang="ru-RU" sz="2800" b="1" dirty="0" smtClean="0">
                <a:effectLst/>
              </a:rPr>
              <a:t>“?”</a:t>
            </a:r>
            <a:r>
              <a:rPr lang="ru-RU" sz="2600" dirty="0" smtClean="0">
                <a:effectLst/>
              </a:rPr>
              <a:t> </a:t>
            </a:r>
            <a:r>
              <a:rPr lang="ru-RU" sz="2600" dirty="0">
                <a:effectLst/>
              </a:rPr>
              <a:t>– вопросительный знак ставится, если у </a:t>
            </a:r>
            <a:r>
              <a:rPr lang="ru-RU" sz="2600" dirty="0" smtClean="0">
                <a:effectLst/>
              </a:rPr>
              <a:t>студента </a:t>
            </a:r>
            <a:r>
              <a:rPr lang="ru-RU" sz="2600" dirty="0">
                <a:effectLst/>
              </a:rPr>
              <a:t>возникло желание узнать о том, что описывается, более подробно или встретилась неизвестная, спорная информация.</a:t>
            </a:r>
          </a:p>
          <a:p>
            <a:pPr>
              <a:defRPr/>
            </a:pPr>
            <a:endParaRPr lang="ru-RU" sz="2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5732463"/>
            <a:ext cx="8496300" cy="831850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i="1" dirty="0"/>
              <a:t> </a:t>
            </a:r>
            <a:r>
              <a:rPr lang="ru-RU" sz="2400" b="1" i="1" dirty="0"/>
              <a:t>Проверка: </a:t>
            </a:r>
            <a:r>
              <a:rPr lang="ru-RU" sz="2400" i="1" dirty="0"/>
              <a:t>1. Обсуждение прочитанного. </a:t>
            </a:r>
          </a:p>
          <a:p>
            <a:pPr eaLnBrk="1" hangingPunct="1">
              <a:defRPr/>
            </a:pPr>
            <a:r>
              <a:rPr lang="ru-RU" sz="2400" i="1" dirty="0"/>
              <a:t>2. </a:t>
            </a:r>
            <a:r>
              <a:rPr lang="ru-RU" sz="2400" i="1" dirty="0" err="1"/>
              <a:t>Взаимоопрос</a:t>
            </a:r>
            <a:r>
              <a:rPr lang="ru-RU" sz="2400" i="1" dirty="0"/>
              <a:t>. 3.Взаимообучение. 4.Двойные дневники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ru-RU" altLang="ru-RU" dirty="0" smtClean="0"/>
              <a:t>«Бортовые журналы»</a:t>
            </a:r>
          </a:p>
        </p:txBody>
      </p:sp>
      <p:graphicFrame>
        <p:nvGraphicFramePr>
          <p:cNvPr id="337937" name="Group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100171"/>
              </p:ext>
            </p:extLst>
          </p:nvPr>
        </p:nvGraphicFramePr>
        <p:xfrm>
          <a:off x="457200" y="1988840"/>
          <a:ext cx="8355013" cy="3648060"/>
        </p:xfrm>
        <a:graphic>
          <a:graphicData uri="http://schemas.openxmlformats.org/drawingml/2006/table">
            <a:tbl>
              <a:tblPr/>
              <a:tblGrid>
                <a:gridCol w="4177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7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Что мне известно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 данной теме?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Что нового я узнал из текста?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99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37625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9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altLang="ru-RU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Приём «</a:t>
            </a:r>
            <a:r>
              <a:rPr lang="en-US" altLang="ru-RU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Fish</a:t>
            </a:r>
            <a:r>
              <a:rPr lang="ru-RU" altLang="ru-RU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Bone</a:t>
            </a:r>
            <a:r>
              <a:rPr lang="ru-RU" altLang="ru-RU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» </a:t>
            </a:r>
            <a:r>
              <a:rPr lang="ru-RU" altLang="ru-RU" sz="2800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(</a:t>
            </a:r>
            <a:r>
              <a:rPr lang="ru-RU" altLang="ru-RU" sz="2800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Дж.Делокс</a:t>
            </a:r>
            <a:r>
              <a:rPr lang="ru-RU" altLang="ru-RU" sz="2800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725144"/>
            <a:ext cx="8229600" cy="1904256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ru-RU" altLang="ru-RU" sz="2600" dirty="0" smtClean="0"/>
              <a:t>Работа в парах или подгруппах.</a:t>
            </a:r>
          </a:p>
          <a:p>
            <a:pPr eaLnBrk="1" hangingPunct="1">
              <a:defRPr/>
            </a:pPr>
            <a:r>
              <a:rPr lang="ru-RU" altLang="ru-RU" sz="2600" dirty="0" smtClean="0"/>
              <a:t>Каждой паре выдается фрагмент текста или текст. Учащиеся его читают, обмениваются информацией по содержанию текста.</a:t>
            </a:r>
          </a:p>
          <a:p>
            <a:pPr eaLnBrk="1" hangingPunct="1">
              <a:defRPr/>
            </a:pPr>
            <a:endParaRPr lang="ru-RU" altLang="ru-RU" sz="2800" dirty="0" smtClean="0"/>
          </a:p>
          <a:p>
            <a:pPr eaLnBrk="1" hangingPunct="1">
              <a:defRPr/>
            </a:pPr>
            <a:endParaRPr lang="ru-RU" altLang="ru-RU" sz="2800" dirty="0" smtClean="0"/>
          </a:p>
        </p:txBody>
      </p:sp>
      <p:pic>
        <p:nvPicPr>
          <p:cNvPr id="3584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1628800"/>
            <a:ext cx="6823441" cy="29089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8575"/>
            <a:ext cx="9144000" cy="6856413"/>
          </a:xfrm>
        </p:spPr>
      </p:pic>
      <p:sp>
        <p:nvSpPr>
          <p:cNvPr id="36867" name="Прямоугольник 5"/>
          <p:cNvSpPr>
            <a:spLocks noChangeArrowheads="1"/>
          </p:cNvSpPr>
          <p:nvPr/>
        </p:nvSpPr>
        <p:spPr bwMode="auto">
          <a:xfrm>
            <a:off x="179388" y="260350"/>
            <a:ext cx="2279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4000">
                <a:solidFill>
                  <a:srgbClr val="FF3300"/>
                </a:solidFill>
                <a:latin typeface="Times New Roman" panose="02020603050405020304" pitchFamily="18" charset="0"/>
              </a:rPr>
              <a:t>Fish</a:t>
            </a:r>
            <a:r>
              <a:rPr lang="ru-RU" altLang="ru-RU" sz="400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4000">
                <a:solidFill>
                  <a:srgbClr val="FF3300"/>
                </a:solidFill>
                <a:latin typeface="Times New Roman" panose="02020603050405020304" pitchFamily="18" charset="0"/>
              </a:rPr>
              <a:t>Bone</a:t>
            </a:r>
            <a:endParaRPr lang="ru-RU" altLang="ru-RU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281168" cy="5562600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altLang="ru-RU" dirty="0" smtClean="0">
                <a:effectLst/>
                <a:latin typeface="Times New Roman" panose="02020603050405020304" pitchFamily="18" charset="0"/>
              </a:rPr>
              <a:t>На «косточке» записываются перечисленные в тексте проблемы, основные  понятия и т.д.</a:t>
            </a:r>
          </a:p>
          <a:p>
            <a:pPr algn="just" eaLnBrk="1" hangingPunct="1">
              <a:defRPr/>
            </a:pPr>
            <a:r>
              <a:rPr lang="ru-RU" altLang="ru-RU" dirty="0" smtClean="0">
                <a:effectLst/>
                <a:latin typeface="Times New Roman" panose="02020603050405020304" pitchFamily="18" charset="0"/>
              </a:rPr>
              <a:t>Группа презентует и прикрепляет косточку наверх скелета рыбы.</a:t>
            </a:r>
          </a:p>
          <a:p>
            <a:pPr algn="just" eaLnBrk="1" hangingPunct="1">
              <a:defRPr/>
            </a:pPr>
            <a:r>
              <a:rPr lang="ru-RU" altLang="ru-RU" dirty="0" smtClean="0">
                <a:effectLst/>
                <a:latin typeface="Times New Roman" panose="02020603050405020304" pitchFamily="18" charset="0"/>
              </a:rPr>
              <a:t>Находит способы решения проблем; подбирает факты о существовании проблемы, записывает их на «косточку», презентует и прикрепляет вниз скелета рыбы.</a:t>
            </a:r>
          </a:p>
          <a:p>
            <a:pPr eaLnBrk="1" hangingPunct="1">
              <a:defRPr/>
            </a:pPr>
            <a:endParaRPr lang="ru-RU" altLang="ru-RU" b="1" dirty="0" smtClean="0"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altLang="ru-RU" sz="2800" dirty="0" smtClean="0"/>
          </a:p>
        </p:txBody>
      </p:sp>
      <p:sp>
        <p:nvSpPr>
          <p:cNvPr id="37891" name="Прямоугольник 2"/>
          <p:cNvSpPr>
            <a:spLocks noChangeArrowheads="1"/>
          </p:cNvSpPr>
          <p:nvPr/>
        </p:nvSpPr>
        <p:spPr bwMode="auto">
          <a:xfrm>
            <a:off x="2124075" y="404813"/>
            <a:ext cx="4689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600">
                <a:solidFill>
                  <a:srgbClr val="FF3300"/>
                </a:solidFill>
                <a:latin typeface="Times New Roman" panose="02020603050405020304" pitchFamily="18" charset="0"/>
              </a:rPr>
              <a:t>Методика «</a:t>
            </a:r>
            <a:r>
              <a:rPr lang="en-US" altLang="ru-RU" sz="3600">
                <a:solidFill>
                  <a:srgbClr val="FF3300"/>
                </a:solidFill>
                <a:latin typeface="Times New Roman" panose="02020603050405020304" pitchFamily="18" charset="0"/>
              </a:rPr>
              <a:t>Fish</a:t>
            </a:r>
            <a:r>
              <a:rPr lang="ru-RU" altLang="ru-RU" sz="360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3600">
                <a:solidFill>
                  <a:srgbClr val="FF3300"/>
                </a:solidFill>
                <a:latin typeface="Times New Roman" panose="02020603050405020304" pitchFamily="18" charset="0"/>
              </a:rPr>
              <a:t>Bone</a:t>
            </a:r>
            <a:r>
              <a:rPr lang="ru-RU" altLang="ru-RU" sz="3600">
                <a:solidFill>
                  <a:srgbClr val="FF3300"/>
                </a:solidFill>
                <a:latin typeface="Times New Roman" panose="02020603050405020304" pitchFamily="18" charset="0"/>
              </a:rPr>
              <a:t>» </a:t>
            </a:r>
            <a:endParaRPr lang="ru-RU" altLang="ru-R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4925" y="404813"/>
            <a:ext cx="9178925" cy="5937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371" y="1657909"/>
            <a:ext cx="4394182" cy="755289"/>
          </a:xfrm>
          <a:solidFill>
            <a:schemeClr val="bg1"/>
          </a:solidFill>
        </p:spPr>
        <p:txBody>
          <a:bodyPr/>
          <a:lstStyle/>
          <a:p>
            <a:r>
              <a:rPr lang="ru-RU" sz="2400" dirty="0" smtClean="0"/>
              <a:t>ДИАГРАММА ВЕННА </a:t>
            </a:r>
            <a:br>
              <a:rPr lang="ru-RU" sz="2400" dirty="0" smtClean="0"/>
            </a:br>
            <a:r>
              <a:rPr lang="ru-RU" sz="2400" dirty="0" smtClean="0"/>
              <a:t>(для Обломова)</a:t>
            </a:r>
            <a:endParaRPr lang="ru-RU" sz="2400" dirty="0"/>
          </a:p>
        </p:txBody>
      </p:sp>
      <p:pic>
        <p:nvPicPr>
          <p:cNvPr id="2050" name="Picture 2" descr="Картинки по запросу диаграмма венна э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23" y="2437192"/>
            <a:ext cx="5136678" cy="442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36096" y="1844824"/>
            <a:ext cx="3590893" cy="49171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Диаграммы </a:t>
            </a:r>
            <a:r>
              <a:rPr lang="ru-RU" sz="2400" b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Венна </a:t>
            </a:r>
            <a:r>
              <a:rPr lang="ru-RU" sz="24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— общее название целого ряда методов визуализации и способов графической иллюстрации, широко используемых в различных областях науки. </a:t>
            </a:r>
            <a:endParaRPr lang="ru-RU" sz="2400" dirty="0" smtClean="0">
              <a:solidFill>
                <a:srgbClr val="3333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Введены </a:t>
            </a:r>
            <a:r>
              <a:rPr lang="ru-RU" sz="24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Джоном Венном, британским ученым в 1881 г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2123" y="188640"/>
            <a:ext cx="8854373" cy="13551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Диаграмма Венна </a:t>
            </a:r>
            <a:r>
              <a:rPr lang="ru-RU" sz="26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показывает все возможные отношения между множествами или событиями из некоторого семейства.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114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663" y="0"/>
            <a:ext cx="8418512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effectLst/>
              </a:rPr>
              <a:t>Критическое мышление</a:t>
            </a:r>
            <a:r>
              <a:rPr lang="ru-RU" dirty="0" smtClean="0">
                <a:solidFill>
                  <a:srgbClr val="002060"/>
                </a:solidFill>
                <a:effectLst/>
              </a:rPr>
              <a:t> -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b="1" dirty="0">
                <a:solidFill>
                  <a:srgbClr val="002060"/>
                </a:solidFill>
                <a:effectLst/>
              </a:rPr>
              <a:t>это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663" y="981075"/>
            <a:ext cx="8229600" cy="5472113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effectLst/>
              </a:rPr>
              <a:t>способность </a:t>
            </a:r>
            <a:r>
              <a:rPr lang="ru-RU" sz="2800" dirty="0">
                <a:effectLst/>
              </a:rPr>
              <a:t>анализировать </a:t>
            </a:r>
            <a:r>
              <a:rPr lang="ru-RU" sz="2800" dirty="0" smtClean="0">
                <a:effectLst/>
              </a:rPr>
              <a:t>информацию, способность </a:t>
            </a:r>
            <a:r>
              <a:rPr lang="ru-RU" sz="2800" dirty="0">
                <a:effectLst/>
              </a:rPr>
              <a:t>ставить новые вопросы, вырабатывать разнообразные аргументы, принимать независимые, продуманные решения; </a:t>
            </a:r>
            <a:endParaRPr lang="ru-RU" sz="2800" dirty="0" smtClean="0">
              <a:effectLst/>
            </a:endParaRPr>
          </a:p>
          <a:p>
            <a:pPr>
              <a:defRPr/>
            </a:pPr>
            <a:r>
              <a:rPr lang="ru-RU" sz="2800" b="1" dirty="0" smtClean="0">
                <a:effectLst/>
              </a:rPr>
              <a:t>процесс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>
                <a:effectLst/>
              </a:rPr>
              <a:t>соотнесения внешней информации с имеющимися у человека знаниями, выработка решений</a:t>
            </a:r>
            <a:r>
              <a:rPr lang="ru-RU" sz="2800" dirty="0" smtClean="0">
                <a:effectLst/>
              </a:rPr>
              <a:t>;</a:t>
            </a:r>
          </a:p>
          <a:p>
            <a:pPr>
              <a:defRPr/>
            </a:pPr>
            <a:r>
              <a:rPr lang="ru-RU" sz="2800" dirty="0" smtClean="0">
                <a:effectLst/>
              </a:rPr>
              <a:t> </a:t>
            </a:r>
            <a:r>
              <a:rPr lang="ru-RU" sz="2800" b="1" dirty="0">
                <a:effectLst/>
              </a:rPr>
              <a:t>учит</a:t>
            </a:r>
            <a:r>
              <a:rPr lang="ru-RU" sz="2800" dirty="0">
                <a:effectLst/>
              </a:rPr>
              <a:t> активно действовать и помогает понять, как надо поступать в соответствии с полученной информацией; отправная точка для развития творческого мышления и др.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Фаза: </a:t>
            </a:r>
            <a:r>
              <a:rPr lang="ru-RU" sz="3200" b="1" dirty="0" smtClean="0"/>
              <a:t>рефлексия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7150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sz="2400" b="1" dirty="0" smtClean="0"/>
              <a:t>Что мы узнали на занятии? </a:t>
            </a:r>
            <a:endParaRPr lang="ru-RU" sz="2400" dirty="0" smtClean="0"/>
          </a:p>
          <a:p>
            <a:pPr eaLnBrk="1" hangingPunct="1">
              <a:defRPr/>
            </a:pPr>
            <a:r>
              <a:rPr lang="ru-RU" sz="2400" dirty="0" smtClean="0"/>
              <a:t>Выполните задание:</a:t>
            </a:r>
          </a:p>
          <a:p>
            <a:pPr eaLnBrk="1" hangingPunct="1">
              <a:defRPr/>
            </a:pPr>
            <a:r>
              <a:rPr lang="ru-RU" sz="2400" dirty="0" smtClean="0"/>
              <a:t>Напишите, что такое Педагогика – ____________________________________________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800" b="1" dirty="0" smtClean="0"/>
              <a:t>Заполните пропуски.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dirty="0" smtClean="0"/>
              <a:t>Педагогика – это _______,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dirty="0" smtClean="0"/>
              <a:t>объект изучения_________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dirty="0" smtClean="0"/>
              <a:t>предмет изучения__________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dirty="0"/>
              <a:t>к</a:t>
            </a:r>
            <a:r>
              <a:rPr lang="ru-RU" dirty="0" smtClean="0"/>
              <a:t>атегории___________________________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dirty="0" smtClean="0"/>
              <a:t>В развитие педагогики важный вклад внесли врачи______________________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Приемы Рефлексии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00125"/>
            <a:ext cx="8820472" cy="5715000"/>
          </a:xfrm>
        </p:spPr>
        <p:txBody>
          <a:bodyPr/>
          <a:lstStyle/>
          <a:p>
            <a:pPr>
              <a:defRPr/>
            </a:pPr>
            <a:r>
              <a:rPr lang="ru-RU" sz="2200" dirty="0" smtClean="0">
                <a:effectLst/>
              </a:rPr>
              <a:t>Заверши </a:t>
            </a:r>
            <a:r>
              <a:rPr lang="ru-RU" sz="2200" dirty="0">
                <a:effectLst/>
              </a:rPr>
              <a:t>фразу</a:t>
            </a:r>
          </a:p>
          <a:p>
            <a:pPr>
              <a:defRPr/>
            </a:pPr>
            <a:r>
              <a:rPr lang="ru-RU" sz="2200" dirty="0">
                <a:effectLst/>
              </a:rPr>
              <a:t>Эссе</a:t>
            </a:r>
          </a:p>
          <a:p>
            <a:pPr>
              <a:defRPr/>
            </a:pPr>
            <a:r>
              <a:rPr lang="ru-RU" sz="2200" dirty="0" err="1" smtClean="0">
                <a:effectLst/>
              </a:rPr>
              <a:t>Синквейн</a:t>
            </a:r>
            <a:endParaRPr lang="ru-RU" sz="2200" dirty="0" smtClean="0">
              <a:effectLst/>
            </a:endParaRPr>
          </a:p>
          <a:p>
            <a:pPr>
              <a:defRPr/>
            </a:pPr>
            <a:r>
              <a:rPr lang="ru-RU" sz="2200" dirty="0" smtClean="0">
                <a:effectLst/>
              </a:rPr>
              <a:t>6 шляп мышления</a:t>
            </a:r>
          </a:p>
          <a:p>
            <a:pPr>
              <a:defRPr/>
            </a:pPr>
            <a:r>
              <a:rPr lang="ru-RU" sz="2200" dirty="0" smtClean="0">
                <a:effectLst/>
              </a:rPr>
              <a:t>Ведение </a:t>
            </a:r>
            <a:r>
              <a:rPr lang="ru-RU" sz="2200" dirty="0">
                <a:effectLst/>
              </a:rPr>
              <a:t>бортового журнала</a:t>
            </a:r>
            <a:endParaRPr lang="ru-RU" sz="2200" dirty="0" smtClean="0"/>
          </a:p>
          <a:p>
            <a:pPr eaLnBrk="1" hangingPunct="1">
              <a:defRPr/>
            </a:pPr>
            <a:r>
              <a:rPr lang="ru-RU" sz="2200" dirty="0" smtClean="0"/>
              <a:t>Парная мозговая атака/Парное подведение итогов</a:t>
            </a:r>
          </a:p>
          <a:p>
            <a:pPr eaLnBrk="1" hangingPunct="1">
              <a:defRPr/>
            </a:pPr>
            <a:r>
              <a:rPr lang="ru-RU" sz="2200" dirty="0" smtClean="0"/>
              <a:t>Возвращение к ключевым словам</a:t>
            </a:r>
          </a:p>
          <a:p>
            <a:pPr eaLnBrk="1" hangingPunct="1">
              <a:defRPr/>
            </a:pPr>
            <a:r>
              <a:rPr lang="ru-RU" sz="2200" dirty="0" smtClean="0"/>
              <a:t>Возвращение к перепутанным логическим цепям</a:t>
            </a:r>
          </a:p>
          <a:p>
            <a:pPr eaLnBrk="1" hangingPunct="1">
              <a:defRPr/>
            </a:pPr>
            <a:r>
              <a:rPr lang="ru-RU" sz="2200" dirty="0" smtClean="0"/>
              <a:t>Возвращение к кластерам</a:t>
            </a:r>
          </a:p>
          <a:p>
            <a:pPr eaLnBrk="1" hangingPunct="1">
              <a:defRPr/>
            </a:pPr>
            <a:r>
              <a:rPr lang="ru-RU" sz="2200" dirty="0" smtClean="0"/>
              <a:t>Возвращение к "Знаем/Хотим узнать/У знали" (3-Х-У)</a:t>
            </a:r>
          </a:p>
          <a:p>
            <a:pPr eaLnBrk="1" hangingPunct="1">
              <a:defRPr/>
            </a:pPr>
            <a:r>
              <a:rPr lang="ru-RU" sz="2200" dirty="0" smtClean="0"/>
              <a:t>Возвращение к двойным дневникам</a:t>
            </a:r>
          </a:p>
          <a:p>
            <a:pPr eaLnBrk="1" hangingPunct="1">
              <a:defRPr/>
            </a:pPr>
            <a:r>
              <a:rPr lang="ru-RU" sz="2200" dirty="0" smtClean="0"/>
              <a:t>Оставьте за мной последнее слово</a:t>
            </a:r>
          </a:p>
          <a:p>
            <a:pPr eaLnBrk="1" hangingPunct="1">
              <a:defRPr/>
            </a:pPr>
            <a:r>
              <a:rPr lang="ru-RU" sz="2200" dirty="0" smtClean="0"/>
              <a:t>Трехчастные дневники</a:t>
            </a:r>
          </a:p>
          <a:p>
            <a:pPr eaLnBrk="1" hangingPunct="1">
              <a:defRPr/>
            </a:pPr>
            <a:r>
              <a:rPr lang="ru-RU" sz="2200" dirty="0" smtClean="0"/>
              <a:t>Графическая организация материала </a:t>
            </a:r>
            <a:r>
              <a:rPr lang="ru-RU" sz="2400" dirty="0" smtClean="0"/>
              <a:t>(кластеры, таблицы )</a:t>
            </a: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4" name="Picture 2" descr="D:\презентации\картинки\knigi1\e2bebd5d3cef6872b99d792b8a7bd51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030100"/>
            <a:ext cx="13620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z="5400" smtClean="0">
                <a:latin typeface="Georgia" panose="02040502050405020303" pitchFamily="18" charset="0"/>
              </a:rPr>
              <a:t>Поисковые системы Рунета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55875" y="4365625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ru-RU" sz="2800" smtClean="0"/>
              <a:t>                      </a:t>
            </a:r>
          </a:p>
          <a:p>
            <a:pPr eaLnBrk="1" hangingPunct="1">
              <a:lnSpc>
                <a:spcPct val="80000"/>
              </a:lnSpc>
            </a:pPr>
            <a:endParaRPr lang="en-US" altLang="ru-RU" sz="2800" smtClean="0"/>
          </a:p>
          <a:p>
            <a:pPr eaLnBrk="1" hangingPunct="1">
              <a:lnSpc>
                <a:spcPct val="80000"/>
              </a:lnSpc>
            </a:pPr>
            <a:r>
              <a:rPr lang="en-US" altLang="ru-RU" sz="2800" smtClean="0"/>
              <a:t>     </a:t>
            </a:r>
            <a:r>
              <a:rPr lang="ru-RU" altLang="ru-RU" sz="2800" smtClean="0"/>
              <a:t>На примере </a:t>
            </a:r>
            <a:r>
              <a:rPr lang="en-US" altLang="ru-RU" sz="5400" smtClean="0">
                <a:solidFill>
                  <a:srgbClr val="0066FF"/>
                </a:solidFill>
                <a:latin typeface="Georgia" panose="02040502050405020303" pitchFamily="18" charset="0"/>
              </a:rPr>
              <a:t>G</a:t>
            </a:r>
            <a:r>
              <a:rPr lang="en-US" altLang="ru-RU" sz="5400" smtClean="0">
                <a:solidFill>
                  <a:srgbClr val="FF0000"/>
                </a:solidFill>
                <a:latin typeface="Georgia" panose="02040502050405020303" pitchFamily="18" charset="0"/>
              </a:rPr>
              <a:t>o</a:t>
            </a:r>
            <a:r>
              <a:rPr lang="en-US" altLang="ru-RU" sz="5400" smtClean="0">
                <a:solidFill>
                  <a:srgbClr val="FFFF00"/>
                </a:solidFill>
                <a:latin typeface="Georgia" panose="02040502050405020303" pitchFamily="18" charset="0"/>
              </a:rPr>
              <a:t>o</a:t>
            </a:r>
            <a:r>
              <a:rPr lang="en-US" altLang="ru-RU" sz="5400" smtClean="0">
                <a:solidFill>
                  <a:srgbClr val="000066"/>
                </a:solidFill>
                <a:latin typeface="Georgia" panose="02040502050405020303" pitchFamily="18" charset="0"/>
              </a:rPr>
              <a:t>g</a:t>
            </a:r>
            <a:r>
              <a:rPr lang="en-US" altLang="ru-RU" sz="5400" smtClean="0">
                <a:solidFill>
                  <a:srgbClr val="008000"/>
                </a:solidFill>
                <a:latin typeface="Georgia" panose="02040502050405020303" pitchFamily="18" charset="0"/>
              </a:rPr>
              <a:t>l</a:t>
            </a:r>
            <a:r>
              <a:rPr lang="en-US" altLang="ru-RU" sz="5400" smtClean="0">
                <a:solidFill>
                  <a:srgbClr val="FF0000"/>
                </a:solidFill>
                <a:latin typeface="Georgia" panose="02040502050405020303" pitchFamily="18" charset="0"/>
              </a:rPr>
              <a:t>e</a:t>
            </a:r>
            <a:endParaRPr lang="ru-RU" altLang="ru-RU" sz="5400" smtClean="0">
              <a:latin typeface="Georgia" panose="02040502050405020303" pitchFamily="18" charset="0"/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27554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Слайд" r:id="rId3" imgW="4092109" imgH="3069470" progId="PowerPoint.Slide.12">
                  <p:embed/>
                </p:oleObj>
              </mc:Choice>
              <mc:Fallback>
                <p:oleObj name="Слайд" r:id="rId3" imgW="4092109" imgH="3069470" progId="PowerPoint.Slide.12">
                  <p:embed/>
                  <p:pic>
                    <p:nvPicPr>
                      <p:cNvPr id="30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01686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/>
              <a:t>Метод шести шляп мышления </a:t>
            </a:r>
            <a:r>
              <a:rPr lang="ru-RU" sz="3200" b="0" dirty="0">
                <a:solidFill>
                  <a:schemeClr val="accent6">
                    <a:lumMod val="50000"/>
                  </a:schemeClr>
                </a:solidFill>
              </a:rPr>
              <a:t>позволяет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12776"/>
            <a:ext cx="7992888" cy="230425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развить</a:t>
            </a:r>
            <a:r>
              <a:rPr lang="ru-RU" sz="2800" dirty="0"/>
              <a:t> </a:t>
            </a:r>
            <a:r>
              <a:rPr lang="ru-RU" sz="2800" b="1" dirty="0" smtClean="0">
                <a:solidFill>
                  <a:schemeClr val="accent2"/>
                </a:solidFill>
              </a:rPr>
              <a:t>гибкость ума</a:t>
            </a:r>
            <a:r>
              <a:rPr lang="ru-RU" sz="2800" dirty="0" smtClean="0"/>
              <a:t>,</a:t>
            </a:r>
            <a:r>
              <a:rPr lang="ru-RU" sz="2800" dirty="0"/>
              <a:t> </a:t>
            </a:r>
            <a:r>
              <a:rPr lang="ru-RU" sz="2800" b="1" dirty="0" smtClean="0">
                <a:solidFill>
                  <a:schemeClr val="accent2"/>
                </a:solidFill>
              </a:rPr>
              <a:t>креативность</a:t>
            </a:r>
            <a:r>
              <a:rPr lang="ru-RU" sz="2800" dirty="0" smtClean="0"/>
              <a:t>, </a:t>
            </a:r>
            <a:endParaRPr lang="en-US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отлично помогает</a:t>
            </a:r>
            <a:r>
              <a:rPr lang="ru-RU" sz="2800" b="1" dirty="0">
                <a:solidFill>
                  <a:schemeClr val="accent2"/>
                </a:solidFill>
              </a:rPr>
              <a:t> </a:t>
            </a:r>
            <a:r>
              <a:rPr lang="ru-RU" sz="2800" b="1" dirty="0" smtClean="0">
                <a:solidFill>
                  <a:schemeClr val="accent2"/>
                </a:solidFill>
              </a:rPr>
              <a:t>преодолеть творческий кризис</a:t>
            </a:r>
            <a:r>
              <a:rPr lang="ru-RU" sz="2800" dirty="0" smtClean="0"/>
              <a:t>,</a:t>
            </a: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помогает </a:t>
            </a:r>
            <a:r>
              <a:rPr lang="ru-RU" sz="2800" dirty="0"/>
              <a:t>правильно </a:t>
            </a:r>
            <a:r>
              <a:rPr lang="ru-RU" sz="2800" b="1" dirty="0" smtClean="0">
                <a:solidFill>
                  <a:schemeClr val="accent2"/>
                </a:solidFill>
              </a:rPr>
              <a:t>принять решение</a:t>
            </a:r>
            <a:r>
              <a:rPr lang="ru-RU" sz="2800" dirty="0"/>
              <a:t> </a:t>
            </a:r>
            <a:endParaRPr lang="en-US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и </a:t>
            </a:r>
            <a:r>
              <a:rPr lang="ru-RU" sz="2800" dirty="0"/>
              <a:t>более точно </a:t>
            </a:r>
            <a:r>
              <a:rPr lang="ru-RU" sz="2800" b="1" dirty="0">
                <a:solidFill>
                  <a:schemeClr val="accent2"/>
                </a:solidFill>
              </a:rPr>
              <a:t>соотносить свой образ мыслей </a:t>
            </a:r>
            <a:r>
              <a:rPr lang="ru-RU" sz="2800" dirty="0"/>
              <a:t>с поставленными целями и стоящими </a:t>
            </a:r>
            <a:r>
              <a:rPr lang="ru-RU" sz="2800" dirty="0" smtClean="0"/>
              <a:t>задачами</a:t>
            </a:r>
          </a:p>
        </p:txBody>
      </p:sp>
      <p:sp>
        <p:nvSpPr>
          <p:cNvPr id="4" name="AutoShape 2" descr="метод шести шля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метод шести шляп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2" descr="ÐÐ°ÑÑÐ¸Ð½ÐºÐ¸ Ð¿Ð¾ Ð·Ð°Ð¿ÑÐ¾ÑÑ ÑÐ¸Ð½ÑÑ ÑÐ»ÑÐ¿Ð° Ð´Ðµ Ð±Ð¾Ð½Ð¾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1843"/>
          <a:stretch/>
        </p:blipFill>
        <p:spPr bwMode="auto">
          <a:xfrm>
            <a:off x="890283" y="4005064"/>
            <a:ext cx="317169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4499992" y="4029698"/>
            <a:ext cx="4501505" cy="24445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dirty="0" smtClean="0"/>
              <a:t>Чтобы взглянуть на мир с другой стороны, смените шляпу – ключевая идея метода де </a:t>
            </a:r>
            <a:r>
              <a:rPr lang="ru-RU" dirty="0" err="1" smtClean="0"/>
              <a:t>Боно</a:t>
            </a:r>
            <a:r>
              <a:rPr lang="ru-RU" dirty="0" smtClean="0"/>
              <a:t>. </a:t>
            </a:r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3000" b="1" i="1" dirty="0" smtClean="0"/>
              <a:t>Меняйте шляпы, коллеги!</a:t>
            </a:r>
            <a:endParaRPr lang="ru-RU" sz="3000" b="1" dirty="0" smtClean="0"/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791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887413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ru-RU" altLang="ru-RU" dirty="0" smtClean="0"/>
              <a:t>«Оценочное окно»</a:t>
            </a:r>
          </a:p>
        </p:txBody>
      </p:sp>
      <p:sp>
        <p:nvSpPr>
          <p:cNvPr id="331781" name="Rectangle 5"/>
          <p:cNvSpPr>
            <a:spLocks noChangeArrowheads="1"/>
          </p:cNvSpPr>
          <p:nvPr/>
        </p:nvSpPr>
        <p:spPr bwMode="auto">
          <a:xfrm>
            <a:off x="899592" y="1916113"/>
            <a:ext cx="7272808" cy="4464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ru-RU" altLang="ru-RU" sz="2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Сразу могу  применить</a:t>
            </a:r>
          </a:p>
          <a:p>
            <a:pPr eaLnBrk="1" hangingPunct="1">
              <a:buFontTx/>
              <a:buNone/>
            </a:pPr>
            <a:endParaRPr lang="ru-RU" altLang="ru-RU" sz="2600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ru-RU" altLang="ru-RU" sz="2600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ru-RU" altLang="ru-RU" sz="2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Совсем непонятно           Хорошо понятно</a:t>
            </a:r>
          </a:p>
          <a:p>
            <a:pPr eaLnBrk="1" hangingPunct="1">
              <a:buFontTx/>
              <a:buNone/>
            </a:pPr>
            <a:r>
              <a:rPr lang="ru-RU" altLang="ru-RU" sz="26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eaLnBrk="1" hangingPunct="1">
              <a:buFontTx/>
              <a:buNone/>
            </a:pPr>
            <a:endParaRPr lang="ru-RU" altLang="ru-RU" sz="2600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ru-RU" altLang="ru-RU" sz="2600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ru-RU" altLang="ru-RU" sz="2600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ru-RU" altLang="ru-RU" sz="26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altLang="ru-RU" sz="2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Никогда не смогу  </a:t>
            </a:r>
            <a:r>
              <a:rPr lang="ru-RU" altLang="ru-RU" sz="2600" b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применить</a:t>
            </a:r>
            <a:endParaRPr lang="ru-RU" altLang="ru-RU" sz="2600" b="1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1787" name="Line 11"/>
          <p:cNvSpPr>
            <a:spLocks noChangeShapeType="1"/>
          </p:cNvSpPr>
          <p:nvPr/>
        </p:nvSpPr>
        <p:spPr bwMode="auto">
          <a:xfrm flipV="1">
            <a:off x="4355976" y="1988267"/>
            <a:ext cx="0" cy="4465637"/>
          </a:xfrm>
          <a:prstGeom prst="line">
            <a:avLst/>
          </a:prstGeom>
          <a:noFill/>
          <a:ln w="41275">
            <a:solidFill>
              <a:schemeClr val="tx1"/>
            </a:solidFill>
            <a:miter lim="800000"/>
            <a:headEnd/>
            <a:tailEnd type="stealth" w="med" len="lg"/>
          </a:ln>
          <a:effectLst/>
        </p:spPr>
        <p:txBody>
          <a:bodyPr wrap="none"/>
          <a:lstStyle/>
          <a:p>
            <a:pPr>
              <a:defRPr/>
            </a:pPr>
            <a:endParaRPr lang="ru-RU"/>
          </a:p>
        </p:txBody>
      </p:sp>
      <p:sp>
        <p:nvSpPr>
          <p:cNvPr id="331788" name="Line 12"/>
          <p:cNvSpPr>
            <a:spLocks noChangeShapeType="1"/>
          </p:cNvSpPr>
          <p:nvPr/>
        </p:nvSpPr>
        <p:spPr bwMode="auto">
          <a:xfrm flipV="1">
            <a:off x="899592" y="4149079"/>
            <a:ext cx="7128792" cy="72007"/>
          </a:xfrm>
          <a:prstGeom prst="line">
            <a:avLst/>
          </a:prstGeom>
          <a:noFill/>
          <a:ln w="41275">
            <a:solidFill>
              <a:schemeClr val="tx1"/>
            </a:solidFill>
            <a:miter lim="800000"/>
            <a:headEnd/>
            <a:tailEnd type="stealth" w="med" len="lg"/>
          </a:ln>
          <a:effectLst/>
        </p:spPr>
        <p:txBody>
          <a:bodyPr wrap="none"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03331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33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04664"/>
            <a:ext cx="7772400" cy="671513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ru-RU" altLang="ru-RU" sz="4000" b="1" dirty="0" smtClean="0"/>
              <a:t>«Двухчастный дневник»</a:t>
            </a:r>
          </a:p>
        </p:txBody>
      </p:sp>
      <p:graphicFrame>
        <p:nvGraphicFramePr>
          <p:cNvPr id="339986" name="Group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192722"/>
              </p:ext>
            </p:extLst>
          </p:nvPr>
        </p:nvGraphicFramePr>
        <p:xfrm>
          <a:off x="323528" y="1412776"/>
          <a:ext cx="8632701" cy="5254735"/>
        </p:xfrm>
        <a:graphic>
          <a:graphicData uri="http://schemas.openxmlformats.org/drawingml/2006/table">
            <a:tbl>
              <a:tblPr/>
              <a:tblGrid>
                <a:gridCol w="3381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1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2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Вопросительные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слова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Основные понятия темы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4171">
                <a:tc>
                  <a:txBody>
                    <a:bodyPr/>
                    <a:lstStyle/>
                    <a:p>
                      <a:pPr marL="0" marR="0" lvl="0" indent="271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Кто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/Что?</a:t>
                      </a:r>
                    </a:p>
                    <a:p>
                      <a:pPr marL="0" marR="0" lvl="0" indent="271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Сколько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271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Где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271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Когда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271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Какой?</a:t>
                      </a:r>
                    </a:p>
                    <a:p>
                      <a:pPr marL="0" marR="0" lvl="0" indent="271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Чем отличается?</a:t>
                      </a:r>
                    </a:p>
                    <a:p>
                      <a:pPr marL="0" marR="0" lvl="0" indent="271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Почему?</a:t>
                      </a:r>
                    </a:p>
                    <a:p>
                      <a:pPr marL="0" marR="0" lvl="0" indent="271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 и  др.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885747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3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ъект 2"/>
          <p:cNvSpPr>
            <a:spLocks noGrp="1"/>
          </p:cNvSpPr>
          <p:nvPr>
            <p:ph idx="1"/>
          </p:nvPr>
        </p:nvSpPr>
        <p:spPr>
          <a:xfrm>
            <a:off x="457200" y="1077913"/>
            <a:ext cx="8686800" cy="5616575"/>
          </a:xfrm>
        </p:spPr>
        <p:txBody>
          <a:bodyPr/>
          <a:lstStyle/>
          <a:p>
            <a:pPr>
              <a:spcAft>
                <a:spcPts val="544"/>
              </a:spcAft>
              <a:defRPr/>
            </a:pPr>
            <a:r>
              <a:rPr lang="ru-RU" altLang="ru-RU" sz="2268" b="1" u="sng">
                <a:solidFill>
                  <a:srgbClr val="C00000"/>
                </a:solidFill>
              </a:rPr>
              <a:t>Первая строка.</a:t>
            </a:r>
            <a:r>
              <a:rPr lang="ru-RU" altLang="ru-RU" sz="2268">
                <a:solidFill>
                  <a:srgbClr val="C00000"/>
                </a:solidFill>
              </a:rPr>
              <a:t> </a:t>
            </a:r>
            <a:r>
              <a:rPr lang="ru-RU" altLang="ru-RU" sz="2268" b="1"/>
              <a:t>Название</a:t>
            </a:r>
            <a:r>
              <a:rPr lang="ru-RU" altLang="ru-RU" sz="2268"/>
              <a:t> из одного слова.</a:t>
            </a:r>
          </a:p>
          <a:p>
            <a:pPr>
              <a:spcAft>
                <a:spcPts val="544"/>
              </a:spcAft>
              <a:defRPr/>
            </a:pPr>
            <a:r>
              <a:rPr lang="ru-RU" altLang="ru-RU" sz="2268" b="1" u="sng">
                <a:solidFill>
                  <a:srgbClr val="C00000"/>
                </a:solidFill>
              </a:rPr>
              <a:t>Вторая строка.</a:t>
            </a:r>
            <a:r>
              <a:rPr lang="ru-RU" altLang="ru-RU" sz="2268" b="1">
                <a:solidFill>
                  <a:srgbClr val="C00000"/>
                </a:solidFill>
              </a:rPr>
              <a:t>  </a:t>
            </a:r>
            <a:r>
              <a:rPr lang="ru-RU" altLang="ru-RU" sz="2268" b="1"/>
              <a:t>Два слова</a:t>
            </a:r>
            <a:r>
              <a:rPr lang="ru-RU" altLang="ru-RU" sz="2268"/>
              <a:t> – </a:t>
            </a:r>
            <a:r>
              <a:rPr lang="ru-RU" altLang="ru-RU" sz="2268" b="1"/>
              <a:t>прилагательные </a:t>
            </a:r>
            <a:r>
              <a:rPr lang="ru-RU" altLang="ru-RU" sz="2268"/>
              <a:t>характеризующие или описывающие заданную в первой строке тему.</a:t>
            </a:r>
          </a:p>
          <a:p>
            <a:pPr>
              <a:spcAft>
                <a:spcPts val="544"/>
              </a:spcAft>
              <a:defRPr/>
            </a:pPr>
            <a:r>
              <a:rPr lang="ru-RU" altLang="ru-RU" sz="2268" b="1" u="sng">
                <a:solidFill>
                  <a:srgbClr val="C00000"/>
                </a:solidFill>
              </a:rPr>
              <a:t>Третья строка</a:t>
            </a:r>
            <a:r>
              <a:rPr lang="ru-RU" altLang="ru-RU" sz="2268">
                <a:solidFill>
                  <a:srgbClr val="C00000"/>
                </a:solidFill>
              </a:rPr>
              <a:t>.  </a:t>
            </a:r>
            <a:r>
              <a:rPr lang="ru-RU" altLang="ru-RU" sz="2268" b="1"/>
              <a:t>Три слова</a:t>
            </a:r>
            <a:r>
              <a:rPr lang="ru-RU" altLang="ru-RU" sz="2268"/>
              <a:t> – </a:t>
            </a:r>
            <a:r>
              <a:rPr lang="ru-RU" altLang="ru-RU" sz="2268" b="1"/>
              <a:t>глаголы</a:t>
            </a:r>
            <a:r>
              <a:rPr lang="ru-RU" altLang="ru-RU" sz="2268"/>
              <a:t>, рассказывающие о типичных действиях описываемого предмета.</a:t>
            </a:r>
          </a:p>
          <a:p>
            <a:pPr>
              <a:spcAft>
                <a:spcPts val="544"/>
              </a:spcAft>
              <a:defRPr/>
            </a:pPr>
            <a:r>
              <a:rPr lang="ru-RU" altLang="ru-RU" sz="2268" b="1" u="sng">
                <a:solidFill>
                  <a:srgbClr val="C00000"/>
                </a:solidFill>
              </a:rPr>
              <a:t>Четвёртая строка</a:t>
            </a:r>
            <a:r>
              <a:rPr lang="ru-RU" altLang="ru-RU" sz="2268">
                <a:solidFill>
                  <a:srgbClr val="C00000"/>
                </a:solidFill>
              </a:rPr>
              <a:t>. </a:t>
            </a:r>
            <a:r>
              <a:rPr lang="ru-RU" altLang="ru-RU" sz="2268" b="1"/>
              <a:t>Словосочетание или предложение </a:t>
            </a:r>
            <a:r>
              <a:rPr lang="ru-RU" altLang="ru-RU" sz="2268"/>
              <a:t>(идеально, если оно состоит </a:t>
            </a:r>
            <a:r>
              <a:rPr lang="ru-RU" altLang="ru-RU" sz="2268" b="1"/>
              <a:t>из четырёх слов</a:t>
            </a:r>
            <a:r>
              <a:rPr lang="ru-RU" altLang="ru-RU" sz="2268"/>
              <a:t>), которое выражает личное мнение автора синквейна о предмете.</a:t>
            </a:r>
          </a:p>
          <a:p>
            <a:pPr>
              <a:spcAft>
                <a:spcPts val="544"/>
              </a:spcAft>
              <a:defRPr/>
            </a:pPr>
            <a:r>
              <a:rPr lang="ru-RU" altLang="ru-RU" sz="2268" b="1" u="sng">
                <a:solidFill>
                  <a:srgbClr val="C00000"/>
                </a:solidFill>
              </a:rPr>
              <a:t>Пятая строка. </a:t>
            </a:r>
            <a:r>
              <a:rPr lang="ru-RU" altLang="ru-RU" sz="2268">
                <a:solidFill>
                  <a:srgbClr val="C00000"/>
                </a:solidFill>
              </a:rPr>
              <a:t> </a:t>
            </a:r>
            <a:r>
              <a:rPr lang="ru-RU" altLang="ru-RU" sz="2268" b="1"/>
              <a:t>Слово, подводящее итоги </a:t>
            </a:r>
            <a:r>
              <a:rPr lang="ru-RU" altLang="ru-RU" sz="2268"/>
              <a:t>либо расширяющее содержание темы. Обычно это существительное, с помощью которого автор отражает собственные ассоциации и чувства. Но возможно использование и слов других частей речи: местоимений, наречий или междометий.</a:t>
            </a:r>
          </a:p>
          <a:p>
            <a:pPr>
              <a:defRPr/>
            </a:pPr>
            <a:endParaRPr lang="ru-RU" altLang="ru-RU" sz="2177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12776" y="249482"/>
            <a:ext cx="7712956" cy="828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4354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Дидактический </a:t>
            </a:r>
            <a:r>
              <a:rPr lang="ru-RU" sz="4354" dirty="0" err="1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синквейн</a:t>
            </a:r>
            <a:endParaRPr lang="ru-RU" sz="4354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81000"/>
            <a:ext cx="8568952" cy="88741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altLang="ru-RU" sz="4000" dirty="0" smtClean="0"/>
              <a:t>Прием «перекрестная дискуссия»</a:t>
            </a:r>
          </a:p>
        </p:txBody>
      </p:sp>
      <p:graphicFrame>
        <p:nvGraphicFramePr>
          <p:cNvPr id="358483" name="Group 83"/>
          <p:cNvGraphicFramePr>
            <a:graphicFrameLocks noGrp="1"/>
          </p:cNvGraphicFramePr>
          <p:nvPr>
            <p:ph idx="1"/>
          </p:nvPr>
        </p:nvGraphicFramePr>
        <p:xfrm>
          <a:off x="467544" y="1700809"/>
          <a:ext cx="8344669" cy="5212643"/>
        </p:xfrm>
        <a:graphic>
          <a:graphicData uri="http://schemas.openxmlformats.org/drawingml/2006/table">
            <a:tbl>
              <a:tblPr/>
              <a:tblGrid>
                <a:gridCol w="4172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2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952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 готов применить технологию развития критического мышления в своей работе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5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993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Заполните левую и правую колонку таблицы, приведя 3-4 аргумента «за» и «против» тезиса, приведенного в заголовке таблицы, обменяйтесь мнениями со своими коллегами, используя их аргументы, которые покажутся вам убедительными, продолжите заполнение таблицы, когда аргументы иссякнут, сделайте вывод.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174294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3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/>
              <a:t>1-й этап - Планирование занятия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813"/>
            <a:ext cx="9144000" cy="6072187"/>
          </a:xfrm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ru-RU" sz="2100" dirty="0" smtClean="0"/>
              <a:t>Формулирует цели, задачи занятия, ожидаемые результаты.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100" dirty="0" smtClean="0"/>
              <a:t>Анализирует индивидуальные особенности группы.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100" dirty="0" smtClean="0"/>
              <a:t>Выбирает определенный прием технологии РКМЧП.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100" dirty="0" smtClean="0"/>
              <a:t>Выстраивает ход занятия, в соответствии с технологией: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ru-RU" sz="2100" dirty="0" smtClean="0"/>
              <a:t>ВЫЗОВ – материал; формы работы; время, которое отводится на каждый вид работы;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ru-RU" sz="2100" dirty="0" smtClean="0"/>
              <a:t>ОСМЫСЛЕНИЕ – материал; формы работы; время на каждый вид работы;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ru-RU" sz="2100" dirty="0" smtClean="0"/>
              <a:t>РЕФЛЕКСИЯ – материал; формы работы; время на каждый вид работы;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100" dirty="0" smtClean="0"/>
              <a:t>Готовит материалы по приему (тексты, карточки, видео и т. д.)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100" dirty="0" smtClean="0"/>
              <a:t>Обдумывает  условия – размещение мебели, наглядного материала;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100" dirty="0" smtClean="0"/>
              <a:t>Четко распределяет время на каждый вид работы во время занятия;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100" dirty="0" smtClean="0"/>
              <a:t>Обдумывает методы оценивания, формы обсуждения их со студентами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100" dirty="0" smtClean="0"/>
              <a:t>Подробно планирует </a:t>
            </a:r>
            <a:r>
              <a:rPr lang="ru-RU" sz="2100" i="1" dirty="0" smtClean="0"/>
              <a:t>распаковку</a:t>
            </a:r>
            <a:r>
              <a:rPr lang="ru-RU" sz="2100" dirty="0" smtClean="0"/>
              <a:t>, т.к. это мини-урок РКМЧП в конце каждого занятия по данной технологии.</a:t>
            </a:r>
          </a:p>
          <a:p>
            <a:pPr eaLnBrk="1" hangingPunct="1">
              <a:defRPr/>
            </a:pPr>
            <a:endParaRPr lang="ru-RU" sz="2400" dirty="0" smtClean="0"/>
          </a:p>
          <a:p>
            <a:pPr eaLnBrk="1" hangingPunct="1"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7932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/>
              <a:t>2–й этап занятия - Время ведения занятия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75"/>
            <a:ext cx="9144000" cy="61436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В течение занятия педагог сохраняет модель занятия (Вызов–Оценка–</a:t>
            </a:r>
            <a:r>
              <a:rPr lang="ru-RU" sz="2400" dirty="0" err="1" smtClean="0"/>
              <a:t>Рефл</a:t>
            </a:r>
            <a:r>
              <a:rPr lang="ru-RU" sz="2400" dirty="0" smtClean="0"/>
              <a:t>), соблюдает лист ведения занятия.</a:t>
            </a:r>
          </a:p>
          <a:p>
            <a:pPr eaLnBrk="1" hangingPunct="1">
              <a:defRPr/>
            </a:pPr>
            <a:r>
              <a:rPr lang="ru-RU" sz="2400" dirty="0" smtClean="0"/>
              <a:t>По возможности фиксирует в листе ведения занятия (на полях) реакцию студентов на все виды работы.</a:t>
            </a:r>
          </a:p>
          <a:p>
            <a:pPr eaLnBrk="1" hangingPunct="1">
              <a:defRPr/>
            </a:pPr>
            <a:r>
              <a:rPr lang="ru-RU" sz="2400" dirty="0" smtClean="0"/>
              <a:t>В начале занятия необходимо проработать критерий оценивания студентов.</a:t>
            </a:r>
          </a:p>
          <a:p>
            <a:pPr eaLnBrk="1" hangingPunct="1">
              <a:defRPr/>
            </a:pPr>
            <a:r>
              <a:rPr lang="ru-RU" sz="2400" dirty="0" smtClean="0"/>
              <a:t>Организует учебное пространство в соответствии с формами и видами деятельности на занятии (с планом).</a:t>
            </a:r>
          </a:p>
          <a:p>
            <a:pPr eaLnBrk="1" hangingPunct="1">
              <a:defRPr/>
            </a:pPr>
            <a:r>
              <a:rPr lang="ru-RU" sz="2400" dirty="0" smtClean="0"/>
              <a:t>Использует вопросы для создания мотивации более активного вовлечения учащихся в деятельность.</a:t>
            </a:r>
          </a:p>
          <a:p>
            <a:pPr eaLnBrk="1" hangingPunct="1">
              <a:defRPr/>
            </a:pPr>
            <a:r>
              <a:rPr lang="ru-RU" sz="2400" dirty="0" smtClean="0"/>
              <a:t>Проводит корректировку работы во время занятия.</a:t>
            </a:r>
          </a:p>
          <a:p>
            <a:pPr eaLnBrk="1" hangingPunct="1">
              <a:defRPr/>
            </a:pPr>
            <a:r>
              <a:rPr lang="ru-RU" sz="2400" dirty="0" smtClean="0"/>
              <a:t>Соблюдает принцип сотрудничества (педагог-ученик, ученик- ученик).</a:t>
            </a:r>
          </a:p>
          <a:p>
            <a:pPr eaLnBrk="1" hangingPunct="1">
              <a:defRPr/>
            </a:pPr>
            <a:r>
              <a:rPr lang="ru-RU" sz="2400" dirty="0" smtClean="0"/>
              <a:t>Отдает активность студентам.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9182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ts val="3200"/>
              </a:lnSpc>
              <a:defRPr/>
            </a:pPr>
            <a:r>
              <a:rPr lang="ru-RU" sz="4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Параметры критического мышления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250825" y="1597025"/>
            <a:ext cx="8604250" cy="466725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Критическое мышление есть мышление самостоятельное.</a:t>
            </a:r>
            <a:r>
              <a:rPr lang="ru-RU" altLang="ru-RU" sz="1800"/>
              <a:t> 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250825" y="2420938"/>
            <a:ext cx="8642350" cy="83185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Информация   является отправным, а не   конечным   пунктом критического мышления. 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250825" y="3500438"/>
            <a:ext cx="8642350" cy="83185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Критическое мышление начинается с постановки вопросов и выяснения проблем, которые нужно решить. </a:t>
            </a: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250825" y="4581525"/>
            <a:ext cx="8607425" cy="83185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Критическое мышление стремится к убедительной аргументации. </a:t>
            </a:r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250825" y="5805488"/>
            <a:ext cx="8642350" cy="466725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Критическое мышление есть мышление социальное.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58261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/>
              <a:t>3 этап – анализ занятия - Ответы на вопросы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57250"/>
            <a:ext cx="8892480" cy="600075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ru-RU" sz="2500" dirty="0" smtClean="0"/>
              <a:t>Сохранилась ли на занятии модель В–Р–О?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500" dirty="0" smtClean="0"/>
              <a:t>Достигнуты ли цели, задачи занятия; результаты занятия?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500" dirty="0" smtClean="0"/>
              <a:t>Получился ли контакт со студентами, активны ли были студенты на занятии?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500" dirty="0" smtClean="0"/>
              <a:t>Заметен ли интерес студентов к проведенному занятию?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500" dirty="0" smtClean="0"/>
              <a:t>Что было удачным (неудачным) на занятии, почему?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500" dirty="0" smtClean="0"/>
              <a:t>Что захотелось изменить в проведенном занятии?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500" dirty="0" smtClean="0"/>
              <a:t>Удачно ли были выбраны и введены формы оценивания?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500" dirty="0" smtClean="0"/>
              <a:t>Была ли распаковка занятия – насколько она была полезна для педагога и студентов?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500" dirty="0" smtClean="0"/>
              <a:t>Прогнозирование дальнейшей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181544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92868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Приемы тестирования в рамках реализации технологии РКМЧП</a:t>
            </a:r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pPr eaLnBrk="1" hangingPunct="1">
              <a:defRPr/>
            </a:pPr>
            <a:r>
              <a:rPr lang="ru-RU" sz="2700" dirty="0" smtClean="0"/>
              <a:t>Педагог и студент– партнеры в оценке достижений.</a:t>
            </a:r>
          </a:p>
          <a:p>
            <a:pPr eaLnBrk="1" hangingPunct="1">
              <a:defRPr/>
            </a:pPr>
            <a:r>
              <a:rPr lang="ru-RU" sz="2700" dirty="0" smtClean="0"/>
              <a:t>Результат занятия не является арифметической суммой хороших или плохих ответов студентов.</a:t>
            </a:r>
          </a:p>
          <a:p>
            <a:pPr eaLnBrk="1" hangingPunct="1">
              <a:defRPr/>
            </a:pPr>
            <a:r>
              <a:rPr lang="ru-RU" sz="2700" dirty="0" smtClean="0"/>
              <a:t>Четко совместно сформулируйте правила (критерии), в соответствии с которыми работа учащегося заслуживает высокого, среднего или низкого балла (Градация оценки письменной работы, </a:t>
            </a:r>
            <a:r>
              <a:rPr lang="ru-RU" sz="2700" dirty="0" err="1" smtClean="0"/>
              <a:t>н-р</a:t>
            </a:r>
            <a:r>
              <a:rPr lang="ru-RU" sz="2700" dirty="0" smtClean="0"/>
              <a:t>, сочинение, изложение и т.д.); </a:t>
            </a:r>
          </a:p>
          <a:p>
            <a:pPr eaLnBrk="1" hangingPunct="1">
              <a:defRPr/>
            </a:pPr>
            <a:r>
              <a:rPr lang="ru-RU" sz="2700" dirty="0" smtClean="0"/>
              <a:t>Самооценка (самооценки участия в групповой работе по шкале);</a:t>
            </a:r>
          </a:p>
          <a:p>
            <a:pPr eaLnBrk="1" hangingPunct="1">
              <a:defRPr/>
            </a:pPr>
            <a:r>
              <a:rPr lang="ru-RU" sz="2700" dirty="0" smtClean="0"/>
              <a:t>Групповой самоконтроль;</a:t>
            </a:r>
          </a:p>
          <a:p>
            <a:pPr eaLnBrk="1" hangingPunct="1">
              <a:defRPr/>
            </a:pPr>
            <a:r>
              <a:rPr lang="ru-RU" sz="2700" dirty="0" smtClean="0"/>
              <a:t>Выборочная оценка.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77809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ЧТО ДАЁТ ПРИМЕНЕНИЕ ТЕХНОЛОГИИ РКМЧП?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028" y="1052736"/>
            <a:ext cx="8784976" cy="5616624"/>
          </a:xfrm>
        </p:spPr>
        <p:txBody>
          <a:bodyPr/>
          <a:lstStyle/>
          <a:p>
            <a:pPr marL="0" indent="0">
              <a:buNone/>
            </a:pPr>
            <a:r>
              <a:rPr lang="ru-RU" sz="2500" b="1" i="1" dirty="0" smtClean="0"/>
              <a:t>Вырабатываются </a:t>
            </a:r>
            <a:r>
              <a:rPr lang="ru-RU" sz="2500" b="1" i="1" dirty="0" err="1" smtClean="0"/>
              <a:t>общеучебные</a:t>
            </a:r>
            <a:r>
              <a:rPr lang="ru-RU" sz="2500" b="1" i="1" dirty="0" smtClean="0"/>
              <a:t> умения: </a:t>
            </a:r>
          </a:p>
          <a:p>
            <a:r>
              <a:rPr lang="ru-RU" sz="2500" dirty="0" smtClean="0"/>
              <a:t>умение графически оформить текстовый материал, </a:t>
            </a:r>
          </a:p>
          <a:p>
            <a:r>
              <a:rPr lang="ru-RU" sz="2500" dirty="0" smtClean="0"/>
              <a:t>умение творчески интерпретировать имеющуюся информация, </a:t>
            </a:r>
          </a:p>
          <a:p>
            <a:r>
              <a:rPr lang="ru-RU" sz="2500" dirty="0" smtClean="0"/>
              <a:t>умение распределить информацию по степени новизны и значимости, </a:t>
            </a:r>
          </a:p>
          <a:p>
            <a:r>
              <a:rPr lang="ru-RU" sz="2500" dirty="0" smtClean="0"/>
              <a:t>умение обобщить полученные знания.  </a:t>
            </a:r>
          </a:p>
          <a:p>
            <a:r>
              <a:rPr lang="ru-RU" sz="2500" dirty="0" smtClean="0"/>
              <a:t>умение работать в группе, </a:t>
            </a:r>
          </a:p>
          <a:p>
            <a:pPr marL="0" indent="0">
              <a:buNone/>
            </a:pPr>
            <a:r>
              <a:rPr lang="ru-RU" sz="2500" b="1" i="1" dirty="0" smtClean="0"/>
              <a:t>Появляется возможность </a:t>
            </a:r>
            <a:r>
              <a:rPr lang="ru-RU" sz="2500" dirty="0" smtClean="0"/>
              <a:t>объединить различные дисциплины. </a:t>
            </a:r>
          </a:p>
          <a:p>
            <a:pPr marL="0" indent="0">
              <a:buNone/>
            </a:pPr>
            <a:r>
              <a:rPr lang="ru-RU" sz="2500" b="1" i="1" dirty="0" smtClean="0"/>
              <a:t> Создаются условия </a:t>
            </a:r>
            <a:r>
              <a:rPr lang="ru-RU" sz="2500" dirty="0" smtClean="0"/>
              <a:t>для вариативности и дифференциации обучения.</a:t>
            </a:r>
          </a:p>
          <a:p>
            <a:pPr marL="0" indent="0">
              <a:buNone/>
            </a:pPr>
            <a:r>
              <a:rPr lang="ru-RU" sz="2500" dirty="0" smtClean="0"/>
              <a:t> </a:t>
            </a:r>
            <a:r>
              <a:rPr lang="ru-RU" sz="2500" b="1" i="1" dirty="0" smtClean="0"/>
              <a:t>Вырабатывается</a:t>
            </a:r>
            <a:r>
              <a:rPr lang="ru-RU" sz="2500" dirty="0" smtClean="0"/>
              <a:t> собственная технология обучения.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1254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" y="692696"/>
            <a:ext cx="9468544" cy="113813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  <a:effectLst/>
              </a:rPr>
              <a:t>Что означает аббревиатура РКМЧП?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effectLst/>
              </a:rPr>
              <a:t>Выберите </a:t>
            </a:r>
            <a:r>
              <a:rPr lang="ru-RU" i="1" dirty="0">
                <a:effectLst/>
              </a:rPr>
              <a:t>один ответ:</a:t>
            </a:r>
          </a:p>
          <a:p>
            <a:pPr marL="0" indent="0">
              <a:buNone/>
            </a:pPr>
            <a:r>
              <a:rPr lang="ru-RU" dirty="0">
                <a:effectLst/>
              </a:rPr>
              <a:t>a. развитие критического мышления через письмо</a:t>
            </a:r>
          </a:p>
          <a:p>
            <a:pPr marL="0" indent="0">
              <a:buNone/>
            </a:pPr>
            <a:r>
              <a:rPr lang="ru-RU" dirty="0">
                <a:effectLst/>
              </a:rPr>
              <a:t>b. развитие критического мышления через чтение и письмо 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c</a:t>
            </a:r>
            <a:r>
              <a:rPr lang="ru-RU" dirty="0">
                <a:effectLst/>
              </a:rPr>
              <a:t>. нет правильного варианта ответа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40735" y="227682"/>
            <a:ext cx="3175806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Тесты по теме ТРКМЧП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00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52736"/>
            <a:ext cx="9468544" cy="113813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  <a:effectLst/>
              </a:rPr>
              <a:t>Из каких этапов состоит занятие в технологии РКМЧП?</a:t>
            </a:r>
            <a:endParaRPr lang="ru-RU" sz="3600" dirty="0">
              <a:solidFill>
                <a:srgbClr val="7030A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effectLst/>
              </a:rPr>
              <a:t>Выберите </a:t>
            </a:r>
            <a:r>
              <a:rPr lang="ru-RU" i="1" dirty="0">
                <a:effectLst/>
              </a:rPr>
              <a:t>один ответ:</a:t>
            </a:r>
          </a:p>
          <a:p>
            <a:pPr marL="0" indent="0">
              <a:buNone/>
            </a:pPr>
            <a:r>
              <a:rPr lang="ru-RU" dirty="0" smtClean="0">
                <a:effectLst/>
              </a:rPr>
              <a:t>a</a:t>
            </a:r>
            <a:r>
              <a:rPr lang="ru-RU" dirty="0">
                <a:effectLst/>
              </a:rPr>
              <a:t>. побуждение, принятие, закрепление</a:t>
            </a:r>
          </a:p>
          <a:p>
            <a:pPr marL="0" indent="0">
              <a:buNone/>
            </a:pPr>
            <a:r>
              <a:rPr lang="ru-RU" dirty="0">
                <a:effectLst/>
              </a:rPr>
              <a:t>b. познание, принятие, осмысление</a:t>
            </a:r>
          </a:p>
          <a:p>
            <a:pPr marL="0" indent="0">
              <a:buNone/>
            </a:pPr>
            <a:r>
              <a:rPr lang="ru-RU" dirty="0">
                <a:effectLst/>
              </a:rPr>
              <a:t>c. вызов, осмысление, рефлексия 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40735" y="227682"/>
            <a:ext cx="3175806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Тесты по теме ТРКМЧП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15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effectLst/>
              </a:rPr>
              <a:t>Какие методы можно применять на занятии для развития критического мышления?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3849291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i="1" dirty="0" smtClean="0">
                <a:effectLst/>
              </a:rPr>
              <a:t>Выберите </a:t>
            </a:r>
            <a:r>
              <a:rPr lang="ru-RU" sz="2400" i="1" dirty="0">
                <a:effectLst/>
              </a:rPr>
              <a:t>один или несколько ответов</a:t>
            </a:r>
            <a:r>
              <a:rPr lang="ru-RU" sz="2400" i="1" dirty="0" smtClean="0">
                <a:effectLst/>
              </a:rPr>
              <a:t>:</a:t>
            </a:r>
            <a:endParaRPr lang="en-US" sz="2400" i="1" dirty="0" smtClean="0">
              <a:effectLst/>
            </a:endParaRPr>
          </a:p>
          <a:p>
            <a:pPr marL="0" indent="0" algn="ctr">
              <a:buNone/>
            </a:pPr>
            <a:endParaRPr lang="ru-RU" sz="800" dirty="0">
              <a:effectLst/>
            </a:endParaRPr>
          </a:p>
          <a:p>
            <a:pPr marL="0" indent="0">
              <a:buNone/>
            </a:pPr>
            <a:r>
              <a:rPr lang="ru-RU" dirty="0">
                <a:effectLst/>
              </a:rPr>
              <a:t>a. действия по образцу</a:t>
            </a:r>
          </a:p>
          <a:p>
            <a:pPr marL="0" indent="0">
              <a:buNone/>
            </a:pPr>
            <a:r>
              <a:rPr lang="ru-RU" dirty="0">
                <a:effectLst/>
              </a:rPr>
              <a:t>b. перекрестная дискуссия</a:t>
            </a:r>
          </a:p>
          <a:p>
            <a:pPr marL="0" indent="0">
              <a:buNone/>
            </a:pPr>
            <a:r>
              <a:rPr lang="ru-RU" dirty="0">
                <a:effectLst/>
              </a:rPr>
              <a:t>c. «мозговой штурм»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40735" y="227682"/>
            <a:ext cx="3175806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Тесты по теме ТРКМЧП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91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071" y="245517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effectLst/>
              </a:rPr>
              <a:t>Что является характерным для критического мышления?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88517"/>
            <a:ext cx="843528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i="1" dirty="0" smtClean="0">
                <a:effectLst/>
              </a:rPr>
              <a:t>Выберите </a:t>
            </a:r>
            <a:r>
              <a:rPr lang="ru-RU" sz="2400" i="1" dirty="0">
                <a:effectLst/>
              </a:rPr>
              <a:t>один или несколько ответов:</a:t>
            </a:r>
            <a:endParaRPr lang="ru-RU" sz="2400" dirty="0">
              <a:effectLst/>
            </a:endParaRPr>
          </a:p>
          <a:p>
            <a:pPr marL="271463" indent="-271463">
              <a:spcBef>
                <a:spcPts val="1200"/>
              </a:spcBef>
              <a:buNone/>
            </a:pPr>
            <a:r>
              <a:rPr lang="ru-RU" sz="2800" dirty="0">
                <a:effectLst/>
              </a:rPr>
              <a:t>a. создание несогласованных между собой логических моделей.</a:t>
            </a:r>
          </a:p>
          <a:p>
            <a:pPr marL="271463" indent="-271463">
              <a:spcBef>
                <a:spcPts val="1200"/>
              </a:spcBef>
              <a:buNone/>
            </a:pPr>
            <a:r>
              <a:rPr lang="ru-RU" sz="2800" dirty="0">
                <a:effectLst/>
              </a:rPr>
              <a:t>b. оценка самого мыслительного процесса — хода рассуждений, которые привели к нашим выводам, или тех факторов, которые мы учли при принятии решения</a:t>
            </a:r>
          </a:p>
          <a:p>
            <a:pPr marL="271463" indent="-271463">
              <a:spcBef>
                <a:spcPts val="1200"/>
              </a:spcBef>
              <a:buNone/>
            </a:pPr>
            <a:r>
              <a:rPr lang="ru-RU" sz="2800" dirty="0">
                <a:effectLst/>
              </a:rPr>
              <a:t>c. принятие обоснованных решений, касающихся того, отклонить какое-либо суждение, согласиться с ним или временно отложить его рассмотрение.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266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071" y="245517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effectLst/>
              </a:rPr>
              <a:t>Что является характерным для критического мышления?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88517"/>
            <a:ext cx="843528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i="1" dirty="0" smtClean="0">
                <a:effectLst/>
              </a:rPr>
              <a:t>Выберите </a:t>
            </a:r>
            <a:r>
              <a:rPr lang="ru-RU" sz="2400" i="1" dirty="0">
                <a:effectLst/>
              </a:rPr>
              <a:t>один или несколько ответов:</a:t>
            </a:r>
            <a:endParaRPr lang="ru-RU" sz="2400" dirty="0">
              <a:effectLst/>
            </a:endParaRPr>
          </a:p>
          <a:p>
            <a:pPr marL="271463" indent="-271463">
              <a:spcBef>
                <a:spcPts val="1200"/>
              </a:spcBef>
              <a:buNone/>
            </a:pPr>
            <a:r>
              <a:rPr lang="ru-RU" sz="2800" dirty="0">
                <a:effectLst/>
              </a:rPr>
              <a:t>a. создание несогласованных между собой логических моделей.</a:t>
            </a:r>
          </a:p>
          <a:p>
            <a:pPr marL="271463" indent="-271463">
              <a:spcBef>
                <a:spcPts val="1200"/>
              </a:spcBef>
              <a:buNone/>
            </a:pPr>
            <a:r>
              <a:rPr lang="ru-RU" sz="2800" b="1" dirty="0">
                <a:effectLst/>
              </a:rPr>
              <a:t>b. оценка самого мыслительного процесса — хода рассуждений, которые привели к нашим выводам, или тех факторов, которые мы учли при принятии решения</a:t>
            </a:r>
          </a:p>
          <a:p>
            <a:pPr marL="271463" indent="-271463">
              <a:spcBef>
                <a:spcPts val="1200"/>
              </a:spcBef>
              <a:buNone/>
            </a:pPr>
            <a:r>
              <a:rPr lang="ru-RU" sz="2800" b="1" dirty="0">
                <a:effectLst/>
              </a:rPr>
              <a:t>c. принятие обоснованных решений, касающихся того, отклонить какое-либо суждение, согласиться с ним или временно отложить его рассмотрение.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180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  <a:effectLst/>
              </a:rPr>
              <a:t>Какая умственная деятельность не относится к критическому мышлению?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2692896"/>
          </a:xfrm>
        </p:spPr>
        <p:txBody>
          <a:bodyPr/>
          <a:lstStyle/>
          <a:p>
            <a:pPr marL="0" indent="0">
              <a:buNone/>
            </a:pPr>
            <a:r>
              <a:rPr lang="ru-RU" sz="2800" i="1" dirty="0" smtClean="0">
                <a:effectLst/>
              </a:rPr>
              <a:t>Выберите </a:t>
            </a:r>
            <a:r>
              <a:rPr lang="ru-RU" sz="2800" i="1" dirty="0">
                <a:effectLst/>
              </a:rPr>
              <a:t>один или несколько ответов</a:t>
            </a:r>
            <a:endParaRPr lang="ru-RU" sz="2800" dirty="0">
              <a:effectLst/>
            </a:endParaRPr>
          </a:p>
          <a:p>
            <a:pPr marL="800100" indent="0">
              <a:buNone/>
            </a:pPr>
            <a:r>
              <a:rPr lang="ru-RU" dirty="0">
                <a:effectLst/>
              </a:rPr>
              <a:t>a. понимание</a:t>
            </a:r>
          </a:p>
          <a:p>
            <a:pPr marL="800100" indent="0">
              <a:buNone/>
            </a:pPr>
            <a:r>
              <a:rPr lang="ru-RU" dirty="0">
                <a:effectLst/>
              </a:rPr>
              <a:t>b. запоминание </a:t>
            </a:r>
          </a:p>
          <a:p>
            <a:pPr marL="800100" indent="0">
              <a:buNone/>
            </a:pPr>
            <a:r>
              <a:rPr lang="ru-RU" dirty="0">
                <a:effectLst/>
              </a:rPr>
              <a:t>c. рассудительность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40735" y="227682"/>
            <a:ext cx="3175806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Тесты по теме ТРКМЧП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04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  <a:effectLst/>
              </a:rPr>
              <a:t>Какая умственная деятельность не относится к критическому мышлению?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2692896"/>
          </a:xfrm>
        </p:spPr>
        <p:txBody>
          <a:bodyPr/>
          <a:lstStyle/>
          <a:p>
            <a:pPr marL="0" indent="0">
              <a:buNone/>
            </a:pPr>
            <a:r>
              <a:rPr lang="ru-RU" sz="2800" i="1" dirty="0" smtClean="0">
                <a:effectLst/>
              </a:rPr>
              <a:t>Выберите </a:t>
            </a:r>
            <a:r>
              <a:rPr lang="ru-RU" sz="2800" i="1" dirty="0">
                <a:effectLst/>
              </a:rPr>
              <a:t>один или несколько ответов</a:t>
            </a:r>
            <a:endParaRPr lang="ru-RU" sz="2800" dirty="0">
              <a:effectLst/>
            </a:endParaRPr>
          </a:p>
          <a:p>
            <a:pPr marL="800100" indent="0">
              <a:buNone/>
            </a:pPr>
            <a:r>
              <a:rPr lang="ru-RU" b="1" dirty="0">
                <a:effectLst/>
              </a:rPr>
              <a:t>a. понимание</a:t>
            </a:r>
          </a:p>
          <a:p>
            <a:pPr marL="800100" indent="0">
              <a:buNone/>
            </a:pPr>
            <a:r>
              <a:rPr lang="ru-RU" b="1" dirty="0">
                <a:effectLst/>
              </a:rPr>
              <a:t>b. запоминание </a:t>
            </a:r>
          </a:p>
          <a:p>
            <a:pPr marL="800100" indent="0">
              <a:buNone/>
            </a:pPr>
            <a:r>
              <a:rPr lang="ru-RU" dirty="0">
                <a:effectLst/>
              </a:rPr>
              <a:t>c. рассудительность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04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388" y="1268413"/>
            <a:ext cx="8229600" cy="2452687"/>
          </a:xfrm>
        </p:spPr>
        <p:txBody>
          <a:bodyPr/>
          <a:lstStyle/>
          <a:p>
            <a:pPr marL="137160" indent="0">
              <a:buFontTx/>
              <a:buNone/>
              <a:defRPr/>
            </a:pPr>
            <a:r>
              <a:rPr lang="ru-RU" sz="2800" dirty="0" smtClean="0"/>
              <a:t>разработана американскими педагогами </a:t>
            </a:r>
            <a:r>
              <a:rPr lang="ru-RU" sz="2800" i="1" dirty="0" err="1" smtClean="0"/>
              <a:t>Джинни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Стил</a:t>
            </a:r>
            <a:r>
              <a:rPr lang="ru-RU" sz="2800" i="1" dirty="0" smtClean="0"/>
              <a:t>, Куртом </a:t>
            </a:r>
            <a:r>
              <a:rPr lang="ru-RU" sz="2800" i="1" dirty="0" err="1" smtClean="0"/>
              <a:t>Мередит</a:t>
            </a:r>
            <a:r>
              <a:rPr lang="ru-RU" sz="2800" i="1" dirty="0" smtClean="0"/>
              <a:t>, Чарльзом Темплом и </a:t>
            </a:r>
            <a:r>
              <a:rPr lang="ru-RU" sz="2800" i="1" dirty="0" smtClean="0">
                <a:effectLst/>
              </a:rPr>
              <a:t>Дона </a:t>
            </a:r>
            <a:r>
              <a:rPr lang="ru-RU" sz="2800" i="1" dirty="0" err="1" smtClean="0">
                <a:effectLst/>
              </a:rPr>
              <a:t>Огл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smtClean="0"/>
              <a:t>в 80-е годы ХХ</a:t>
            </a:r>
            <a:r>
              <a:rPr lang="ru-RU" sz="2800" b="1" dirty="0" smtClean="0"/>
              <a:t> </a:t>
            </a:r>
            <a:r>
              <a:rPr lang="ru-RU" sz="2800" dirty="0" smtClean="0"/>
              <a:t>столетия.</a:t>
            </a:r>
          </a:p>
          <a:p>
            <a:pPr marL="137160" indent="0">
              <a:buFontTx/>
              <a:buNone/>
              <a:defRPr/>
            </a:pPr>
            <a:endParaRPr lang="ru-RU" sz="800" dirty="0" smtClean="0"/>
          </a:p>
          <a:p>
            <a:pPr marL="137160" indent="0" algn="ctr">
              <a:buFontTx/>
              <a:buNone/>
              <a:defRPr/>
            </a:pPr>
            <a:r>
              <a:rPr lang="ru-RU" sz="2800" dirty="0" smtClean="0"/>
              <a:t>В России технология известна с 90-х годов </a:t>
            </a:r>
            <a:r>
              <a:rPr lang="ru-RU" sz="2800" dirty="0"/>
              <a:t>ХХ</a:t>
            </a:r>
            <a:r>
              <a:rPr lang="ru-RU" sz="2800" b="1" dirty="0"/>
              <a:t> </a:t>
            </a:r>
            <a:r>
              <a:rPr lang="ru-RU" sz="2800" dirty="0" smtClean="0"/>
              <a:t>столетия. 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79413" y="3938588"/>
            <a:ext cx="8435975" cy="267811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>
            <a:spAutoFit/>
          </a:bodyPr>
          <a:lstStyle/>
          <a:p>
            <a:pPr marL="137160">
              <a:defRPr/>
            </a:pPr>
            <a:r>
              <a:rPr lang="ru-RU" sz="2400" dirty="0"/>
              <a:t>В ее основу положены идеи и положения теории </a:t>
            </a:r>
          </a:p>
          <a:p>
            <a:pPr marL="136525" indent="306388">
              <a:defRPr/>
            </a:pPr>
            <a:r>
              <a:rPr lang="ru-RU" sz="2400" b="1" dirty="0">
                <a:solidFill>
                  <a:srgbClr val="C00000"/>
                </a:solidFill>
              </a:rPr>
              <a:t>Ж. Пиаже </a:t>
            </a:r>
            <a:r>
              <a:rPr lang="ru-RU" sz="2400" dirty="0"/>
              <a:t>об этапах умственного развития ребенка </a:t>
            </a:r>
          </a:p>
          <a:p>
            <a:pPr marL="136525" indent="306388">
              <a:defRPr/>
            </a:pPr>
            <a:r>
              <a:rPr lang="ru-RU" sz="2400" b="1" dirty="0">
                <a:solidFill>
                  <a:srgbClr val="C00000"/>
                </a:solidFill>
              </a:rPr>
              <a:t>Л.С. Выготского </a:t>
            </a:r>
            <a:r>
              <a:rPr lang="ru-RU" sz="2400" dirty="0"/>
              <a:t>о зоне ближайшего развития и о неразрывной связи обучения и общего развития ребенка, </a:t>
            </a:r>
          </a:p>
          <a:p>
            <a:pPr marL="136525" indent="306388">
              <a:defRPr/>
            </a:pPr>
            <a:r>
              <a:rPr lang="ru-RU" sz="2400" b="1" dirty="0">
                <a:solidFill>
                  <a:srgbClr val="C00000"/>
                </a:solidFill>
              </a:rPr>
              <a:t>К. Поппера </a:t>
            </a:r>
            <a:r>
              <a:rPr lang="ru-RU" sz="2400" b="1" dirty="0"/>
              <a:t>и </a:t>
            </a:r>
            <a:r>
              <a:rPr lang="ru-RU" sz="2400" b="1" dirty="0">
                <a:solidFill>
                  <a:srgbClr val="C00000"/>
                </a:solidFill>
              </a:rPr>
              <a:t>Р. Пола </a:t>
            </a:r>
            <a:r>
              <a:rPr lang="ru-RU" sz="2400" dirty="0"/>
              <a:t>об основах формирования и развития критического мышления и др.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02711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Технология развития критического мышления через чтение и письмо (РКМЧП)</a:t>
            </a:r>
            <a:r>
              <a:rPr lang="ru-RU" sz="2800" dirty="0" smtClean="0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  <a:effectLst/>
              </a:rPr>
              <a:t>Выберите признаки критического мышления: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i="1" dirty="0" smtClean="0">
                <a:effectLst/>
              </a:rPr>
              <a:t>Выберите </a:t>
            </a:r>
            <a:r>
              <a:rPr lang="ru-RU" sz="2400" i="1" dirty="0">
                <a:effectLst/>
              </a:rPr>
              <a:t>один или несколько ответов</a:t>
            </a:r>
            <a:r>
              <a:rPr lang="ru-RU" i="1" dirty="0">
                <a:effectLst/>
              </a:rPr>
              <a:t>:</a:t>
            </a:r>
            <a:endParaRPr lang="ru-RU" dirty="0">
              <a:effectLst/>
            </a:endParaRPr>
          </a:p>
          <a:p>
            <a:pPr marL="0" indent="628650">
              <a:buNone/>
            </a:pPr>
            <a:r>
              <a:rPr lang="ru-RU" dirty="0">
                <a:effectLst/>
              </a:rPr>
              <a:t>a. самостоятельность</a:t>
            </a:r>
          </a:p>
          <a:p>
            <a:pPr marL="0" indent="628650">
              <a:buNone/>
            </a:pPr>
            <a:r>
              <a:rPr lang="ru-RU" dirty="0">
                <a:effectLst/>
              </a:rPr>
              <a:t>b. все варианты верны</a:t>
            </a:r>
            <a:r>
              <a:rPr lang="ru-RU" b="1" dirty="0">
                <a:effectLst/>
              </a:rPr>
              <a:t> </a:t>
            </a:r>
            <a:endParaRPr lang="ru-RU" dirty="0">
              <a:effectLst/>
            </a:endParaRPr>
          </a:p>
          <a:p>
            <a:pPr marL="0" indent="628650">
              <a:buNone/>
            </a:pPr>
            <a:r>
              <a:rPr lang="ru-RU" dirty="0">
                <a:effectLst/>
              </a:rPr>
              <a:t>c. выявление проблемы и её оценка</a:t>
            </a:r>
          </a:p>
          <a:p>
            <a:pPr marL="0" indent="628650">
              <a:buNone/>
            </a:pPr>
            <a:r>
              <a:rPr lang="ru-RU" dirty="0">
                <a:effectLst/>
              </a:rPr>
              <a:t>d. аргументирование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40735" y="227682"/>
            <a:ext cx="3175806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Тесты по теме ТРКМЧП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10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88640"/>
            <a:ext cx="8229600" cy="1143000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7030A0"/>
                </a:solidFill>
                <a:effectLst/>
              </a:rPr>
              <a:t>Задание.</a:t>
            </a:r>
            <a:r>
              <a:rPr lang="ru-RU" sz="2800" dirty="0" smtClean="0">
                <a:solidFill>
                  <a:srgbClr val="7030A0"/>
                </a:solidFill>
                <a:effectLst/>
              </a:rPr>
              <a:t> </a:t>
            </a:r>
            <a:r>
              <a:rPr lang="ru-RU" sz="2600" dirty="0" smtClean="0">
                <a:effectLst/>
              </a:rPr>
              <a:t>Распределите </a:t>
            </a:r>
            <a:r>
              <a:rPr lang="ru-RU" sz="2600" dirty="0">
                <a:effectLst/>
              </a:rPr>
              <a:t>возможные приёмы и методы, которые корректно применять на </a:t>
            </a:r>
            <a:r>
              <a:rPr lang="ru-RU" sz="2600" dirty="0" smtClean="0">
                <a:effectLst/>
              </a:rPr>
              <a:t>стадиях</a:t>
            </a:r>
            <a:endParaRPr lang="ru-RU" sz="2600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463134525"/>
              </p:ext>
            </p:extLst>
          </p:nvPr>
        </p:nvGraphicFramePr>
        <p:xfrm>
          <a:off x="318356" y="1412776"/>
          <a:ext cx="8507287" cy="8724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5484">
                  <a:extLst>
                    <a:ext uri="{9D8B030D-6E8A-4147-A177-3AD203B41FA5}">
                      <a16:colId xmlns:a16="http://schemas.microsoft.com/office/drawing/2014/main" val="389349151"/>
                    </a:ext>
                  </a:extLst>
                </a:gridCol>
                <a:gridCol w="2835484">
                  <a:extLst>
                    <a:ext uri="{9D8B030D-6E8A-4147-A177-3AD203B41FA5}">
                      <a16:colId xmlns:a16="http://schemas.microsoft.com/office/drawing/2014/main" val="82609594"/>
                    </a:ext>
                  </a:extLst>
                </a:gridCol>
                <a:gridCol w="2836319">
                  <a:extLst>
                    <a:ext uri="{9D8B030D-6E8A-4147-A177-3AD203B41FA5}">
                      <a16:colId xmlns:a16="http://schemas.microsoft.com/office/drawing/2014/main" val="37508887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C00000"/>
                          </a:solidFill>
                          <a:effectLst/>
                        </a:rPr>
                        <a:t>Вызов</a:t>
                      </a:r>
                      <a:endParaRPr lang="ru-RU" sz="3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rgbClr val="C00000"/>
                          </a:solidFill>
                          <a:effectLst/>
                        </a:rPr>
                        <a:t>Осмысление</a:t>
                      </a:r>
                      <a:endParaRPr lang="ru-RU" sz="3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C00000"/>
                          </a:solidFill>
                          <a:effectLst/>
                        </a:rPr>
                        <a:t>Рефлексия</a:t>
                      </a:r>
                      <a:endParaRPr lang="ru-RU" sz="3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7791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 smtClean="0">
                        <a:effectLst/>
                      </a:endParaRPr>
                    </a:p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10393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512" y="2564904"/>
            <a:ext cx="8847830" cy="3649204"/>
          </a:xfrm>
          <a:prstGeom prst="rect">
            <a:avLst/>
          </a:prstGeom>
          <a:scene3d>
            <a:camera prst="orthographicFront"/>
            <a:lightRig rig="threePt" dir="t"/>
          </a:scene3d>
          <a:sp3d contourW="50800"/>
        </p:spPr>
        <p:txBody>
          <a:bodyPr wrap="square">
            <a:spAutoFit/>
          </a:bodyPr>
          <a:lstStyle/>
          <a:p>
            <a:pPr indent="215900">
              <a:lnSpc>
                <a:spcPct val="107000"/>
              </a:lnSpc>
              <a:spcAft>
                <a:spcPts val="0"/>
              </a:spcAft>
            </a:pPr>
            <a:r>
              <a:rPr lang="ru-RU" sz="2700" dirty="0" smtClean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Ключевые слова, Верные (неверные) утверждения,</a:t>
            </a:r>
            <a:endParaRPr lang="ru-RU" sz="2700" dirty="0" smtClean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215900">
              <a:lnSpc>
                <a:spcPct val="107000"/>
              </a:lnSpc>
              <a:spcAft>
                <a:spcPts val="0"/>
              </a:spcAft>
            </a:pPr>
            <a:r>
              <a:rPr lang="ru-RU" sz="2700" dirty="0" smtClean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Маркировка текста, Ведение бортового журнала</a:t>
            </a:r>
            <a:endParaRPr lang="ru-RU" sz="2700" dirty="0" smtClean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215900">
              <a:lnSpc>
                <a:spcPct val="107000"/>
              </a:lnSpc>
              <a:spcAft>
                <a:spcPts val="0"/>
              </a:spcAft>
            </a:pPr>
            <a:r>
              <a:rPr lang="ru-RU" sz="2700" dirty="0" smtClean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Дискуссия “Совместный поиск”, </a:t>
            </a:r>
            <a:r>
              <a:rPr lang="ru-RU" sz="2700" dirty="0" err="1" smtClean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Синквейн</a:t>
            </a:r>
            <a:endParaRPr lang="ru-RU" sz="2700" dirty="0" smtClean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215900">
              <a:lnSpc>
                <a:spcPct val="107000"/>
              </a:lnSpc>
              <a:spcAft>
                <a:spcPts val="0"/>
              </a:spcAft>
            </a:pPr>
            <a:r>
              <a:rPr lang="ru-RU" sz="2700" dirty="0" smtClean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Кластер предположений, Мозговой штурм,</a:t>
            </a:r>
            <a:endParaRPr lang="ru-RU" sz="2700" dirty="0" smtClean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215900">
              <a:lnSpc>
                <a:spcPct val="107000"/>
              </a:lnSpc>
              <a:spcAft>
                <a:spcPts val="0"/>
              </a:spcAft>
            </a:pPr>
            <a:r>
              <a:rPr lang="ru-RU" sz="2700" dirty="0" smtClean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Приём “Верите ли Вы, что?”, Прием «сюжетная таблица», Диаграмма Венна, Зигзаг, </a:t>
            </a:r>
            <a:endParaRPr lang="ru-RU" sz="2700" dirty="0" smtClean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215900">
              <a:lnSpc>
                <a:spcPct val="107000"/>
              </a:lnSpc>
              <a:spcAft>
                <a:spcPts val="0"/>
              </a:spcAft>
            </a:pPr>
            <a:r>
              <a:rPr lang="ru-RU" sz="2700" dirty="0" smtClean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Прием перекрестная дискуссия, 6 шляп мышления</a:t>
            </a:r>
            <a:endParaRPr lang="ru-RU" sz="2700" dirty="0" smtClean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215900">
              <a:lnSpc>
                <a:spcPct val="107000"/>
              </a:lnSpc>
              <a:spcAft>
                <a:spcPts val="0"/>
              </a:spcAft>
            </a:pPr>
            <a:r>
              <a:rPr lang="ru-RU" sz="2700" dirty="0" smtClean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Заверши фразу, Эссе, Ведение бортового журнала</a:t>
            </a:r>
            <a:endParaRPr lang="ru-RU" sz="27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4122"/>
          </a:xfrm>
          <a:solidFill>
            <a:schemeClr val="accent1">
              <a:tint val="40000"/>
            </a:schemeClr>
          </a:solidFill>
        </p:spPr>
        <p:txBody>
          <a:bodyPr/>
          <a:lstStyle/>
          <a:p>
            <a:r>
              <a:rPr lang="ru-RU" sz="2800" dirty="0">
                <a:effectLst/>
              </a:rPr>
              <a:t>Приёмы и методы, которые корректно применять на </a:t>
            </a:r>
            <a:r>
              <a:rPr lang="ru-RU" sz="2800" dirty="0" smtClean="0">
                <a:effectLst/>
              </a:rPr>
              <a:t>стадиях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495582463"/>
              </p:ext>
            </p:extLst>
          </p:nvPr>
        </p:nvGraphicFramePr>
        <p:xfrm>
          <a:off x="107505" y="1417638"/>
          <a:ext cx="8856983" cy="53839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5380">
                  <a:extLst>
                    <a:ext uri="{9D8B030D-6E8A-4147-A177-3AD203B41FA5}">
                      <a16:colId xmlns:a16="http://schemas.microsoft.com/office/drawing/2014/main" val="3270343703"/>
                    </a:ext>
                  </a:extLst>
                </a:gridCol>
                <a:gridCol w="3442587">
                  <a:extLst>
                    <a:ext uri="{9D8B030D-6E8A-4147-A177-3AD203B41FA5}">
                      <a16:colId xmlns:a16="http://schemas.microsoft.com/office/drawing/2014/main" val="539126989"/>
                    </a:ext>
                  </a:extLst>
                </a:gridCol>
                <a:gridCol w="2689016">
                  <a:extLst>
                    <a:ext uri="{9D8B030D-6E8A-4147-A177-3AD203B41FA5}">
                      <a16:colId xmlns:a16="http://schemas.microsoft.com/office/drawing/2014/main" val="1424759564"/>
                    </a:ext>
                  </a:extLst>
                </a:gridCol>
              </a:tblGrid>
              <a:tr h="3737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</a:rPr>
                        <a:t>Вызов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</a:rPr>
                        <a:t>Осмысление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</a:rPr>
                        <a:t>Рефлексия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230508"/>
                  </a:ext>
                </a:extLst>
              </a:tr>
              <a:tr h="4927421"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Ключевые слова</a:t>
                      </a:r>
                    </a:p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Верные (неверные) утверждения</a:t>
                      </a:r>
                    </a:p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Кластер предположений</a:t>
                      </a:r>
                    </a:p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Мозговой штурм</a:t>
                      </a:r>
                    </a:p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Приём “Верите ли Вы, что?”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Прием «сюжетная таблица»</a:t>
                      </a:r>
                    </a:p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Диаграмма Венна</a:t>
                      </a:r>
                    </a:p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Зигзаг</a:t>
                      </a:r>
                    </a:p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Прием перекрестная дискуссия</a:t>
                      </a:r>
                    </a:p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Маркировка текста</a:t>
                      </a:r>
                    </a:p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Ведение бортового журнала</a:t>
                      </a:r>
                    </a:p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Дискуссия “Совместный поиск”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err="1">
                          <a:solidFill>
                            <a:schemeClr val="tx1"/>
                          </a:solidFill>
                          <a:effectLst/>
                        </a:rPr>
                        <a:t>Синквейн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6 шляп мышления</a:t>
                      </a:r>
                    </a:p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Заверши фразу</a:t>
                      </a:r>
                    </a:p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Эссе</a:t>
                      </a:r>
                    </a:p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Ведение бортового журнала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776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91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815975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Критическое мышление</a:t>
            </a:r>
          </a:p>
        </p:txBody>
      </p:sp>
      <p:pic>
        <p:nvPicPr>
          <p:cNvPr id="32771" name="Picture 4" descr="und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445125"/>
            <a:ext cx="54721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1477" name="WordArt 5" descr="Белый мрамор"/>
          <p:cNvSpPr>
            <a:spLocks noChangeArrowheads="1" noChangeShapeType="1" noTextEdit="1"/>
          </p:cNvSpPr>
          <p:nvPr/>
        </p:nvSpPr>
        <p:spPr bwMode="auto">
          <a:xfrm>
            <a:off x="1258888" y="2060575"/>
            <a:ext cx="727392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Размышляйте над этим...</a:t>
            </a:r>
          </a:p>
        </p:txBody>
      </p:sp>
    </p:spTree>
    <p:extLst>
      <p:ext uri="{BB962C8B-B14F-4D97-AF65-F5344CB8AC3E}">
        <p14:creationId xmlns:p14="http://schemas.microsoft.com/office/powerpoint/2010/main" val="4156933981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Цель</a:t>
            </a:r>
            <a:r>
              <a:rPr lang="ru-RU" dirty="0" smtClean="0">
                <a:effectLst/>
              </a:rPr>
              <a:t> т</a:t>
            </a:r>
            <a:r>
              <a:rPr lang="ru-RU" b="1" dirty="0" smtClean="0"/>
              <a:t>ехнологии </a:t>
            </a:r>
            <a:r>
              <a:rPr lang="ru-RU" b="1" dirty="0"/>
              <a:t>РКМПЧ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effectLst/>
              </a:rPr>
              <a:t>развитие </a:t>
            </a:r>
            <a:r>
              <a:rPr lang="ru-RU" dirty="0">
                <a:effectLst/>
              </a:rPr>
              <a:t>мыслительных навыков обучающихся, необходимых 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в </a:t>
            </a:r>
            <a:r>
              <a:rPr lang="ru-RU" dirty="0" smtClean="0">
                <a:effectLst/>
              </a:rPr>
              <a:t>учёбе, будущей  </a:t>
            </a:r>
            <a:r>
              <a:rPr lang="ru-RU" dirty="0">
                <a:effectLst/>
              </a:rPr>
              <a:t>профессиональной </a:t>
            </a:r>
            <a:r>
              <a:rPr lang="ru-RU" dirty="0" smtClean="0">
                <a:effectLst/>
              </a:rPr>
              <a:t>деятельности </a:t>
            </a:r>
            <a:r>
              <a:rPr lang="ru-RU" dirty="0">
                <a:effectLst/>
              </a:rPr>
              <a:t>и </a:t>
            </a:r>
            <a:r>
              <a:rPr lang="ru-RU" dirty="0" smtClean="0">
                <a:effectLst/>
              </a:rPr>
              <a:t>обычной </a:t>
            </a:r>
            <a:r>
              <a:rPr lang="ru-RU" dirty="0">
                <a:effectLst/>
              </a:rPr>
              <a:t>жизни (умение принимать взвешенные решения, работать с информацией, анализировать различные стороны явлений и др.).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669925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7030A0"/>
                </a:solidFill>
                <a:effectLst/>
              </a:rPr>
              <a:t>Технология РКМПЧ </a:t>
            </a:r>
            <a:r>
              <a:rPr lang="ru-RU" altLang="ru-RU" sz="3200" smtClean="0">
                <a:solidFill>
                  <a:srgbClr val="7030A0"/>
                </a:solidFill>
                <a:effectLst/>
              </a:rPr>
              <a:t>направлена на: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813" y="548680"/>
            <a:ext cx="8892480" cy="6072187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sz="2500" dirty="0" smtClean="0"/>
              <a:t>умение    работать с информационным потоком в разных областях знаний;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sz="2500" dirty="0" smtClean="0"/>
              <a:t>умение задавать вопросы, формулировать предположения (гипотезу);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sz="2500" dirty="0" smtClean="0"/>
              <a:t>умение решать проблемы;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sz="2500" dirty="0" smtClean="0"/>
              <a:t>умение вырабатывать собственное мнение на основе осмысления различного опыта, представлений; 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sz="2500" dirty="0" smtClean="0"/>
              <a:t>умение выражать свои мысли (устно и письменно) ясно, уверенно и корректно по отношению к окружающим;</a:t>
            </a:r>
          </a:p>
          <a:p>
            <a:pPr eaLnBrk="1" hangingPunct="1">
              <a:lnSpc>
                <a:spcPct val="80000"/>
              </a:lnSpc>
              <a:buFontTx/>
              <a:buAutoNum type="arabicPeriod" startAt="6"/>
              <a:defRPr/>
            </a:pPr>
            <a:r>
              <a:rPr lang="ru-RU" sz="2500" dirty="0" smtClean="0"/>
              <a:t>умение аргументировать свою точку зрения и учитывать точки зрения других; </a:t>
            </a:r>
          </a:p>
          <a:p>
            <a:pPr eaLnBrk="1" hangingPunct="1">
              <a:lnSpc>
                <a:spcPct val="80000"/>
              </a:lnSpc>
              <a:buFontTx/>
              <a:buAutoNum type="arabicPeriod" startAt="6"/>
              <a:defRPr/>
            </a:pPr>
            <a:r>
              <a:rPr lang="ru-RU" sz="2500" dirty="0" smtClean="0"/>
              <a:t>способность участвовать в совместном принятии решения;</a:t>
            </a:r>
          </a:p>
          <a:p>
            <a:pPr eaLnBrk="1" hangingPunct="1">
              <a:lnSpc>
                <a:spcPct val="80000"/>
              </a:lnSpc>
              <a:buFontTx/>
              <a:buAutoNum type="arabicPeriod" startAt="6"/>
              <a:defRPr/>
            </a:pPr>
            <a:r>
              <a:rPr lang="ru-RU" sz="2500" dirty="0" smtClean="0"/>
              <a:t>способность   выстраивать   конструктивные   взаимоотношения   с   другими людьми;</a:t>
            </a:r>
          </a:p>
          <a:p>
            <a:pPr eaLnBrk="1" hangingPunct="1">
              <a:lnSpc>
                <a:spcPct val="80000"/>
              </a:lnSpc>
              <a:buFontTx/>
              <a:buAutoNum type="arabicPeriod" startAt="6"/>
              <a:defRPr/>
            </a:pPr>
            <a:r>
              <a:rPr lang="ru-RU" sz="2500" dirty="0" smtClean="0"/>
              <a:t>умение сотрудничать и работать в группе и др.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  <a:defRPr/>
            </a:pPr>
            <a:endParaRPr lang="ru-RU" sz="2400" dirty="0" smtClean="0"/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  <a:defRPr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27763" y="0"/>
            <a:ext cx="2916237" cy="6858000"/>
          </a:xfrm>
          <a:prstGeom prst="rect">
            <a:avLst/>
          </a:prstGeom>
          <a:solidFill>
            <a:srgbClr val="0BE5C1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350" dirty="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75411" y="322106"/>
            <a:ext cx="2420940" cy="215443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marL="108000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prstClr val="black"/>
                </a:solidFill>
                <a:latin typeface="Roboto Slab"/>
                <a:ea typeface="Meiryo" pitchFamily="34" charset="-128"/>
              </a:rPr>
              <a:t>В основе технологии развития критического мышления лежит идея трёхфазной модели </a:t>
            </a:r>
            <a:r>
              <a:rPr lang="ru-RU" sz="2000" dirty="0" smtClean="0">
                <a:solidFill>
                  <a:prstClr val="black"/>
                </a:solidFill>
                <a:latin typeface="Roboto Slab"/>
                <a:ea typeface="Meiryo" pitchFamily="34" charset="-128"/>
              </a:rPr>
              <a:t>занятия. </a:t>
            </a:r>
            <a:endParaRPr lang="ru-RU" sz="2000" dirty="0">
              <a:solidFill>
                <a:prstClr val="black"/>
              </a:solidFill>
              <a:latin typeface="Roboto Slab"/>
              <a:ea typeface="Meiryo" pitchFamily="34" charset="-128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8776" y="3895725"/>
            <a:ext cx="1660525" cy="1689600"/>
            <a:chOff x="358775" y="3038475"/>
            <a:chExt cx="1660525" cy="1689600"/>
          </a:xfrm>
        </p:grpSpPr>
        <p:sp>
          <p:nvSpPr>
            <p:cNvPr id="7" name="Овал 6"/>
            <p:cNvSpPr/>
            <p:nvPr/>
          </p:nvSpPr>
          <p:spPr>
            <a:xfrm>
              <a:off x="358775" y="3038475"/>
              <a:ext cx="1660525" cy="1689600"/>
            </a:xfrm>
            <a:prstGeom prst="ellipse">
              <a:avLst/>
            </a:prstGeom>
            <a:solidFill>
              <a:srgbClr val="2A2A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ru-RU" sz="1350" dirty="0">
                <a:solidFill>
                  <a:prstClr val="white"/>
                </a:solidFill>
                <a:latin typeface="Open San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8852" y="3683220"/>
              <a:ext cx="1360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2800" b="1" dirty="0">
                  <a:solidFill>
                    <a:prstClr val="white"/>
                  </a:solidFill>
                  <a:latin typeface="Roboto Slab"/>
                </a:rPr>
                <a:t>Вызов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261184" y="2660370"/>
            <a:ext cx="1835567" cy="1689600"/>
            <a:chOff x="271253" y="3038475"/>
            <a:chExt cx="1835567" cy="1689600"/>
          </a:xfrm>
        </p:grpSpPr>
        <p:sp>
          <p:nvSpPr>
            <p:cNvPr id="11" name="Овал 10"/>
            <p:cNvSpPr/>
            <p:nvPr/>
          </p:nvSpPr>
          <p:spPr>
            <a:xfrm>
              <a:off x="358775" y="3038475"/>
              <a:ext cx="1660525" cy="1689600"/>
            </a:xfrm>
            <a:prstGeom prst="ellipse">
              <a:avLst/>
            </a:prstGeom>
            <a:solidFill>
              <a:srgbClr val="2A2A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ru-RU" sz="1350" dirty="0">
                <a:solidFill>
                  <a:prstClr val="white"/>
                </a:solidFill>
                <a:latin typeface="Open San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1253" y="3698609"/>
              <a:ext cx="18355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2000" b="1" dirty="0">
                  <a:solidFill>
                    <a:prstClr val="white"/>
                  </a:solidFill>
                  <a:latin typeface="Roboto Slab"/>
                </a:rPr>
                <a:t>Осмысление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336981" y="1317345"/>
            <a:ext cx="1660525" cy="1689600"/>
            <a:chOff x="358775" y="3038475"/>
            <a:chExt cx="1660525" cy="1689600"/>
          </a:xfrm>
        </p:grpSpPr>
        <p:sp>
          <p:nvSpPr>
            <p:cNvPr id="14" name="Овал 13"/>
            <p:cNvSpPr/>
            <p:nvPr/>
          </p:nvSpPr>
          <p:spPr>
            <a:xfrm>
              <a:off x="358775" y="3038475"/>
              <a:ext cx="1660525" cy="1689600"/>
            </a:xfrm>
            <a:prstGeom prst="ellipse">
              <a:avLst/>
            </a:prstGeom>
            <a:solidFill>
              <a:srgbClr val="2A2A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ru-RU" sz="1350" dirty="0">
                <a:solidFill>
                  <a:prstClr val="white"/>
                </a:solidFill>
                <a:latin typeface="Open San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5582" y="3698609"/>
              <a:ext cx="15869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2000" b="1" dirty="0">
                  <a:solidFill>
                    <a:prstClr val="white"/>
                  </a:solidFill>
                  <a:latin typeface="Roboto Slab"/>
                </a:rPr>
                <a:t>Рефлексия</a:t>
              </a:r>
            </a:p>
          </p:txBody>
        </p:sp>
      </p:grpSp>
      <p:cxnSp>
        <p:nvCxnSpPr>
          <p:cNvPr id="17" name="Прямая со стрелкой 16"/>
          <p:cNvCxnSpPr/>
          <p:nvPr/>
        </p:nvCxnSpPr>
        <p:spPr>
          <a:xfrm flipV="1">
            <a:off x="2033186" y="4079075"/>
            <a:ext cx="357478" cy="247436"/>
          </a:xfrm>
          <a:prstGeom prst="straightConnector1">
            <a:avLst/>
          </a:prstGeom>
          <a:ln w="38100">
            <a:solidFill>
              <a:srgbClr val="0BE5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4027917" y="2694210"/>
            <a:ext cx="357478" cy="247436"/>
          </a:xfrm>
          <a:prstGeom prst="straightConnector1">
            <a:avLst/>
          </a:prstGeom>
          <a:ln w="38100">
            <a:solidFill>
              <a:srgbClr val="0BE5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586570" y="5109935"/>
            <a:ext cx="3291715" cy="1412864"/>
          </a:xfrm>
          <a:prstGeom prst="rect">
            <a:avLst/>
          </a:prstGeom>
          <a:solidFill>
            <a:srgbClr val="0BE5C1">
              <a:alpha val="15000"/>
            </a:srgbClr>
          </a:solidFill>
        </p:spPr>
        <p:txBody>
          <a:bodyPr wrap="square" lIns="90000" tIns="90000" rIns="90000" bIns="9000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prstClr val="black"/>
                </a:solidFill>
                <a:latin typeface="Open Sans"/>
                <a:ea typeface="Meiryo" pitchFamily="34" charset="-128"/>
              </a:rPr>
              <a:t>Определение и формулирование проблемы, которую необходимо решить</a:t>
            </a:r>
          </a:p>
        </p:txBody>
      </p:sp>
      <p:cxnSp>
        <p:nvCxnSpPr>
          <p:cNvPr id="20" name="Скругленная соединительная линия 19"/>
          <p:cNvCxnSpPr>
            <a:stCxn id="19" idx="1"/>
            <a:endCxn id="7" idx="5"/>
          </p:cNvCxnSpPr>
          <p:nvPr/>
        </p:nvCxnSpPr>
        <p:spPr>
          <a:xfrm rot="10800000">
            <a:off x="1776124" y="5337891"/>
            <a:ext cx="810449" cy="47591"/>
          </a:xfrm>
          <a:prstGeom prst="curvedConnector4">
            <a:avLst>
              <a:gd name="adj1" fmla="val 34997"/>
              <a:gd name="adj2" fmla="val -538957"/>
            </a:avLst>
          </a:prstGeom>
          <a:ln>
            <a:solidFill>
              <a:srgbClr val="0BE5C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475411" y="2988817"/>
            <a:ext cx="2420940" cy="30777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marL="72000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prstClr val="black"/>
                </a:solidFill>
                <a:latin typeface="Roboto Slab"/>
                <a:ea typeface="Meiryo" pitchFamily="34" charset="-128"/>
              </a:rPr>
              <a:t>Выбор средств и методов организации каждой из стадий зависит от </a:t>
            </a:r>
            <a:r>
              <a:rPr lang="ru-RU" sz="2000" dirty="0" err="1">
                <a:solidFill>
                  <a:prstClr val="black"/>
                </a:solidFill>
                <a:latin typeface="Roboto Slab"/>
                <a:ea typeface="Meiryo" pitchFamily="34" charset="-128"/>
              </a:rPr>
              <a:t>содер-жания</a:t>
            </a:r>
            <a:r>
              <a:rPr lang="ru-RU" sz="2000" dirty="0">
                <a:solidFill>
                  <a:prstClr val="black"/>
                </a:solidFill>
                <a:latin typeface="Roboto Slab"/>
                <a:ea typeface="Meiryo" pitchFamily="34" charset="-128"/>
              </a:rPr>
              <a:t> материала, уровня развития </a:t>
            </a:r>
            <a:r>
              <a:rPr lang="ru-RU" sz="2000" dirty="0" smtClean="0">
                <a:solidFill>
                  <a:prstClr val="black"/>
                </a:solidFill>
                <a:latin typeface="Roboto Slab"/>
                <a:ea typeface="Meiryo" pitchFamily="34" charset="-128"/>
              </a:rPr>
              <a:t>учащихся </a:t>
            </a:r>
            <a:r>
              <a:rPr lang="ru-RU" sz="2000" dirty="0">
                <a:solidFill>
                  <a:prstClr val="black"/>
                </a:solidFill>
                <a:latin typeface="Roboto Slab"/>
                <a:ea typeface="Meiryo" pitchFamily="34" charset="-128"/>
              </a:rPr>
              <a:t>и предпочтений </a:t>
            </a:r>
            <a:r>
              <a:rPr lang="ru-RU" sz="2000" dirty="0" smtClean="0">
                <a:solidFill>
                  <a:prstClr val="black"/>
                </a:solidFill>
                <a:latin typeface="Roboto Slab"/>
                <a:ea typeface="Meiryo" pitchFamily="34" charset="-128"/>
              </a:rPr>
              <a:t>педагога. </a:t>
            </a:r>
            <a:endParaRPr lang="ru-RU" sz="2000" dirty="0">
              <a:solidFill>
                <a:prstClr val="black"/>
              </a:solidFill>
              <a:latin typeface="Roboto Slab"/>
              <a:ea typeface="Meiryo" pitchFamily="34" charset="-128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8775" y="846780"/>
            <a:ext cx="3294152" cy="1105088"/>
          </a:xfrm>
          <a:prstGeom prst="rect">
            <a:avLst/>
          </a:prstGeom>
          <a:solidFill>
            <a:srgbClr val="0BE5C1">
              <a:alpha val="15000"/>
            </a:srgbClr>
          </a:solidFill>
        </p:spPr>
        <p:txBody>
          <a:bodyPr wrap="square" lIns="90000" tIns="90000" rIns="90000" bIns="90000">
            <a:spAutoFit/>
          </a:bodyPr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prstClr val="black"/>
                </a:solidFill>
                <a:latin typeface="Open Sans"/>
                <a:ea typeface="Meiryo" pitchFamily="34" charset="-128"/>
              </a:rPr>
              <a:t>Анализ, систематизация и оценивание полученной информации</a:t>
            </a:r>
          </a:p>
        </p:txBody>
      </p:sp>
      <p:cxnSp>
        <p:nvCxnSpPr>
          <p:cNvPr id="28" name="Скругленная соединительная линия 27"/>
          <p:cNvCxnSpPr>
            <a:endCxn id="27" idx="3"/>
          </p:cNvCxnSpPr>
          <p:nvPr/>
        </p:nvCxnSpPr>
        <p:spPr>
          <a:xfrm rot="16200000" flipV="1">
            <a:off x="4088669" y="1073292"/>
            <a:ext cx="55748" cy="927231"/>
          </a:xfrm>
          <a:prstGeom prst="curvedConnector4">
            <a:avLst>
              <a:gd name="adj1" fmla="val 512571"/>
              <a:gd name="adj2" fmla="val 59004"/>
            </a:avLst>
          </a:prstGeom>
          <a:ln>
            <a:solidFill>
              <a:srgbClr val="0BE5C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8111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7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ideouroki_fonts2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ideouroki_fonts2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2868</Words>
  <Application>Microsoft Office PowerPoint</Application>
  <PresentationFormat>Экран (4:3)</PresentationFormat>
  <Paragraphs>459</Paragraphs>
  <Slides>63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78" baseType="lpstr">
      <vt:lpstr>Arial</vt:lpstr>
      <vt:lpstr>Calibri</vt:lpstr>
      <vt:lpstr>Georgia</vt:lpstr>
      <vt:lpstr>Meiryo</vt:lpstr>
      <vt:lpstr>Open Sans</vt:lpstr>
      <vt:lpstr>Roboto Slab</vt:lpstr>
      <vt:lpstr>Segoe Print</vt:lpstr>
      <vt:lpstr>Times New Roman</vt:lpstr>
      <vt:lpstr>Wingdings</vt:lpstr>
      <vt:lpstr>Оформление по умолчанию</vt:lpstr>
      <vt:lpstr>1_Оформление по умолчанию</vt:lpstr>
      <vt:lpstr>Тема Office</vt:lpstr>
      <vt:lpstr>1_Тема Office</vt:lpstr>
      <vt:lpstr>2_Тема Office</vt:lpstr>
      <vt:lpstr>Слайд</vt:lpstr>
      <vt:lpstr>Технология развития критического мышления через чтение и письмо (ТРКМЧП)</vt:lpstr>
      <vt:lpstr>ВЫПУСКНИК ВУЗА XXI ВЕКА ДОЛЖЕН:</vt:lpstr>
      <vt:lpstr>Презентация PowerPoint</vt:lpstr>
      <vt:lpstr>Критическое мышление - это </vt:lpstr>
      <vt:lpstr>Параметры критического мышления</vt:lpstr>
      <vt:lpstr>Технология развития критического мышления через чтение и письмо (РКМЧП) </vt:lpstr>
      <vt:lpstr>Цель технологии РКМПЧ</vt:lpstr>
      <vt:lpstr>Технология РКМПЧ направлена на:</vt:lpstr>
      <vt:lpstr>Презентация PowerPoint</vt:lpstr>
      <vt:lpstr>Технологические этапы/фазы</vt:lpstr>
      <vt:lpstr>1-я фаза ВЫЗОВ </vt:lpstr>
      <vt:lpstr>2-я фаза РЕАЛИЗАЦИИ/ОСМЫСЛЕНИЯ</vt:lpstr>
      <vt:lpstr>3-я фаза РЕФЛЕКСИЯ </vt:lpstr>
      <vt:lpstr>Структура технологии занятия</vt:lpstr>
      <vt:lpstr>Приемы на стадии Вызова</vt:lpstr>
      <vt:lpstr>Перепутанные  логические  цепочки</vt:lpstr>
      <vt:lpstr>Приемы по развитию навыков составления вопросов</vt:lpstr>
      <vt:lpstr>Ромашка Блума (6 вопросов)</vt:lpstr>
      <vt:lpstr>Презентация PowerPoint</vt:lpstr>
      <vt:lpstr>Презентация PowerPoint</vt:lpstr>
      <vt:lpstr>Презентация PowerPoint</vt:lpstr>
      <vt:lpstr>Что лучше для ординатора:  переесть, чем недоспать  или  переспать чем недоесть </vt:lpstr>
      <vt:lpstr>Презентация PowerPoint</vt:lpstr>
      <vt:lpstr>Кластеры (гроздья)</vt:lpstr>
      <vt:lpstr> Последовательность действий при составлении кластера: </vt:lpstr>
      <vt:lpstr>ГРАФИЧЕСКИЕ ОРГАНИЗАТОРЫ:   «КЛАСТЕРЫ» </vt:lpstr>
      <vt:lpstr> В работе при создании кластеров необходимо соблюдать следующие правила: </vt:lpstr>
      <vt:lpstr>Создание кластера по теме  «Занятие по технологии РКМЧП»</vt:lpstr>
      <vt:lpstr>Презентация PowerPoint</vt:lpstr>
      <vt:lpstr>Формы контроля и оценки на стадии вызова:</vt:lpstr>
      <vt:lpstr>II. СМЫСЛОВАЯ СТАДИЯ. </vt:lpstr>
      <vt:lpstr>Прием «INSERT»</vt:lpstr>
      <vt:lpstr>Инсерт – прием маркировки текста.   Студентам  предлагается система маркировки учебного текста, включающая следующие значки:</vt:lpstr>
      <vt:lpstr>«Бортовые журналы»</vt:lpstr>
      <vt:lpstr>Приём «Fish Bone» (Дж.Делокс)</vt:lpstr>
      <vt:lpstr>Презентация PowerPoint</vt:lpstr>
      <vt:lpstr>Презентация PowerPoint</vt:lpstr>
      <vt:lpstr>Презентация PowerPoint</vt:lpstr>
      <vt:lpstr>ДИАГРАММА ВЕННА  (для Обломова)</vt:lpstr>
      <vt:lpstr>Фаза: рефлексия</vt:lpstr>
      <vt:lpstr>Приемы Рефлексии</vt:lpstr>
      <vt:lpstr>Поисковые системы Рунета</vt:lpstr>
      <vt:lpstr>Метод шести шляп мышления позволяет </vt:lpstr>
      <vt:lpstr>«Оценочное окно»</vt:lpstr>
      <vt:lpstr>«Двухчастный дневник»</vt:lpstr>
      <vt:lpstr>Презентация PowerPoint</vt:lpstr>
      <vt:lpstr>Прием «перекрестная дискуссия»</vt:lpstr>
      <vt:lpstr>1-й этап - Планирование занятия</vt:lpstr>
      <vt:lpstr>2–й этап занятия - Время ведения занятия</vt:lpstr>
      <vt:lpstr>3 этап – анализ занятия - Ответы на вопросы</vt:lpstr>
      <vt:lpstr>Приемы тестирования в рамках реализации технологии РКМЧП</vt:lpstr>
      <vt:lpstr>ЧТО ДАЁТ ПРИМЕНЕНИЕ ТЕХНОЛОГИИ РКМЧП?</vt:lpstr>
      <vt:lpstr>Что означает аббревиатура РКМЧП?</vt:lpstr>
      <vt:lpstr>Из каких этапов состоит занятие в технологии РКМЧП?</vt:lpstr>
      <vt:lpstr>Какие методы можно применять на занятии для развития критического мышления?</vt:lpstr>
      <vt:lpstr>Что является характерным для критического мышления?</vt:lpstr>
      <vt:lpstr>Что является характерным для критического мышления?</vt:lpstr>
      <vt:lpstr>Какая умственная деятельность не относится к критическому мышлению?</vt:lpstr>
      <vt:lpstr>Какая умственная деятельность не относится к критическому мышлению?</vt:lpstr>
      <vt:lpstr>Выберите признаки критического мышления:</vt:lpstr>
      <vt:lpstr>Задание. Распределите возможные приёмы и методы, которые корректно применять на стадиях</vt:lpstr>
      <vt:lpstr>Приёмы и методы, которые корректно применять на стадиях</vt:lpstr>
      <vt:lpstr>Критическое мышление</vt:lpstr>
    </vt:vector>
  </TitlesOfParts>
  <Company>Филлипок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w7</cp:lastModifiedBy>
  <cp:revision>166</cp:revision>
  <dcterms:created xsi:type="dcterms:W3CDTF">2007-03-04T14:23:13Z</dcterms:created>
  <dcterms:modified xsi:type="dcterms:W3CDTF">2020-01-14T16:38:40Z</dcterms:modified>
</cp:coreProperties>
</file>