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61" r:id="rId4"/>
    <p:sldId id="257" r:id="rId5"/>
    <p:sldId id="286" r:id="rId6"/>
    <p:sldId id="276" r:id="rId7"/>
    <p:sldId id="258" r:id="rId8"/>
    <p:sldId id="292" r:id="rId9"/>
    <p:sldId id="263" r:id="rId10"/>
    <p:sldId id="264" r:id="rId11"/>
    <p:sldId id="284" r:id="rId12"/>
    <p:sldId id="287" r:id="rId13"/>
    <p:sldId id="288" r:id="rId14"/>
    <p:sldId id="289" r:id="rId15"/>
    <p:sldId id="290" r:id="rId16"/>
    <p:sldId id="291" r:id="rId17"/>
    <p:sldId id="294" r:id="rId18"/>
    <p:sldId id="293" r:id="rId19"/>
    <p:sldId id="295" r:id="rId20"/>
    <p:sldId id="296" r:id="rId21"/>
    <p:sldId id="299" r:id="rId22"/>
    <p:sldId id="300" r:id="rId23"/>
    <p:sldId id="297" r:id="rId24"/>
    <p:sldId id="298" r:id="rId25"/>
    <p:sldId id="301" r:id="rId26"/>
    <p:sldId id="260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006A41-28FC-486D-B0EF-49274DE2BFA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krasotaimedicina.ru/diseases/children/teeth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krasotaimedicina.ru/diseases/psychiatric/onychophag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</a:rPr>
              <a:t>Диастемы и </a:t>
            </a:r>
            <a:r>
              <a:rPr lang="ru-RU" sz="2800" b="1" dirty="0" err="1">
                <a:latin typeface="Times New Roman"/>
              </a:rPr>
              <a:t>тремы</a:t>
            </a:r>
            <a:r>
              <a:rPr lang="ru-RU" sz="2800" b="1" dirty="0">
                <a:latin typeface="Times New Roman"/>
              </a:rPr>
              <a:t>. Этиология, </a:t>
            </a:r>
            <a:r>
              <a:rPr lang="ru-RU" sz="2800" b="1" dirty="0" err="1">
                <a:latin typeface="Times New Roman"/>
              </a:rPr>
              <a:t>патогенез,клиника,диагностика</a:t>
            </a:r>
            <a:r>
              <a:rPr lang="ru-RU" sz="2800" b="1" dirty="0">
                <a:latin typeface="Times New Roman"/>
              </a:rPr>
              <a:t>, лечение.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3960440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стоматологии ИПО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«Ортодонтия»</a:t>
            </a:r>
          </a:p>
          <a:p>
            <a:pPr algn="l"/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Полторыхина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Вячеславовна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" y="626439"/>
            <a:ext cx="7776864" cy="13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6165304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val="210587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00B050"/>
                </a:solidFill>
              </a:rPr>
              <a:t>Тремы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963552"/>
          </a:xfrm>
        </p:spPr>
        <p:txBody>
          <a:bodyPr>
            <a:normAutofit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отсутствие тесного контакта между зубами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F95199-BBEC-7232-62CA-CF1F49666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36912"/>
            <a:ext cx="6617027" cy="32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8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92FF2B-9737-7D87-F8D6-67856176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BCCFC3-5CD4-6EF5-78B4-7184CCF9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отсутствие тесного контакта между зубами. По своей сути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вторичны, то есть являются следствием другого физиологического или патологического процесса. Считают, что промежутки между зубами передаются генетически, как и неправильный прикус. Если у одного из родителей отсутствует плотный контакт между зубами и это обусловлено не вторичной адентией, то вероятность проявления патологии у детей составляет 50%.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одинаково часто диагностируют у представителей обоих полов. Патология может становиться причиной постоянного травмирования десен с развитием воспалительных осложнений. Из-за длительной задержки кусочков пищи в межзубных промежутках возрастает вероятность кариеса. Основные методы устранения промежутков между зубами – протезирование 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ортодонтическая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коррекция.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49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1E05B-7D02-727A-7A83-95C7D0A9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и классификации трем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енген\Desktop\a7ea3105f163927cbb2e1b9492a066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20680" cy="40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61B43-51FF-C05D-B3DE-23AC449F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80528" y="1268760"/>
            <a:ext cx="5122912" cy="64807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D5E582B-3FC4-9AD5-55AE-0DEE36F2E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16057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Физиологические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Возникают с 4 до 6 лет в периоде старения молочного прикуса. Их появление обусловлено активным ростом челюстей в связи с подготовкой к </a:t>
            </a:r>
            <a:r>
              <a:rPr lang="ru-RU" b="0" i="0" u="none" strike="noStrike" dirty="0">
                <a:solidFill>
                  <a:srgbClr val="0660DD"/>
                </a:solidFill>
                <a:effectLst/>
                <a:latin typeface="arial" panose="020B0604020202020204" pitchFamily="34" charset="0"/>
                <a:hlinkClick r:id="rId2"/>
              </a:rPr>
              <a:t>прорезыванию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постоянных зубов. Отсутствие физиологических трем в этот период является фактором риска развития скученности, так как образовавшиеся промежутки между зубами создают необходимое место для постоянных зубов, чьи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мезиодистальные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размеры коронок значительно превышают параметры молочных зубов.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FD13AA-524D-066A-4E44-ADF2A10DB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68688"/>
            <a:ext cx="714407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06037-1F9B-70D2-B2E5-868A2AF5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908720"/>
            <a:ext cx="2386608" cy="23428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B16704-A534-7C0C-3015-41A824C0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10" y="908720"/>
            <a:ext cx="8500662" cy="2808312"/>
          </a:xfrm>
        </p:spPr>
        <p:txBody>
          <a:bodyPr>
            <a:normAutofit fontScale="92500" lnSpcReduction="2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Патологические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Основная причина – несоответствие величины коронок зубов или их количества размерам челюстей. Возникают вследствие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микродентии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адентии, ретенции,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тортоаномалии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также в результате чрезмерного развития базиса верхней или нижней челюсти, что часто наблюдается у пациентов с патологиями прикуса по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сагиттали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0A04C6-8402-9DEF-673C-AEC47572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878497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1B1196-C4C9-93E9-181B-0882302E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57AB0A-E612-BB36-AF58-64739A7A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00808"/>
            <a:ext cx="8686800" cy="4873728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относят к генетически детерминированным признакам с аутосомно-доминантным типом наследования. Ген, отвечающий за возникновение промежутков между зубами, находится в 3 паре хромосом. Уменьшенные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мезиодистальные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размеры коронок зубов, первичная или вторичная адентия, неправильное положение зачатка постоянного зуба, сопровождающееся задержкой его прорезывания,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тортоаномалии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деструктивные заболевания пародонта– все это также может вызвать появление трем. У пациентов с 1 подклассом дистального прикуса образование трем между верхними передними зубами обусловлено наличием двух факторов – чрезмерным развитием верхней челюсти и вестибулярным наклоном резцов. То же самое, только на нижней челюсти, может наблюдаться и у пациентов 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мезиальной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окклюзией.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95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68A02-5770-A14A-510F-B205575D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Диагностика трем и диастем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DD634-0A90-DDA1-542B-3E97E7E9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2209800"/>
            <a:ext cx="5184576" cy="4963616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Наличие у пациента диастемы выявляется в ходе визуального осмотра полости рта. Тем не менее, для уточнения причин и вида диастемы требуется проведение ряда дополнительных диагностических процедур: определения прикуса, прицельной рентгенографии, ОПТГ, снятия слепков, изготовления и изучения диагностических моделей челюстей. При анализе данных учитывается положение, форма, наклон резцов и корней; состояние уздечек; величина межзубного промежутка и симметричность диастемы; характер прикуса, наличие ретинированных зубов и т. д.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603CB5-32BC-2F1A-076E-8F08DF63C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44" y="2060848"/>
            <a:ext cx="4139952" cy="3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89DBD-E662-261D-E822-9D5F10FD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17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463DEE-3854-6A54-B301-AA1BF61C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8856984" cy="2693708"/>
          </a:xfrm>
        </p:spPr>
        <p:txBody>
          <a:bodyPr>
            <a:normAutofit fontScale="47500" lnSpcReduction="20000"/>
          </a:bodyPr>
          <a:lstStyle/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установления истинной причины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ходе антропометрического исследования определяют соответствие размеров зубов длине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зубоальвеолярной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дуги.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Мезиодистальные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размеры коронок сопоставляют со среднестатистическими параметрами. Если значения ниже нормы, диагностируют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микродентию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Также об индивидуальной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микродентии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говорят при значении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дентофациального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индекса меньше 22%. Если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являются одним из признаков патологии прикуса, обнаруживают увеличение базиса верхней или нижней челюсти. У пациентов 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тремами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протрузией передних зубов по методу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Герлаха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обнаруживают диспропорциональность в размерах бокового и переднего участков, измерения по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Коркхаузу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свидетельствуют об удлинении переднего отрезка.</a:t>
            </a:r>
          </a:p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помощью рентгенографического исследования определяют наличие зачатков всех комплектных зубов, их положение. ТРГ показана пациентам 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тремами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появившимися вследствие аномалии прикуса. Результаты исследования дают информацию о типе роста челюстей, наличии скелетной 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зубоальвеолярной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патологии, что имеет большое значение при составлении рационального плана лечения. Обследование пациента 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тремами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проводит стоматолог-ортодонт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5F322C-ABEC-6400-8F8C-E34F6D2A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" y="3310267"/>
            <a:ext cx="9144000" cy="35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5428F6-09A0-196C-1115-CBCA4426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Лечение диастем и трем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3209B6-EC9C-633C-B01B-8D66F03D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05" y="2226771"/>
            <a:ext cx="4968552" cy="5256584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зависимости от этиологии и разновидности диастемы лечение может осуществляться с помощью терапевтических, ортопедических,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ортодонтических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хирургических методов, а также их комбинации. Ликвидация диастемы методом косметической реставрации предполагает закрытие межзубного промежутка с помощью композитных (прямых) виниров, изготавливаемых из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светоотверждаемого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композита непосредственно в кабинете стоматолога за один визит.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ADB19E-7160-B8C1-373B-B7168345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94249"/>
            <a:ext cx="41505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4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53210C-4514-1296-17DB-05FCAEFF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182DB1-9406-3D66-C36F-2B10C645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4330824" cy="4325112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Ортопедический метод устранения диастемы основан на использовании для закрытия межзубного промежутка керамических виниров или  коронок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0B992C-E179-1D6E-805B-4AA96AE2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05" y="2229949"/>
            <a:ext cx="4155426" cy="39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Разобраться в понятиях  «Трема» и «Диастема», выяснить причины появления и методы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1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740262-2A34-EAC9-EA45-19F261D2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D8C49-3917-00B2-0D25-1E4EE4BA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Если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причинообусловливающими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факторами диастемы выступают аномалии формы и прикрепления уздечек, проводится хирургическое лечение – пластика уздечки губ или языка. В ряде случаев требуется удаления ретинированных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дистопированных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зубов, проведение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межкорневой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компактостеотомии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 последующей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ортодонтической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коррекцией.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Ортодонтический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метод ликвидации диастемы состоит в передвижении положения резцов с помощью съемных аппаратов (вестибулярных пластинок) или несъемной техники- брекет 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5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80A8B-3821-2131-DD04-24415270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31A901F-8168-ACAD-AC79-A457AA9A8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691805" cy="4148011"/>
          </a:xfrm>
        </p:spPr>
      </p:pic>
    </p:spTree>
    <p:extLst>
      <p:ext uri="{BB962C8B-B14F-4D97-AF65-F5344CB8AC3E}">
        <p14:creationId xmlns:p14="http://schemas.microsoft.com/office/powerpoint/2010/main" val="2795140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02654-3787-39EC-5E74-DBF3EED8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973D373-D0ED-DFAD-C587-F1A4B75A0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5765800" cy="5040560"/>
          </a:xfrm>
        </p:spPr>
      </p:pic>
    </p:spTree>
    <p:extLst>
      <p:ext uri="{BB962C8B-B14F-4D97-AF65-F5344CB8AC3E}">
        <p14:creationId xmlns:p14="http://schemas.microsoft.com/office/powerpoint/2010/main" val="3278667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C965E-8FC6-C26C-14E7-5E04F48D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E14824B-4D11-9883-FD26-55DC4FBBE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527720" cy="5760640"/>
          </a:xfrm>
        </p:spPr>
      </p:pic>
    </p:spTree>
    <p:extLst>
      <p:ext uri="{BB962C8B-B14F-4D97-AF65-F5344CB8AC3E}">
        <p14:creationId xmlns:p14="http://schemas.microsoft.com/office/powerpoint/2010/main" val="192724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8A123-D54E-9EAD-C433-0175147D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BBE1687D-E414-E926-D459-71D41204C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0" y="1484784"/>
            <a:ext cx="7618700" cy="5089054"/>
          </a:xfrm>
        </p:spPr>
      </p:pic>
    </p:spTree>
    <p:extLst>
      <p:ext uri="{BB962C8B-B14F-4D97-AF65-F5344CB8AC3E}">
        <p14:creationId xmlns:p14="http://schemas.microsoft.com/office/powerpoint/2010/main" val="37760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3251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Некоторые пациенты считают </a:t>
            </a:r>
            <a:r>
              <a:rPr lang="ru-RU" dirty="0" err="1" smtClean="0"/>
              <a:t>диастему</a:t>
            </a:r>
            <a:r>
              <a:rPr lang="ru-RU" dirty="0" smtClean="0"/>
              <a:t> и </a:t>
            </a:r>
            <a:r>
              <a:rPr lang="ru-RU" dirty="0" err="1" smtClean="0"/>
              <a:t>тремы</a:t>
            </a:r>
            <a:r>
              <a:rPr lang="ru-RU" dirty="0" smtClean="0"/>
              <a:t> </a:t>
            </a:r>
            <a:r>
              <a:rPr lang="ru-RU" dirty="0"/>
              <a:t>своеобразной </a:t>
            </a:r>
            <a:r>
              <a:rPr lang="ru-RU" dirty="0" smtClean="0"/>
              <a:t>изюминкой, однако </a:t>
            </a:r>
            <a:r>
              <a:rPr lang="ru-RU" dirty="0"/>
              <a:t>эстетические показания — не единственный повод для обращения к врачу. В норме боковые поверхности всех зубов соприкасаются. Это помогает сохранять стабильное положение и отдельных зубов, и всего зубного ряда — так зубам попросту некуда смещаться. </a:t>
            </a:r>
            <a:r>
              <a:rPr lang="ru-RU" dirty="0" err="1"/>
              <a:t>Диастема</a:t>
            </a:r>
            <a:r>
              <a:rPr lang="ru-RU" dirty="0"/>
              <a:t> может быть причиной изменения положения других зубов, провоцировать развитие заболеваний десен из-за нарушения распределения жевательной нагрузки.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Большой промежуток между резцами меняет дикцию, а при серьезных проблемах с произношением даже после коррекции нередко требуется помощь логопеда. Поэтому важно справиться с дефектом как можно раньше, чтобы не допустить развития осложнений.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2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1.Уильям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Проффит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«Современная ортодонтия» -2006, 198 с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2.Основы ортодонтии : учебное пособие / А. С. Иванов, А. И.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Лесит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Л. Н. Солдатова. — Санкт-Петербург :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СпецЛит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2017. — 223 с.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3.Хоранова Н.А..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Фомина А.В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Медико-социальные аспекты специальной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ортодонтической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подготовки пациентов с  зубочелюстными аномалиями.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//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Вестник новых медицинских технологий. Электронное издание.-2017.-Т.11.-№.2.-С.349-355.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4. Атлас клинической ортодонтии /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Равиндра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Нанда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Флавио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Андрэ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Урибе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; пер. с англ. - М. :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МЕДпресс-информ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2019. - 412 с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5. .Основы ортодонтии: учеб.-метод. пособие / И. В. Токаревич и др. – Минск: БГМУ, 2010. – 107 с. А в т о р ы: И. В. Токаревич; Н. А.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Гарбацевич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; И.В. Москалева; М.В. Чернявская;  Е. Г. Коломиец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6.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Стефан Вильямс «Концептуальная ортодонтия» – 2006,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234с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4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5069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этиологию и патогенез трем и диастем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Понять различия между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тремами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и диастемами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варианты и методы лечения аномалий</a:t>
            </a:r>
          </a:p>
        </p:txBody>
      </p:sp>
    </p:spTree>
    <p:extLst>
      <p:ext uri="{BB962C8B-B14F-4D97-AF65-F5344CB8AC3E}">
        <p14:creationId xmlns:p14="http://schemas.microsoft.com/office/powerpoint/2010/main" val="42004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Диастема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005186B-80AC-2B46-6D70-0C49FE3F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1800200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Диастема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видимый межзубный промежуток, разделяющий центральные резцы верхнего (реже – нижнего) зубного ряда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1C4A88-08DC-3287-4972-313F6055C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09527"/>
            <a:ext cx="4949690" cy="3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6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F97FD-E1B1-9C04-C751-015D5FAF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Общие сведения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906E38-8399-27C8-2318-0E6D88633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Диастема – аномальное положение центральных резцов, характеризующееся наличием между ними свободного промежутка. Межзубная щель при диастеме может достигать величины от 1 до 10 мм (в среднем 2-6 мм). Диастема относится к числу наиболее частых зубочелюстных деформаций, которая встречается примерно у 8-20% населения. В большинстве случаев межзубная щель располагается между верхними резцами, однако может встречаться и в нижнем зубном ряду. Диастема часто сочетается с другими аномалиями положения, размеров и формы зубов и поэтому требует комплексного подхода к решению проблемы со стороны терапевтической и хирургической стоматологии, ортодонтии и ортопедии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15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64896" cy="8640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Причины диастемы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485113" cy="539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Анализ клинических наблюдений показывает, что наиболее частой причиной формирования диастемы выступает наследственность: в семьях с генетической предрасположенностью около 50% родственников имею данный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деффект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зубных рядов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5C6C85-B3E2-643F-8037-CD3D69E8C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24" y="2708920"/>
            <a:ext cx="5213552" cy="38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0040" cy="45719"/>
          </a:xfrm>
        </p:spPr>
        <p:txBody>
          <a:bodyPr>
            <a:normAutofit fontScale="90000"/>
          </a:bodyPr>
          <a:lstStyle/>
          <a:p>
            <a:pPr algn="ctr"/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02175"/>
            <a:ext cx="8784976" cy="2726825"/>
          </a:xfrm>
        </p:spPr>
        <p:txBody>
          <a:bodyPr>
            <a:no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Существенная роль в появлении диастемы отводится аномалиям уздечки, таким, как </a:t>
            </a:r>
            <a:r>
              <a:rPr lang="ru-RU" sz="1800" dirty="0">
                <a:solidFill>
                  <a:srgbClr val="0660DD"/>
                </a:solidFill>
                <a:latin typeface="arial" panose="020B060402020202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низкое прикрепление уздечки верхней губы, массивная уздечка верхней губы и др. Кроме этого, диастема может возникать при наличии сверхкомплектных  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ретинированныз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зубоы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микродентии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частичной или множественной  адентии, позднем прорезывании постоянных зубов, расщелине альвеолярного отростка.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3BAB74-987A-AC61-8031-D8B3521DD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4134612" cy="33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3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8D6CC5-5B0A-3F81-5B8B-D9D58634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26CDC1-BB8E-B72E-6CE4-B7D21F0D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1" y="692696"/>
            <a:ext cx="9006205" cy="22322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Различные вредные привычки (длительное сосание соски, прикусывание ручек, карандашей и других предметов, </a:t>
            </a:r>
            <a:r>
              <a:rPr lang="ru-RU" b="0" i="0" u="none" strike="noStrike" dirty="0" err="1">
                <a:solidFill>
                  <a:srgbClr val="0660DD"/>
                </a:solidFill>
                <a:effectLst/>
                <a:latin typeface="arial" panose="020B0604020202020204" pitchFamily="34" charset="0"/>
                <a:hlinkClick r:id="rId2"/>
              </a:rPr>
              <a:t>онихофагия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привычка грызть семечки пр.) могут стать причиной не только диастемы, но и поворота центральных резцов по вертикальной оси.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EFA380-EA92-FA7C-FE6A-C715FE1AD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75248"/>
            <a:ext cx="4320480" cy="3218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17D64D-56FE-F1C7-4FE9-546F32632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8" y="3317038"/>
            <a:ext cx="4248472" cy="32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Классификация диастемы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69672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первую очередь, различают ложную и истинную диастему. Ложная диастема характерна для периода смены временного прикуса на постоянный. Это нормальное, естественное для детского возраста состояние. Обычно к моменту окончания смены зубов диастема закрывается самостоятельно. Истинная диастема наблюдается в постоянном прикусе и не исчезает без специальной стоматологической помощи.</a:t>
            </a:r>
          </a:p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учетом расположения межзубного промежутка относительно срединно-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сагитальной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плоскости диастема может быть симметричной и асимметричной. При симметричном типе диастемы оба центральных резца смещаются латерально на одинаковое расстояние; при асимметричном – один резец расположен нормально, а другой – значительно смещен в латеральной позиции.</a:t>
            </a:r>
          </a:p>
          <a:p>
            <a:pPr marL="109728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37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5">
      <a:dk1>
        <a:srgbClr val="92D050"/>
      </a:dk1>
      <a:lt1>
        <a:sysClr val="window" lastClr="FFFFFF"/>
      </a:lt1>
      <a:dk2>
        <a:srgbClr val="00B05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1147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Диастемы и тремы. Этиология, патогенез,клиника,диагностика, лечение.</vt:lpstr>
      <vt:lpstr>Цель</vt:lpstr>
      <vt:lpstr>Задачи</vt:lpstr>
      <vt:lpstr>Диастема</vt:lpstr>
      <vt:lpstr>Общие сведения</vt:lpstr>
      <vt:lpstr>Причины диастемы </vt:lpstr>
      <vt:lpstr>Презентация PowerPoint</vt:lpstr>
      <vt:lpstr>Презентация PowerPoint</vt:lpstr>
      <vt:lpstr>Классификация диастемы</vt:lpstr>
      <vt:lpstr>Тремы</vt:lpstr>
      <vt:lpstr>Общие сведения</vt:lpstr>
      <vt:lpstr>Причины и классификации трем</vt:lpstr>
      <vt:lpstr>Презентация PowerPoint</vt:lpstr>
      <vt:lpstr>Презентация PowerPoint</vt:lpstr>
      <vt:lpstr>Презентация PowerPoint</vt:lpstr>
      <vt:lpstr>Диагностика трем и диастем</vt:lpstr>
      <vt:lpstr>Презентация PowerPoint</vt:lpstr>
      <vt:lpstr>Лечение диастем и трем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Список литературы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Морфологические и функциональные особенности постоянного прикуса</dc:title>
  <dc:creator>Пользователь</dc:creator>
  <cp:lastModifiedBy>Ренген</cp:lastModifiedBy>
  <cp:revision>31</cp:revision>
  <dcterms:created xsi:type="dcterms:W3CDTF">2022-10-16T14:51:19Z</dcterms:created>
  <dcterms:modified xsi:type="dcterms:W3CDTF">2023-12-20T09:02:17Z</dcterms:modified>
</cp:coreProperties>
</file>