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7"/>
  </p:notesMasterIdLst>
  <p:sldIdLst>
    <p:sldId id="256" r:id="rId3"/>
    <p:sldId id="257" r:id="rId4"/>
    <p:sldId id="258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310" r:id="rId18"/>
    <p:sldId id="275" r:id="rId19"/>
    <p:sldId id="276" r:id="rId20"/>
    <p:sldId id="277" r:id="rId21"/>
    <p:sldId id="308" r:id="rId22"/>
    <p:sldId id="311" r:id="rId23"/>
    <p:sldId id="278" r:id="rId24"/>
    <p:sldId id="280" r:id="rId25"/>
    <p:sldId id="281" r:id="rId26"/>
    <p:sldId id="302" r:id="rId27"/>
    <p:sldId id="288" r:id="rId28"/>
    <p:sldId id="291" r:id="rId29"/>
    <p:sldId id="293" r:id="rId30"/>
    <p:sldId id="326" r:id="rId31"/>
    <p:sldId id="303" r:id="rId32"/>
    <p:sldId id="304" r:id="rId33"/>
    <p:sldId id="305" r:id="rId34"/>
    <p:sldId id="306" r:id="rId35"/>
    <p:sldId id="299" r:id="rId36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79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80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81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82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83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Rectangle 12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5592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01613" algn="r"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86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56125" cy="341312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0525" cy="409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/>
          </a:p>
        </p:txBody>
      </p:sp>
      <p:sp>
        <p:nvSpPr>
          <p:cNvPr id="3088" name="Text Box 15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5592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01613" algn="r"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2C6385BF-C4C6-4D27-A305-2FA115B3D0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BAA697E0-0B00-4ABA-BBE5-D50BFB2D3E26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339FF31B-ED6A-420D-88C6-85451D3C9345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10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556ABF7F-1E73-46B5-83F2-BBE244756F60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12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9D67BDB7-D46F-4E65-AD9D-B1CC550A204B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13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3CE902A3-5DE1-41DA-8BE9-4BE47E65DC50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14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AF9E7A82-E1C8-4C72-AFC9-91C7249E564D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15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B0C266EF-1097-49F2-83FE-9F8016AA2257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16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1429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F739184B-658A-47BE-AFD0-D8B42B5785F4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17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E4324EC4-4115-45D7-B69F-269CCC66BD9C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18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EB3E435A-B9FC-4E80-8DBB-E5A235C3B998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19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042E53E-2F56-407C-93BF-254CBFBD5890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ru-RU" altLang="ru-RU" sz="1400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5865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DD196DB2-B329-4E1E-8C70-DC70B96C8FDD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2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4DB8625-F86F-465F-BB7C-CA412C021A90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ru-RU" altLang="ru-RU" sz="1400"/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75097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87BA175A-9279-4E86-93D2-E1A873113621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22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2C09BA76-BA74-49DB-881A-D1AC0E59952D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23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42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76DB5DCE-DB3F-4993-899D-1FE63E31E982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24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EBA2890-00EF-4244-8D69-53AACAEEA60B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ru-RU" altLang="ru-RU" sz="1400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36981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2A6B7E8C-88E2-4853-AB51-0A7DABF5574D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26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72FBE631-589D-401A-B657-F248595F01BC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27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8B086079-BF01-499F-93C8-9DDBADC51F14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28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8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9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76C864-32B5-4E50-BA45-13226779007F}" type="slidenum">
              <a:rPr lang="ru-RU" altLang="ru-RU"/>
              <a:pPr eaLnBrk="1" hangingPunct="1">
                <a:spcBef>
                  <a:spcPct val="0"/>
                </a:spcBef>
              </a:pPr>
              <a:t>30</a:t>
            </a:fld>
            <a:endParaRPr lang="ru-RU" altLang="ru-RU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1695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E6472E-71C3-4337-BAA9-71EE0B0923F4}" type="slidenum">
              <a:rPr lang="ru-RU" altLang="ru-RU"/>
              <a:pPr eaLnBrk="1" hangingPunct="1">
                <a:spcBef>
                  <a:spcPct val="0"/>
                </a:spcBef>
              </a:pPr>
              <a:t>31</a:t>
            </a:fld>
            <a:endParaRPr lang="ru-RU" altLang="ru-RU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136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91709B02-E28D-4681-BA11-1D43A593AB1D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3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F57B2C3F-C638-414B-A189-A09E5418B89A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34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336E29E6-089B-4124-BD5A-B9F814B570B8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4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1EB5167F-E16C-491D-A0DB-EA28063EA03E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5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A55063D6-42A9-4F11-BE40-F2CAEAAE4461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6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5BD006AB-BA9A-411A-9545-5C9D7F989392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7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C021AA15-434C-476D-A876-73008E814435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8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42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B548A77E-AD3D-430A-A6F8-0E9321F188E2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9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42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814FE-87DB-4541-B58C-10E63DBE23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066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3989B-A8F6-48DB-9D37-C8CE9B9F52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359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8288" y="457200"/>
            <a:ext cx="2052637" cy="53943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08688" cy="53943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B8F5C-EEB2-47F8-BBB7-4700C87F35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3485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8DA2D-96B4-46C9-ACBA-0915F1780C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7642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787BE-02DB-4300-92A7-B5ED701886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7904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90E5B-F5A7-4D9A-8FC8-D50B51E8F8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118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0663" cy="38703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0263" y="1981200"/>
            <a:ext cx="4030662" cy="38703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D391F-B4D1-44FA-B112-A74E577FB1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0697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EC604-AD0F-4674-A2CD-25EBB16305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5008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441BF-6E7F-4C4E-9B78-1E6E99077F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5642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8406-89E0-45F2-9F1E-41289EB3BE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89388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0B444-ADFF-4A43-91B1-7A83E60AF6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736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CF47A-1749-43B4-A22F-943FB91182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07329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68FDE-0DED-4637-8E57-41B0CDFDDF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829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B12A8-BC93-44A5-A0FA-F3CAD7F60C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1819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8288" y="457200"/>
            <a:ext cx="2052637" cy="53943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08688" cy="53943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F64D-47AB-4CF0-BA39-E370454783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252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141B3-37D1-4C4F-8E3E-C5709E2C89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675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0663" cy="38703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0263" y="1981200"/>
            <a:ext cx="4030662" cy="38703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A9761-71CE-49ED-97EF-ECD807D529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087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14D2B-DCBD-47D1-910F-49B55E1C55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4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3E47C-3169-4CBA-AAF0-8368246A67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734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A899D-E8F6-422C-829A-E921AA79E9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540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AAC99-4331-4F92-8B1D-A62EBB2B0C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136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DF013-D405-41E6-9053-1FB5D40B5F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904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1772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C39ECB0-85B7-4EE2-B42A-8099C915BD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3"/>
          <p:cNvGrpSpPr>
            <a:grpSpLocks/>
          </p:cNvGrpSpPr>
          <p:nvPr/>
        </p:nvGrpSpPr>
        <p:grpSpPr bwMode="auto">
          <a:xfrm>
            <a:off x="0" y="0"/>
            <a:ext cx="9128125" cy="530225"/>
            <a:chOff x="0" y="0"/>
            <a:chExt cx="5750" cy="334"/>
          </a:xfrm>
        </p:grpSpPr>
        <p:sp>
          <p:nvSpPr>
            <p:cNvPr id="103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70" cy="32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E6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3" name="Rectangle 5"/>
            <p:cNvSpPr>
              <a:spLocks noChangeArrowheads="1"/>
            </p:cNvSpPr>
            <p:nvPr/>
          </p:nvSpPr>
          <p:spPr bwMode="auto">
            <a:xfrm>
              <a:off x="260" y="85"/>
              <a:ext cx="5490" cy="16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007D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4" name="Rectangle 6"/>
            <p:cNvSpPr>
              <a:spLocks noChangeArrowheads="1"/>
            </p:cNvSpPr>
            <p:nvPr/>
          </p:nvSpPr>
          <p:spPr bwMode="auto">
            <a:xfrm>
              <a:off x="258" y="85"/>
              <a:ext cx="77" cy="7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5" name="Rectangle 7"/>
            <p:cNvSpPr>
              <a:spLocks noChangeArrowheads="1"/>
            </p:cNvSpPr>
            <p:nvPr/>
          </p:nvSpPr>
          <p:spPr bwMode="auto">
            <a:xfrm>
              <a:off x="345" y="0"/>
              <a:ext cx="78" cy="77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6" name="Rectangle 8"/>
            <p:cNvSpPr>
              <a:spLocks noChangeArrowheads="1"/>
            </p:cNvSpPr>
            <p:nvPr/>
          </p:nvSpPr>
          <p:spPr bwMode="auto">
            <a:xfrm>
              <a:off x="345" y="85"/>
              <a:ext cx="78" cy="79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7" name="Rectangle 9"/>
            <p:cNvSpPr>
              <a:spLocks noChangeArrowheads="1"/>
            </p:cNvSpPr>
            <p:nvPr/>
          </p:nvSpPr>
          <p:spPr bwMode="auto">
            <a:xfrm>
              <a:off x="173" y="173"/>
              <a:ext cx="76" cy="77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8" name="Rectangle 10"/>
            <p:cNvSpPr>
              <a:spLocks noChangeArrowheads="1"/>
            </p:cNvSpPr>
            <p:nvPr/>
          </p:nvSpPr>
          <p:spPr bwMode="auto">
            <a:xfrm>
              <a:off x="83" y="86"/>
              <a:ext cx="79" cy="77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9" name="Rectangle 11"/>
            <p:cNvSpPr>
              <a:spLocks noChangeArrowheads="1"/>
            </p:cNvSpPr>
            <p:nvPr/>
          </p:nvSpPr>
          <p:spPr bwMode="auto">
            <a:xfrm>
              <a:off x="258" y="171"/>
              <a:ext cx="77" cy="77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40" name="Rectangle 12"/>
            <p:cNvSpPr>
              <a:spLocks noChangeArrowheads="1"/>
            </p:cNvSpPr>
            <p:nvPr/>
          </p:nvSpPr>
          <p:spPr bwMode="auto">
            <a:xfrm>
              <a:off x="173" y="258"/>
              <a:ext cx="76" cy="76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</p:grpSp>
      <p:sp>
        <p:nvSpPr>
          <p:cNvPr id="102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13725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13725" cy="387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  <a:p>
            <a:pPr lvl="4"/>
            <a:r>
              <a:rPr lang="en-GB" altLang="ru-RU"/>
              <a:t>Восьмой уровень структуры</a:t>
            </a:r>
          </a:p>
          <a:p>
            <a:pPr lvl="4"/>
            <a:r>
              <a:rPr lang="en-GB" altLang="ru-RU"/>
              <a:t>Девятый уровень структуры</a:t>
            </a:r>
          </a:p>
        </p:txBody>
      </p:sp>
      <p:sp>
        <p:nvSpPr>
          <p:cNvPr id="1031" name="Text Box 15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0"/>
            <a:ext cx="9128125" cy="6842125"/>
            <a:chOff x="0" y="0"/>
            <a:chExt cx="5750" cy="4310"/>
          </a:xfrm>
        </p:grpSpPr>
        <p:sp>
          <p:nvSpPr>
            <p:cNvPr id="2056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2198" cy="431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E6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2057" name="Rectangle 3"/>
            <p:cNvSpPr>
              <a:spLocks noChangeArrowheads="1"/>
            </p:cNvSpPr>
            <p:nvPr/>
          </p:nvSpPr>
          <p:spPr bwMode="auto">
            <a:xfrm>
              <a:off x="1081" y="1065"/>
              <a:ext cx="4669" cy="1586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0" y="672"/>
              <a:ext cx="1796" cy="1979"/>
              <a:chOff x="0" y="672"/>
              <a:chExt cx="1796" cy="1979"/>
            </a:xfrm>
          </p:grpSpPr>
          <p:sp>
            <p:nvSpPr>
              <p:cNvPr id="2059" name="Rectangle 5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53" cy="394"/>
              </a:xfrm>
              <a:prstGeom prst="rect">
                <a:avLst/>
              </a:prstGeom>
              <a:solidFill>
                <a:srgbClr val="99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0" name="Rectangle 6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52" cy="395"/>
              </a:xfrm>
              <a:prstGeom prst="rect">
                <a:avLst/>
              </a:prstGeom>
              <a:solidFill>
                <a:srgbClr val="CCCCE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1" name="Rectangle 7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59" cy="390"/>
              </a:xfrm>
              <a:prstGeom prst="rect">
                <a:avLst/>
              </a:prstGeom>
              <a:solidFill>
                <a:srgbClr val="CCCCE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2" name="Rectangle 8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58" cy="394"/>
              </a:xfrm>
              <a:prstGeom prst="rect">
                <a:avLst/>
              </a:prstGeom>
              <a:solidFill>
                <a:srgbClr val="00007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3" name="Rectangle 9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59" cy="395"/>
              </a:xfrm>
              <a:prstGeom prst="rect">
                <a:avLst/>
              </a:prstGeom>
              <a:solidFill>
                <a:srgbClr val="99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4" name="Rectangle 10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58" cy="389"/>
              </a:xfrm>
              <a:prstGeom prst="rect">
                <a:avLst/>
              </a:prstGeom>
              <a:solidFill>
                <a:srgbClr val="CCCCE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5" name="Rectangle 11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57" cy="389"/>
              </a:xfrm>
              <a:prstGeom prst="rect">
                <a:avLst/>
              </a:prstGeom>
              <a:solidFill>
                <a:srgbClr val="00007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6" name="Rectangle 12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52" cy="389"/>
              </a:xfrm>
              <a:prstGeom prst="rect">
                <a:avLst/>
              </a:prstGeom>
              <a:solidFill>
                <a:srgbClr val="99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" name="Rectangle 13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53" cy="396"/>
              </a:xfrm>
              <a:prstGeom prst="rect">
                <a:avLst/>
              </a:prstGeom>
              <a:solidFill>
                <a:srgbClr val="CCCCE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8" name="Rectangle 14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58" cy="396"/>
              </a:xfrm>
              <a:prstGeom prst="rect">
                <a:avLst/>
              </a:prstGeom>
              <a:solidFill>
                <a:srgbClr val="99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13725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13725" cy="387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  <a:p>
            <a:pPr lvl="4"/>
            <a:r>
              <a:rPr lang="en-GB" altLang="ru-RU"/>
              <a:t>Восьмой уровень структуры</a:t>
            </a:r>
          </a:p>
          <a:p>
            <a:pPr lvl="4"/>
            <a:r>
              <a:rPr lang="en-GB" altLang="ru-RU"/>
              <a:t>Девятый уровень структуры</a:t>
            </a:r>
          </a:p>
        </p:txBody>
      </p:sp>
      <p:sp>
        <p:nvSpPr>
          <p:cNvPr id="2053" name="Text Box 17"/>
          <p:cNvSpPr txBox="1">
            <a:spLocks noChangeArrowheads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1772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 smtClean="0">
                <a:solidFill>
                  <a:srgbClr val="000000"/>
                </a:solidFill>
                <a:latin typeface="Arial Black" panose="020B0A0402010202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0BEB7C23-9655-4483-B1D4-D29A97BBC2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psytests.org/cognitive/modality.htm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3384550" y="1535113"/>
            <a:ext cx="5659438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ts val="5100"/>
              </a:lnSpc>
              <a:buClrTx/>
              <a:buFontTx/>
              <a:buNone/>
            </a:pPr>
            <a:r>
              <a:rPr lang="ru-RU" altLang="ru-RU" sz="5600" b="1" dirty="0">
                <a:solidFill>
                  <a:srgbClr val="FFFFFF"/>
                </a:solidFill>
                <a:latin typeface="Courier New" panose="02070309020205020404" pitchFamily="49" charset="0"/>
              </a:rPr>
              <a:t>Психология ощущения и  восприятия 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863600" y="4464050"/>
            <a:ext cx="8135938" cy="21240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Aft>
                <a:spcPts val="150"/>
              </a:spcAft>
              <a:buClrTx/>
              <a:buFontTx/>
              <a:buNone/>
            </a:pPr>
            <a:r>
              <a:rPr lang="ru-RU" altLang="ru-RU" sz="2200" b="1" dirty="0">
                <a:solidFill>
                  <a:srgbClr val="000000"/>
                </a:solidFill>
              </a:rPr>
              <a:t>Практическое занятие № 3</a:t>
            </a:r>
          </a:p>
          <a:p>
            <a:pPr algn="r" eaLnBrk="1" hangingPunct="1">
              <a:spcAft>
                <a:spcPts val="150"/>
              </a:spcAft>
              <a:buClrTx/>
              <a:buFontTx/>
              <a:buNone/>
            </a:pPr>
            <a:r>
              <a:rPr lang="ru-RU" altLang="ru-RU" sz="2200" b="1" dirty="0">
                <a:solidFill>
                  <a:srgbClr val="000000"/>
                </a:solidFill>
              </a:rPr>
              <a:t>Для студентов Лечебного факультета</a:t>
            </a:r>
          </a:p>
          <a:p>
            <a:pPr algn="r" eaLnBrk="1" hangingPunct="1">
              <a:spcAft>
                <a:spcPts val="150"/>
              </a:spcAft>
              <a:buClrTx/>
              <a:buFontTx/>
              <a:buNone/>
            </a:pPr>
            <a:r>
              <a:rPr lang="ru-RU" altLang="ru-RU" sz="2200" b="1" dirty="0">
                <a:solidFill>
                  <a:srgbClr val="000000"/>
                </a:solidFill>
              </a:rPr>
              <a:t>Доцент </a:t>
            </a:r>
          </a:p>
          <a:p>
            <a:pPr algn="r" eaLnBrk="1" hangingPunct="1">
              <a:spcAft>
                <a:spcPts val="150"/>
              </a:spcAft>
              <a:buClrTx/>
              <a:buFontTx/>
              <a:buNone/>
            </a:pPr>
            <a:r>
              <a:rPr lang="ru-RU" altLang="ru-RU" sz="2200" b="1" dirty="0">
                <a:solidFill>
                  <a:srgbClr val="000000"/>
                </a:solidFill>
              </a:rPr>
              <a:t>Гуров Виктор Александрович</a:t>
            </a:r>
          </a:p>
          <a:p>
            <a:pPr algn="r" eaLnBrk="1" hangingPunct="1">
              <a:spcAft>
                <a:spcPts val="150"/>
              </a:spcAft>
              <a:buClrTx/>
              <a:buFontTx/>
              <a:buNone/>
            </a:pPr>
            <a:endParaRPr lang="ru-RU" altLang="ru-RU" sz="2200" b="1" dirty="0">
              <a:solidFill>
                <a:srgbClr val="000000"/>
              </a:solidFill>
            </a:endParaRPr>
          </a:p>
          <a:p>
            <a:pPr algn="ctr" eaLnBrk="1" hangingPunct="1">
              <a:spcAft>
                <a:spcPts val="150"/>
              </a:spcAft>
              <a:buClrTx/>
              <a:buFontTx/>
              <a:buNone/>
            </a:pPr>
            <a:r>
              <a:rPr lang="ru-RU" altLang="ru-RU" sz="2200">
                <a:solidFill>
                  <a:srgbClr val="000000"/>
                </a:solidFill>
              </a:rPr>
              <a:t>Красноярск 2024</a:t>
            </a:r>
            <a:endParaRPr lang="ru-RU" altLang="ru-RU" sz="2400" dirty="0">
              <a:solidFill>
                <a:srgbClr val="000000"/>
              </a:solidFill>
            </a:endParaRPr>
          </a:p>
          <a:p>
            <a:pPr eaLnBrk="1" hangingPunct="1">
              <a:spcAft>
                <a:spcPts val="150"/>
              </a:spcAft>
              <a:buClrTx/>
              <a:buFontTx/>
              <a:buNone/>
            </a:pPr>
            <a:endParaRPr lang="ru-RU" altLang="ru-RU" sz="10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1000" dirty="0">
              <a:solidFill>
                <a:srgbClr val="000000"/>
              </a:solidFill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584325" y="327025"/>
            <a:ext cx="5759450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Кафедра педагогики и психологии</a:t>
            </a:r>
          </a:p>
          <a:p>
            <a:pPr algn="ctr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 с курсом ПО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44475"/>
            <a:ext cx="2016125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431800" y="628650"/>
            <a:ext cx="8423275" cy="597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</a:rPr>
              <a:t>Интенсивность</a:t>
            </a:r>
            <a:r>
              <a:rPr lang="ru-RU" altLang="ru-RU" sz="2800">
                <a:solidFill>
                  <a:srgbClr val="000000"/>
                </a:solidFill>
              </a:rPr>
              <a:t> - определяется силой действующего раздражителя и функциональным состоянием рецепторов.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</a:rPr>
              <a:t>Длительность</a:t>
            </a:r>
            <a:r>
              <a:rPr lang="ru-RU" altLang="ru-RU" sz="2800">
                <a:solidFill>
                  <a:srgbClr val="000000"/>
                </a:solidFill>
              </a:rPr>
              <a:t> - определяется состоянием органов чувств, временем действия раздражителя и его интенсивностью.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Пространственная </a:t>
            </a:r>
            <a:r>
              <a:rPr lang="ru-RU" altLang="ru-RU" sz="2800" b="1">
                <a:solidFill>
                  <a:srgbClr val="000000"/>
                </a:solidFill>
              </a:rPr>
              <a:t>локализация </a:t>
            </a:r>
            <a:r>
              <a:rPr lang="ru-RU" altLang="ru-RU" sz="2800">
                <a:solidFill>
                  <a:srgbClr val="000000"/>
                </a:solidFill>
              </a:rPr>
              <a:t>раздражителей - пространственный анализ производится дистантными рецепторами, которые дают нам сведения о локализации раздражителя в пространстве</a:t>
            </a:r>
            <a:r>
              <a:rPr lang="ru-RU" altLang="ru-RU" sz="2600">
                <a:solidFill>
                  <a:srgbClr val="000000"/>
                </a:solidFill>
              </a:rPr>
              <a:t>. 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600">
                <a:solidFill>
                  <a:srgbClr val="000000"/>
                </a:solidFill>
              </a:rPr>
              <a:t>В некоторых случаях ощущение соотносится с той частью тела, на которую воздействует раздражитель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endParaRPr lang="ru-RU" altLang="ru-RU" sz="2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Нарушения ощущений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9112" y="2683112"/>
            <a:ext cx="7665777" cy="3156998"/>
          </a:xfrm>
        </p:spPr>
        <p:txBody>
          <a:bodyPr>
            <a:normAutofit/>
          </a:bodyPr>
          <a:lstStyle/>
          <a:p>
            <a:pPr marL="0" indent="0"/>
            <a:r>
              <a:rPr lang="ru-RU" sz="2400" b="1" dirty="0"/>
              <a:t>Гиперестезии</a:t>
            </a:r>
            <a:r>
              <a:rPr lang="ru-RU" sz="2400" dirty="0"/>
              <a:t> - </a:t>
            </a:r>
            <a:r>
              <a:rPr lang="ru-RU" sz="2400" u="sng" dirty="0"/>
              <a:t>повышенная чувствительность </a:t>
            </a:r>
            <a:r>
              <a:rPr lang="ru-RU" sz="2400" dirty="0"/>
              <a:t>к реальным даже слабым воздействиям</a:t>
            </a:r>
          </a:p>
          <a:p>
            <a:pPr marL="0" indent="0"/>
            <a:r>
              <a:rPr lang="ru-RU" sz="2400" b="1" dirty="0"/>
              <a:t>Гипестезии</a:t>
            </a:r>
            <a:r>
              <a:rPr lang="ru-RU" sz="2400" dirty="0"/>
              <a:t> - </a:t>
            </a:r>
            <a:r>
              <a:rPr lang="ru-RU" sz="2400" u="sng" dirty="0"/>
              <a:t>пониженная </a:t>
            </a:r>
            <a:r>
              <a:rPr lang="ru-RU" sz="2400" dirty="0"/>
              <a:t>чувствительность к реальным раздражителям</a:t>
            </a:r>
          </a:p>
          <a:p>
            <a:pPr marL="0" indent="0"/>
            <a:r>
              <a:rPr lang="ru-RU" sz="2400" b="1" dirty="0"/>
              <a:t>Парестезии </a:t>
            </a:r>
            <a:r>
              <a:rPr lang="ru-RU" sz="2400" u="sng" dirty="0"/>
              <a:t>-  </a:t>
            </a:r>
            <a:r>
              <a:rPr lang="ru-RU" sz="2400" i="1" u="sng" dirty="0"/>
              <a:t>качественные изменения </a:t>
            </a:r>
            <a:r>
              <a:rPr lang="ru-RU" sz="2400" dirty="0"/>
              <a:t>(извращение) информации, поступающей с рецептора в корковый отдел анализатора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04889" y="5565512"/>
            <a:ext cx="470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/>
              <a:t>@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36164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323850" y="1223963"/>
            <a:ext cx="8459788" cy="464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270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   </a:t>
            </a:r>
            <a:r>
              <a:rPr lang="ru-RU" altLang="ru-RU" sz="5400" b="1" i="1">
                <a:solidFill>
                  <a:srgbClr val="000066"/>
                </a:solidFill>
                <a:latin typeface="Book Antiqua" panose="02040602050305030304" pitchFamily="18" charset="0"/>
              </a:rPr>
              <a:t>Восприятие</a:t>
            </a:r>
            <a:r>
              <a:rPr lang="ru-RU" altLang="ru-RU" sz="5400" b="1" i="1">
                <a:solidFill>
                  <a:srgbClr val="000000"/>
                </a:solidFill>
                <a:latin typeface="Book Antiqua" panose="02040602050305030304" pitchFamily="18" charset="0"/>
              </a:rPr>
              <a:t> –</a:t>
            </a:r>
            <a:r>
              <a:rPr lang="ru-RU" altLang="ru-RU" sz="5400" b="1" i="1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altLang="ru-RU" sz="3200">
                <a:solidFill>
                  <a:srgbClr val="000000"/>
                </a:solidFill>
              </a:rPr>
              <a:t>процесс   отражения    предметов  или явлений    при  их    непосредственном  воздействии    на  органы  чувств,  при  котором    формируются      образы,  с которыми в  дальнейшем    оперируют внимание, память, мышление, эмоции.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323850" y="5427663"/>
            <a:ext cx="8243888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</a:rPr>
              <a:t>ПЕРЦЕПЦИЯ — (лат. Perceptio -  представление) в совр. психологии то же, что восприятие.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431800" y="431800"/>
            <a:ext cx="8423275" cy="525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3200" b="1">
                <a:solidFill>
                  <a:srgbClr val="004586"/>
                </a:solidFill>
              </a:rPr>
              <a:t>Отличие восприятия от ощущений</a:t>
            </a:r>
            <a:r>
              <a:rPr lang="ru-RU" altLang="ru-RU" sz="3200" b="1">
                <a:solidFill>
                  <a:srgbClr val="000000"/>
                </a:solidFill>
              </a:rPr>
              <a:t>: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в процессах восприятия формируется образ целостного предмета посредством отражения всей совокупности его свойств.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 В акте восприятия всякий предмет приобретает обобщенное значение и выступает в определенном отношении к другим предметам</a:t>
            </a:r>
          </a:p>
          <a:p>
            <a:pPr eaLnBrk="1" hangingPunct="1">
              <a:buClrTx/>
              <a:buFontTx/>
              <a:buNone/>
            </a:pPr>
            <a:endParaRPr lang="ru-RU" altLang="ru-RU">
              <a:solidFill>
                <a:srgbClr val="000000"/>
              </a:solidFill>
            </a:endParaRP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1000">
              <a:solidFill>
                <a:srgbClr val="000000"/>
              </a:solidFill>
            </a:endParaRP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1000">
              <a:solidFill>
                <a:srgbClr val="000000"/>
              </a:solidFill>
            </a:endParaRP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1000">
              <a:solidFill>
                <a:srgbClr val="000000"/>
              </a:solidFill>
            </a:endParaRP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517525" y="4679950"/>
            <a:ext cx="819467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2600">
                <a:solidFill>
                  <a:srgbClr val="000000"/>
                </a:solidFill>
              </a:rPr>
              <a:t>Восприятие различается по видам в зависимости от преобладающей роли того или иного анализатора в отражательной деятельности.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2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4709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4000" b="1" i="1">
                <a:solidFill>
                  <a:srgbClr val="000099"/>
                </a:solidFill>
                <a:latin typeface="Book Antiqua" panose="02040602050305030304" pitchFamily="18" charset="0"/>
              </a:rPr>
              <a:t>Основные войства восприятия</a:t>
            </a:r>
            <a:r>
              <a:rPr lang="ru-RU" altLang="ru-RU" sz="4400" b="1" i="1">
                <a:solidFill>
                  <a:srgbClr val="000000"/>
                </a:solidFill>
                <a:latin typeface="Book Antiqua" panose="02040602050305030304" pitchFamily="18" charset="0"/>
              </a:rPr>
              <a:t>:</a:t>
            </a: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1357313" y="2087563"/>
            <a:ext cx="6491287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27025" indent="-3270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900"/>
              </a:spcBef>
              <a:buClr>
                <a:srgbClr val="00007D"/>
              </a:buClr>
              <a:buSzPct val="45000"/>
              <a:buFont typeface="Wingdings" panose="05000000000000000000" pitchFamily="2" charset="2"/>
              <a:buChar char=""/>
            </a:pPr>
            <a:r>
              <a:rPr lang="ru-RU" altLang="ru-RU" sz="3600">
                <a:solidFill>
                  <a:srgbClr val="000000"/>
                </a:solidFill>
              </a:rPr>
              <a:t>Константность</a:t>
            </a:r>
          </a:p>
          <a:p>
            <a:pPr eaLnBrk="1" hangingPunct="1">
              <a:spcBef>
                <a:spcPts val="900"/>
              </a:spcBef>
              <a:buClr>
                <a:srgbClr val="00007D"/>
              </a:buClr>
              <a:buSzPct val="45000"/>
              <a:buFont typeface="Wingdings" panose="05000000000000000000" pitchFamily="2" charset="2"/>
              <a:buChar char=""/>
            </a:pPr>
            <a:r>
              <a:rPr lang="ru-RU" altLang="ru-RU" sz="3600">
                <a:solidFill>
                  <a:srgbClr val="000000"/>
                </a:solidFill>
              </a:rPr>
              <a:t>Предметность</a:t>
            </a:r>
          </a:p>
          <a:p>
            <a:pPr eaLnBrk="1" hangingPunct="1">
              <a:spcBef>
                <a:spcPts val="900"/>
              </a:spcBef>
              <a:buClr>
                <a:srgbClr val="00007D"/>
              </a:buClr>
              <a:buSzPct val="45000"/>
              <a:buFont typeface="Wingdings" panose="05000000000000000000" pitchFamily="2" charset="2"/>
              <a:buChar char=""/>
            </a:pPr>
            <a:r>
              <a:rPr lang="ru-RU" altLang="ru-RU" sz="3600">
                <a:solidFill>
                  <a:srgbClr val="000000"/>
                </a:solidFill>
              </a:rPr>
              <a:t>Целостность </a:t>
            </a:r>
          </a:p>
          <a:p>
            <a:pPr eaLnBrk="1" hangingPunct="1">
              <a:spcBef>
                <a:spcPts val="900"/>
              </a:spcBef>
              <a:buClr>
                <a:srgbClr val="00007D"/>
              </a:buClr>
              <a:buSzPct val="45000"/>
              <a:buFont typeface="Wingdings" panose="05000000000000000000" pitchFamily="2" charset="2"/>
              <a:buChar char=""/>
            </a:pPr>
            <a:r>
              <a:rPr lang="ru-RU" altLang="ru-RU" sz="3600">
                <a:solidFill>
                  <a:srgbClr val="000000"/>
                </a:solidFill>
              </a:rPr>
              <a:t>Обобщенность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4800" b="1" i="1">
                <a:solidFill>
                  <a:srgbClr val="000080"/>
                </a:solidFill>
                <a:latin typeface="Book Antiqua" panose="02040602050305030304" pitchFamily="18" charset="0"/>
              </a:rPr>
              <a:t>Константность -</a:t>
            </a:r>
            <a:r>
              <a:rPr lang="ru-RU" altLang="ru-RU" sz="4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507413" cy="468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270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Tx/>
              <a:buSzPct val="75000"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   независимость образа от условий восприятия, проявляющаяся в его неизменности: форма, цвет и размер воспринимаются как постоянные, несмотря на то, что сигналы, поступающие от этих предметов в органы чувств, непрерывно меняются.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Tx/>
              <a:buSzPct val="75000"/>
              <a:buFontTx/>
              <a:buNone/>
            </a:pPr>
            <a:endParaRPr lang="ru-RU" altLang="ru-RU" sz="32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Tx/>
              <a:buSzPct val="75000"/>
              <a:buFontTx/>
              <a:buNone/>
            </a:pPr>
            <a:endParaRPr lang="ru-RU" altLang="ru-RU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4400" b="1" i="1">
                <a:solidFill>
                  <a:srgbClr val="000080"/>
                </a:solidFill>
                <a:latin typeface="Book Antiqua" panose="02040602050305030304" pitchFamily="18" charset="0"/>
              </a:rPr>
              <a:t>Предметность</a:t>
            </a:r>
            <a:r>
              <a:rPr lang="ru-RU" altLang="ru-RU" sz="4400" b="1" i="1">
                <a:solidFill>
                  <a:srgbClr val="000000"/>
                </a:solidFill>
                <a:latin typeface="Book Antiqua" panose="02040602050305030304" pitchFamily="18" charset="0"/>
              </a:rPr>
              <a:t> -</a:t>
            </a:r>
            <a:r>
              <a:rPr lang="ru-RU" altLang="ru-RU" sz="4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4932040" y="2060848"/>
            <a:ext cx="3754760" cy="36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270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Tx/>
              <a:buSzPct val="75000"/>
              <a:buFontTx/>
              <a:buNone/>
            </a:pPr>
            <a:r>
              <a:rPr lang="ru-RU" altLang="ru-RU" sz="2800" dirty="0">
                <a:solidFill>
                  <a:srgbClr val="000000"/>
                </a:solidFill>
              </a:rPr>
              <a:t>   объект воспринимается как обособленное в пространстве и   во   времени отдельное физическое тело.</a:t>
            </a:r>
          </a:p>
        </p:txBody>
      </p:sp>
      <p:pic>
        <p:nvPicPr>
          <p:cNvPr id="6" name="Picture 2" descr="https://ds04.infourok.ru/uploads/ex/032e/0016abf5-d381b3a4/hello_html_m23d8541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20597"/>
            <a:ext cx="3838656" cy="4589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0084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4400" b="1" i="1">
                <a:solidFill>
                  <a:srgbClr val="000080"/>
                </a:solidFill>
                <a:latin typeface="Book Antiqua" panose="02040602050305030304" pitchFamily="18" charset="0"/>
              </a:rPr>
              <a:t>Целостность</a:t>
            </a:r>
            <a:r>
              <a:rPr lang="ru-RU" altLang="ru-RU" sz="4400" b="1" i="1">
                <a:solidFill>
                  <a:srgbClr val="000000"/>
                </a:solidFill>
                <a:latin typeface="Book Antiqua" panose="02040602050305030304" pitchFamily="18" charset="0"/>
              </a:rPr>
              <a:t> –</a:t>
            </a:r>
            <a:r>
              <a:rPr lang="ru-RU" altLang="ru-RU" sz="4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0" y="1773238"/>
            <a:ext cx="9144000" cy="402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270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Tx/>
              <a:buSzPct val="75000"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   внутренняя  органическая         взаимосвязь частей   и    целого   в    образе,   при    этом восприятие целого  влияет  и на восприятие частей.</a:t>
            </a:r>
          </a:p>
          <a:p>
            <a:pPr eaLnBrk="1" hangingPunct="1">
              <a:spcBef>
                <a:spcPts val="800"/>
              </a:spcBef>
              <a:buClrTx/>
              <a:buSzPct val="75000"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   Правила группировки частей  в   целое были впервые    сформулированы  </a:t>
            </a:r>
            <a:r>
              <a:rPr lang="ru-RU" altLang="ru-RU" sz="2800" b="1" i="1">
                <a:solidFill>
                  <a:srgbClr val="00007D"/>
                </a:solidFill>
              </a:rPr>
              <a:t>Вертхеймером.</a:t>
            </a:r>
            <a:r>
              <a:rPr lang="ru-RU" altLang="ru-RU" sz="3200">
                <a:solidFill>
                  <a:srgbClr val="000000"/>
                </a:solidFill>
              </a:rPr>
              <a:t> </a:t>
            </a:r>
          </a:p>
          <a:p>
            <a:pPr eaLnBrk="1" hangingPunct="1">
              <a:spcBef>
                <a:spcPts val="250"/>
              </a:spcBef>
              <a:buClrTx/>
              <a:buSzPct val="75000"/>
              <a:buFontTx/>
              <a:buNone/>
            </a:pPr>
            <a:endParaRPr lang="ru-RU" altLang="ru-RU" sz="1000">
              <a:solidFill>
                <a:srgbClr val="000000"/>
              </a:solidFill>
            </a:endParaRPr>
          </a:p>
          <a:p>
            <a:pPr eaLnBrk="1" hangingPunct="1">
              <a:spcBef>
                <a:spcPts val="250"/>
              </a:spcBef>
              <a:buClrTx/>
              <a:buSzPct val="75000"/>
              <a:buFontTx/>
              <a:buNone/>
            </a:pPr>
            <a:endParaRPr lang="ru-RU" altLang="ru-RU" sz="1000">
              <a:solidFill>
                <a:srgbClr val="000000"/>
              </a:solidFill>
            </a:endParaRPr>
          </a:p>
          <a:p>
            <a:pPr eaLnBrk="1" hangingPunct="1">
              <a:spcBef>
                <a:spcPts val="250"/>
              </a:spcBef>
              <a:buClrTx/>
              <a:buSzPct val="75000"/>
              <a:buFontTx/>
              <a:buNone/>
            </a:pPr>
            <a:endParaRPr lang="ru-RU" altLang="ru-RU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457200" y="260649"/>
            <a:ext cx="8229600" cy="1008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3200" dirty="0">
                <a:solidFill>
                  <a:srgbClr val="000000"/>
                </a:solidFill>
                <a:latin typeface="Book Antiqua" panose="02040602050305030304" pitchFamily="18" charset="0"/>
              </a:rPr>
              <a:t>Принципы, лежащие в основе организации восприятия.</a:t>
            </a:r>
          </a:p>
        </p:txBody>
      </p:sp>
      <p:pic>
        <p:nvPicPr>
          <p:cNvPr id="45059" name="Picture 2"/>
          <p:cNvPicPr>
            <a:picLocks noChangeAspect="1" noChangeArrowheads="1"/>
          </p:cNvPicPr>
          <p:nvPr/>
        </p:nvPicPr>
        <p:blipFill>
          <a:blip r:embed="rId3">
            <a:lum bright="-24000" contrast="48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655763"/>
            <a:ext cx="2197100" cy="212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-24000" contrast="48000"/>
                    <a:grayscl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5060" name="Picture 3"/>
          <p:cNvPicPr>
            <a:picLocks noChangeAspect="1" noChangeArrowheads="1"/>
          </p:cNvPicPr>
          <p:nvPr/>
        </p:nvPicPr>
        <p:blipFill>
          <a:blip r:embed="rId4">
            <a:lum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728788"/>
            <a:ext cx="2268538" cy="199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contrast="48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5061" name="Picture 4"/>
          <p:cNvPicPr>
            <a:picLocks noChangeAspect="1" noChangeArrowheads="1"/>
          </p:cNvPicPr>
          <p:nvPr/>
        </p:nvPicPr>
        <p:blipFill>
          <a:blip r:embed="rId5">
            <a:lum contrast="2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655763"/>
            <a:ext cx="1979613" cy="212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contrast="24000"/>
                    <a:grayscl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5072" name="Rectangle 19"/>
          <p:cNvSpPr>
            <a:spLocks noChangeArrowheads="1"/>
          </p:cNvSpPr>
          <p:nvPr/>
        </p:nvSpPr>
        <p:spPr bwMode="auto">
          <a:xfrm>
            <a:off x="395288" y="4702371"/>
            <a:ext cx="8497192" cy="1827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2200" b="1" dirty="0">
                <a:solidFill>
                  <a:srgbClr val="000000"/>
                </a:solidFill>
              </a:rPr>
              <a:t>А.</a:t>
            </a:r>
            <a:r>
              <a:rPr lang="ru-RU" altLang="ru-RU" sz="2200" dirty="0">
                <a:solidFill>
                  <a:srgbClr val="000000"/>
                </a:solidFill>
              </a:rPr>
              <a:t> </a:t>
            </a:r>
            <a:r>
              <a:rPr lang="ru-RU" altLang="ru-RU" sz="2200" i="1" dirty="0">
                <a:solidFill>
                  <a:srgbClr val="000000"/>
                </a:solidFill>
              </a:rPr>
              <a:t>мозг распознает лицо по нескольким штрихам по принципу заполнения пробелов;</a:t>
            </a:r>
            <a:br>
              <a:rPr lang="ru-RU" altLang="ru-RU" sz="2200" i="1" dirty="0">
                <a:solidFill>
                  <a:srgbClr val="000000"/>
                </a:solidFill>
              </a:rPr>
            </a:br>
            <a:r>
              <a:rPr lang="ru-RU" altLang="ru-RU" sz="2200" b="1" i="1" dirty="0">
                <a:solidFill>
                  <a:srgbClr val="000000"/>
                </a:solidFill>
              </a:rPr>
              <a:t>В.</a:t>
            </a:r>
            <a:r>
              <a:rPr lang="ru-RU" altLang="ru-RU" sz="2200" i="1" dirty="0">
                <a:solidFill>
                  <a:srgbClr val="000000"/>
                </a:solidFill>
              </a:rPr>
              <a:t> знаки группируются в столбики по принципу сходства;</a:t>
            </a:r>
            <a:br>
              <a:rPr lang="ru-RU" altLang="ru-RU" sz="2200" i="1" dirty="0">
                <a:solidFill>
                  <a:srgbClr val="000000"/>
                </a:solidFill>
              </a:rPr>
            </a:br>
            <a:r>
              <a:rPr lang="ru-RU" altLang="ru-RU" sz="2200" b="1" i="1" dirty="0">
                <a:solidFill>
                  <a:srgbClr val="000000"/>
                </a:solidFill>
              </a:rPr>
              <a:t>С.</a:t>
            </a:r>
            <a:r>
              <a:rPr lang="ru-RU" altLang="ru-RU" sz="2200" i="1" dirty="0">
                <a:solidFill>
                  <a:srgbClr val="000000"/>
                </a:solidFill>
              </a:rPr>
              <a:t> здесь воспринимаются 3 группы квадратов, по принципу близости.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13632" y="3933056"/>
            <a:ext cx="5716736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                      Б                          С</a:t>
            </a:r>
            <a:endParaRPr lang="ru-RU" sz="32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468313" y="26035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4000">
                <a:solidFill>
                  <a:srgbClr val="7E0021"/>
                </a:solidFill>
                <a:latin typeface="Book Antiqua" panose="02040602050305030304" pitchFamily="18" charset="0"/>
              </a:rPr>
              <a:t>Правила группировки частей в целостный образ</a:t>
            </a:r>
            <a:r>
              <a:rPr lang="ru-RU" altLang="ru-RU" sz="4000">
                <a:solidFill>
                  <a:srgbClr val="7E0021"/>
                </a:solidFill>
              </a:rPr>
              <a:t>: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68313" y="1700213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27025" indent="-327025"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3200"/>
              <a:t>Правило общей судьбы: </a:t>
            </a:r>
            <a:r>
              <a:rPr lang="ru-RU" altLang="ru-RU" sz="2400"/>
              <a:t>множество    элементов,  движущихся с одинаковой скоростью</a:t>
            </a:r>
          </a:p>
          <a:p>
            <a:pPr marL="342900" eaLnBrk="1" hangingPunct="1">
              <a:spcBef>
                <a:spcPts val="600"/>
              </a:spcBef>
              <a:buSzPct val="75000"/>
              <a:defRPr/>
            </a:pPr>
            <a:r>
              <a:rPr lang="ru-RU" altLang="ru-RU" sz="2400"/>
              <a:t>    и по одной траектории, воспринимается целостно.</a:t>
            </a:r>
          </a:p>
          <a:p>
            <a:pPr eaLnBrk="1" hangingPunct="1">
              <a:spcBef>
                <a:spcPts val="6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3200"/>
              <a:t>Правило подобия: </a:t>
            </a:r>
            <a:r>
              <a:rPr lang="ru-RU" altLang="ru-RU" sz="2400"/>
              <a:t>чем больше  части картины похожи друг на друга по какому-либо воспринимаемому качеству, с тем большей вероятностью они будут восприниматься как расположенные вместе. </a:t>
            </a:r>
          </a:p>
          <a:p>
            <a:pPr eaLnBrk="1" hangingPunct="1">
              <a:spcBef>
                <a:spcPts val="6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3200"/>
              <a:t>Правило близости: </a:t>
            </a:r>
            <a:r>
              <a:rPr lang="ru-RU" altLang="ru-RU" sz="2400"/>
              <a:t>в любом поле, содержащем несколько объектов, те из них, которые расположены наиболее близко друг к другу, визуально могут восприниматься целостно, как один объект.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576263" y="792163"/>
            <a:ext cx="8423275" cy="602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Aft>
                <a:spcPts val="1000"/>
              </a:spcAft>
              <a:buClrTx/>
              <a:buFontTx/>
              <a:buNone/>
            </a:pPr>
            <a:r>
              <a:rPr lang="ru-RU" altLang="ru-RU" sz="2600" b="1">
                <a:solidFill>
                  <a:srgbClr val="000000"/>
                </a:solidFill>
              </a:rPr>
              <a:t>План</a:t>
            </a:r>
            <a:r>
              <a:rPr lang="ru-RU" altLang="ru-RU" sz="2600">
                <a:solidFill>
                  <a:srgbClr val="000000"/>
                </a:solidFill>
              </a:rPr>
              <a:t> практического занятия «</a:t>
            </a:r>
            <a:r>
              <a:rPr lang="ru-RU" altLang="ru-RU" sz="2600" i="1">
                <a:solidFill>
                  <a:srgbClr val="000000"/>
                </a:solidFill>
              </a:rPr>
              <a:t>Ощущение, восприятие. Методы исследования</a:t>
            </a:r>
            <a:r>
              <a:rPr lang="ru-RU" altLang="ru-RU" sz="2600">
                <a:solidFill>
                  <a:srgbClr val="000000"/>
                </a:solidFill>
              </a:rPr>
              <a:t>». </a:t>
            </a:r>
          </a:p>
          <a:p>
            <a:pPr eaLnBrk="1" hangingPunct="1">
              <a:spcAft>
                <a:spcPts val="1000"/>
              </a:spcAft>
              <a:buClrTx/>
              <a:buFontTx/>
              <a:buNone/>
            </a:pPr>
            <a:r>
              <a:rPr lang="ru-RU" altLang="ru-RU" sz="2600">
                <a:solidFill>
                  <a:srgbClr val="000000"/>
                </a:solidFill>
              </a:rPr>
              <a:t>1. Общие закономерности ощущений. Изменения чувствительности и процессы взаимодействия анализаторов.</a:t>
            </a:r>
          </a:p>
          <a:p>
            <a:pPr eaLnBrk="1" hangingPunct="1">
              <a:spcAft>
                <a:spcPts val="1000"/>
              </a:spcAft>
              <a:buClrTx/>
              <a:buFontTx/>
              <a:buNone/>
            </a:pPr>
            <a:r>
              <a:rPr lang="ru-RU" altLang="ru-RU" sz="2600">
                <a:solidFill>
                  <a:srgbClr val="000000"/>
                </a:solidFill>
              </a:rPr>
              <a:t> 2. Мозговые основы ощущений. Основные характеристики ощущений. </a:t>
            </a:r>
          </a:p>
          <a:p>
            <a:pPr eaLnBrk="1" hangingPunct="1">
              <a:spcAft>
                <a:spcPts val="1000"/>
              </a:spcAft>
              <a:buClrTx/>
              <a:buFontTx/>
              <a:buNone/>
            </a:pPr>
            <a:r>
              <a:rPr lang="ru-RU" altLang="ru-RU" sz="2600">
                <a:solidFill>
                  <a:srgbClr val="000000"/>
                </a:solidFill>
              </a:rPr>
              <a:t>3. Виды ощущений. </a:t>
            </a:r>
          </a:p>
          <a:p>
            <a:pPr eaLnBrk="1" hangingPunct="1">
              <a:spcAft>
                <a:spcPts val="1000"/>
              </a:spcAft>
              <a:buClrTx/>
              <a:buFontTx/>
              <a:buNone/>
            </a:pPr>
            <a:r>
              <a:rPr lang="ru-RU" altLang="ru-RU" sz="2600">
                <a:solidFill>
                  <a:srgbClr val="000000"/>
                </a:solidFill>
              </a:rPr>
              <a:t>4. Расстройства ощущений. </a:t>
            </a:r>
          </a:p>
          <a:p>
            <a:pPr eaLnBrk="1" hangingPunct="1">
              <a:spcAft>
                <a:spcPts val="1000"/>
              </a:spcAft>
              <a:buClrTx/>
              <a:buFontTx/>
              <a:buNone/>
            </a:pPr>
            <a:r>
              <a:rPr lang="ru-RU" altLang="ru-RU" sz="2600">
                <a:solidFill>
                  <a:srgbClr val="000000"/>
                </a:solidFill>
              </a:rPr>
              <a:t>5. Восприятие. Основные свойства восприятия. </a:t>
            </a:r>
          </a:p>
          <a:p>
            <a:pPr eaLnBrk="1" hangingPunct="1">
              <a:spcAft>
                <a:spcPts val="1000"/>
              </a:spcAft>
              <a:buClrTx/>
              <a:buFontTx/>
              <a:buNone/>
            </a:pPr>
            <a:r>
              <a:rPr lang="ru-RU" altLang="ru-RU" sz="2600">
                <a:solidFill>
                  <a:srgbClr val="000000"/>
                </a:solidFill>
              </a:rPr>
              <a:t>6. Практикум: Исследование ощущений и восприятий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2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215900"/>
            <a:ext cx="6048375" cy="640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28325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1944688"/>
            <a:ext cx="2087563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0"/>
            <a:ext cx="633571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30380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1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4400" b="1" i="1">
                <a:solidFill>
                  <a:srgbClr val="000000"/>
                </a:solidFill>
                <a:latin typeface="Book Antiqua" panose="02040602050305030304" pitchFamily="18" charset="0"/>
              </a:rPr>
              <a:t>Обобщенность –</a:t>
            </a:r>
            <a:r>
              <a:rPr lang="ru-RU" altLang="ru-RU" sz="4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0" y="1773238"/>
            <a:ext cx="91440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270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   отнесенность каждого образа к некоторому классу объектов, имеющему   название.   Классификация обеспечивает надежность правильного узнавания объекта     независимо  от   его   индивидуальных особенностей и искажений, не выводящих объект за пределы класса.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   Это свойство  позволяет не только воспринимать предметы,   но   и    предсказывать      некоторые свойства, непосредственно не воспринимаемые.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</a:pPr>
            <a:endParaRPr lang="ru-RU" altLang="ru-RU" sz="28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SzPct val="75000"/>
              <a:buFontTx/>
              <a:buNone/>
            </a:pPr>
            <a:r>
              <a:rPr lang="ru-RU" altLang="ru-RU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88" y="6350"/>
            <a:ext cx="688498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467544" y="404664"/>
            <a:ext cx="8229600" cy="9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3200" b="1" i="1" dirty="0">
                <a:solidFill>
                  <a:srgbClr val="000000"/>
                </a:solidFill>
                <a:latin typeface="Book Antiqua" panose="02040602050305030304" pitchFamily="18" charset="0"/>
              </a:rPr>
              <a:t>Восприятие как процесс категоризации.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83568" y="1396752"/>
            <a:ext cx="8136904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09600" indent="-593725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700"/>
              </a:spcBef>
              <a:buSzPct val="75000"/>
              <a:defRPr/>
            </a:pPr>
            <a:r>
              <a:rPr lang="ru-RU" altLang="ru-RU" sz="2800" dirty="0"/>
              <a:t>Стадии процесса категоризации</a:t>
            </a:r>
          </a:p>
          <a:p>
            <a:pPr marL="593725" indent="-577850" eaLnBrk="1" hangingPunct="1">
              <a:lnSpc>
                <a:spcPct val="80000"/>
              </a:lnSpc>
              <a:spcBef>
                <a:spcPts val="700"/>
              </a:spcBef>
              <a:buClr>
                <a:srgbClr val="00007D"/>
              </a:buClr>
              <a:buSzPct val="75000"/>
              <a:buFont typeface="Times New Roman" panose="02020603050405020304" pitchFamily="18" charset="0"/>
              <a:buAutoNum type="arabicPeriod"/>
              <a:defRPr/>
            </a:pPr>
            <a:r>
              <a:rPr lang="ru-RU" altLang="ru-RU" sz="2800" dirty="0"/>
              <a:t>Первичная категоризация</a:t>
            </a:r>
          </a:p>
          <a:p>
            <a:pPr marL="593725" indent="-577850" eaLnBrk="1" hangingPunct="1">
              <a:lnSpc>
                <a:spcPct val="80000"/>
              </a:lnSpc>
              <a:spcBef>
                <a:spcPts val="700"/>
              </a:spcBef>
              <a:buClr>
                <a:srgbClr val="00007D"/>
              </a:buClr>
              <a:buSzPct val="75000"/>
              <a:buFont typeface="Times New Roman" panose="02020603050405020304" pitchFamily="18" charset="0"/>
              <a:buAutoNum type="arabicPeriod"/>
              <a:defRPr/>
            </a:pPr>
            <a:r>
              <a:rPr lang="ru-RU" altLang="ru-RU" sz="2800" dirty="0"/>
              <a:t>Поиск признаков</a:t>
            </a:r>
          </a:p>
          <a:p>
            <a:pPr marL="593725" indent="-577850" eaLnBrk="1" hangingPunct="1">
              <a:lnSpc>
                <a:spcPct val="80000"/>
              </a:lnSpc>
              <a:spcBef>
                <a:spcPts val="700"/>
              </a:spcBef>
              <a:buClr>
                <a:srgbClr val="00007D"/>
              </a:buClr>
              <a:buSzPct val="75000"/>
              <a:buFont typeface="Times New Roman" panose="02020603050405020304" pitchFamily="18" charset="0"/>
              <a:buAutoNum type="arabicPeriod"/>
              <a:defRPr/>
            </a:pPr>
            <a:r>
              <a:rPr lang="ru-RU" altLang="ru-RU" sz="2800" dirty="0"/>
              <a:t>Подтверждающая проверка</a:t>
            </a:r>
          </a:p>
          <a:p>
            <a:pPr marL="593725" indent="-577850" eaLnBrk="1" hangingPunct="1">
              <a:lnSpc>
                <a:spcPct val="80000"/>
              </a:lnSpc>
              <a:spcBef>
                <a:spcPts val="700"/>
              </a:spcBef>
              <a:buClr>
                <a:srgbClr val="00007D"/>
              </a:buClr>
              <a:buSzPct val="75000"/>
              <a:buFont typeface="Times New Roman" panose="02020603050405020304" pitchFamily="18" charset="0"/>
              <a:buAutoNum type="arabicPeriod"/>
              <a:defRPr/>
            </a:pPr>
            <a:r>
              <a:rPr lang="ru-RU" altLang="ru-RU" sz="2800" dirty="0"/>
              <a:t>Завершение проверки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SzPct val="75000"/>
              <a:defRPr/>
            </a:pPr>
            <a:endParaRPr lang="ru-RU" altLang="ru-RU" sz="2400" dirty="0"/>
          </a:p>
          <a:p>
            <a:pPr marL="331788" indent="-331788" eaLnBrk="1" hangingPunct="1">
              <a:lnSpc>
                <a:spcPct val="80000"/>
              </a:lnSpc>
              <a:spcBef>
                <a:spcPts val="500"/>
              </a:spcBef>
              <a:buSzPct val="75000"/>
              <a:tabLst>
                <a:tab pos="174625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/>
            </a:pPr>
            <a:r>
              <a:rPr lang="ru-RU" altLang="ru-RU" sz="2800" dirty="0"/>
              <a:t>       </a:t>
            </a:r>
            <a:r>
              <a:rPr lang="ru-RU" altLang="ru-RU" sz="2400" dirty="0"/>
              <a:t>Восприятие    есть     процесс    принятия   решения , основанный     на  использовании      отличительных  признаков.  Свойства  стимулов дают   возможность  отнести их к соответствующей категории. Категории различаются     по    их   готовности.   Перцептивная готовность минимизирует неожиданность   внешней среды и максимизирует успех в опознании объектов.</a:t>
            </a:r>
          </a:p>
          <a:p>
            <a:pPr marL="608013" eaLnBrk="1" hangingPunct="1">
              <a:lnSpc>
                <a:spcPct val="80000"/>
              </a:lnSpc>
              <a:spcBef>
                <a:spcPts val="500"/>
              </a:spcBef>
              <a:buSzPct val="75000"/>
              <a:defRPr/>
            </a:pPr>
            <a:endParaRPr lang="ru-RU" altLang="ru-RU" sz="2000" dirty="0"/>
          </a:p>
          <a:p>
            <a:pPr marL="608013" eaLnBrk="1" hangingPunct="1">
              <a:lnSpc>
                <a:spcPct val="80000"/>
              </a:lnSpc>
              <a:spcBef>
                <a:spcPts val="500"/>
              </a:spcBef>
              <a:buSzPct val="75000"/>
              <a:defRPr/>
            </a:pPr>
            <a:endParaRPr lang="ru-RU" altLang="ru-RU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9550"/>
            <a:ext cx="5129887" cy="675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0574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539750" y="404813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4000" b="1" i="1">
                <a:solidFill>
                  <a:srgbClr val="000000"/>
                </a:solidFill>
                <a:latin typeface="Book Antiqua" panose="02040602050305030304" pitchFamily="18" charset="0"/>
              </a:rPr>
              <a:t>Условия формирования адекватного образа: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755650" y="1989138"/>
            <a:ext cx="7931150" cy="387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27025" indent="-327025"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3200"/>
              <a:t>активное движение глаз</a:t>
            </a:r>
          </a:p>
          <a:p>
            <a:pPr eaLnBrk="1" hangingPunct="1">
              <a:spcBef>
                <a:spcPts val="8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3200"/>
              <a:t>обратная связь</a:t>
            </a:r>
          </a:p>
          <a:p>
            <a:pPr eaLnBrk="1" hangingPunct="1">
              <a:spcBef>
                <a:spcPts val="8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3200"/>
              <a:t>минимум информации, поступающей в мозг</a:t>
            </a:r>
          </a:p>
          <a:p>
            <a:pPr eaLnBrk="1" hangingPunct="1">
              <a:spcBef>
                <a:spcPts val="8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3200"/>
              <a:t>сохранение привычной структурированности поступающей информации.</a:t>
            </a:r>
          </a:p>
          <a:p>
            <a:pPr marL="341313" eaLnBrk="1" hangingPunct="1">
              <a:spcBef>
                <a:spcPts val="800"/>
              </a:spcBef>
              <a:buSzPct val="75000"/>
              <a:defRPr/>
            </a:pPr>
            <a:endParaRPr lang="ru-RU" altLang="ru-RU" sz="3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/>
          <p:cNvSpPr txBox="1">
            <a:spLocks noChangeArrowheads="1"/>
          </p:cNvSpPr>
          <p:nvPr/>
        </p:nvSpPr>
        <p:spPr bwMode="auto">
          <a:xfrm>
            <a:off x="323850" y="5157788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latin typeface="Book Antiqua" panose="02040602050305030304" pitchFamily="18" charset="0"/>
              </a:rPr>
              <a:t>Закономерности движения глаз при осмотре объекта.</a:t>
            </a:r>
          </a:p>
        </p:txBody>
      </p:sp>
      <p:pic>
        <p:nvPicPr>
          <p:cNvPr id="757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720725"/>
            <a:ext cx="7848600" cy="438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4400" b="1">
                <a:solidFill>
                  <a:srgbClr val="000000"/>
                </a:solidFill>
                <a:latin typeface="Book Antiqua" panose="02040602050305030304" pitchFamily="18" charset="0"/>
              </a:rPr>
              <a:t>Обратная связь</a:t>
            </a:r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0" y="2060575"/>
            <a:ext cx="9144000" cy="409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270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800"/>
              </a:spcBef>
              <a:buClrTx/>
              <a:buSzPct val="75000"/>
              <a:buFontTx/>
              <a:buNone/>
            </a:pPr>
            <a:r>
              <a:rPr lang="ru-RU" altLang="ru-RU" sz="3200">
                <a:solidFill>
                  <a:srgbClr val="000000"/>
                </a:solidFill>
                <a:latin typeface="Book Antiqua" panose="02040602050305030304" pitchFamily="18" charset="0"/>
              </a:rPr>
              <a:t>Эксперименты Стрэттона с искажающими очками.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Tx/>
              <a:buSzPct val="75000"/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 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Tx/>
              <a:buSzPct val="75000"/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   </a:t>
            </a:r>
            <a:r>
              <a:rPr lang="ru-RU" altLang="ru-RU" sz="2400">
                <a:solidFill>
                  <a:srgbClr val="000000"/>
                </a:solidFill>
              </a:rPr>
              <a:t>Если испытуемому не предоставлять возможности практического взаимодействия с окружающей средой во время ношения очков, то его восприятие либо не перестраивается вообще, либо незначительно. Но если человек активно взаимодействует с окружающими объектами, то неискаженное восприятие мира восстанавливается</a:t>
            </a:r>
            <a:r>
              <a:rPr lang="ru-RU" altLang="ru-RU" sz="280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Иллюзии</a:t>
            </a:r>
            <a:r>
              <a:rPr lang="ru-RU" dirty="0"/>
              <a:t> - искаженное восприятие реально существующего объекта.</a:t>
            </a:r>
          </a:p>
          <a:p>
            <a:pPr marL="0" indent="0">
              <a:buNone/>
            </a:pPr>
            <a:r>
              <a:rPr lang="ru-RU" b="1" dirty="0"/>
              <a:t>Галлюцинации</a:t>
            </a:r>
            <a:r>
              <a:rPr lang="ru-RU" dirty="0"/>
              <a:t> - расстройства восприятия, когда человек вследствие нарушений психической деятельности видит, слышит, ощущает то, что в реальной действительности не существует</a:t>
            </a:r>
          </a:p>
          <a:p>
            <a:pPr marL="0" indent="0">
              <a:buNone/>
            </a:pPr>
            <a:r>
              <a:rPr lang="ru-RU" b="1" dirty="0"/>
              <a:t>Расстройства сенсорного синтеза </a:t>
            </a:r>
            <a:r>
              <a:rPr lang="ru-RU" dirty="0"/>
              <a:t>(психосенсорные расстройства).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404664"/>
            <a:ext cx="813690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</a:rPr>
              <a:t>Расстройства восприятия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372912" y="6182147"/>
            <a:ext cx="627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/>
              <a:t>@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574990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503238" y="323850"/>
            <a:ext cx="8640762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Aft>
                <a:spcPts val="1000"/>
              </a:spcAft>
              <a:buClrTx/>
              <a:buFontTx/>
              <a:buNone/>
            </a:pPr>
            <a:r>
              <a:rPr lang="ru-RU" altLang="ru-RU" sz="2600" b="1">
                <a:solidFill>
                  <a:srgbClr val="000000"/>
                </a:solidFill>
              </a:rPr>
              <a:t>Психи́ческие проце́ссы</a:t>
            </a:r>
            <a:r>
              <a:rPr lang="ru-RU" altLang="ru-RU" sz="2600">
                <a:solidFill>
                  <a:srgbClr val="000000"/>
                </a:solidFill>
              </a:rPr>
              <a:t> — одна из групп психических явлений (процессы, свойства, состояния)</a:t>
            </a:r>
          </a:p>
          <a:p>
            <a:pPr eaLnBrk="1" hangingPunct="1">
              <a:spcAft>
                <a:spcPts val="1000"/>
              </a:spcAft>
              <a:buClrTx/>
              <a:buFontTx/>
              <a:buNone/>
            </a:pPr>
            <a:r>
              <a:rPr lang="ru-RU" altLang="ru-RU" sz="2600">
                <a:solidFill>
                  <a:srgbClr val="000000"/>
                </a:solidFill>
              </a:rPr>
              <a:t>Психические процессы, с помощью которых формируются представления об окружающем мире, а также самом организме и его внутренней среде, называются </a:t>
            </a:r>
            <a:r>
              <a:rPr lang="ru-RU" altLang="ru-RU" sz="2600" b="1" i="1">
                <a:solidFill>
                  <a:srgbClr val="7E0021"/>
                </a:solidFill>
              </a:rPr>
              <a:t>познавательными психическими процессами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455988" y="3240088"/>
            <a:ext cx="5472112" cy="33845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28575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  <a:defRPr/>
            </a:pPr>
            <a:r>
              <a:rPr lang="ru-RU" altLang="ru-RU" sz="2600" b="1">
                <a:solidFill>
                  <a:srgbClr val="000066"/>
                </a:solidFill>
              </a:rPr>
              <a:t>Познавательные процессы:</a:t>
            </a:r>
          </a:p>
          <a:p>
            <a:pPr indent="520700" eaLnBrk="1" hangingPunct="1">
              <a:buSzPct val="100000"/>
              <a:defRPr/>
            </a:pPr>
            <a:r>
              <a:rPr lang="ru-RU" altLang="ru-RU" sz="2400" b="1"/>
              <a:t>Ощущение</a:t>
            </a:r>
          </a:p>
          <a:p>
            <a:pPr indent="520700" eaLnBrk="1" hangingPunct="1">
              <a:buSzPct val="100000"/>
              <a:defRPr/>
            </a:pPr>
            <a:r>
              <a:rPr lang="ru-RU" altLang="ru-RU" sz="2400" b="1"/>
              <a:t>Восприятие</a:t>
            </a:r>
          </a:p>
          <a:p>
            <a:pPr indent="520700" eaLnBrk="1" hangingPunct="1">
              <a:buSzPct val="100000"/>
              <a:defRPr/>
            </a:pPr>
            <a:r>
              <a:rPr lang="ru-RU" altLang="ru-RU" sz="2400"/>
              <a:t>Представление</a:t>
            </a:r>
          </a:p>
          <a:p>
            <a:pPr indent="520700" eaLnBrk="1" hangingPunct="1">
              <a:buSzPct val="100000"/>
              <a:defRPr/>
            </a:pPr>
            <a:r>
              <a:rPr lang="ru-RU" altLang="ru-RU" sz="2400" b="1"/>
              <a:t>Воображение</a:t>
            </a:r>
          </a:p>
          <a:p>
            <a:pPr indent="520700" eaLnBrk="1" hangingPunct="1">
              <a:buSzPct val="100000"/>
              <a:defRPr/>
            </a:pPr>
            <a:r>
              <a:rPr lang="ru-RU" altLang="ru-RU" sz="2400" b="1"/>
              <a:t>Память</a:t>
            </a:r>
          </a:p>
          <a:p>
            <a:pPr indent="520700" eaLnBrk="1" hangingPunct="1">
              <a:buSzPct val="100000"/>
              <a:defRPr/>
            </a:pPr>
            <a:r>
              <a:rPr lang="ru-RU" altLang="ru-RU" sz="2400" b="1"/>
              <a:t>Мышление</a:t>
            </a:r>
          </a:p>
          <a:p>
            <a:pPr indent="520700" eaLnBrk="1" hangingPunct="1">
              <a:buSzPct val="100000"/>
              <a:defRPr/>
            </a:pPr>
            <a:r>
              <a:rPr lang="ru-RU" altLang="ru-RU" sz="2400" b="1"/>
              <a:t>Внимание</a:t>
            </a:r>
          </a:p>
          <a:p>
            <a:pPr indent="520700" eaLnBrk="1" hangingPunct="1">
              <a:buSzPct val="100000"/>
              <a:defRPr/>
            </a:pPr>
            <a:r>
              <a:rPr lang="ru-RU" altLang="ru-RU" sz="2400" b="1"/>
              <a:t>Речь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31800" y="0"/>
            <a:ext cx="8712200" cy="69174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90000" tIns="45000" rIns="90000" bIns="450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2600" dirty="0"/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2600" dirty="0"/>
              <a:t>1. Диагностика ведущей перцептивной модальности. Опросник А.Ф. </a:t>
            </a:r>
            <a:r>
              <a:rPr lang="ru-RU" altLang="ru-RU" sz="2600" dirty="0" err="1"/>
              <a:t>Ремеевой</a:t>
            </a:r>
            <a:endParaRPr lang="ru-RU" altLang="ru-RU" sz="2600" dirty="0"/>
          </a:p>
          <a:p>
            <a:pPr algn="ctr"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2800" b="1" dirty="0">
                <a:solidFill>
                  <a:srgbClr val="C00000"/>
                </a:solidFill>
                <a:cs typeface="Arial" panose="020B0604020202020204" pitchFamily="34" charset="0"/>
              </a:rPr>
              <a:t>http://psytests.org/cognitive/modality.html</a:t>
            </a:r>
            <a:endParaRPr lang="ru-RU" altLang="ru-RU" sz="2800" b="1" dirty="0">
              <a:solidFill>
                <a:srgbClr val="C00000"/>
              </a:solidFill>
              <a:cs typeface="Arial" panose="020B0604020202020204" pitchFamily="34" charset="0"/>
              <a:hlinkClick r:id="rId3"/>
            </a:endParaRP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2700" b="1" dirty="0">
                <a:cs typeface="Arial" panose="020B0604020202020204" pitchFamily="34" charset="0"/>
              </a:rPr>
              <a:t>2. Нейропсихологические исследования ощущений</a:t>
            </a:r>
          </a:p>
          <a:p>
            <a:pPr algn="ctr"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2800" b="1" dirty="0">
                <a:solidFill>
                  <a:srgbClr val="330099"/>
                </a:solidFill>
                <a:cs typeface="Arial" panose="020B0604020202020204" pitchFamily="34" charset="0"/>
              </a:rPr>
              <a:t>http://psytests.org/cognitive/modality.html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800" b="1" dirty="0">
                <a:solidFill>
                  <a:srgbClr val="7E0021"/>
                </a:solidFill>
              </a:rPr>
              <a:t>З</a:t>
            </a:r>
            <a:r>
              <a:rPr lang="ru-RU" altLang="ru-RU" b="1" dirty="0">
                <a:solidFill>
                  <a:srgbClr val="7E0021"/>
                </a:solidFill>
              </a:rPr>
              <a:t>адание: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800" dirty="0">
                <a:solidFill>
                  <a:srgbClr val="7E0021"/>
                </a:solidFill>
              </a:rPr>
              <a:t>1. Пройти самодиагностику. </a:t>
            </a:r>
            <a:r>
              <a:rPr lang="ru-RU" altLang="ru-RU" sz="2800" b="1" dirty="0">
                <a:solidFill>
                  <a:srgbClr val="7E0021"/>
                </a:solidFill>
              </a:rPr>
              <a:t>Практикум.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800" dirty="0">
                <a:solidFill>
                  <a:srgbClr val="7E0021"/>
                </a:solidFill>
              </a:rPr>
              <a:t>2. Определить доминирующую модальность восприятия.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800" dirty="0">
                <a:solidFill>
                  <a:srgbClr val="7E0021"/>
                </a:solidFill>
              </a:rPr>
              <a:t>3. Письменно: характеристика  ведущей перцептивной модальности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800" dirty="0">
              <a:solidFill>
                <a:srgbClr val="7E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5400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503238" y="277813"/>
            <a:ext cx="8664575" cy="6375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3000"/>
              </a:lnSpc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2800" b="1">
                <a:solidFill>
                  <a:srgbClr val="0000CC"/>
                </a:solidFill>
              </a:rPr>
              <a:t>Схема описания  исследования</a:t>
            </a:r>
          </a:p>
          <a:p>
            <a:pPr eaLnBrk="1" hangingPunct="1">
              <a:lnSpc>
                <a:spcPct val="93000"/>
              </a:lnSpc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3000"/>
              <a:t>1. Что исследовано</a:t>
            </a:r>
          </a:p>
          <a:p>
            <a:pPr eaLnBrk="1" hangingPunct="1">
              <a:lnSpc>
                <a:spcPct val="93000"/>
              </a:lnSpc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3000"/>
              <a:t>2. Каким методом: правильное/полное название, кем разработано, в каком году, особенности применения.</a:t>
            </a:r>
          </a:p>
          <a:p>
            <a:pPr eaLnBrk="1" hangingPunct="1">
              <a:lnSpc>
                <a:spcPct val="93000"/>
              </a:lnSpc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3000"/>
              <a:t>3. Представление результата (запись полученных результатов — протокол исследований).</a:t>
            </a:r>
          </a:p>
          <a:p>
            <a:pPr eaLnBrk="1" hangingPunct="1">
              <a:lnSpc>
                <a:spcPct val="93000"/>
              </a:lnSpc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3000"/>
              <a:t>4. Анализ результата </a:t>
            </a:r>
          </a:p>
          <a:p>
            <a:pPr eaLnBrk="1" hangingPunct="1">
              <a:lnSpc>
                <a:spcPct val="93000"/>
              </a:lnSpc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3000"/>
              <a:t>5. Выводы (заключение): норма/среднее, выше/ниже среднего</a:t>
            </a:r>
          </a:p>
          <a:p>
            <a:pPr eaLnBrk="1" hangingPunct="1">
              <a:lnSpc>
                <a:spcPct val="93000"/>
              </a:lnSpc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3000"/>
              <a:t>6. Рекомендации - обычно там где что-то не в рамках Нормы.</a:t>
            </a:r>
          </a:p>
        </p:txBody>
      </p:sp>
    </p:spTree>
    <p:extLst>
      <p:ext uri="{BB962C8B-B14F-4D97-AF65-F5344CB8AC3E}">
        <p14:creationId xmlns:p14="http://schemas.microsoft.com/office/powerpoint/2010/main" val="1373753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404664"/>
            <a:ext cx="8352928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75" marR="238125">
              <a:spcBef>
                <a:spcPts val="1125"/>
              </a:spcBef>
              <a:spcAft>
                <a:spcPts val="600"/>
              </a:spcAft>
            </a:pPr>
            <a:r>
              <a:rPr lang="ru-RU" b="1" kern="50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Домик на горке</a:t>
            </a:r>
            <a:endParaRPr lang="ru-RU" sz="2400" b="1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142875" marR="238125">
              <a:spcBef>
                <a:spcPts val="0"/>
              </a:spcBef>
              <a:spcAft>
                <a:spcPts val="0"/>
              </a:spcAft>
            </a:pPr>
            <a:r>
              <a:rPr lang="ru-RU" sz="2400" kern="50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Инструкция: Экспериментатор рисует на целом листе горку (с линией земли). «Вам нужно на одном из её склонов нарисовать домик – простой домик с треугольной крышей. Важно, чтобы он был правильно расположен». Коррекция не проводится.</a:t>
            </a:r>
            <a:endParaRPr lang="ru-RU" sz="32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pic>
        <p:nvPicPr>
          <p:cNvPr id="1029" name="Picture 5" descr="image0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61048"/>
            <a:ext cx="8329850" cy="233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7596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568952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75" marR="238125">
              <a:spcBef>
                <a:spcPts val="1125"/>
              </a:spcBef>
              <a:spcAft>
                <a:spcPts val="600"/>
              </a:spcAft>
            </a:pPr>
            <a:r>
              <a:rPr lang="ru-RU" b="1" kern="50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Бутылочки</a:t>
            </a:r>
            <a:endParaRPr lang="ru-RU" sz="2400" b="1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142875" marR="238125">
              <a:spcBef>
                <a:spcPts val="0"/>
              </a:spcBef>
              <a:spcAft>
                <a:spcPts val="600"/>
              </a:spcAft>
            </a:pPr>
            <a:r>
              <a:rPr lang="ru-RU" sz="2400" kern="50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Инструкция: «На столе стоит бутылочка. В неё налито до половины вода. Бутылочку переворачивают над столом. Вот это линия стола. Вам нужно изобразить, как в каждом из этих положений будет располагаться уровень воды относительно стола». Смотрим, как испытуемый рисует. Надо, чтобы «вода» была им заштрихована.</a:t>
            </a:r>
            <a:endParaRPr lang="ru-RU" sz="32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pic>
        <p:nvPicPr>
          <p:cNvPr id="2050" name="Picture 2" descr="image0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418" y="4110881"/>
            <a:ext cx="151216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image0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509120"/>
            <a:ext cx="2399010" cy="144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image05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018" y="4809046"/>
            <a:ext cx="6985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5166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"/>
          <p:cNvSpPr txBox="1">
            <a:spLocks noChangeArrowheads="1"/>
          </p:cNvSpPr>
          <p:nvPr/>
        </p:nvSpPr>
        <p:spPr bwMode="auto">
          <a:xfrm>
            <a:off x="468313" y="2492375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4400">
                <a:solidFill>
                  <a:srgbClr val="000000"/>
                </a:solidFill>
              </a:rPr>
              <a:t>    Спасибо за внимание!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503238" y="728663"/>
            <a:ext cx="8509000" cy="539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4000" b="1">
                <a:solidFill>
                  <a:srgbClr val="000000"/>
                </a:solidFill>
              </a:rPr>
              <a:t>Ощущение</a:t>
            </a:r>
            <a:r>
              <a:rPr lang="ru-RU" altLang="ru-RU" sz="4000">
                <a:solidFill>
                  <a:srgbClr val="000000"/>
                </a:solidFill>
              </a:rPr>
              <a:t> - </a:t>
            </a:r>
            <a:r>
              <a:rPr lang="ru-RU" altLang="ru-RU" sz="3600">
                <a:solidFill>
                  <a:srgbClr val="000000"/>
                </a:solidFill>
              </a:rPr>
              <a:t>это простейший психический процесс, состоящий в отражении отдельных свойств предметов и явлений материального мира, а также внутренних состояний организма при непосредственном воздействии материальных раздражителей на соответствующие рецепторы</a:t>
            </a:r>
          </a:p>
          <a:p>
            <a:pPr eaLnBrk="1" hangingPunct="1"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endParaRPr lang="ru-RU" altLang="ru-RU" sz="3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88" y="3062288"/>
            <a:ext cx="6048375" cy="372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287338" y="144463"/>
            <a:ext cx="8783637" cy="29178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63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300">
                <a:solidFill>
                  <a:srgbClr val="000000"/>
                </a:solidFill>
              </a:rPr>
              <a:t> </a:t>
            </a:r>
            <a:r>
              <a:rPr lang="ru-RU" altLang="ru-RU" sz="2300" b="1">
                <a:solidFill>
                  <a:srgbClr val="000000"/>
                </a:solidFill>
              </a:rPr>
              <a:t>    Физиологической основой ощущения является нервный процесс, возникающий при воздействии раздражителя на рецепторы анализатора.</a:t>
            </a:r>
            <a:r>
              <a:rPr lang="ru-RU" altLang="ru-RU" sz="2300">
                <a:solidFill>
                  <a:srgbClr val="000000"/>
                </a:solidFill>
              </a:rPr>
              <a:t> </a:t>
            </a:r>
          </a:p>
          <a:p>
            <a:pPr eaLnBrk="1" hangingPunct="1">
              <a:spcBef>
                <a:spcPts val="63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300">
                <a:solidFill>
                  <a:srgbClr val="000000"/>
                </a:solidFill>
              </a:rPr>
              <a:t>Анализатор - анатомо-физиологический аппарат, специализированный для приема воздействий определенных раздражителей из внешней или внутренней среды и переработки их в ощущения. Каждый анализатор состоит из трех частей</a:t>
            </a:r>
            <a:r>
              <a:rPr lang="ru-RU" altLang="ru-RU" sz="2100">
                <a:solidFill>
                  <a:srgbClr val="000000"/>
                </a:solidFill>
              </a:rPr>
              <a:t>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468313" y="981075"/>
            <a:ext cx="8074025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3600" b="1">
                <a:solidFill>
                  <a:srgbClr val="000000"/>
                </a:solidFill>
              </a:rPr>
              <a:t>Основные функции ощущения</a:t>
            </a:r>
            <a:br>
              <a:rPr lang="ru-RU" altLang="ru-RU" sz="3600" b="1">
                <a:solidFill>
                  <a:srgbClr val="000000"/>
                </a:solidFill>
                <a:latin typeface="Tahoma" panose="020B0604030504040204" pitchFamily="34" charset="0"/>
              </a:rPr>
            </a:br>
            <a:endParaRPr lang="ru-RU" altLang="ru-RU" sz="36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27025" indent="-327025"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2800">
                <a:latin typeface="Tahoma" panose="020B0604030504040204" pitchFamily="34" charset="0"/>
              </a:rPr>
              <a:t>является основой более сложных познавательных процессов</a:t>
            </a:r>
          </a:p>
          <a:p>
            <a:pPr eaLnBrk="1" hangingPunct="1">
              <a:spcBef>
                <a:spcPts val="7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2800">
                <a:latin typeface="Tahoma" panose="020B0604030504040204" pitchFamily="34" charset="0"/>
              </a:rPr>
              <a:t>превращение энергии внешнего воздействия в акт сознания</a:t>
            </a:r>
          </a:p>
          <a:p>
            <a:pPr eaLnBrk="1" hangingPunct="1">
              <a:spcBef>
                <a:spcPts val="7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2800">
                <a:latin typeface="Tahoma" panose="020B0604030504040204" pitchFamily="34" charset="0"/>
              </a:rPr>
              <a:t>обеспечение чувственной основы психологической деятельности (предоставление сенсорного материала для построения психических образов) и др.</a:t>
            </a:r>
          </a:p>
          <a:p>
            <a:pPr marL="339725" eaLnBrk="1" hangingPunct="1">
              <a:spcBef>
                <a:spcPts val="700"/>
              </a:spcBef>
              <a:buSzPct val="75000"/>
              <a:defRPr/>
            </a:pPr>
            <a:endParaRPr lang="ru-RU" altLang="ru-RU" sz="280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4400" b="1">
                <a:solidFill>
                  <a:srgbClr val="000000"/>
                </a:solidFill>
                <a:latin typeface="Times New Roman" panose="02020603050405020304" pitchFamily="18" charset="0"/>
              </a:rPr>
              <a:t>Общие свойства ощущений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27025" indent="365125"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7D"/>
              </a:buClr>
              <a:buSzPct val="45000"/>
              <a:buFont typeface="Wingdings" panose="05000000000000000000" pitchFamily="2" charset="2"/>
              <a:buChar char=""/>
              <a:defRPr/>
            </a:pPr>
            <a:r>
              <a:rPr lang="ru-RU" altLang="ru-RU" sz="3200">
                <a:latin typeface="Tahoma" panose="020B0604030504040204" pitchFamily="34" charset="0"/>
              </a:rPr>
              <a:t>Модальность</a:t>
            </a:r>
          </a:p>
          <a:p>
            <a:pPr eaLnBrk="1" hangingPunct="1">
              <a:spcBef>
                <a:spcPts val="800"/>
              </a:spcBef>
              <a:buClr>
                <a:srgbClr val="00007D"/>
              </a:buClr>
              <a:buSzPct val="45000"/>
              <a:buFont typeface="Wingdings" panose="05000000000000000000" pitchFamily="2" charset="2"/>
              <a:buChar char=""/>
              <a:defRPr/>
            </a:pPr>
            <a:r>
              <a:rPr lang="ru-RU" altLang="ru-RU" sz="3200">
                <a:latin typeface="Tahoma" panose="020B0604030504040204" pitchFamily="34" charset="0"/>
              </a:rPr>
              <a:t>Качество</a:t>
            </a:r>
          </a:p>
          <a:p>
            <a:pPr eaLnBrk="1" hangingPunct="1">
              <a:spcBef>
                <a:spcPts val="800"/>
              </a:spcBef>
              <a:buClr>
                <a:srgbClr val="00007D"/>
              </a:buClr>
              <a:buSzPct val="45000"/>
              <a:buFont typeface="Wingdings" panose="05000000000000000000" pitchFamily="2" charset="2"/>
              <a:buChar char=""/>
              <a:defRPr/>
            </a:pPr>
            <a:r>
              <a:rPr lang="ru-RU" altLang="ru-RU" sz="3200">
                <a:latin typeface="Tahoma" panose="020B0604030504040204" pitchFamily="34" charset="0"/>
              </a:rPr>
              <a:t>Интенсивностьь</a:t>
            </a:r>
          </a:p>
          <a:p>
            <a:pPr eaLnBrk="1" hangingPunct="1">
              <a:spcBef>
                <a:spcPts val="800"/>
              </a:spcBef>
              <a:buClr>
                <a:srgbClr val="00007D"/>
              </a:buClr>
              <a:buSzPct val="45000"/>
              <a:buFont typeface="Wingdings" panose="05000000000000000000" pitchFamily="2" charset="2"/>
              <a:buChar char=""/>
              <a:defRPr/>
            </a:pPr>
            <a:r>
              <a:rPr lang="ru-RU" altLang="ru-RU" sz="3200">
                <a:latin typeface="Tahoma" panose="020B0604030504040204" pitchFamily="34" charset="0"/>
              </a:rPr>
              <a:t>Длительность</a:t>
            </a:r>
          </a:p>
          <a:p>
            <a:pPr eaLnBrk="1" hangingPunct="1">
              <a:spcBef>
                <a:spcPts val="800"/>
              </a:spcBef>
              <a:buClr>
                <a:srgbClr val="00007D"/>
              </a:buClr>
              <a:buSzPct val="45000"/>
              <a:buFont typeface="Wingdings" panose="05000000000000000000" pitchFamily="2" charset="2"/>
              <a:buChar char=""/>
              <a:defRPr/>
            </a:pPr>
            <a:r>
              <a:rPr lang="ru-RU" altLang="ru-RU" sz="3200">
                <a:latin typeface="Tahoma" panose="020B0604030504040204" pitchFamily="34" charset="0"/>
              </a:rPr>
              <a:t>Локализация</a:t>
            </a:r>
          </a:p>
          <a:p>
            <a:pPr marL="339725" indent="-327025" eaLnBrk="1" hangingPunct="1">
              <a:spcBef>
                <a:spcPts val="800"/>
              </a:spcBef>
              <a:buSzPct val="75000"/>
              <a:defRPr/>
            </a:pPr>
            <a:endParaRPr lang="ru-RU" altLang="ru-RU" sz="320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31800" y="503238"/>
            <a:ext cx="8567738" cy="642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Aft>
                <a:spcPts val="850"/>
              </a:spcAft>
              <a:buClrTx/>
              <a:buFontTx/>
              <a:buNone/>
            </a:pPr>
            <a:r>
              <a:rPr lang="ru-RU" altLang="ru-RU" sz="3200" b="1">
                <a:solidFill>
                  <a:srgbClr val="000000"/>
                </a:solidFill>
              </a:rPr>
              <a:t>Мода́льность</a:t>
            </a:r>
            <a:r>
              <a:rPr lang="ru-RU" altLang="ru-RU" sz="3200">
                <a:solidFill>
                  <a:srgbClr val="000000"/>
                </a:solidFill>
              </a:rPr>
              <a:t> </a:t>
            </a:r>
            <a:r>
              <a:rPr lang="ru-RU" altLang="ru-RU" sz="2200">
                <a:solidFill>
                  <a:srgbClr val="000000"/>
                </a:solidFill>
              </a:rPr>
              <a:t>(от лат. modus — способ) </a:t>
            </a:r>
            <a:r>
              <a:rPr lang="ru-RU" altLang="ru-RU" sz="2600">
                <a:solidFill>
                  <a:srgbClr val="000000"/>
                </a:solidFill>
              </a:rPr>
              <a:t>—</a:t>
            </a:r>
            <a:r>
              <a:rPr lang="ru-RU" altLang="ru-RU" sz="3200">
                <a:solidFill>
                  <a:srgbClr val="000000"/>
                </a:solidFill>
              </a:rPr>
              <a:t> принадлежность отражаемого раздражителя к определенной сенсорной системе; качественность определенности ощущений</a:t>
            </a:r>
            <a:r>
              <a:rPr lang="ru-RU" altLang="ru-RU" sz="2800">
                <a:solidFill>
                  <a:srgbClr val="000000"/>
                </a:solidFill>
              </a:rPr>
              <a:t>. </a:t>
            </a:r>
          </a:p>
          <a:p>
            <a:pPr eaLnBrk="1" hangingPunct="1">
              <a:spcAft>
                <a:spcPts val="850"/>
              </a:spcAft>
              <a:buClrTx/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Для каждой модальности существует свой орган чувств.</a:t>
            </a:r>
            <a:r>
              <a:rPr lang="ru-RU" altLang="ru-RU" sz="2600">
                <a:solidFill>
                  <a:srgbClr val="000000"/>
                </a:solidFill>
              </a:rPr>
              <a:t> </a:t>
            </a:r>
          </a:p>
          <a:p>
            <a:pPr eaLnBrk="1" hangingPunct="1">
              <a:spcAft>
                <a:spcPts val="850"/>
              </a:spcAft>
              <a:buClrTx/>
              <a:buFontTx/>
              <a:buNone/>
            </a:pPr>
            <a:r>
              <a:rPr lang="ru-RU" altLang="ru-RU" sz="2600">
                <a:solidFill>
                  <a:srgbClr val="000000"/>
                </a:solidFill>
              </a:rPr>
              <a:t>Особенность ощущений — модальная специфичность, т.е. ощущения от восприятия звуков качественно отличаются от ощущений, например, цвета или запаха.</a:t>
            </a:r>
          </a:p>
          <a:p>
            <a:pPr eaLnBrk="1" hangingPunct="1">
              <a:spcAft>
                <a:spcPts val="850"/>
              </a:spcAft>
              <a:buClrTx/>
              <a:buFontTx/>
              <a:buNone/>
            </a:pPr>
            <a:r>
              <a:rPr lang="ru-RU" altLang="ru-RU" sz="2600" b="1">
                <a:solidFill>
                  <a:srgbClr val="000000"/>
                </a:solidFill>
              </a:rPr>
              <a:t>Основные модальности</a:t>
            </a:r>
            <a:r>
              <a:rPr lang="ru-RU" altLang="ru-RU" sz="2600">
                <a:solidFill>
                  <a:srgbClr val="000000"/>
                </a:solidFill>
              </a:rPr>
              <a:t> (зрительная, слуховая, осязательная (кинестетическая), вкусовая и обонятельная).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2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431800" y="720725"/>
            <a:ext cx="8423275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indent="649288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4000" b="1">
                <a:solidFill>
                  <a:srgbClr val="000000"/>
                </a:solidFill>
              </a:rPr>
              <a:t>Качество</a:t>
            </a:r>
            <a:r>
              <a:rPr lang="ru-RU" altLang="ru-RU" sz="3200">
                <a:solidFill>
                  <a:srgbClr val="000000"/>
                </a:solidFill>
              </a:rPr>
              <a:t> - специфические особенности ощущения в пределах одной модальности, отличающие его от других видов. 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Например, слуховые ощущения характеризуются тембром, высотой, громкостью; зрительные - цветовым тоном, насыщенностью, светлотой.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1302</Words>
  <Application>Microsoft Office PowerPoint</Application>
  <PresentationFormat>Экран (4:3)</PresentationFormat>
  <Paragraphs>163</Paragraphs>
  <Slides>34</Slides>
  <Notes>30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34</vt:i4>
      </vt:variant>
    </vt:vector>
  </HeadingPairs>
  <TitlesOfParts>
    <vt:vector size="45" baseType="lpstr">
      <vt:lpstr>Arial</vt:lpstr>
      <vt:lpstr>Arial Black</vt:lpstr>
      <vt:lpstr>Book Antiqua</vt:lpstr>
      <vt:lpstr>Calibri</vt:lpstr>
      <vt:lpstr>Courier New</vt:lpstr>
      <vt:lpstr>Tahoma</vt:lpstr>
      <vt:lpstr>Times New Roman</vt:lpstr>
      <vt:lpstr>Verdana</vt:lpstr>
      <vt:lpstr>Wingdings</vt:lpstr>
      <vt:lpstr>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Нарушения ощущений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восприятия</dc:title>
  <dc:creator>Guchia</dc:creator>
  <cp:lastModifiedBy>Виктор</cp:lastModifiedBy>
  <cp:revision>48</cp:revision>
  <cp:lastPrinted>1601-01-01T00:00:00Z</cp:lastPrinted>
  <dcterms:created xsi:type="dcterms:W3CDTF">2003-11-22T19:45:22Z</dcterms:created>
  <dcterms:modified xsi:type="dcterms:W3CDTF">2024-02-24T15:07:30Z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00080084030000000000010250600207f5200358026400</vt:lpwstr>
  </property>
  <property fmtid="{D5CDD505-2E9C-101B-9397-08002B2CF9AE}" pid="3" name="Version">
    <vt:i4>6</vt:i4>
  </property>
</Properties>
</file>