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9" r:id="rId3"/>
    <p:sldId id="278" r:id="rId4"/>
    <p:sldId id="279" r:id="rId5"/>
    <p:sldId id="294" r:id="rId6"/>
    <p:sldId id="260" r:id="rId7"/>
    <p:sldId id="286" r:id="rId8"/>
    <p:sldId id="287" r:id="rId9"/>
    <p:sldId id="288" r:id="rId10"/>
    <p:sldId id="289" r:id="rId11"/>
    <p:sldId id="280" r:id="rId12"/>
    <p:sldId id="281" r:id="rId13"/>
    <p:sldId id="282" r:id="rId14"/>
    <p:sldId id="283" r:id="rId15"/>
    <p:sldId id="284" r:id="rId16"/>
    <p:sldId id="285" r:id="rId17"/>
    <p:sldId id="290" r:id="rId18"/>
    <p:sldId id="291" r:id="rId19"/>
    <p:sldId id="293" r:id="rId20"/>
    <p:sldId id="292" r:id="rId21"/>
    <p:sldId id="266" r:id="rId22"/>
    <p:sldId id="297" r:id="rId23"/>
    <p:sldId id="298" r:id="rId24"/>
    <p:sldId id="299" r:id="rId25"/>
    <p:sldId id="300" r:id="rId26"/>
    <p:sldId id="301" r:id="rId27"/>
    <p:sldId id="265" r:id="rId28"/>
    <p:sldId id="275" r:id="rId29"/>
    <p:sldId id="276" r:id="rId30"/>
    <p:sldId id="277" r:id="rId31"/>
    <p:sldId id="295" r:id="rId32"/>
    <p:sldId id="296" r:id="rId33"/>
    <p:sldId id="302" r:id="rId34"/>
    <p:sldId id="308" r:id="rId35"/>
    <p:sldId id="309" r:id="rId36"/>
    <p:sldId id="303" r:id="rId37"/>
    <p:sldId id="304" r:id="rId38"/>
    <p:sldId id="306" r:id="rId39"/>
    <p:sldId id="307" r:id="rId40"/>
    <p:sldId id="305" r:id="rId41"/>
    <p:sldId id="31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7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9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05629B5-58B4-45D0-B965-41AF81B119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7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9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9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3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1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3393-D8BE-4E0E-931B-3708FA5F5445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0BAC-690F-4C44-93EA-33950B3C3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738196" y="294233"/>
            <a:ext cx="6782588" cy="72455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ФГБОУ </a:t>
            </a:r>
            <a:r>
              <a:rPr lang="ru-RU" sz="2400" dirty="0"/>
              <a:t>ВО «Красноярский государственный медицинский университет имени профессора В.Ф. </a:t>
            </a:r>
            <a:r>
              <a:rPr lang="ru-RU" sz="2400" dirty="0" err="1"/>
              <a:t>Войно-Ясенецкого</a:t>
            </a:r>
            <a:r>
              <a:rPr lang="ru-RU" sz="2400" dirty="0"/>
              <a:t>» МЗ РФ Кафедра терапевтической стоматологии</a:t>
            </a:r>
            <a:endParaRPr lang="en-US" sz="24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3" y="493966"/>
            <a:ext cx="1558435" cy="1049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9792" y="2538009"/>
            <a:ext cx="8204896" cy="212365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Дифференциальная диагностика заболеваний тканей пародонта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5094" y="4585648"/>
            <a:ext cx="5776906" cy="193899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Выполнила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клинический </a:t>
            </a:r>
            <a:r>
              <a:rPr lang="ru-RU" sz="2000" dirty="0"/>
              <a:t>ординатор 1-го курса </a:t>
            </a:r>
            <a:endParaRPr lang="ru-RU" sz="2000" dirty="0" smtClean="0"/>
          </a:p>
          <a:p>
            <a:r>
              <a:rPr lang="ru-RU" sz="2000" dirty="0" smtClean="0"/>
              <a:t>кафедры </a:t>
            </a:r>
            <a:r>
              <a:rPr lang="ru-RU" sz="2000" dirty="0"/>
              <a:t>терапевтической стоматологии </a:t>
            </a:r>
            <a:r>
              <a:rPr lang="ru-RU" sz="2000" dirty="0" err="1"/>
              <a:t>КрасГМУ</a:t>
            </a:r>
            <a:r>
              <a:rPr lang="ru-RU" sz="2000" dirty="0"/>
              <a:t> </a:t>
            </a:r>
            <a:r>
              <a:rPr lang="ru-RU" sz="2000" dirty="0" smtClean="0"/>
              <a:t>Кох Елизавета Сергеевна</a:t>
            </a:r>
          </a:p>
          <a:p>
            <a:r>
              <a:rPr lang="ru-RU" sz="2000" dirty="0" smtClean="0"/>
              <a:t>Проверила</a:t>
            </a:r>
            <a:r>
              <a:rPr lang="ru-RU" sz="2000" dirty="0"/>
              <a:t>: КМН, доцент Тарасова </a:t>
            </a:r>
            <a:r>
              <a:rPr lang="ru-RU" sz="2000" dirty="0" smtClean="0"/>
              <a:t>Наталья Валентиновна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0370" y="6260283"/>
            <a:ext cx="871870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9133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408" y="332656"/>
            <a:ext cx="7620000" cy="1143000"/>
          </a:xfrm>
        </p:spPr>
        <p:txBody>
          <a:bodyPr/>
          <a:lstStyle/>
          <a:p>
            <a:r>
              <a:rPr lang="ru-RU" b="1" dirty="0"/>
              <a:t>Гингивит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55" y="1354416"/>
            <a:ext cx="648072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воспаление десны, обусловленное неблагоприятным воздействием местных и общих факторов и протекающее без нарушения целостности зубодесневого соединения.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Формы:</a:t>
            </a:r>
            <a:r>
              <a:rPr lang="ru-RU" dirty="0"/>
              <a:t> катаральный, язвенный, гипертрофический.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Тяжесть:</a:t>
            </a:r>
            <a:r>
              <a:rPr lang="ru-RU" dirty="0"/>
              <a:t> легкий, средний, тяжелый.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Распространенность:</a:t>
            </a:r>
            <a:r>
              <a:rPr lang="ru-RU" dirty="0"/>
              <a:t> локализованный, </a:t>
            </a:r>
            <a:r>
              <a:rPr lang="ru-RU" dirty="0" err="1"/>
              <a:t>генерализованный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pic>
        <p:nvPicPr>
          <p:cNvPr id="1026" name="Picture 2" descr="Гингив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74" y="2456504"/>
            <a:ext cx="4031667" cy="40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7620000" cy="1143000"/>
          </a:xfrm>
        </p:spPr>
        <p:txBody>
          <a:bodyPr/>
          <a:lstStyle/>
          <a:p>
            <a:r>
              <a:rPr lang="ru-RU" altLang="en-US" smtClean="0"/>
              <a:t>Катаральный гингивит</a:t>
            </a:r>
          </a:p>
        </p:txBody>
      </p:sp>
      <p:pic>
        <p:nvPicPr>
          <p:cNvPr id="91139" name="Picture 3" descr="5_3_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238" y="1773237"/>
            <a:ext cx="5437974" cy="3986117"/>
          </a:xfrm>
          <a:noFill/>
        </p:spPr>
      </p:pic>
      <p:sp>
        <p:nvSpPr>
          <p:cNvPr id="117764" name="Line 4"/>
          <p:cNvSpPr>
            <a:spLocks noChangeShapeType="1"/>
          </p:cNvSpPr>
          <p:nvPr/>
        </p:nvSpPr>
        <p:spPr bwMode="auto">
          <a:xfrm flipH="1">
            <a:off x="6383339" y="2924176"/>
            <a:ext cx="504825" cy="360363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 flipH="1">
            <a:off x="5375276" y="3213100"/>
            <a:ext cx="288925" cy="287338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H="1">
            <a:off x="4440239" y="2924176"/>
            <a:ext cx="503237" cy="5048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>
            <a:off x="3648076" y="2924176"/>
            <a:ext cx="360363" cy="2889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4" name="Picture 8" descr="сканирование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3" y="1773239"/>
            <a:ext cx="5012435" cy="398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  <p:bldP spid="1177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7620000" cy="1143000"/>
          </a:xfrm>
        </p:spPr>
        <p:txBody>
          <a:bodyPr/>
          <a:lstStyle/>
          <a:p>
            <a:r>
              <a:rPr lang="ru-RU" altLang="en-US" smtClean="0"/>
              <a:t>Гипертрофический гингивит</a:t>
            </a:r>
          </a:p>
        </p:txBody>
      </p:sp>
      <p:pic>
        <p:nvPicPr>
          <p:cNvPr id="92163" name="Picture 3" descr="5_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5588" y="1522227"/>
            <a:ext cx="7119582" cy="4739489"/>
          </a:xfrm>
          <a:noFill/>
        </p:spPr>
      </p:pic>
      <p:sp>
        <p:nvSpPr>
          <p:cNvPr id="118788" name="Line 4"/>
          <p:cNvSpPr>
            <a:spLocks noChangeShapeType="1"/>
          </p:cNvSpPr>
          <p:nvPr/>
        </p:nvSpPr>
        <p:spPr bwMode="auto">
          <a:xfrm flipV="1">
            <a:off x="4656138" y="4581525"/>
            <a:ext cx="215900" cy="503238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5159375" y="4581525"/>
            <a:ext cx="215900" cy="4318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V="1">
            <a:off x="5808664" y="4581525"/>
            <a:ext cx="358775" cy="4318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V="1">
            <a:off x="6743701" y="4652963"/>
            <a:ext cx="73025" cy="5762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6600826" y="3068639"/>
            <a:ext cx="142875" cy="2889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H="1">
            <a:off x="5880100" y="3213100"/>
            <a:ext cx="287338" cy="2159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5087939" y="2997201"/>
            <a:ext cx="287337" cy="576263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  <p:bldP spid="118791" grpId="0" animBg="1"/>
      <p:bldP spid="118792" grpId="0" animBg="1"/>
      <p:bldP spid="118793" grpId="0" animBg="1"/>
      <p:bldP spid="1187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7620000" cy="1143000"/>
          </a:xfrm>
        </p:spPr>
        <p:txBody>
          <a:bodyPr/>
          <a:lstStyle/>
          <a:p>
            <a:r>
              <a:rPr lang="uz-Cyrl-UZ" altLang="en-US" sz="4000"/>
              <a:t>Я</a:t>
            </a:r>
            <a:r>
              <a:rPr lang="ru-RU" altLang="en-US" sz="4000"/>
              <a:t>звенно-некротический гингивит</a:t>
            </a: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0" y="1666876"/>
          <a:ext cx="6497638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Точечный рисунок" r:id="rId3" imgW="6496957" imgH="4361905" progId="Paint.Picture">
                  <p:embed/>
                </p:oleObj>
              </mc:Choice>
              <mc:Fallback>
                <p:oleObj name="Точечный рисунок" r:id="rId3" imgW="6496957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66876"/>
                        <a:ext cx="6497638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Freeform 4"/>
          <p:cNvSpPr>
            <a:spLocks/>
          </p:cNvSpPr>
          <p:nvPr/>
        </p:nvSpPr>
        <p:spPr bwMode="auto">
          <a:xfrm>
            <a:off x="3657600" y="2466976"/>
            <a:ext cx="1639888" cy="658813"/>
          </a:xfrm>
          <a:custGeom>
            <a:avLst/>
            <a:gdLst>
              <a:gd name="T0" fmla="*/ 0 w 1033"/>
              <a:gd name="T1" fmla="*/ 119 h 415"/>
              <a:gd name="T2" fmla="*/ 247 w 1033"/>
              <a:gd name="T3" fmla="*/ 119 h 415"/>
              <a:gd name="T4" fmla="*/ 302 w 1033"/>
              <a:gd name="T5" fmla="*/ 247 h 415"/>
              <a:gd name="T6" fmla="*/ 421 w 1033"/>
              <a:gd name="T7" fmla="*/ 384 h 415"/>
              <a:gd name="T8" fmla="*/ 503 w 1033"/>
              <a:gd name="T9" fmla="*/ 403 h 415"/>
              <a:gd name="T10" fmla="*/ 558 w 1033"/>
              <a:gd name="T11" fmla="*/ 320 h 415"/>
              <a:gd name="T12" fmla="*/ 640 w 1033"/>
              <a:gd name="T13" fmla="*/ 201 h 415"/>
              <a:gd name="T14" fmla="*/ 768 w 1033"/>
              <a:gd name="T15" fmla="*/ 183 h 415"/>
              <a:gd name="T16" fmla="*/ 805 w 1033"/>
              <a:gd name="T17" fmla="*/ 201 h 415"/>
              <a:gd name="T18" fmla="*/ 960 w 1033"/>
              <a:gd name="T19" fmla="*/ 73 h 415"/>
              <a:gd name="T20" fmla="*/ 1033 w 1033"/>
              <a:gd name="T21" fmla="*/ 0 h 4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33"/>
              <a:gd name="T34" fmla="*/ 0 h 415"/>
              <a:gd name="T35" fmla="*/ 1033 w 1033"/>
              <a:gd name="T36" fmla="*/ 415 h 4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33" h="415">
                <a:moveTo>
                  <a:pt x="0" y="119"/>
                </a:moveTo>
                <a:cubicBezTo>
                  <a:pt x="73" y="70"/>
                  <a:pt x="166" y="93"/>
                  <a:pt x="247" y="119"/>
                </a:cubicBezTo>
                <a:cubicBezTo>
                  <a:pt x="274" y="161"/>
                  <a:pt x="287" y="201"/>
                  <a:pt x="302" y="247"/>
                </a:cubicBezTo>
                <a:cubicBezTo>
                  <a:pt x="314" y="389"/>
                  <a:pt x="289" y="370"/>
                  <a:pt x="421" y="384"/>
                </a:cubicBezTo>
                <a:cubicBezTo>
                  <a:pt x="450" y="415"/>
                  <a:pt x="462" y="413"/>
                  <a:pt x="503" y="403"/>
                </a:cubicBezTo>
                <a:cubicBezTo>
                  <a:pt x="527" y="378"/>
                  <a:pt x="544" y="352"/>
                  <a:pt x="558" y="320"/>
                </a:cubicBezTo>
                <a:cubicBezTo>
                  <a:pt x="580" y="269"/>
                  <a:pt x="584" y="222"/>
                  <a:pt x="640" y="201"/>
                </a:cubicBezTo>
                <a:cubicBezTo>
                  <a:pt x="692" y="149"/>
                  <a:pt x="701" y="170"/>
                  <a:pt x="768" y="183"/>
                </a:cubicBezTo>
                <a:cubicBezTo>
                  <a:pt x="780" y="189"/>
                  <a:pt x="791" y="200"/>
                  <a:pt x="805" y="201"/>
                </a:cubicBezTo>
                <a:cubicBezTo>
                  <a:pt x="890" y="209"/>
                  <a:pt x="920" y="135"/>
                  <a:pt x="960" y="73"/>
                </a:cubicBezTo>
                <a:cubicBezTo>
                  <a:pt x="978" y="46"/>
                  <a:pt x="1033" y="42"/>
                  <a:pt x="1033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61" name="Freeform 5"/>
          <p:cNvSpPr>
            <a:spLocks/>
          </p:cNvSpPr>
          <p:nvPr/>
        </p:nvSpPr>
        <p:spPr bwMode="auto">
          <a:xfrm>
            <a:off x="5529263" y="2466975"/>
            <a:ext cx="2990850" cy="609600"/>
          </a:xfrm>
          <a:custGeom>
            <a:avLst/>
            <a:gdLst>
              <a:gd name="T0" fmla="*/ 0 w 1884"/>
              <a:gd name="T1" fmla="*/ 55 h 384"/>
              <a:gd name="T2" fmla="*/ 101 w 1884"/>
              <a:gd name="T3" fmla="*/ 83 h 384"/>
              <a:gd name="T4" fmla="*/ 147 w 1884"/>
              <a:gd name="T5" fmla="*/ 174 h 384"/>
              <a:gd name="T6" fmla="*/ 183 w 1884"/>
              <a:gd name="T7" fmla="*/ 275 h 384"/>
              <a:gd name="T8" fmla="*/ 311 w 1884"/>
              <a:gd name="T9" fmla="*/ 348 h 384"/>
              <a:gd name="T10" fmla="*/ 430 w 1884"/>
              <a:gd name="T11" fmla="*/ 265 h 384"/>
              <a:gd name="T12" fmla="*/ 503 w 1884"/>
              <a:gd name="T13" fmla="*/ 55 h 384"/>
              <a:gd name="T14" fmla="*/ 558 w 1884"/>
              <a:gd name="T15" fmla="*/ 64 h 384"/>
              <a:gd name="T16" fmla="*/ 595 w 1884"/>
              <a:gd name="T17" fmla="*/ 101 h 384"/>
              <a:gd name="T18" fmla="*/ 668 w 1884"/>
              <a:gd name="T19" fmla="*/ 156 h 384"/>
              <a:gd name="T20" fmla="*/ 723 w 1884"/>
              <a:gd name="T21" fmla="*/ 192 h 384"/>
              <a:gd name="T22" fmla="*/ 768 w 1884"/>
              <a:gd name="T23" fmla="*/ 357 h 384"/>
              <a:gd name="T24" fmla="*/ 869 w 1884"/>
              <a:gd name="T25" fmla="*/ 384 h 384"/>
              <a:gd name="T26" fmla="*/ 970 w 1884"/>
              <a:gd name="T27" fmla="*/ 320 h 384"/>
              <a:gd name="T28" fmla="*/ 1043 w 1884"/>
              <a:gd name="T29" fmla="*/ 220 h 384"/>
              <a:gd name="T30" fmla="*/ 1116 w 1884"/>
              <a:gd name="T31" fmla="*/ 201 h 384"/>
              <a:gd name="T32" fmla="*/ 1317 w 1884"/>
              <a:gd name="T33" fmla="*/ 201 h 384"/>
              <a:gd name="T34" fmla="*/ 1427 w 1884"/>
              <a:gd name="T35" fmla="*/ 128 h 384"/>
              <a:gd name="T36" fmla="*/ 1509 w 1884"/>
              <a:gd name="T37" fmla="*/ 201 h 384"/>
              <a:gd name="T38" fmla="*/ 1546 w 1884"/>
              <a:gd name="T39" fmla="*/ 220 h 384"/>
              <a:gd name="T40" fmla="*/ 1637 w 1884"/>
              <a:gd name="T41" fmla="*/ 256 h 384"/>
              <a:gd name="T42" fmla="*/ 1701 w 1884"/>
              <a:gd name="T43" fmla="*/ 192 h 384"/>
              <a:gd name="T44" fmla="*/ 1802 w 1884"/>
              <a:gd name="T45" fmla="*/ 73 h 384"/>
              <a:gd name="T46" fmla="*/ 1884 w 1884"/>
              <a:gd name="T47" fmla="*/ 0 h 38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84"/>
              <a:gd name="T73" fmla="*/ 0 h 384"/>
              <a:gd name="T74" fmla="*/ 1884 w 1884"/>
              <a:gd name="T75" fmla="*/ 384 h 38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84" h="384">
                <a:moveTo>
                  <a:pt x="0" y="55"/>
                </a:moveTo>
                <a:cubicBezTo>
                  <a:pt x="50" y="39"/>
                  <a:pt x="72" y="37"/>
                  <a:pt x="101" y="83"/>
                </a:cubicBezTo>
                <a:cubicBezTo>
                  <a:pt x="111" y="131"/>
                  <a:pt x="120" y="136"/>
                  <a:pt x="147" y="174"/>
                </a:cubicBezTo>
                <a:cubicBezTo>
                  <a:pt x="155" y="216"/>
                  <a:pt x="160" y="240"/>
                  <a:pt x="183" y="275"/>
                </a:cubicBezTo>
                <a:cubicBezTo>
                  <a:pt x="211" y="381"/>
                  <a:pt x="204" y="361"/>
                  <a:pt x="311" y="348"/>
                </a:cubicBezTo>
                <a:cubicBezTo>
                  <a:pt x="353" y="335"/>
                  <a:pt x="399" y="298"/>
                  <a:pt x="430" y="265"/>
                </a:cubicBezTo>
                <a:cubicBezTo>
                  <a:pt x="438" y="97"/>
                  <a:pt x="392" y="92"/>
                  <a:pt x="503" y="55"/>
                </a:cubicBezTo>
                <a:cubicBezTo>
                  <a:pt x="521" y="58"/>
                  <a:pt x="541" y="57"/>
                  <a:pt x="558" y="64"/>
                </a:cubicBezTo>
                <a:cubicBezTo>
                  <a:pt x="574" y="70"/>
                  <a:pt x="581" y="90"/>
                  <a:pt x="595" y="101"/>
                </a:cubicBezTo>
                <a:cubicBezTo>
                  <a:pt x="619" y="120"/>
                  <a:pt x="643" y="139"/>
                  <a:pt x="668" y="156"/>
                </a:cubicBezTo>
                <a:cubicBezTo>
                  <a:pt x="686" y="168"/>
                  <a:pt x="723" y="192"/>
                  <a:pt x="723" y="192"/>
                </a:cubicBezTo>
                <a:cubicBezTo>
                  <a:pt x="738" y="238"/>
                  <a:pt x="725" y="323"/>
                  <a:pt x="768" y="357"/>
                </a:cubicBezTo>
                <a:cubicBezTo>
                  <a:pt x="792" y="376"/>
                  <a:pt x="840" y="374"/>
                  <a:pt x="869" y="384"/>
                </a:cubicBezTo>
                <a:cubicBezTo>
                  <a:pt x="944" y="375"/>
                  <a:pt x="948" y="383"/>
                  <a:pt x="970" y="320"/>
                </a:cubicBezTo>
                <a:cubicBezTo>
                  <a:pt x="979" y="255"/>
                  <a:pt x="981" y="241"/>
                  <a:pt x="1043" y="220"/>
                </a:cubicBezTo>
                <a:cubicBezTo>
                  <a:pt x="1067" y="212"/>
                  <a:pt x="1116" y="201"/>
                  <a:pt x="1116" y="201"/>
                </a:cubicBezTo>
                <a:cubicBezTo>
                  <a:pt x="1197" y="208"/>
                  <a:pt x="1239" y="220"/>
                  <a:pt x="1317" y="201"/>
                </a:cubicBezTo>
                <a:cubicBezTo>
                  <a:pt x="1353" y="193"/>
                  <a:pt x="1382" y="142"/>
                  <a:pt x="1427" y="128"/>
                </a:cubicBezTo>
                <a:cubicBezTo>
                  <a:pt x="1504" y="147"/>
                  <a:pt x="1469" y="161"/>
                  <a:pt x="1509" y="201"/>
                </a:cubicBezTo>
                <a:cubicBezTo>
                  <a:pt x="1519" y="211"/>
                  <a:pt x="1534" y="214"/>
                  <a:pt x="1546" y="220"/>
                </a:cubicBezTo>
                <a:cubicBezTo>
                  <a:pt x="1579" y="264"/>
                  <a:pt x="1584" y="269"/>
                  <a:pt x="1637" y="256"/>
                </a:cubicBezTo>
                <a:cubicBezTo>
                  <a:pt x="1689" y="205"/>
                  <a:pt x="1668" y="227"/>
                  <a:pt x="1701" y="192"/>
                </a:cubicBezTo>
                <a:cubicBezTo>
                  <a:pt x="1720" y="135"/>
                  <a:pt x="1760" y="110"/>
                  <a:pt x="1802" y="73"/>
                </a:cubicBezTo>
                <a:cubicBezTo>
                  <a:pt x="1806" y="69"/>
                  <a:pt x="1858" y="0"/>
                  <a:pt x="1884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0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Пародонтит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0" y="1494663"/>
            <a:ext cx="5675784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воспаление тканей пародонта, характеризующееся прогрессирующей деструкцией пародонта и кости альвеолярного отростка.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Тяжесть: </a:t>
            </a:r>
            <a:r>
              <a:rPr lang="ru-RU" dirty="0"/>
              <a:t>легкий, средний, тяжелый.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Течение: </a:t>
            </a:r>
            <a:r>
              <a:rPr lang="ru-RU" dirty="0"/>
              <a:t>острый, хронический, обострение.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Распространенность:</a:t>
            </a:r>
            <a:r>
              <a:rPr lang="ru-RU" dirty="0"/>
              <a:t> локализованный, </a:t>
            </a:r>
            <a:r>
              <a:rPr lang="ru-RU" dirty="0" err="1"/>
              <a:t>генерализованный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pic>
        <p:nvPicPr>
          <p:cNvPr id="2050" name="Picture 2" descr="Пародонт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44" y="1380378"/>
            <a:ext cx="4914885" cy="49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5487" y="274638"/>
            <a:ext cx="7620000" cy="1143000"/>
          </a:xfrm>
        </p:spPr>
        <p:txBody>
          <a:bodyPr/>
          <a:lstStyle/>
          <a:p>
            <a:r>
              <a:rPr lang="ru-RU" altLang="en-US" dirty="0" smtClean="0"/>
              <a:t>Пародонтит средней тяжести</a:t>
            </a:r>
          </a:p>
        </p:txBody>
      </p:sp>
      <p:pic>
        <p:nvPicPr>
          <p:cNvPr id="97283" name="Picture 3" descr="5_7_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5402" y="1417638"/>
            <a:ext cx="7720085" cy="4921576"/>
          </a:xfrm>
          <a:noFill/>
        </p:spPr>
      </p:pic>
    </p:spTree>
    <p:extLst>
      <p:ext uri="{BB962C8B-B14F-4D97-AF65-F5344CB8AC3E}">
        <p14:creationId xmlns:p14="http://schemas.microsoft.com/office/powerpoint/2010/main" val="26091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341"/>
            <a:ext cx="10515600" cy="1325563"/>
          </a:xfrm>
        </p:spPr>
        <p:txBody>
          <a:bodyPr/>
          <a:lstStyle/>
          <a:p>
            <a:r>
              <a:rPr lang="ru-RU" b="1" dirty="0"/>
              <a:t>Пародонтоз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447" y="1572904"/>
            <a:ext cx="551142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дистрофическое изменение пародонта.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Тяжесть: </a:t>
            </a:r>
            <a:r>
              <a:rPr lang="ru-RU" dirty="0"/>
              <a:t>легкий, средний, тяжелый.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Течение:</a:t>
            </a:r>
            <a:r>
              <a:rPr lang="ru-RU" dirty="0"/>
              <a:t> хронический, ремиссия.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Распространенность:</a:t>
            </a:r>
            <a:r>
              <a:rPr lang="ru-RU" dirty="0"/>
              <a:t> </a:t>
            </a:r>
            <a:r>
              <a:rPr lang="ru-RU" dirty="0" err="1"/>
              <a:t>генерализованный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pic>
        <p:nvPicPr>
          <p:cNvPr id="3074" name="Picture 2" descr="Пародонт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1367830"/>
            <a:ext cx="4872631" cy="48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367" y="496947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Идиопатические заболевания пародонта с прогрессирующим лизисом тканей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367" y="2029783"/>
            <a:ext cx="8466161" cy="4828217"/>
          </a:xfrm>
        </p:spPr>
        <p:txBody>
          <a:bodyPr/>
          <a:lstStyle/>
          <a:p>
            <a:r>
              <a:rPr lang="ru-RU" dirty="0" smtClean="0"/>
              <a:t>синдром </a:t>
            </a:r>
            <a:r>
              <a:rPr lang="ru-RU" dirty="0" err="1" smtClean="0"/>
              <a:t>Папийона</a:t>
            </a:r>
            <a:r>
              <a:rPr lang="ru-RU" dirty="0" smtClean="0"/>
              <a:t>—</a:t>
            </a:r>
            <a:r>
              <a:rPr lang="ru-RU" dirty="0" err="1" smtClean="0"/>
              <a:t>Лефевра</a:t>
            </a:r>
            <a:endParaRPr lang="ru-RU" dirty="0" smtClean="0"/>
          </a:p>
          <a:p>
            <a:r>
              <a:rPr lang="ru-RU" dirty="0" err="1" smtClean="0"/>
              <a:t>Нейтропения</a:t>
            </a:r>
            <a:endParaRPr lang="ru-RU" dirty="0" smtClean="0"/>
          </a:p>
          <a:p>
            <a:r>
              <a:rPr lang="ru-RU" dirty="0" smtClean="0"/>
              <a:t>некомпенсированный </a:t>
            </a:r>
            <a:r>
              <a:rPr lang="ru-RU" dirty="0"/>
              <a:t>сахарный диабет и др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индром </a:t>
            </a:r>
            <a:r>
              <a:rPr lang="ru-RU" dirty="0" err="1" smtClean="0"/>
              <a:t>Папийона</a:t>
            </a:r>
            <a:r>
              <a:rPr lang="ru-RU" dirty="0" smtClean="0"/>
              <a:t>—</a:t>
            </a:r>
            <a:r>
              <a:rPr lang="ru-RU" dirty="0" err="1" smtClean="0"/>
              <a:t>Лефевра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tatic-01.hindawi.com/articles/crid/volume-2013/404120/figures/404120.fig.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4" y="1338493"/>
            <a:ext cx="8177047" cy="55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5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7" y="245664"/>
            <a:ext cx="9730854" cy="65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Пародонтома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опухоли и опухолеподобные заболевания (эпулис, </a:t>
            </a:r>
            <a:r>
              <a:rPr lang="ru-RU" dirty="0" err="1"/>
              <a:t>фиброматоз</a:t>
            </a:r>
            <a:r>
              <a:rPr lang="ru-RU" dirty="0"/>
              <a:t> и др.).</a:t>
            </a:r>
            <a:br>
              <a:rPr lang="ru-RU" dirty="0"/>
            </a:br>
            <a:endParaRPr lang="en-US" dirty="0"/>
          </a:p>
        </p:txBody>
      </p:sp>
      <p:pic>
        <p:nvPicPr>
          <p:cNvPr id="5124" name="Picture 4" descr="https://im0-tub-ru.yandex.net/i?id=ab2e4e19c0a2d1b83ecd6800efa5100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0" y="2771886"/>
            <a:ext cx="4943380" cy="34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0-tub-ru.yandex.net/i?id=24729af6218007812f1f599281d60a9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2" y="2771886"/>
            <a:ext cx="4583113" cy="34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Зубные отложения</a:t>
            </a:r>
            <a:r>
              <a:rPr lang="ru-RU" dirty="0"/>
              <a:t>: </a:t>
            </a:r>
            <a:r>
              <a:rPr lang="ru-RU" dirty="0" smtClean="0"/>
              <a:t>зубной налет</a:t>
            </a:r>
            <a:r>
              <a:rPr lang="ru-RU" dirty="0"/>
              <a:t>, </a:t>
            </a:r>
            <a:r>
              <a:rPr lang="ru-RU" dirty="0" smtClean="0"/>
              <a:t>зубная бляшка</a:t>
            </a:r>
            <a:r>
              <a:rPr lang="ru-RU" dirty="0"/>
              <a:t>, </a:t>
            </a:r>
            <a:r>
              <a:rPr lang="ru-RU" dirty="0" smtClean="0"/>
              <a:t>пищевые остатки</a:t>
            </a:r>
            <a:r>
              <a:rPr lang="ru-RU" dirty="0"/>
              <a:t>, </a:t>
            </a:r>
            <a:r>
              <a:rPr lang="ru-RU" dirty="0" smtClean="0"/>
              <a:t>зубной камень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Травматическая </a:t>
            </a:r>
            <a:r>
              <a:rPr lang="ru-RU" dirty="0" smtClean="0"/>
              <a:t>окклюзия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Отсутствие контактных пунктов </a:t>
            </a:r>
            <a:r>
              <a:rPr lang="ru-RU" dirty="0"/>
              <a:t>между </a:t>
            </a:r>
            <a:r>
              <a:rPr lang="ru-RU" dirty="0" smtClean="0"/>
              <a:t>зубами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Аномалии </a:t>
            </a:r>
            <a:r>
              <a:rPr lang="ru-RU" dirty="0" smtClean="0"/>
              <a:t>положения </a:t>
            </a:r>
            <a:r>
              <a:rPr lang="ru-RU" dirty="0"/>
              <a:t>зубов, скученность зубов, аномалии </a:t>
            </a:r>
            <a:r>
              <a:rPr lang="ru-RU" dirty="0" smtClean="0"/>
              <a:t>прикуса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Аномалии развития мягких тканей полости рта: мелкое преддверие, аномалии прикрепления уздечки губ и </a:t>
            </a:r>
            <a:r>
              <a:rPr lang="ru-RU" dirty="0" smtClean="0"/>
              <a:t>языка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Эндокринные заболевания и нервно-соматические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21770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Дифференциальная диагностика катарального гингивита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86236"/>
              </p:ext>
            </p:extLst>
          </p:nvPr>
        </p:nvGraphicFramePr>
        <p:xfrm>
          <a:off x="101600" y="1755036"/>
          <a:ext cx="11959772" cy="5102964"/>
        </p:xfrm>
        <a:graphic>
          <a:graphicData uri="http://schemas.openxmlformats.org/drawingml/2006/table">
            <a:tbl>
              <a:tblPr/>
              <a:tblGrid>
                <a:gridCol w="2931887"/>
                <a:gridCol w="9027885"/>
              </a:tblGrid>
              <a:tr h="513983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Пародонтит легкой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степени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нарушение зубодесневого соединения, клинический карман, на рентгенограмме деструкция костной ткани альвеолы начальной и I степени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983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Плоский лишай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атипичная форма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зуд, жжение, боль в десне в области передних зубов верхней, реже нижней челюсти, папулы белого цвета, десквамация, в анамнезе гормональные нарушения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691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Висмутовый гингивит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 краю гиперемированной десны отмечается темная кайма серовато-черного цвета вследствие образования сульфида висмута при выделении его со слюной. В анамнезе прием препаратов висмута (бисмоверол, блетохистол и др.) при лечении последствий гемиплегии, сифилиса и др. возможны изменения других участков слизистой оболочки полости рта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691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Ртутный гингивит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 краю десны отмечается черная кайма (отложение сульфида ртути). Возможны изъязвления. Неприятные ощущения во рту – металлический привкус, обильная саливация, в результате раздражающего действия ртути на слюнные железы. Раздражительность и другие общие симптомы. В анамнезе работа на ртутном производстве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867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Гингивит при интоксикации свинцом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 краю десны отмечается серая кайма, асептическое воспаление развивается вследствие отложения свинца в стенках сосудов. Возможны кожные изменения, анемия, почечные колики, периферические параличи, невроз.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Наблюдается у лиц работающих в типографии и на других производствах, связанных со свинцом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867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Гингивит при ВИЧ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резкая гиперемия свободной десны, </a:t>
                      </a:r>
                      <a:r>
                        <a:rPr lang="ru-RU" sz="1600" dirty="0" err="1">
                          <a:effectLst/>
                        </a:rPr>
                        <a:t>петехиальные</a:t>
                      </a:r>
                      <a:r>
                        <a:rPr lang="ru-RU" sz="1600" dirty="0">
                          <a:effectLst/>
                        </a:rPr>
                        <a:t> кровоизлияния, поражение преимущественно в области передней группы зубов. Возможны </a:t>
                      </a:r>
                      <a:r>
                        <a:rPr lang="ru-RU" sz="1600" dirty="0" err="1">
                          <a:effectLst/>
                        </a:rPr>
                        <a:t>лимфаденопатия</a:t>
                      </a:r>
                      <a:r>
                        <a:rPr lang="ru-RU" sz="1600" dirty="0">
                          <a:effectLst/>
                        </a:rPr>
                        <a:t>, кандидоз слизистой оболочки полости рта. Вирусологическая, молекулярно-генетическая (ПЦР), серологическая (ИФА) лабораторная диагностика</a:t>
                      </a:r>
                    </a:p>
                  </a:txBody>
                  <a:tcPr marL="18847" marR="18847" marT="18847" marB="1884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7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Дифференциальная диагностика хронического катарального гингивита в стадии обострения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8921"/>
              </p:ext>
            </p:extLst>
          </p:nvPr>
        </p:nvGraphicFramePr>
        <p:xfrm>
          <a:off x="838200" y="2634593"/>
          <a:ext cx="10515600" cy="293370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Гингивит гипертрофический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(отечная форма)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не сопровождается острыми явлениями. Наблюдается преимущественно у детей, подростков и беременных. Медленно развивается и долго сохраняется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Гингивит медикаментозный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в анамнезе прием лекарств, общих проявлений нет, возможно поражение других отделов слизистой оболочки полости рта, гиперемия свободной десны, иногда с геморрагиями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2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Дифференциальная диагностика язвенно-некротического гингивита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90880"/>
              </p:ext>
            </p:extLst>
          </p:nvPr>
        </p:nvGraphicFramePr>
        <p:xfrm>
          <a:off x="1015997" y="1690687"/>
          <a:ext cx="10145488" cy="4855255"/>
        </p:xfrm>
        <a:graphic>
          <a:graphicData uri="http://schemas.openxmlformats.org/drawingml/2006/table">
            <a:tbl>
              <a:tblPr/>
              <a:tblGrid>
                <a:gridCol w="1915889"/>
                <a:gridCol w="8229599"/>
              </a:tblGrid>
              <a:tr h="173337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Острый лейкоз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язвенно-некротические изменения на фоне невоспаленной бледной десны и слизистой оболочки полости рта, кровоизлияния, специфические лейкемические инфильтраты (лейкемиды). Течение длительное, не поддающееся лечению. При язвенно-некротическом гингивите прогноз благоприятный с выздоровлением 5-14 дней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08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Агранулоцитоз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распространение некроза на другие участки слизистой полости рта (мягкое небо, язык и др.), длительное течение, в анамнезе отмечается прием лекарств, лучевые воздействия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08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ВИЧ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поражение полости рта развивается на стадии вторичных заболеваний, после 5-6 лет заражения. Снижение массы тела и тяжелые нарушения иммунной системы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7725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Вторичный сифилис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безболезненная папула, редко локализующаяся на десне, явления интоксикации отсутствуют, обнаружение бледной трепонемы при бактериологическом исследовании, положительная серологическая реакция на сифилис</a:t>
                      </a:r>
                    </a:p>
                  </a:txBody>
                  <a:tcPr marL="33742" marR="33742" marT="33742" marB="3374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28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Дифференциальная диагностика хронического </a:t>
            </a:r>
            <a:r>
              <a:rPr lang="ru-RU" dirty="0" err="1"/>
              <a:t>генерализованного</a:t>
            </a:r>
            <a:r>
              <a:rPr lang="ru-RU" dirty="0"/>
              <a:t> гипертрофического гингивита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431920"/>
              </p:ext>
            </p:extLst>
          </p:nvPr>
        </p:nvGraphicFramePr>
        <p:xfrm>
          <a:off x="696685" y="2409371"/>
          <a:ext cx="10929257" cy="3222172"/>
        </p:xfrm>
        <a:graphic>
          <a:graphicData uri="http://schemas.openxmlformats.org/drawingml/2006/table">
            <a:tbl>
              <a:tblPr/>
              <a:tblGrid>
                <a:gridCol w="4164416"/>
                <a:gridCol w="6764841"/>
              </a:tblGrid>
              <a:tr h="144490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Фиброматоз десны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новообразование невоспалительного генеза с разрастанием грубоволокнистой соединительной ткани бледно-розового цвета с поражением всех частей десны. Возможно поражение костной ткани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2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Гиперплазия десны при лейкозе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появляется внезапно на фоне слабости, повышении температуры тела, увеличения лимфатических узлов.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Возможно поражение мягкого неба. Подтверждением служит клинический анализ крови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035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Дифференциальная диагностика хронического локального гипертрофического гингивита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774340"/>
              </p:ext>
            </p:extLst>
          </p:nvPr>
        </p:nvGraphicFramePr>
        <p:xfrm>
          <a:off x="838200" y="2351314"/>
          <a:ext cx="10515600" cy="3155293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2206957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Эпулис (ангиоматозный)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темно-красное образование в области десневых сосочков вокруг шейки зуба. Излюбленная локализация – передний отдел альвеолярного отростка. Возможны изменения костной ткани.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8336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Гиперплазия десны при травме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причиной чаще являются ятрогенные факторы.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95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Дифференциальная диагностика гингивитов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534" y="2398831"/>
            <a:ext cx="10515600" cy="4351338"/>
          </a:xfrm>
        </p:spPr>
        <p:txBody>
          <a:bodyPr/>
          <a:lstStyle/>
          <a:p>
            <a:r>
              <a:rPr lang="ru-RU" dirty="0" smtClean="0"/>
              <a:t>По этиологии</a:t>
            </a:r>
          </a:p>
          <a:p>
            <a:r>
              <a:rPr lang="ru-RU" dirty="0" smtClean="0"/>
              <a:t>По субъективным ощущениям</a:t>
            </a:r>
          </a:p>
          <a:p>
            <a:r>
              <a:rPr lang="ru-RU" dirty="0" smtClean="0"/>
              <a:t>По проявлени</a:t>
            </a:r>
            <a:r>
              <a:rPr lang="ru-RU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211592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2"/>
          <a:ext cx="12192000" cy="696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151"/>
                <a:gridCol w="4032151"/>
                <a:gridCol w="4127698"/>
              </a:tblGrid>
              <a:tr h="616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Катаральный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Гипертрофический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800" dirty="0">
                          <a:effectLst/>
                        </a:rPr>
                        <a:t>Язвенный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</a:tr>
              <a:tr h="61640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3600" dirty="0">
                          <a:solidFill>
                            <a:srgbClr val="7030A0"/>
                          </a:solidFill>
                          <a:effectLst/>
                        </a:rPr>
                        <a:t>этиология</a:t>
                      </a:r>
                      <a:endParaRPr lang="ru-RU" sz="3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51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Зубные отложения, дефекты пломбирования и протезирования. аномалии и деформации ЗЧС, гормональные нарушения, заболевания ЖКТ, ССС, острые инфекционные заболевания, болезни крови.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Гормональные сдвиги </a:t>
                      </a:r>
                      <a:r>
                        <a:rPr lang="ru-RU" sz="2400" dirty="0">
                          <a:effectLst/>
                        </a:rPr>
                        <a:t>в </a:t>
                      </a:r>
                      <a:r>
                        <a:rPr lang="ru-RU" sz="2400" dirty="0" smtClean="0">
                          <a:effectLst/>
                        </a:rPr>
                        <a:t>организме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(юношеский</a:t>
                      </a:r>
                      <a:r>
                        <a:rPr lang="ru-RU" sz="2400" dirty="0">
                          <a:effectLst/>
                        </a:rPr>
                        <a:t>, беременных), прием лекарственных препаратов, изменения со стороны белой крови, авитаминоз С, патология прикуса, нерациональное протезирование и пломбирование, зубной камень.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Суперинфекция </a:t>
                      </a:r>
                      <a:r>
                        <a:rPr lang="ru-RU" sz="2400" dirty="0" err="1">
                          <a:effectLst/>
                        </a:rPr>
                        <a:t>фузиформных</a:t>
                      </a:r>
                      <a:r>
                        <a:rPr lang="ru-RU" sz="2400" dirty="0">
                          <a:effectLst/>
                        </a:rPr>
                        <a:t> бактерий и спирохет, простейших наряду со стрептококком и стафилококком.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Предрасполагающие факторы: изменение реактивности организма после перенесенных общих инфекционных заболеваний (грипп, ангина),переохлаждения, авитаминоз.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66675" marB="66675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4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736984"/>
          <a:ext cx="12192000" cy="4626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974"/>
                <a:gridCol w="4059415"/>
                <a:gridCol w="4155611"/>
              </a:tblGrid>
              <a:tr h="61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Катаральный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Гипертрофический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Язвенный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</a:tr>
              <a:tr h="86694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effectLst/>
                        </a:rPr>
                        <a:t>Субъективные ощущения</a:t>
                      </a:r>
                      <a:endParaRPr lang="ru-RU" sz="18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8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Кровоточивость десен при чистке зубов или приеме твердой пищи, чувство жжения и расширения в деснах.</a:t>
                      </a:r>
                      <a:endParaRPr lang="ru-RU" sz="2000" b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0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Выраженная кровоточивость десен</a:t>
                      </a:r>
                      <a:r>
                        <a:rPr lang="ru-RU" sz="2000" b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при приеме пищи, чистке зубов, явные косметические дефекты, неприятный запах изо рта.</a:t>
                      </a:r>
                      <a:endParaRPr lang="ru-RU" sz="2000" b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0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Боль в деснах, усиливающаяся при приеме пищи, неприятный запах изо рта, общее недомогание, головная боль, повышение температуры тела.</a:t>
                      </a:r>
                      <a:endParaRPr lang="ru-RU" sz="2000" b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0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770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27338" y="2060575"/>
          <a:ext cx="7840662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9610852" imgH="5152857" progId="MSGraph.Chart.8">
                  <p:embed followColorScheme="full"/>
                </p:oleObj>
              </mc:Choice>
              <mc:Fallback>
                <p:oleObj name="Диаграмма" r:id="rId3" imgW="9610852" imgH="51528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2060575"/>
                        <a:ext cx="7840662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23582" y="274637"/>
            <a:ext cx="9644418" cy="1253911"/>
          </a:xfrm>
        </p:spPr>
        <p:txBody>
          <a:bodyPr>
            <a:normAutofit/>
          </a:bodyPr>
          <a:lstStyle/>
          <a:p>
            <a:r>
              <a:rPr lang="ru-RU" altLang="en-US" dirty="0" smtClean="0">
                <a:solidFill>
                  <a:schemeClr val="tx1"/>
                </a:solidFill>
              </a:rPr>
              <a:t>Заболевания пародонта </a:t>
            </a:r>
            <a:r>
              <a:rPr lang="ru-RU" altLang="en-US" sz="3600" dirty="0"/>
              <a:t>(К</a:t>
            </a:r>
            <a:r>
              <a:rPr lang="en-US" altLang="en-US" sz="3600" dirty="0" err="1"/>
              <a:t>otzschke</a:t>
            </a:r>
            <a:r>
              <a:rPr lang="en-US" altLang="en-US" sz="3600" dirty="0"/>
              <a:t> H.,1989)</a:t>
            </a:r>
            <a:endParaRPr lang="ru-R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80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679859"/>
          <a:ext cx="12192000" cy="6188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974"/>
                <a:gridCol w="4059415"/>
                <a:gridCol w="4155611"/>
              </a:tblGrid>
              <a:tr h="5192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7030A0"/>
                          </a:solidFill>
                          <a:effectLst/>
                        </a:rPr>
                        <a:t>Проявления</a:t>
                      </a:r>
                      <a:endParaRPr lang="ru-RU" sz="28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2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Гиперемия, отек слизистой оболочки десны (при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генерализованном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процессе) и одному или группе зубов при локализованном воспалении.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Десневой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край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болезненен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 легко кровоточит, на зубах окрашенный кровью зубной налет, неприятный запах изо рта, поверхность десны гладкая, блестящая, ярко гиперемированная при остром течении.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0" dirty="0">
                        <a:solidFill>
                          <a:schemeClr val="tx1"/>
                        </a:solidFill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Гипертрофия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сосочков, которые могут быть рыхлыми, кровоточащими. Гипертрофированные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сосочки плотные, бледные, не кровоточащие. Ложные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карманы, выделение экссудата. Возможен некроз вершин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сосочков, остеопороз,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акантоз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в вакуольной дистрофией клеток шиповатого слоя. В более глубоких слоях фиброз соединительно тканных структур.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0" dirty="0">
                        <a:solidFill>
                          <a:schemeClr val="tx1"/>
                        </a:solidFill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На фоне воспаления (гиперемия, цианоз, отек) обнаруживается изъязвление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десневого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края. Язвенные поверхности покрыты фибринозным или некротическим налетом. Изъязвления верхушек межзубных сосочков, вследствие чего они приобретают усеченную форму. Регионарные лимфатические узлы увеличены, подвижны, болезненны, зубы слегка подвижны. На рентгенограмме остеопороз вершин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межальвеолярных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перегородок, расширение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периодонтальной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щели.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58238"/>
          <a:ext cx="12192000" cy="613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6974"/>
                <a:gridCol w="4059415"/>
                <a:gridCol w="4155611"/>
              </a:tblGrid>
              <a:tr h="61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Катаральный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Гипертрофический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Язвенный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7" marR="26447" marT="30854" marB="30854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25712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диагностика пародонтита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596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543" y="278039"/>
            <a:ext cx="11353800" cy="1325563"/>
          </a:xfrm>
        </p:spPr>
        <p:txBody>
          <a:bodyPr/>
          <a:lstStyle/>
          <a:p>
            <a:r>
              <a:rPr lang="ru-RU" dirty="0"/>
              <a:t>Дифференциальная диагностика хронического </a:t>
            </a:r>
            <a:r>
              <a:rPr lang="ru-RU" dirty="0" err="1"/>
              <a:t>генерализованного</a:t>
            </a:r>
            <a:r>
              <a:rPr lang="ru-RU" dirty="0"/>
              <a:t> пародонтита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96999" y="1802618"/>
          <a:ext cx="10398002" cy="4397352"/>
        </p:xfrm>
        <a:graphic>
          <a:graphicData uri="http://schemas.openxmlformats.org/drawingml/2006/table">
            <a:tbl>
              <a:tblPr/>
              <a:tblGrid>
                <a:gridCol w="5199001"/>
                <a:gridCol w="5199001"/>
              </a:tblGrid>
              <a:tr h="1179194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Хронический катаральный гингивит</a:t>
                      </a:r>
                    </a:p>
                  </a:txBody>
                  <a:tcPr marL="47092" marR="47092" marT="47092" marB="47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зубодесневое соединение не нарушено, на рентгенограмме целостность кортикальных пластин на вершинах межальвеолярных перегородок не нарушена, высота сохранена.</a:t>
                      </a:r>
                    </a:p>
                  </a:txBody>
                  <a:tcPr marL="47092" marR="47092" marT="47092" marB="47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46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Хронический гипертрофический гингивит</a:t>
                      </a:r>
                    </a:p>
                  </a:txBody>
                  <a:tcPr marL="47092" marR="47092" marT="47092" marB="4709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ложный карман без нарушения зубодесневого соединения, на рентгенограмме целостность кортикальных пластин на вершинах межальвеолярных перегородок не нарушена, высота сохранена.</a:t>
                      </a:r>
                    </a:p>
                  </a:txBody>
                  <a:tcPr marL="47092" marR="47092" marT="47092" marB="4709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98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Пародонтоз</a:t>
                      </a:r>
                    </a:p>
                  </a:txBody>
                  <a:tcPr marL="47092" marR="47092" marT="47092" marB="4709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отсутствие признаков воспаления (гиперемия, отек, кровоточивость десны) и </a:t>
                      </a:r>
                      <a:r>
                        <a:rPr lang="ru-RU" sz="1800" dirty="0" err="1">
                          <a:effectLst/>
                        </a:rPr>
                        <a:t>пародонтального</a:t>
                      </a:r>
                      <a:r>
                        <a:rPr lang="ru-RU" sz="1800" dirty="0">
                          <a:effectLst/>
                        </a:rPr>
                        <a:t> кармана. На рентгенограмме отмечается снижение высоты межзубных перегородок равномерное, не сопровождается потерей кортикальной пластины на их вершине.</a:t>
                      </a:r>
                    </a:p>
                  </a:txBody>
                  <a:tcPr marL="47092" marR="47092" marT="47092" marB="4709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6938" y="180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32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Дифференциальная диагностика хронического пародонтита в стадии обострения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262883"/>
              </p:ext>
            </p:extLst>
          </p:nvPr>
        </p:nvGraphicFramePr>
        <p:xfrm>
          <a:off x="333828" y="1690688"/>
          <a:ext cx="11596914" cy="5071514"/>
        </p:xfrm>
        <a:graphic>
          <a:graphicData uri="http://schemas.openxmlformats.org/drawingml/2006/table">
            <a:tbl>
              <a:tblPr/>
              <a:tblGrid>
                <a:gridCol w="3940700"/>
                <a:gridCol w="7656214"/>
              </a:tblGrid>
              <a:tr h="676577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Обострение хронического катарального гингивита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отсутствие патологического пародонтального кармана, зубодесневое соединение не нарушено, на рентгенограмме нет деструкции альвеолярной кости.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006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Язвенно-некротический гингивит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отсутствие патологического пародонтального кармана, зубодесневое соединение не нарушено, на рентгенограмме кортикальная пластинка на вершине межальвеолярных перегородок сохранена.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54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Обострение отечной формы хронического гипертрофического гингивита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ложный карман, зубодесневое соединение не нарушено, на рентгенограмме целостность костной ткани межзубных перегородок.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6372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Обострение хронического периодонтита и острый гнойный периостит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отсутствует пародонтальный карман, на рентгенограмме целостность костной ткани межзубных перегородок, в области верхушки корня определяется очаг воспалительной деструкции с нечеткими размытыми контурами.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2021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Острый лейкоз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бледность слизистой оболочки полости рта, кровоизлияния, спонтанная кровоточивость десны, язвенно-некротические изменения на фоне не воспаленной слизистой, специфические лейкемические инфильтраты (лейкемиды), заболеваний не поддается лечению. При обострении хронического пародонтита прогноз благоприятный, обострение при лечении стихает через 5-10 дней.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006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ВИЧ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поражение полости рта развивается на стадии вторичных заболеваний, после 5-6 лет заражения.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Снижение массы тела и тяжелые нарушения иммунной системы.</a:t>
                      </a:r>
                    </a:p>
                  </a:txBody>
                  <a:tcPr marL="24304" marR="24304" marT="24304" marB="243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2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0-tub-ru.yandex.net/i?id=eb31d36517710b4a67398d7feb4e102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145457"/>
            <a:ext cx="10655671" cy="65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24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m0-tub-ru.yandex.net/i?id=80c1e946ca2eaa784d540e16c4f7e12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" y="0"/>
            <a:ext cx="11289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75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" y="2614840"/>
            <a:ext cx="11150600" cy="1325563"/>
          </a:xfrm>
        </p:spPr>
        <p:txBody>
          <a:bodyPr/>
          <a:lstStyle/>
          <a:p>
            <a:pPr algn="ctr"/>
            <a:r>
              <a:rPr lang="ru-RU" dirty="0" smtClean="0"/>
              <a:t>Дифференциальная диагностика</a:t>
            </a:r>
            <a:br>
              <a:rPr lang="ru-RU" dirty="0" smtClean="0"/>
            </a:br>
            <a:r>
              <a:rPr lang="ru-RU" dirty="0" smtClean="0"/>
              <a:t>пародонтоза и пародонтита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61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085" y="867682"/>
            <a:ext cx="10831285" cy="5257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пародонтита характерна кровоточивость десен, чего не наблюдается при пародонтозе</a:t>
            </a:r>
          </a:p>
          <a:p>
            <a:r>
              <a:rPr lang="ru-RU" sz="3200" dirty="0" smtClean="0"/>
              <a:t>Клинический карман характерен только для пародонтита</a:t>
            </a:r>
          </a:p>
          <a:p>
            <a:r>
              <a:rPr lang="ru-RU" sz="3200" dirty="0" smtClean="0"/>
              <a:t>При пародонтите определяется расшатанность зубов, при пародонтозе незначительная подвижность проявляется </a:t>
            </a:r>
            <a:r>
              <a:rPr lang="ru-RU" sz="3200" dirty="0" err="1" smtClean="0"/>
              <a:t>толко</a:t>
            </a:r>
            <a:r>
              <a:rPr lang="ru-RU" sz="3200" dirty="0" smtClean="0"/>
              <a:t> при тяжелой степени</a:t>
            </a:r>
          </a:p>
          <a:p>
            <a:r>
              <a:rPr lang="ru-RU" sz="3200" dirty="0" smtClean="0"/>
              <a:t>При пародонтите определяется воспаление десны с преобладанием серозного, некротического или полиморфного процесса, что не характерно для пародонтоза.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371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m0-tub-ru.yandex.net/i?id=881085cfbf4e5d4c23323932b7f6ba5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9" y="727983"/>
            <a:ext cx="11815222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8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пародонтоз фото III стад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6" y="53581"/>
            <a:ext cx="10203543" cy="67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7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92101"/>
            <a:ext cx="9144000" cy="9763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altLang="en-US" sz="4000"/>
              <a:t>Микрофлора пародонтального кармана</a:t>
            </a:r>
            <a:endParaRPr lang="ru-RU" altLang="en-US" sz="360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781800" y="175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2208214" y="1916114"/>
          <a:ext cx="7058025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3" imgW="4543312" imgH="2000120" progId="MSGraph.Chart.8">
                  <p:embed followColorScheme="full"/>
                </p:oleObj>
              </mc:Choice>
              <mc:Fallback>
                <p:oleObj name="Диаграмма" r:id="rId3" imgW="4543312" imgH="20001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1916114"/>
                        <a:ext cx="7058025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432175" y="3644900"/>
            <a:ext cx="2667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altLang="en-US" sz="1400">
                <a:latin typeface="Tahoma" pitchFamily="34" charset="0"/>
              </a:rPr>
              <a:t>Количество АНАЭРОБов</a:t>
            </a:r>
            <a:r>
              <a:rPr lang="uz-Cyrl-UZ" altLang="en-US" sz="1400">
                <a:latin typeface="Tahoma" pitchFamily="34" charset="0"/>
              </a:rPr>
              <a:t> </a:t>
            </a:r>
            <a:r>
              <a:rPr lang="ru-RU" altLang="en-US" sz="1400">
                <a:latin typeface="Tahoma" pitchFamily="34" charset="0"/>
              </a:rPr>
              <a:t>увеличевается до</a:t>
            </a:r>
            <a:r>
              <a:rPr lang="uz-Cyrl-UZ" altLang="en-US" sz="1400">
                <a:latin typeface="Tahoma" pitchFamily="34" charset="0"/>
              </a:rPr>
              <a:t> </a:t>
            </a:r>
            <a:r>
              <a:rPr lang="ru-RU" altLang="en-US" sz="1400">
                <a:latin typeface="Tahoma" pitchFamily="34" charset="0"/>
              </a:rPr>
              <a:t>70-80%</a:t>
            </a:r>
            <a:r>
              <a:rPr lang="uz-Cyrl-UZ" altLang="en-US" sz="1400">
                <a:latin typeface="Tahoma" pitchFamily="34" charset="0"/>
              </a:rPr>
              <a:t> </a:t>
            </a:r>
            <a:endParaRPr lang="ru-RU" altLang="en-US" sz="1400">
              <a:latin typeface="Tahoma" pitchFamily="34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316788" y="2276475"/>
            <a:ext cx="2667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altLang="en-US" sz="1400">
                <a:latin typeface="Tahoma" pitchFamily="34" charset="0"/>
              </a:rPr>
              <a:t>Аэробные</a:t>
            </a:r>
          </a:p>
          <a:p>
            <a:pPr algn="ctr">
              <a:lnSpc>
                <a:spcPct val="75000"/>
              </a:lnSpc>
            </a:pPr>
            <a:r>
              <a:rPr lang="ru-RU" altLang="en-US" sz="1400">
                <a:latin typeface="Tahoma" pitchFamily="34" charset="0"/>
              </a:rPr>
              <a:t>Грам+ кокки</a:t>
            </a:r>
            <a:r>
              <a:rPr lang="uz-Cyrl-UZ" altLang="en-US" sz="1400">
                <a:latin typeface="Tahoma" pitchFamily="34" charset="0"/>
              </a:rPr>
              <a:t> </a:t>
            </a:r>
            <a:r>
              <a:rPr lang="ru-RU" altLang="en-US" sz="1400">
                <a:latin typeface="Tahoma" pitchFamily="34" charset="0"/>
              </a:rPr>
              <a:t>и палочки</a:t>
            </a:r>
            <a:r>
              <a:rPr lang="uz-Cyrl-UZ" altLang="en-US" sz="1400">
                <a:latin typeface="Tahoma" pitchFamily="34" charset="0"/>
              </a:rPr>
              <a:t> </a:t>
            </a:r>
            <a:endParaRPr lang="ru-RU" altLang="en-US" sz="1400">
              <a:latin typeface="Tahoma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ru-RU" altLang="en-US" sz="1400">
                <a:latin typeface="Tahoma" pitchFamily="34" charset="0"/>
              </a:rPr>
              <a:t>20-30%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432175" y="1916113"/>
            <a:ext cx="43434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179AA">
                        <a:gamma/>
                        <a:shade val="46275"/>
                        <a:invGamma/>
                      </a:srgbClr>
                    </a:gs>
                    <a:gs pos="100000">
                      <a:srgbClr val="F179AA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en-US" b="1"/>
              <a:t>Воспаление пародонтального кармана</a:t>
            </a:r>
          </a:p>
        </p:txBody>
      </p:sp>
    </p:spTree>
    <p:extLst>
      <p:ext uri="{BB962C8B-B14F-4D97-AF65-F5344CB8AC3E}">
        <p14:creationId xmlns:p14="http://schemas.microsoft.com/office/powerpoint/2010/main" val="30718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44" y="609600"/>
            <a:ext cx="10918371" cy="568347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 дифференциальной диагностике болезней пародонта необходимо </a:t>
            </a:r>
            <a:r>
              <a:rPr lang="ru-RU" dirty="0" smtClean="0"/>
              <a:t>также</a:t>
            </a:r>
            <a:r>
              <a:rPr lang="ru-RU" dirty="0"/>
              <a:t> </a:t>
            </a:r>
            <a:r>
              <a:rPr lang="ru-RU" dirty="0" smtClean="0"/>
              <a:t>учитывать </a:t>
            </a:r>
            <a:r>
              <a:rPr lang="ru-RU" dirty="0"/>
              <a:t>заболевания крови, сифилис, туберкулез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 известно много дополнительных объективных метод исследования больных с патологией пародонта, большое место среди них занимают функциональные методы. Следует четко представлять, что с помощью </a:t>
            </a:r>
            <a:r>
              <a:rPr lang="ru-RU" dirty="0" smtClean="0"/>
              <a:t>ЭОМ,</a:t>
            </a:r>
            <a:r>
              <a:rPr lang="ru-RU" dirty="0"/>
              <a:t> </a:t>
            </a:r>
            <a:r>
              <a:rPr lang="ru-RU" dirty="0" smtClean="0"/>
              <a:t>полярографии </a:t>
            </a:r>
            <a:r>
              <a:rPr lang="ru-RU" dirty="0"/>
              <a:t>и др. нельзя провести дифференциальную диагностику нозологических форм болезней пародонта, а можно лишь определить состояние одного из патогенетических звеньев заболевания.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Многочисленные </a:t>
            </a:r>
            <a:r>
              <a:rPr lang="ru-RU" dirty="0"/>
              <a:t>индексы, используемые при болезнях пародонта, позволяют объективно охарактеризовать гигиеническое состояние полости рта, степень воспалительного процесса в десне, состояние периферических сосудов в тканях пародонта, изменения в костной ткани альвеолярного отростка челюстей и т.д. в конкретном цифровом выражении. Динамика подобных показателей особенно необходима при осуществлении страховой медицины.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254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Данилевский, Н.Ф. Заболевания пародонта. Атлас. Гриф Министерства Здравоохранения / Н.Ф. Данилевский. - М.: Медицина, </a:t>
            </a:r>
            <a:r>
              <a:rPr lang="ru-RU" dirty="0" smtClean="0"/>
              <a:t>2017</a:t>
            </a:r>
          </a:p>
          <a:p>
            <a:r>
              <a:rPr lang="ru-RU" dirty="0"/>
              <a:t>Николаев, А.И. Диагностика, лечение и профилактика заболеваний пародонта / А.И. Николаев. - М.: </a:t>
            </a:r>
            <a:r>
              <a:rPr lang="ru-RU" dirty="0" err="1"/>
              <a:t>МЕДпресс-информ</a:t>
            </a:r>
            <a:r>
              <a:rPr lang="ru-RU" dirty="0"/>
              <a:t>, </a:t>
            </a:r>
            <a:r>
              <a:rPr lang="ru-RU" dirty="0" smtClean="0"/>
              <a:t>2015</a:t>
            </a:r>
          </a:p>
          <a:p>
            <a:r>
              <a:rPr lang="ru-RU" dirty="0"/>
              <a:t>Профилактика воспалительных заболеваний пародонта. Учебное пособие / А.И. Абдурахманов и др. - М.: ГЭОТАР-Медиа, </a:t>
            </a:r>
            <a:r>
              <a:rPr lang="ru-RU" dirty="0" smtClean="0"/>
              <a:t>2015</a:t>
            </a:r>
          </a:p>
          <a:p>
            <a:r>
              <a:rPr lang="ru-RU" dirty="0" err="1"/>
              <a:t>Янушевич</a:t>
            </a:r>
            <a:r>
              <a:rPr lang="ru-RU" dirty="0"/>
              <a:t>, О.О. Пародонтит. XXI век / О.О. </a:t>
            </a:r>
            <a:r>
              <a:rPr lang="ru-RU" dirty="0" err="1"/>
              <a:t>Янушевич</a:t>
            </a:r>
            <a:r>
              <a:rPr lang="ru-RU" dirty="0"/>
              <a:t>. - М.: ГЭОТАР-Медиа, </a:t>
            </a:r>
            <a:r>
              <a:rPr lang="ru-RU" dirty="0" smtClean="0"/>
              <a:t>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14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2" descr="https://im0-tub-ru.yandex.net/i?id=b9896a7f69c5ab42ccf99e97373754b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45" y="274638"/>
            <a:ext cx="8570509" cy="63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4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заболеваний пародонта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942" y="1690688"/>
            <a:ext cx="10644116" cy="448627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b="1" dirty="0"/>
              <a:t>Гингивит.</a:t>
            </a:r>
            <a:r>
              <a:rPr lang="ru-RU" dirty="0"/>
              <a:t> Воспаление тканей десны.</a:t>
            </a:r>
          </a:p>
          <a:p>
            <a:pPr fontAlgn="base"/>
            <a:r>
              <a:rPr lang="ru-RU" b="1" dirty="0"/>
              <a:t>Пародонтит.</a:t>
            </a:r>
            <a:r>
              <a:rPr lang="ru-RU" dirty="0"/>
              <a:t> Воспалительное заболевание пародонта, при котором наблюдается прогрессирующая деструкция мягких тканей и кости.</a:t>
            </a:r>
          </a:p>
          <a:p>
            <a:pPr fontAlgn="base"/>
            <a:r>
              <a:rPr lang="ru-RU" b="1" dirty="0"/>
              <a:t>Пародонтоз.</a:t>
            </a:r>
            <a:r>
              <a:rPr lang="ru-RU" dirty="0"/>
              <a:t> Дистрофическое поражение пародонта. Протекает с равномерной резорбцией кости. Признаки воспаления отсутствуют.</a:t>
            </a:r>
          </a:p>
          <a:p>
            <a:pPr fontAlgn="base"/>
            <a:r>
              <a:rPr lang="ru-RU" b="1" dirty="0"/>
              <a:t>Идиопатические заболевания пародонта.</a:t>
            </a:r>
            <a:r>
              <a:rPr lang="ru-RU" dirty="0"/>
              <a:t> Сопровождаются прогрессирующим лизисом тканей.</a:t>
            </a:r>
          </a:p>
          <a:p>
            <a:pPr fontAlgn="base"/>
            <a:r>
              <a:rPr lang="ru-RU" b="1" dirty="0" err="1"/>
              <a:t>Пародонтомы</a:t>
            </a:r>
            <a:r>
              <a:rPr lang="ru-RU" b="1" dirty="0"/>
              <a:t>.</a:t>
            </a:r>
            <a:r>
              <a:rPr lang="ru-RU" dirty="0"/>
              <a:t> К этой группе относят опухоли и опухолевидные процессы.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63" y="0"/>
            <a:ext cx="8873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3" y="1"/>
            <a:ext cx="1020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0" y="80252"/>
            <a:ext cx="10757960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1383</Words>
  <Application>Microsoft Office PowerPoint</Application>
  <PresentationFormat>Широкоэкранный</PresentationFormat>
  <Paragraphs>143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Times New Roman</vt:lpstr>
      <vt:lpstr>Тема Office</vt:lpstr>
      <vt:lpstr>Диаграмма</vt:lpstr>
      <vt:lpstr>Точечный рисунок</vt:lpstr>
      <vt:lpstr>Презентация PowerPoint</vt:lpstr>
      <vt:lpstr>Презентация PowerPoint</vt:lpstr>
      <vt:lpstr>Заболевания пародонта (Кotzschke H.,1989)</vt:lpstr>
      <vt:lpstr>Микрофлора пародонтального кармана</vt:lpstr>
      <vt:lpstr>Презентация PowerPoint</vt:lpstr>
      <vt:lpstr>Категории заболеваний пародонта</vt:lpstr>
      <vt:lpstr>Презентация PowerPoint</vt:lpstr>
      <vt:lpstr>Презентация PowerPoint</vt:lpstr>
      <vt:lpstr>Презентация PowerPoint</vt:lpstr>
      <vt:lpstr>Презентация PowerPoint</vt:lpstr>
      <vt:lpstr>Гингивит</vt:lpstr>
      <vt:lpstr>Катаральный гингивит</vt:lpstr>
      <vt:lpstr>Гипертрофический гингивит</vt:lpstr>
      <vt:lpstr>Язвенно-некротический гингивит</vt:lpstr>
      <vt:lpstr>Пародонтит</vt:lpstr>
      <vt:lpstr>Пародонтит средней тяжести</vt:lpstr>
      <vt:lpstr>Пародонтоз</vt:lpstr>
      <vt:lpstr>Идиопатические заболевания пародонта с прогрессирующим лизисом тканей</vt:lpstr>
      <vt:lpstr>Синдром Папийона—Лефевра</vt:lpstr>
      <vt:lpstr>Пародонтома</vt:lpstr>
      <vt:lpstr>Факторы риска</vt:lpstr>
      <vt:lpstr>Дифференциальная диагностика катарального гингивита</vt:lpstr>
      <vt:lpstr>Дифференциальная диагностика хронического катарального гингивита в стадии обострения</vt:lpstr>
      <vt:lpstr>Дифференциальная диагностика язвенно-некротического гингивита</vt:lpstr>
      <vt:lpstr>Дифференциальная диагностика хронического генерализованного гипертрофического гингивита</vt:lpstr>
      <vt:lpstr>Дифференциальная диагностика хронического локального гипертрофического гингивита</vt:lpstr>
      <vt:lpstr>Дифференциальная диагностика гингивитов</vt:lpstr>
      <vt:lpstr>Презентация PowerPoint</vt:lpstr>
      <vt:lpstr>Презентация PowerPoint</vt:lpstr>
      <vt:lpstr>Презентация PowerPoint</vt:lpstr>
      <vt:lpstr>Дифференциальная диагностика пародонтита </vt:lpstr>
      <vt:lpstr>Дифференциальная диагностика хронического генерализованного пародонтита</vt:lpstr>
      <vt:lpstr>Дифференциальная диагностика хронического пародонтита в стадии обострения</vt:lpstr>
      <vt:lpstr>Презентация PowerPoint</vt:lpstr>
      <vt:lpstr>Презентация PowerPoint</vt:lpstr>
      <vt:lpstr>Дифференциальная диагностика пародонтоза и пародонтита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11</cp:revision>
  <dcterms:created xsi:type="dcterms:W3CDTF">2022-02-13T12:21:31Z</dcterms:created>
  <dcterms:modified xsi:type="dcterms:W3CDTF">2022-12-23T04:02:33Z</dcterms:modified>
</cp:coreProperties>
</file>