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9" r:id="rId17"/>
    <p:sldId id="277" r:id="rId18"/>
    <p:sldId id="278" r:id="rId19"/>
    <p:sldId id="281" r:id="rId20"/>
    <p:sldId id="273" r:id="rId21"/>
    <p:sldId id="274" r:id="rId22"/>
    <p:sldId id="276"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53"/>
    <p:restoredTop sz="95707"/>
  </p:normalViewPr>
  <p:slideViewPr>
    <p:cSldViewPr snapToGrid="0">
      <p:cViewPr varScale="1">
        <p:scale>
          <a:sx n="90" d="100"/>
          <a:sy n="90" d="100"/>
        </p:scale>
        <p:origin x="232" y="5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_rels/data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image" Target="../media/image9.jpeg"/></Relationships>
</file>

<file path=ppt/diagrams/_rels/drawing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image" Target="../media/image9.jpeg"/></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7C4D73-1962-544C-8569-06B874B5C55E}" type="doc">
      <dgm:prSet loTypeId="urn:microsoft.com/office/officeart/2005/8/layout/process4" loCatId="list" qsTypeId="urn:microsoft.com/office/officeart/2005/8/quickstyle/simple1" qsCatId="simple" csTypeId="urn:microsoft.com/office/officeart/2005/8/colors/colorful4" csCatId="colorful"/>
      <dgm:spPr/>
      <dgm:t>
        <a:bodyPr/>
        <a:lstStyle/>
        <a:p>
          <a:endParaRPr lang="ru-RU"/>
        </a:p>
      </dgm:t>
    </dgm:pt>
    <dgm:pt modelId="{B7DB4E50-60B5-BE48-A26D-EAE9913D499A}">
      <dgm:prSet/>
      <dgm:spPr/>
      <dgm:t>
        <a:bodyPr/>
        <a:lstStyle/>
        <a:p>
          <a:r>
            <a:rPr lang="ru-RU" u="sng"/>
            <a:t>Этиология:</a:t>
          </a:r>
          <a:r>
            <a:rPr lang="ru-RU"/>
            <a:t> возникает случайно при прикусывании, ударе или ранении разными предметами.</a:t>
          </a:r>
        </a:p>
      </dgm:t>
    </dgm:pt>
    <dgm:pt modelId="{3A7C340C-D4ED-7F43-8198-FE9F1589DAC2}" type="parTrans" cxnId="{87E39137-75EA-8C4F-9AE0-4CB751E398CF}">
      <dgm:prSet/>
      <dgm:spPr/>
      <dgm:t>
        <a:bodyPr/>
        <a:lstStyle/>
        <a:p>
          <a:endParaRPr lang="ru-RU"/>
        </a:p>
      </dgm:t>
    </dgm:pt>
    <dgm:pt modelId="{B48C6047-0DDD-0749-9554-11A541A502FA}" type="sibTrans" cxnId="{87E39137-75EA-8C4F-9AE0-4CB751E398CF}">
      <dgm:prSet/>
      <dgm:spPr/>
      <dgm:t>
        <a:bodyPr/>
        <a:lstStyle/>
        <a:p>
          <a:endParaRPr lang="ru-RU"/>
        </a:p>
      </dgm:t>
    </dgm:pt>
    <dgm:pt modelId="{DF1F147F-D387-2A4C-80A5-9BA753C42511}">
      <dgm:prSet/>
      <dgm:spPr/>
      <dgm:t>
        <a:bodyPr/>
        <a:lstStyle/>
        <a:p>
          <a:r>
            <a:rPr lang="ru-RU" u="sng" dirty="0"/>
            <a:t>Клиника:</a:t>
          </a:r>
          <a:r>
            <a:rPr lang="ru-RU" dirty="0"/>
            <a:t> Клинически может протекать без нарушения целостности СО (отек, гиперемия, кровоизлияние) или с нарушением (эрозия, экскориация, язва), что определяет тяжесть течения заболевания. Сначала появляется боль, а на месте контакта может образоваться гематома, экскориация, эрозия или язва. Часто их размеры, форма и локализация на СО совпадают с таковыми травмирующего агента. Гематомы и поверхностные повреждения (экскориация, эрозия) относительно быстро (за 1—3 суток) исчезают. В случае вторичного инфицирования эрозия может перейти в длительно незаживающую язву. Основание язвы при пальпации болезненно, инфильтрировано.</a:t>
          </a:r>
        </a:p>
      </dgm:t>
    </dgm:pt>
    <dgm:pt modelId="{CF80C5BE-9CDA-6F40-AA11-0E1281363EF4}" type="parTrans" cxnId="{BDCA4F1C-06DC-1145-98BB-705EE1ED0A93}">
      <dgm:prSet/>
      <dgm:spPr/>
      <dgm:t>
        <a:bodyPr/>
        <a:lstStyle/>
        <a:p>
          <a:endParaRPr lang="ru-RU"/>
        </a:p>
      </dgm:t>
    </dgm:pt>
    <dgm:pt modelId="{4B5DE798-2B17-424B-B8ED-BC6784B893D5}" type="sibTrans" cxnId="{BDCA4F1C-06DC-1145-98BB-705EE1ED0A93}">
      <dgm:prSet/>
      <dgm:spPr/>
      <dgm:t>
        <a:bodyPr/>
        <a:lstStyle/>
        <a:p>
          <a:endParaRPr lang="ru-RU"/>
        </a:p>
      </dgm:t>
    </dgm:pt>
    <dgm:pt modelId="{22C7FF4A-85CF-4442-BC15-B1F72776EC89}">
      <dgm:prSet/>
      <dgm:spPr/>
      <dgm:t>
        <a:bodyPr/>
        <a:lstStyle/>
        <a:p>
          <a:r>
            <a:rPr lang="ru-RU" u="sng" dirty="0"/>
            <a:t>Диагностика: </a:t>
          </a:r>
          <a:r>
            <a:rPr lang="ru-RU" dirty="0"/>
            <a:t>Как правило не представляет затруднений, причина легко выявляется после сбора анамнеза, а объективное обследование позволяет установить локализацию и глубину повреждения тканей полости рта.</a:t>
          </a:r>
        </a:p>
      </dgm:t>
    </dgm:pt>
    <dgm:pt modelId="{8CCE30D5-0710-1943-BA02-54757D2F33EA}" type="parTrans" cxnId="{A32710AE-A94C-7A47-B071-C6D7C6162AB4}">
      <dgm:prSet/>
      <dgm:spPr/>
      <dgm:t>
        <a:bodyPr/>
        <a:lstStyle/>
        <a:p>
          <a:endParaRPr lang="ru-RU"/>
        </a:p>
      </dgm:t>
    </dgm:pt>
    <dgm:pt modelId="{031F7B41-0AEF-3044-A983-9A9C93BC5000}" type="sibTrans" cxnId="{A32710AE-A94C-7A47-B071-C6D7C6162AB4}">
      <dgm:prSet/>
      <dgm:spPr/>
      <dgm:t>
        <a:bodyPr/>
        <a:lstStyle/>
        <a:p>
          <a:endParaRPr lang="ru-RU"/>
        </a:p>
      </dgm:t>
    </dgm:pt>
    <dgm:pt modelId="{4D31A52D-4EF4-4042-8718-36ECB5AC5BB3}" type="pres">
      <dgm:prSet presAssocID="{5C7C4D73-1962-544C-8569-06B874B5C55E}" presName="Name0" presStyleCnt="0">
        <dgm:presLayoutVars>
          <dgm:dir/>
          <dgm:animLvl val="lvl"/>
          <dgm:resizeHandles val="exact"/>
        </dgm:presLayoutVars>
      </dgm:prSet>
      <dgm:spPr/>
    </dgm:pt>
    <dgm:pt modelId="{51C489B0-BB3D-9D44-97CF-1BA6750D0B95}" type="pres">
      <dgm:prSet presAssocID="{22C7FF4A-85CF-4442-BC15-B1F72776EC89}" presName="boxAndChildren" presStyleCnt="0"/>
      <dgm:spPr/>
    </dgm:pt>
    <dgm:pt modelId="{1658A676-2025-8944-BAF4-98BACD6776DF}" type="pres">
      <dgm:prSet presAssocID="{22C7FF4A-85CF-4442-BC15-B1F72776EC89}" presName="parentTextBox" presStyleLbl="node1" presStyleIdx="0" presStyleCnt="3"/>
      <dgm:spPr/>
    </dgm:pt>
    <dgm:pt modelId="{F1A9DD7A-F625-3947-A39E-01ED92AAABE5}" type="pres">
      <dgm:prSet presAssocID="{4B5DE798-2B17-424B-B8ED-BC6784B893D5}" presName="sp" presStyleCnt="0"/>
      <dgm:spPr/>
    </dgm:pt>
    <dgm:pt modelId="{616EFE5E-2428-684A-9862-348A0346AEB1}" type="pres">
      <dgm:prSet presAssocID="{DF1F147F-D387-2A4C-80A5-9BA753C42511}" presName="arrowAndChildren" presStyleCnt="0"/>
      <dgm:spPr/>
    </dgm:pt>
    <dgm:pt modelId="{D74CAAFB-0360-2242-A64B-44B0C1ADADAB}" type="pres">
      <dgm:prSet presAssocID="{DF1F147F-D387-2A4C-80A5-9BA753C42511}" presName="parentTextArrow" presStyleLbl="node1" presStyleIdx="1" presStyleCnt="3"/>
      <dgm:spPr/>
    </dgm:pt>
    <dgm:pt modelId="{26069B24-00B7-9D44-93C1-D2AB57CECC81}" type="pres">
      <dgm:prSet presAssocID="{B48C6047-0DDD-0749-9554-11A541A502FA}" presName="sp" presStyleCnt="0"/>
      <dgm:spPr/>
    </dgm:pt>
    <dgm:pt modelId="{F72057A4-BEDB-D34C-84A6-415AECC4E827}" type="pres">
      <dgm:prSet presAssocID="{B7DB4E50-60B5-BE48-A26D-EAE9913D499A}" presName="arrowAndChildren" presStyleCnt="0"/>
      <dgm:spPr/>
    </dgm:pt>
    <dgm:pt modelId="{CEAFD825-0105-D24F-A00F-209FEB6714B7}" type="pres">
      <dgm:prSet presAssocID="{B7DB4E50-60B5-BE48-A26D-EAE9913D499A}" presName="parentTextArrow" presStyleLbl="node1" presStyleIdx="2" presStyleCnt="3"/>
      <dgm:spPr/>
    </dgm:pt>
  </dgm:ptLst>
  <dgm:cxnLst>
    <dgm:cxn modelId="{BDCA4F1C-06DC-1145-98BB-705EE1ED0A93}" srcId="{5C7C4D73-1962-544C-8569-06B874B5C55E}" destId="{DF1F147F-D387-2A4C-80A5-9BA753C42511}" srcOrd="1" destOrd="0" parTransId="{CF80C5BE-9CDA-6F40-AA11-0E1281363EF4}" sibTransId="{4B5DE798-2B17-424B-B8ED-BC6784B893D5}"/>
    <dgm:cxn modelId="{87E39137-75EA-8C4F-9AE0-4CB751E398CF}" srcId="{5C7C4D73-1962-544C-8569-06B874B5C55E}" destId="{B7DB4E50-60B5-BE48-A26D-EAE9913D499A}" srcOrd="0" destOrd="0" parTransId="{3A7C340C-D4ED-7F43-8198-FE9F1589DAC2}" sibTransId="{B48C6047-0DDD-0749-9554-11A541A502FA}"/>
    <dgm:cxn modelId="{9DF8EB4E-4A0C-8045-8128-2E662C02EF78}" type="presOf" srcId="{B7DB4E50-60B5-BE48-A26D-EAE9913D499A}" destId="{CEAFD825-0105-D24F-A00F-209FEB6714B7}" srcOrd="0" destOrd="0" presId="urn:microsoft.com/office/officeart/2005/8/layout/process4"/>
    <dgm:cxn modelId="{EAAE7881-4DDC-5D43-8C43-C60CB7F3B253}" type="presOf" srcId="{DF1F147F-D387-2A4C-80A5-9BA753C42511}" destId="{D74CAAFB-0360-2242-A64B-44B0C1ADADAB}" srcOrd="0" destOrd="0" presId="urn:microsoft.com/office/officeart/2005/8/layout/process4"/>
    <dgm:cxn modelId="{D8948D83-CD6F-AC4C-827A-20DED8488ACA}" type="presOf" srcId="{22C7FF4A-85CF-4442-BC15-B1F72776EC89}" destId="{1658A676-2025-8944-BAF4-98BACD6776DF}" srcOrd="0" destOrd="0" presId="urn:microsoft.com/office/officeart/2005/8/layout/process4"/>
    <dgm:cxn modelId="{A32710AE-A94C-7A47-B071-C6D7C6162AB4}" srcId="{5C7C4D73-1962-544C-8569-06B874B5C55E}" destId="{22C7FF4A-85CF-4442-BC15-B1F72776EC89}" srcOrd="2" destOrd="0" parTransId="{8CCE30D5-0710-1943-BA02-54757D2F33EA}" sibTransId="{031F7B41-0AEF-3044-A983-9A9C93BC5000}"/>
    <dgm:cxn modelId="{AF8ECBBA-3B5D-6848-8B8E-7C2F4E8FA09C}" type="presOf" srcId="{5C7C4D73-1962-544C-8569-06B874B5C55E}" destId="{4D31A52D-4EF4-4042-8718-36ECB5AC5BB3}" srcOrd="0" destOrd="0" presId="urn:microsoft.com/office/officeart/2005/8/layout/process4"/>
    <dgm:cxn modelId="{4BD4DE5A-B320-1D4D-A6AD-EA3BEA2F06DF}" type="presParOf" srcId="{4D31A52D-4EF4-4042-8718-36ECB5AC5BB3}" destId="{51C489B0-BB3D-9D44-97CF-1BA6750D0B95}" srcOrd="0" destOrd="0" presId="urn:microsoft.com/office/officeart/2005/8/layout/process4"/>
    <dgm:cxn modelId="{E74D3D75-5CED-7C43-AE83-7F9C65273EEE}" type="presParOf" srcId="{51C489B0-BB3D-9D44-97CF-1BA6750D0B95}" destId="{1658A676-2025-8944-BAF4-98BACD6776DF}" srcOrd="0" destOrd="0" presId="urn:microsoft.com/office/officeart/2005/8/layout/process4"/>
    <dgm:cxn modelId="{3D145819-FBFD-424B-BBC3-7E973656E660}" type="presParOf" srcId="{4D31A52D-4EF4-4042-8718-36ECB5AC5BB3}" destId="{F1A9DD7A-F625-3947-A39E-01ED92AAABE5}" srcOrd="1" destOrd="0" presId="urn:microsoft.com/office/officeart/2005/8/layout/process4"/>
    <dgm:cxn modelId="{BB05838D-32EF-384E-9689-9905E954B87F}" type="presParOf" srcId="{4D31A52D-4EF4-4042-8718-36ECB5AC5BB3}" destId="{616EFE5E-2428-684A-9862-348A0346AEB1}" srcOrd="2" destOrd="0" presId="urn:microsoft.com/office/officeart/2005/8/layout/process4"/>
    <dgm:cxn modelId="{44C625B4-3A08-6244-80EC-30ECE67735F4}" type="presParOf" srcId="{616EFE5E-2428-684A-9862-348A0346AEB1}" destId="{D74CAAFB-0360-2242-A64B-44B0C1ADADAB}" srcOrd="0" destOrd="0" presId="urn:microsoft.com/office/officeart/2005/8/layout/process4"/>
    <dgm:cxn modelId="{5C567E5D-10BF-044E-B60A-B3FBCB7DE967}" type="presParOf" srcId="{4D31A52D-4EF4-4042-8718-36ECB5AC5BB3}" destId="{26069B24-00B7-9D44-93C1-D2AB57CECC81}" srcOrd="3" destOrd="0" presId="urn:microsoft.com/office/officeart/2005/8/layout/process4"/>
    <dgm:cxn modelId="{F3ABC41C-E8FE-334E-8523-0E570C92FC1F}" type="presParOf" srcId="{4D31A52D-4EF4-4042-8718-36ECB5AC5BB3}" destId="{F72057A4-BEDB-D34C-84A6-415AECC4E827}" srcOrd="4" destOrd="0" presId="urn:microsoft.com/office/officeart/2005/8/layout/process4"/>
    <dgm:cxn modelId="{70ABD06C-241D-9F4D-B156-40DD0647EED0}" type="presParOf" srcId="{F72057A4-BEDB-D34C-84A6-415AECC4E827}" destId="{CEAFD825-0105-D24F-A00F-209FEB6714B7}"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3B1A1F5-B87E-F949-A700-FCEB81ADAB5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37DD86FB-E888-634C-A6F6-5A6915CACF17}">
      <dgm:prSet/>
      <dgm:spPr/>
      <dgm:t>
        <a:bodyPr/>
        <a:lstStyle/>
        <a:p>
          <a:r>
            <a:rPr lang="ru-RU" u="sng"/>
            <a:t>Лечение</a:t>
          </a:r>
          <a:r>
            <a:rPr lang="ru-RU"/>
            <a:t>: предусматривает </a:t>
          </a:r>
          <a:r>
            <a:rPr lang="ru-RU" u="sng"/>
            <a:t>обязательное устранение травмирующего агента</a:t>
          </a:r>
          <a:r>
            <a:rPr lang="ru-RU"/>
            <a:t>, обработку полости рта и язвы растворами </a:t>
          </a:r>
          <a:r>
            <a:rPr lang="ru-RU" u="sng"/>
            <a:t>антисептиков, обезболивание. </a:t>
          </a:r>
          <a:r>
            <a:rPr lang="ru-RU"/>
            <a:t>При наличии некротизированных тканей их удаляют механически под анестезией или с помощью </a:t>
          </a:r>
          <a:r>
            <a:rPr lang="ru-RU" u="sng"/>
            <a:t>протеолитических ферментов</a:t>
          </a:r>
          <a:r>
            <a:rPr lang="ru-RU"/>
            <a:t>. Чистые эрозии и язвы обрабатывают кератопластическими препаратами («Регенкур», «Дибунол», «Сангвиритрин», масло шиповника, облепихи, масляный раствор витамина А, сок коланхоэ, «Cолкосерил», «Олазоль», «Гипозоль-Н» и др.). Лечение дольчатой формы хирургическое. Основанием для подозрения озлокачествления травматического повреждения служат травматические язвы с инфильтратом в основании, не заживающие в течение 2 – 3 недель после устранения причинного фактора.</a:t>
          </a:r>
        </a:p>
      </dgm:t>
    </dgm:pt>
    <dgm:pt modelId="{6D1E9435-8E0E-FA43-8D16-F579A8984EAF}" type="parTrans" cxnId="{912856D0-C5CA-AC44-B237-9D7AF29D1327}">
      <dgm:prSet/>
      <dgm:spPr/>
      <dgm:t>
        <a:bodyPr/>
        <a:lstStyle/>
        <a:p>
          <a:endParaRPr lang="ru-RU"/>
        </a:p>
      </dgm:t>
    </dgm:pt>
    <dgm:pt modelId="{3441464A-0E35-AA48-B590-4B3377D71F96}" type="sibTrans" cxnId="{912856D0-C5CA-AC44-B237-9D7AF29D1327}">
      <dgm:prSet/>
      <dgm:spPr/>
      <dgm:t>
        <a:bodyPr/>
        <a:lstStyle/>
        <a:p>
          <a:endParaRPr lang="ru-RU"/>
        </a:p>
      </dgm:t>
    </dgm:pt>
    <dgm:pt modelId="{76FDC492-4A1D-7148-AD99-DA17CA569243}">
      <dgm:prSet/>
      <dgm:spPr/>
      <dgm:t>
        <a:bodyPr/>
        <a:lstStyle/>
        <a:p>
          <a:r>
            <a:rPr lang="ru-RU" u="sng"/>
            <a:t>Профилактика</a:t>
          </a:r>
          <a:r>
            <a:rPr lang="ru-RU"/>
            <a:t> травматических повреждений состоит в устранении раздражающих факторов в полости рта и ее своевременной санации.</a:t>
          </a:r>
        </a:p>
      </dgm:t>
    </dgm:pt>
    <dgm:pt modelId="{CF84713A-4348-F449-9B47-5FD3BC519655}" type="parTrans" cxnId="{C498DA29-F08D-7748-8415-67A0BB0A2FD5}">
      <dgm:prSet/>
      <dgm:spPr/>
      <dgm:t>
        <a:bodyPr/>
        <a:lstStyle/>
        <a:p>
          <a:endParaRPr lang="ru-RU"/>
        </a:p>
      </dgm:t>
    </dgm:pt>
    <dgm:pt modelId="{59AF8E4B-456F-574F-BF58-E07AF497D4B2}" type="sibTrans" cxnId="{C498DA29-F08D-7748-8415-67A0BB0A2FD5}">
      <dgm:prSet/>
      <dgm:spPr/>
      <dgm:t>
        <a:bodyPr/>
        <a:lstStyle/>
        <a:p>
          <a:endParaRPr lang="ru-RU"/>
        </a:p>
      </dgm:t>
    </dgm:pt>
    <dgm:pt modelId="{7B1D88F3-FA7C-7C4B-AB52-7FA1B2DE5006}" type="pres">
      <dgm:prSet presAssocID="{63B1A1F5-B87E-F949-A700-FCEB81ADAB56}" presName="linear" presStyleCnt="0">
        <dgm:presLayoutVars>
          <dgm:animLvl val="lvl"/>
          <dgm:resizeHandles val="exact"/>
        </dgm:presLayoutVars>
      </dgm:prSet>
      <dgm:spPr/>
    </dgm:pt>
    <dgm:pt modelId="{57DA03AD-0DF0-DE45-8E98-08E8518D8850}" type="pres">
      <dgm:prSet presAssocID="{37DD86FB-E888-634C-A6F6-5A6915CACF17}" presName="parentText" presStyleLbl="node1" presStyleIdx="0" presStyleCnt="2">
        <dgm:presLayoutVars>
          <dgm:chMax val="0"/>
          <dgm:bulletEnabled val="1"/>
        </dgm:presLayoutVars>
      </dgm:prSet>
      <dgm:spPr/>
    </dgm:pt>
    <dgm:pt modelId="{554F59AF-B069-0044-ADE3-E8D988C60E91}" type="pres">
      <dgm:prSet presAssocID="{3441464A-0E35-AA48-B590-4B3377D71F96}" presName="spacer" presStyleCnt="0"/>
      <dgm:spPr/>
    </dgm:pt>
    <dgm:pt modelId="{D4DB4BA5-15BB-9F4F-B52D-E9E4A8C6401C}" type="pres">
      <dgm:prSet presAssocID="{76FDC492-4A1D-7148-AD99-DA17CA569243}" presName="parentText" presStyleLbl="node1" presStyleIdx="1" presStyleCnt="2">
        <dgm:presLayoutVars>
          <dgm:chMax val="0"/>
          <dgm:bulletEnabled val="1"/>
        </dgm:presLayoutVars>
      </dgm:prSet>
      <dgm:spPr/>
    </dgm:pt>
  </dgm:ptLst>
  <dgm:cxnLst>
    <dgm:cxn modelId="{C498DA29-F08D-7748-8415-67A0BB0A2FD5}" srcId="{63B1A1F5-B87E-F949-A700-FCEB81ADAB56}" destId="{76FDC492-4A1D-7148-AD99-DA17CA569243}" srcOrd="1" destOrd="0" parTransId="{CF84713A-4348-F449-9B47-5FD3BC519655}" sibTransId="{59AF8E4B-456F-574F-BF58-E07AF497D4B2}"/>
    <dgm:cxn modelId="{58B1257D-80D1-E34B-88CF-CCAFF8DC9B08}" type="presOf" srcId="{76FDC492-4A1D-7148-AD99-DA17CA569243}" destId="{D4DB4BA5-15BB-9F4F-B52D-E9E4A8C6401C}" srcOrd="0" destOrd="0" presId="urn:microsoft.com/office/officeart/2005/8/layout/vList2"/>
    <dgm:cxn modelId="{A6B89D98-D863-5945-9E89-976F376248E7}" type="presOf" srcId="{63B1A1F5-B87E-F949-A700-FCEB81ADAB56}" destId="{7B1D88F3-FA7C-7C4B-AB52-7FA1B2DE5006}" srcOrd="0" destOrd="0" presId="urn:microsoft.com/office/officeart/2005/8/layout/vList2"/>
    <dgm:cxn modelId="{7601D1A2-AB08-F14D-9BED-ECE98653DCC1}" type="presOf" srcId="{37DD86FB-E888-634C-A6F6-5A6915CACF17}" destId="{57DA03AD-0DF0-DE45-8E98-08E8518D8850}" srcOrd="0" destOrd="0" presId="urn:microsoft.com/office/officeart/2005/8/layout/vList2"/>
    <dgm:cxn modelId="{912856D0-C5CA-AC44-B237-9D7AF29D1327}" srcId="{63B1A1F5-B87E-F949-A700-FCEB81ADAB56}" destId="{37DD86FB-E888-634C-A6F6-5A6915CACF17}" srcOrd="0" destOrd="0" parTransId="{6D1E9435-8E0E-FA43-8D16-F579A8984EAF}" sibTransId="{3441464A-0E35-AA48-B590-4B3377D71F96}"/>
    <dgm:cxn modelId="{36CA30B2-8B81-CC41-AE38-4A4A9A0F6C14}" type="presParOf" srcId="{7B1D88F3-FA7C-7C4B-AB52-7FA1B2DE5006}" destId="{57DA03AD-0DF0-DE45-8E98-08E8518D8850}" srcOrd="0" destOrd="0" presId="urn:microsoft.com/office/officeart/2005/8/layout/vList2"/>
    <dgm:cxn modelId="{67F4E0B9-584E-8F4F-94B9-B1129CD854ED}" type="presParOf" srcId="{7B1D88F3-FA7C-7C4B-AB52-7FA1B2DE5006}" destId="{554F59AF-B069-0044-ADE3-E8D988C60E91}" srcOrd="1" destOrd="0" presId="urn:microsoft.com/office/officeart/2005/8/layout/vList2"/>
    <dgm:cxn modelId="{8E2293BE-4B9A-8740-989C-83269C623C7E}" type="presParOf" srcId="{7B1D88F3-FA7C-7C4B-AB52-7FA1B2DE5006}" destId="{D4DB4BA5-15BB-9F4F-B52D-E9E4A8C6401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00F29B4-C9E2-2A46-957E-6C5FC7C97B8A}" type="doc">
      <dgm:prSet loTypeId="urn:microsoft.com/office/officeart/2005/8/layout/vList4" loCatId="list" qsTypeId="urn:microsoft.com/office/officeart/2005/8/quickstyle/simple1" qsCatId="simple" csTypeId="urn:microsoft.com/office/officeart/2005/8/colors/colorful4" csCatId="colorful" phldr="1"/>
      <dgm:spPr/>
      <dgm:t>
        <a:bodyPr/>
        <a:lstStyle/>
        <a:p>
          <a:endParaRPr lang="ru-RU"/>
        </a:p>
      </dgm:t>
    </dgm:pt>
    <dgm:pt modelId="{2F83F122-0455-0548-B435-BCCC428D8599}">
      <dgm:prSet/>
      <dgm:spPr/>
      <dgm:t>
        <a:bodyPr/>
        <a:lstStyle/>
        <a:p>
          <a:r>
            <a:rPr lang="ru-RU" dirty="0"/>
            <a:t>возникает при попадании на СОПР химических веществ. Он</a:t>
          </a:r>
          <a:r>
            <a:rPr lang="en-US" dirty="0"/>
            <a:t>o</a:t>
          </a:r>
          <a:r>
            <a:rPr lang="ru-RU" dirty="0"/>
            <a:t> может быть острым и хроническим. Острое химическое повреждение возникает при попадании на СОПР химических веществ высокой концентрации. Чаще всего это бывает при ошибочном использовании их в быту, на производстве, при попытках суицида, во время приема у стоматолога. Ожоги СОПР могут возникнуть при контакте с кислотами, щелочами, употреблении мышьяковой пасты, фенола, формалина, формалин-резорциновой смеси, нитрата серебра. Клиническая картина поражения (гиперемия, отек, эрозия, некроз, язва) зависит от характера химического вещества, его количества, концентрации и времени действия, строения СО в области контакта.</a:t>
          </a:r>
        </a:p>
      </dgm:t>
    </dgm:pt>
    <dgm:pt modelId="{3808443F-CA19-EE43-8FE3-94575A481A41}" type="parTrans" cxnId="{E9CC30D2-FA66-8846-BF20-7322D7E2C48C}">
      <dgm:prSet/>
      <dgm:spPr/>
      <dgm:t>
        <a:bodyPr/>
        <a:lstStyle/>
        <a:p>
          <a:endParaRPr lang="ru-RU"/>
        </a:p>
      </dgm:t>
    </dgm:pt>
    <dgm:pt modelId="{47D5B5F6-8254-1349-B0AD-5C8B35C88F64}" type="sibTrans" cxnId="{E9CC30D2-FA66-8846-BF20-7322D7E2C48C}">
      <dgm:prSet/>
      <dgm:spPr/>
      <dgm:t>
        <a:bodyPr/>
        <a:lstStyle/>
        <a:p>
          <a:endParaRPr lang="ru-RU"/>
        </a:p>
      </dgm:t>
    </dgm:pt>
    <dgm:pt modelId="{862058E0-430D-B245-848B-F12D499357AA}">
      <dgm:prSet/>
      <dgm:spPr/>
      <dgm:t>
        <a:bodyPr/>
        <a:lstStyle/>
        <a:p>
          <a:r>
            <a:rPr lang="ru-RU" dirty="0"/>
            <a:t>Ожог кислотами приводит к возникновению коагуляционного некроза – плотной пленки бурого цвета – от серной кислоты, желтого – от азотной, серо-белого – от других кислот. Около пленки выражены явления воспаления с отеком и гиперемией.</a:t>
          </a:r>
        </a:p>
      </dgm:t>
    </dgm:pt>
    <dgm:pt modelId="{0D9AF3B3-D4ED-4541-9239-7E4F5CC1CEA0}" type="parTrans" cxnId="{D09A946E-1DA2-184F-84E1-6F13429C7AEF}">
      <dgm:prSet/>
      <dgm:spPr/>
      <dgm:t>
        <a:bodyPr/>
        <a:lstStyle/>
        <a:p>
          <a:endParaRPr lang="ru-RU"/>
        </a:p>
      </dgm:t>
    </dgm:pt>
    <dgm:pt modelId="{B63FF25A-A5C8-C146-889B-64929F6B0934}" type="sibTrans" cxnId="{D09A946E-1DA2-184F-84E1-6F13429C7AEF}">
      <dgm:prSet/>
      <dgm:spPr/>
      <dgm:t>
        <a:bodyPr/>
        <a:lstStyle/>
        <a:p>
          <a:endParaRPr lang="ru-RU"/>
        </a:p>
      </dgm:t>
    </dgm:pt>
    <dgm:pt modelId="{7C89075A-BF6D-0040-ABC8-D48A9965731A}">
      <dgm:prSet/>
      <dgm:spPr/>
      <dgm:t>
        <a:bodyPr/>
        <a:lstStyle/>
        <a:p>
          <a:r>
            <a:rPr lang="ru-RU">
              <a:effectLst/>
              <a:latin typeface="Times New Roman" panose="02020603050405020304" pitchFamily="18" charset="0"/>
              <a:ea typeface="Times New Roman" panose="02020603050405020304" pitchFamily="18" charset="0"/>
            </a:rPr>
            <a:t>Ожог щелочами приводит к колликвационному некрозу СОПР без образования плотной пленки, процесс распространяется по поверхности и вглубь. От действия щелочей поражение более глубокое, чем при ожогах кислотами, и захватывает все слои СОПР. После отторжения некротизированных тканей оголяются очень болезненные эрозивные или язвенные поверхности, которые заживают очень медленно.</a:t>
          </a:r>
          <a:endParaRPr lang="ru-RU" dirty="0"/>
        </a:p>
      </dgm:t>
    </dgm:pt>
    <dgm:pt modelId="{DB122ADC-14B9-1E4E-8492-D33E1286FC76}" type="parTrans" cxnId="{68ACFC9E-FCDF-CF4D-A8F7-97E38AD95F19}">
      <dgm:prSet/>
      <dgm:spPr/>
    </dgm:pt>
    <dgm:pt modelId="{1A772A42-C639-ED46-A269-5C365F63A6AF}" type="sibTrans" cxnId="{68ACFC9E-FCDF-CF4D-A8F7-97E38AD95F19}">
      <dgm:prSet/>
      <dgm:spPr/>
    </dgm:pt>
    <dgm:pt modelId="{0014BE68-C57B-174D-A268-5FE681BE39EF}" type="pres">
      <dgm:prSet presAssocID="{800F29B4-C9E2-2A46-957E-6C5FC7C97B8A}" presName="linear" presStyleCnt="0">
        <dgm:presLayoutVars>
          <dgm:dir/>
          <dgm:resizeHandles val="exact"/>
        </dgm:presLayoutVars>
      </dgm:prSet>
      <dgm:spPr/>
    </dgm:pt>
    <dgm:pt modelId="{E144D617-D5E8-194E-A002-F031ECB76BFB}" type="pres">
      <dgm:prSet presAssocID="{2F83F122-0455-0548-B435-BCCC428D8599}" presName="comp" presStyleCnt="0"/>
      <dgm:spPr/>
    </dgm:pt>
    <dgm:pt modelId="{F50EDE54-0BE7-EC48-A5CE-9DCABAA9DB44}" type="pres">
      <dgm:prSet presAssocID="{2F83F122-0455-0548-B435-BCCC428D8599}" presName="box" presStyleLbl="node1" presStyleIdx="0" presStyleCnt="3"/>
      <dgm:spPr/>
    </dgm:pt>
    <dgm:pt modelId="{071F28B4-F201-B049-B4EE-A34C3DC95BFE}" type="pres">
      <dgm:prSet presAssocID="{2F83F122-0455-0548-B435-BCCC428D8599}" presName="img" presStyleLbl="fgImgPlace1" presStyleIdx="0" presStyleCnt="3"/>
      <dgm:spPr/>
    </dgm:pt>
    <dgm:pt modelId="{817B40E7-2026-D446-B2A7-0B1C1919C17C}" type="pres">
      <dgm:prSet presAssocID="{2F83F122-0455-0548-B435-BCCC428D8599}" presName="text" presStyleLbl="node1" presStyleIdx="0" presStyleCnt="3">
        <dgm:presLayoutVars>
          <dgm:bulletEnabled val="1"/>
        </dgm:presLayoutVars>
      </dgm:prSet>
      <dgm:spPr/>
    </dgm:pt>
    <dgm:pt modelId="{9F749D78-D3E8-DF4A-9FBD-7368403DE835}" type="pres">
      <dgm:prSet presAssocID="{47D5B5F6-8254-1349-B0AD-5C8B35C88F64}" presName="spacer" presStyleCnt="0"/>
      <dgm:spPr/>
    </dgm:pt>
    <dgm:pt modelId="{642C809D-0F67-0F47-ACB2-51DE14073008}" type="pres">
      <dgm:prSet presAssocID="{862058E0-430D-B245-848B-F12D499357AA}" presName="comp" presStyleCnt="0"/>
      <dgm:spPr/>
    </dgm:pt>
    <dgm:pt modelId="{B012213E-D542-284A-872E-D48A6D143B1C}" type="pres">
      <dgm:prSet presAssocID="{862058E0-430D-B245-848B-F12D499357AA}" presName="box" presStyleLbl="node1" presStyleIdx="1" presStyleCnt="3"/>
      <dgm:spPr/>
    </dgm:pt>
    <dgm:pt modelId="{22E341D0-D957-A14F-9D0A-3AC2E2125DC6}" type="pres">
      <dgm:prSet presAssocID="{862058E0-430D-B245-848B-F12D499357AA}" presName="img" presStyleLbl="fgImgPlace1" presStyleIdx="1" presStyleCnt="3"/>
      <dgm:spPr>
        <a:blipFill rotWithShape="1">
          <a:blip xmlns:r="http://schemas.openxmlformats.org/officeDocument/2006/relationships" r:embed="rId1">
            <a:extLst>
              <a:ext uri="{28A0092B-C50C-407E-A947-70E740481C1C}">
                <a14:useLocalDpi xmlns:a14="http://schemas.microsoft.com/office/drawing/2010/main" val="0"/>
              </a:ext>
            </a:extLst>
          </a:blip>
          <a:srcRect/>
          <a:stretch>
            <a:fillRect l="-6000" r="-6000"/>
          </a:stretch>
        </a:blipFill>
      </dgm:spPr>
    </dgm:pt>
    <dgm:pt modelId="{2CFF31CA-55A6-6F49-B528-E4EB062B3A33}" type="pres">
      <dgm:prSet presAssocID="{862058E0-430D-B245-848B-F12D499357AA}" presName="text" presStyleLbl="node1" presStyleIdx="1" presStyleCnt="3">
        <dgm:presLayoutVars>
          <dgm:bulletEnabled val="1"/>
        </dgm:presLayoutVars>
      </dgm:prSet>
      <dgm:spPr/>
    </dgm:pt>
    <dgm:pt modelId="{1C0DCC32-6C96-0540-9F25-75F3C3A23C76}" type="pres">
      <dgm:prSet presAssocID="{B63FF25A-A5C8-C146-889B-64929F6B0934}" presName="spacer" presStyleCnt="0"/>
      <dgm:spPr/>
    </dgm:pt>
    <dgm:pt modelId="{71820ADE-4A8B-5A48-977E-F77316CAD885}" type="pres">
      <dgm:prSet presAssocID="{7C89075A-BF6D-0040-ABC8-D48A9965731A}" presName="comp" presStyleCnt="0"/>
      <dgm:spPr/>
    </dgm:pt>
    <dgm:pt modelId="{3D102E74-CBA8-C44A-812E-3461032850EF}" type="pres">
      <dgm:prSet presAssocID="{7C89075A-BF6D-0040-ABC8-D48A9965731A}" presName="box" presStyleLbl="node1" presStyleIdx="2" presStyleCnt="3"/>
      <dgm:spPr/>
    </dgm:pt>
    <dgm:pt modelId="{6D55BD1E-9DAE-6A45-8BDE-5D22CD9EB569}" type="pres">
      <dgm:prSet presAssocID="{7C89075A-BF6D-0040-ABC8-D48A9965731A}" presName="img" presStyleLbl="fgImgPlace1" presStyleIdx="2" presStyleCnt="3"/>
      <dgm:spPr>
        <a:blipFill rotWithShape="1">
          <a:blip xmlns:r="http://schemas.openxmlformats.org/officeDocument/2006/relationships" r:embed="rId2">
            <a:extLst>
              <a:ext uri="{28A0092B-C50C-407E-A947-70E740481C1C}">
                <a14:useLocalDpi xmlns:a14="http://schemas.microsoft.com/office/drawing/2010/main" val="0"/>
              </a:ext>
            </a:extLst>
          </a:blip>
          <a:srcRect/>
          <a:stretch>
            <a:fillRect t="-16000" b="-16000"/>
          </a:stretch>
        </a:blipFill>
      </dgm:spPr>
    </dgm:pt>
    <dgm:pt modelId="{5B133390-44A2-544A-91AE-11342DA3021C}" type="pres">
      <dgm:prSet presAssocID="{7C89075A-BF6D-0040-ABC8-D48A9965731A}" presName="text" presStyleLbl="node1" presStyleIdx="2" presStyleCnt="3">
        <dgm:presLayoutVars>
          <dgm:bulletEnabled val="1"/>
        </dgm:presLayoutVars>
      </dgm:prSet>
      <dgm:spPr/>
    </dgm:pt>
  </dgm:ptLst>
  <dgm:cxnLst>
    <dgm:cxn modelId="{153B9B20-7BE3-1642-ABF6-AF10059BCA77}" type="presOf" srcId="{800F29B4-C9E2-2A46-957E-6C5FC7C97B8A}" destId="{0014BE68-C57B-174D-A268-5FE681BE39EF}" srcOrd="0" destOrd="0" presId="urn:microsoft.com/office/officeart/2005/8/layout/vList4"/>
    <dgm:cxn modelId="{7D26B736-F212-414D-AD8B-FC4210E0919F}" type="presOf" srcId="{2F83F122-0455-0548-B435-BCCC428D8599}" destId="{F50EDE54-0BE7-EC48-A5CE-9DCABAA9DB44}" srcOrd="0" destOrd="0" presId="urn:microsoft.com/office/officeart/2005/8/layout/vList4"/>
    <dgm:cxn modelId="{D09A946E-1DA2-184F-84E1-6F13429C7AEF}" srcId="{800F29B4-C9E2-2A46-957E-6C5FC7C97B8A}" destId="{862058E0-430D-B245-848B-F12D499357AA}" srcOrd="1" destOrd="0" parTransId="{0D9AF3B3-D4ED-4541-9239-7E4F5CC1CEA0}" sibTransId="{B63FF25A-A5C8-C146-889B-64929F6B0934}"/>
    <dgm:cxn modelId="{0B526276-C0F3-294A-A1E6-93E177AA29C3}" type="presOf" srcId="{7C89075A-BF6D-0040-ABC8-D48A9965731A}" destId="{3D102E74-CBA8-C44A-812E-3461032850EF}" srcOrd="0" destOrd="0" presId="urn:microsoft.com/office/officeart/2005/8/layout/vList4"/>
    <dgm:cxn modelId="{68ACFC9E-FCDF-CF4D-A8F7-97E38AD95F19}" srcId="{800F29B4-C9E2-2A46-957E-6C5FC7C97B8A}" destId="{7C89075A-BF6D-0040-ABC8-D48A9965731A}" srcOrd="2" destOrd="0" parTransId="{DB122ADC-14B9-1E4E-8492-D33E1286FC76}" sibTransId="{1A772A42-C639-ED46-A269-5C365F63A6AF}"/>
    <dgm:cxn modelId="{DB7B3EAE-1D8F-3B4E-9806-A2347412D06F}" type="presOf" srcId="{862058E0-430D-B245-848B-F12D499357AA}" destId="{2CFF31CA-55A6-6F49-B528-E4EB062B3A33}" srcOrd="1" destOrd="0" presId="urn:microsoft.com/office/officeart/2005/8/layout/vList4"/>
    <dgm:cxn modelId="{E9CC30D2-FA66-8846-BF20-7322D7E2C48C}" srcId="{800F29B4-C9E2-2A46-957E-6C5FC7C97B8A}" destId="{2F83F122-0455-0548-B435-BCCC428D8599}" srcOrd="0" destOrd="0" parTransId="{3808443F-CA19-EE43-8FE3-94575A481A41}" sibTransId="{47D5B5F6-8254-1349-B0AD-5C8B35C88F64}"/>
    <dgm:cxn modelId="{543BE2DA-B1D0-6F46-9E8C-802D5A63452F}" type="presOf" srcId="{7C89075A-BF6D-0040-ABC8-D48A9965731A}" destId="{5B133390-44A2-544A-91AE-11342DA3021C}" srcOrd="1" destOrd="0" presId="urn:microsoft.com/office/officeart/2005/8/layout/vList4"/>
    <dgm:cxn modelId="{7287E6F4-14F3-D240-A670-C69CE79325B1}" type="presOf" srcId="{862058E0-430D-B245-848B-F12D499357AA}" destId="{B012213E-D542-284A-872E-D48A6D143B1C}" srcOrd="0" destOrd="0" presId="urn:microsoft.com/office/officeart/2005/8/layout/vList4"/>
    <dgm:cxn modelId="{76AB4EF7-F9E9-3F46-BDF0-1FD73C5E38BA}" type="presOf" srcId="{2F83F122-0455-0548-B435-BCCC428D8599}" destId="{817B40E7-2026-D446-B2A7-0B1C1919C17C}" srcOrd="1" destOrd="0" presId="urn:microsoft.com/office/officeart/2005/8/layout/vList4"/>
    <dgm:cxn modelId="{FCAC5BCE-D333-1D48-B975-CC4B589BBFB0}" type="presParOf" srcId="{0014BE68-C57B-174D-A268-5FE681BE39EF}" destId="{E144D617-D5E8-194E-A002-F031ECB76BFB}" srcOrd="0" destOrd="0" presId="urn:microsoft.com/office/officeart/2005/8/layout/vList4"/>
    <dgm:cxn modelId="{0460B101-111C-C64D-8CAF-BFFF16707B03}" type="presParOf" srcId="{E144D617-D5E8-194E-A002-F031ECB76BFB}" destId="{F50EDE54-0BE7-EC48-A5CE-9DCABAA9DB44}" srcOrd="0" destOrd="0" presId="urn:microsoft.com/office/officeart/2005/8/layout/vList4"/>
    <dgm:cxn modelId="{5A94D684-2FDA-5541-B182-4F60BFABA7B1}" type="presParOf" srcId="{E144D617-D5E8-194E-A002-F031ECB76BFB}" destId="{071F28B4-F201-B049-B4EE-A34C3DC95BFE}" srcOrd="1" destOrd="0" presId="urn:microsoft.com/office/officeart/2005/8/layout/vList4"/>
    <dgm:cxn modelId="{625C7651-D04E-BA42-B585-F05A88632A0C}" type="presParOf" srcId="{E144D617-D5E8-194E-A002-F031ECB76BFB}" destId="{817B40E7-2026-D446-B2A7-0B1C1919C17C}" srcOrd="2" destOrd="0" presId="urn:microsoft.com/office/officeart/2005/8/layout/vList4"/>
    <dgm:cxn modelId="{E951D5AF-A5BB-7746-9473-E00DF59EF069}" type="presParOf" srcId="{0014BE68-C57B-174D-A268-5FE681BE39EF}" destId="{9F749D78-D3E8-DF4A-9FBD-7368403DE835}" srcOrd="1" destOrd="0" presId="urn:microsoft.com/office/officeart/2005/8/layout/vList4"/>
    <dgm:cxn modelId="{A10A89DB-5131-4B4E-B369-6BAEA9044898}" type="presParOf" srcId="{0014BE68-C57B-174D-A268-5FE681BE39EF}" destId="{642C809D-0F67-0F47-ACB2-51DE14073008}" srcOrd="2" destOrd="0" presId="urn:microsoft.com/office/officeart/2005/8/layout/vList4"/>
    <dgm:cxn modelId="{AD4D5067-2853-934A-AB79-AFC5EA46B7AC}" type="presParOf" srcId="{642C809D-0F67-0F47-ACB2-51DE14073008}" destId="{B012213E-D542-284A-872E-D48A6D143B1C}" srcOrd="0" destOrd="0" presId="urn:microsoft.com/office/officeart/2005/8/layout/vList4"/>
    <dgm:cxn modelId="{EBE8B339-79FE-B848-AF74-3A1A3D56B054}" type="presParOf" srcId="{642C809D-0F67-0F47-ACB2-51DE14073008}" destId="{22E341D0-D957-A14F-9D0A-3AC2E2125DC6}" srcOrd="1" destOrd="0" presId="urn:microsoft.com/office/officeart/2005/8/layout/vList4"/>
    <dgm:cxn modelId="{91F1CE75-A209-2840-9381-4F0D353DA135}" type="presParOf" srcId="{642C809D-0F67-0F47-ACB2-51DE14073008}" destId="{2CFF31CA-55A6-6F49-B528-E4EB062B3A33}" srcOrd="2" destOrd="0" presId="urn:microsoft.com/office/officeart/2005/8/layout/vList4"/>
    <dgm:cxn modelId="{52D91801-4AD5-BB4C-9125-84D24C2A138F}" type="presParOf" srcId="{0014BE68-C57B-174D-A268-5FE681BE39EF}" destId="{1C0DCC32-6C96-0540-9F25-75F3C3A23C76}" srcOrd="3" destOrd="0" presId="urn:microsoft.com/office/officeart/2005/8/layout/vList4"/>
    <dgm:cxn modelId="{C951D67E-C907-DB45-9DA1-26B75C9E2F97}" type="presParOf" srcId="{0014BE68-C57B-174D-A268-5FE681BE39EF}" destId="{71820ADE-4A8B-5A48-977E-F77316CAD885}" srcOrd="4" destOrd="0" presId="urn:microsoft.com/office/officeart/2005/8/layout/vList4"/>
    <dgm:cxn modelId="{F3B37988-44D0-D941-9B0E-ED4AABA8A5C2}" type="presParOf" srcId="{71820ADE-4A8B-5A48-977E-F77316CAD885}" destId="{3D102E74-CBA8-C44A-812E-3461032850EF}" srcOrd="0" destOrd="0" presId="urn:microsoft.com/office/officeart/2005/8/layout/vList4"/>
    <dgm:cxn modelId="{F4AFC4FB-9984-404A-9423-7C5673995739}" type="presParOf" srcId="{71820ADE-4A8B-5A48-977E-F77316CAD885}" destId="{6D55BD1E-9DAE-6A45-8BDE-5D22CD9EB569}" srcOrd="1" destOrd="0" presId="urn:microsoft.com/office/officeart/2005/8/layout/vList4"/>
    <dgm:cxn modelId="{70DD50BE-23A6-FB41-AB14-43AEEAB07FDE}" type="presParOf" srcId="{71820ADE-4A8B-5A48-977E-F77316CAD885}" destId="{5B133390-44A2-544A-91AE-11342DA3021C}"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EBF14C4-9CA6-FC45-89CD-0E189C15EBE3}" type="doc">
      <dgm:prSet loTypeId="urn:microsoft.com/office/officeart/2005/8/layout/vList2" loCatId="list" qsTypeId="urn:microsoft.com/office/officeart/2005/8/quickstyle/simple1" qsCatId="simple" csTypeId="urn:microsoft.com/office/officeart/2005/8/colors/colorful4" csCatId="colorful"/>
      <dgm:spPr/>
      <dgm:t>
        <a:bodyPr/>
        <a:lstStyle/>
        <a:p>
          <a:endParaRPr lang="ru-RU"/>
        </a:p>
      </dgm:t>
    </dgm:pt>
    <dgm:pt modelId="{712820B4-E4DC-824D-A551-3D613CF9AA4F}">
      <dgm:prSet/>
      <dgm:spPr/>
      <dgm:t>
        <a:bodyPr/>
        <a:lstStyle/>
        <a:p>
          <a:r>
            <a:rPr lang="ru-RU" u="sng"/>
            <a:t>Лечение.</a:t>
          </a:r>
          <a:r>
            <a:rPr lang="ru-RU"/>
            <a:t> Необходимо быстро удалить повреждающее химическое вещество и промыть полость рта слабым раствором нейтрализующего агента. При ожоге кислотами используют мыльную воду, 1 % известковую воду, жженую магнезию, 0,1 % раствор нашатырного спирта (15 капель на стакан воды). Щелочи нейтрализуют 0,5 % раствором уксусной или лимонной кислоты, а также раствором хлористо-водородной кислоты (10 капель на стакан воды) и тем самым останавливают дальнейшее проникновение химического вещества в ткани. Чтобы уменьшить всасывание концентрированных растворов нитрата серебра, применяют 2 – 3 %  раствор хлорида натрия или раствор Люголя, при этом образуются нерастворимые соединения серебра. При поражении фенолом СО обрабатывают касторовым маслом или 50%  этиловым спиртом. Дальнейшее лечение больных с химическими ожогами СОПР проводят по примеру лечения острого неспецифического воспалительного процесса: назначают обезболивающие средства, слабые растворы антисептических средств в виде ротовых ванночек, полосканий, ускоряющие эпителизацию препараты (1% раствор цитраля на персиковом масле, метилурациловую мазь, витамины А и Е, «Цигерол», «Гипозоль-Н»).</a:t>
          </a:r>
        </a:p>
      </dgm:t>
    </dgm:pt>
    <dgm:pt modelId="{006E4D13-CACD-724E-B014-03FA51BE9D59}" type="parTrans" cxnId="{82D5E6A4-5075-DE41-86E4-57CB282ADE65}">
      <dgm:prSet/>
      <dgm:spPr/>
      <dgm:t>
        <a:bodyPr/>
        <a:lstStyle/>
        <a:p>
          <a:endParaRPr lang="ru-RU"/>
        </a:p>
      </dgm:t>
    </dgm:pt>
    <dgm:pt modelId="{BD59F423-6F07-504B-98E4-C41680C6A4D4}" type="sibTrans" cxnId="{82D5E6A4-5075-DE41-86E4-57CB282ADE65}">
      <dgm:prSet/>
      <dgm:spPr/>
      <dgm:t>
        <a:bodyPr/>
        <a:lstStyle/>
        <a:p>
          <a:endParaRPr lang="ru-RU"/>
        </a:p>
      </dgm:t>
    </dgm:pt>
    <dgm:pt modelId="{C8BDC9C9-0737-E043-A6C7-7B03C981D9ED}" type="pres">
      <dgm:prSet presAssocID="{7EBF14C4-9CA6-FC45-89CD-0E189C15EBE3}" presName="linear" presStyleCnt="0">
        <dgm:presLayoutVars>
          <dgm:animLvl val="lvl"/>
          <dgm:resizeHandles val="exact"/>
        </dgm:presLayoutVars>
      </dgm:prSet>
      <dgm:spPr/>
    </dgm:pt>
    <dgm:pt modelId="{FBED360B-C18F-1649-81A3-3AE111405489}" type="pres">
      <dgm:prSet presAssocID="{712820B4-E4DC-824D-A551-3D613CF9AA4F}" presName="parentText" presStyleLbl="node1" presStyleIdx="0" presStyleCnt="1">
        <dgm:presLayoutVars>
          <dgm:chMax val="0"/>
          <dgm:bulletEnabled val="1"/>
        </dgm:presLayoutVars>
      </dgm:prSet>
      <dgm:spPr/>
    </dgm:pt>
  </dgm:ptLst>
  <dgm:cxnLst>
    <dgm:cxn modelId="{FCF39D0D-C89E-8D46-871C-6013A2B52CF8}" type="presOf" srcId="{712820B4-E4DC-824D-A551-3D613CF9AA4F}" destId="{FBED360B-C18F-1649-81A3-3AE111405489}" srcOrd="0" destOrd="0" presId="urn:microsoft.com/office/officeart/2005/8/layout/vList2"/>
    <dgm:cxn modelId="{82D5E6A4-5075-DE41-86E4-57CB282ADE65}" srcId="{7EBF14C4-9CA6-FC45-89CD-0E189C15EBE3}" destId="{712820B4-E4DC-824D-A551-3D613CF9AA4F}" srcOrd="0" destOrd="0" parTransId="{006E4D13-CACD-724E-B014-03FA51BE9D59}" sibTransId="{BD59F423-6F07-504B-98E4-C41680C6A4D4}"/>
    <dgm:cxn modelId="{2B8E21DA-F8A3-824B-9B3D-55F060E5C08E}" type="presOf" srcId="{7EBF14C4-9CA6-FC45-89CD-0E189C15EBE3}" destId="{C8BDC9C9-0737-E043-A6C7-7B03C981D9ED}" srcOrd="0" destOrd="0" presId="urn:microsoft.com/office/officeart/2005/8/layout/vList2"/>
    <dgm:cxn modelId="{3B0C78E6-904F-5241-89D2-63A956988C04}" type="presParOf" srcId="{C8BDC9C9-0737-E043-A6C7-7B03C981D9ED}" destId="{FBED360B-C18F-1649-81A3-3AE11140548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725AF78-D539-674D-A504-4B73EE697CA4}"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ru-RU"/>
        </a:p>
      </dgm:t>
    </dgm:pt>
    <dgm:pt modelId="{C6005818-7AE5-3F4E-B31C-F23EEB7E3E56}">
      <dgm:prSet/>
      <dgm:spPr/>
      <dgm:t>
        <a:bodyPr/>
        <a:lstStyle/>
        <a:p>
          <a:r>
            <a:rPr lang="ru-RU" b="1" dirty="0"/>
            <a:t>Ожоги</a:t>
          </a:r>
          <a:r>
            <a:rPr lang="ru-RU" dirty="0"/>
            <a:t> СО могут быть вызваны горячей пищей, паром, горячими предметами, огнем, горячим воздухом. Под действием горячей воды или пара развивается острый катаральный стоматит, который сопровождается болью. СО становится резко гиперемированной, отмечается мацерация эпителия. При сильном ожоге эпителий </a:t>
          </a:r>
          <a:r>
            <a:rPr lang="ru-RU" dirty="0" err="1"/>
            <a:t>слущивается</a:t>
          </a:r>
          <a:r>
            <a:rPr lang="ru-RU" dirty="0"/>
            <a:t> толстыми слоями или возникают пузыри, на месте которых образуются обширные поверхностные эрозии или язвы. Присоединение вторичной инфекции и действие местных раздражающих факторов осложняет течение и замедляет </a:t>
          </a:r>
          <a:r>
            <a:rPr lang="ru-RU" dirty="0" err="1"/>
            <a:t>эпителизацию</a:t>
          </a:r>
          <a:r>
            <a:rPr lang="ru-RU" dirty="0"/>
            <a:t> участков поражения.</a:t>
          </a:r>
        </a:p>
      </dgm:t>
    </dgm:pt>
    <dgm:pt modelId="{AF4B9E3A-09AD-D546-849A-485F7FAC7AD8}" type="parTrans" cxnId="{E9C88446-049B-D848-904A-2410D07D992A}">
      <dgm:prSet/>
      <dgm:spPr/>
      <dgm:t>
        <a:bodyPr/>
        <a:lstStyle/>
        <a:p>
          <a:endParaRPr lang="ru-RU"/>
        </a:p>
      </dgm:t>
    </dgm:pt>
    <dgm:pt modelId="{CEA786A3-A95E-B84F-986D-F620759D60D3}" type="sibTrans" cxnId="{E9C88446-049B-D848-904A-2410D07D992A}">
      <dgm:prSet/>
      <dgm:spPr/>
      <dgm:t>
        <a:bodyPr/>
        <a:lstStyle/>
        <a:p>
          <a:endParaRPr lang="ru-RU"/>
        </a:p>
      </dgm:t>
    </dgm:pt>
    <dgm:pt modelId="{C77E20F2-67CE-1A4B-97F2-F1C97B83A77D}">
      <dgm:prSet/>
      <dgm:spPr/>
      <dgm:t>
        <a:bodyPr/>
        <a:lstStyle/>
        <a:p>
          <a:r>
            <a:rPr lang="ru-RU" u="sng" dirty="0"/>
            <a:t>Лечение.</a:t>
          </a:r>
          <a:r>
            <a:rPr lang="ru-RU" dirty="0"/>
            <a:t> Участок ожога СО нужно </a:t>
          </a:r>
          <a:r>
            <a:rPr lang="ru-RU" i="1" dirty="0"/>
            <a:t>обезболить</a:t>
          </a:r>
          <a:r>
            <a:rPr lang="ru-RU" dirty="0"/>
            <a:t> местными анестезирующими средствами, провести </a:t>
          </a:r>
          <a:r>
            <a:rPr lang="ru-RU" i="1" dirty="0"/>
            <a:t>антисептическую обработку</a:t>
          </a:r>
          <a:r>
            <a:rPr lang="ru-RU" dirty="0"/>
            <a:t>, назначить </a:t>
          </a:r>
          <a:r>
            <a:rPr lang="ru-RU" i="1" dirty="0"/>
            <a:t>обволакивающие и противовоспалительные</a:t>
          </a:r>
          <a:r>
            <a:rPr lang="ru-RU" dirty="0"/>
            <a:t> препараты вместе с антимикробными средствами. В фазе дегидратации используют </a:t>
          </a:r>
          <a:r>
            <a:rPr lang="ru-RU" i="1" dirty="0" err="1"/>
            <a:t>кератопластические</a:t>
          </a:r>
          <a:r>
            <a:rPr lang="ru-RU" i="1" dirty="0"/>
            <a:t> средства</a:t>
          </a:r>
          <a:r>
            <a:rPr lang="ru-RU" dirty="0"/>
            <a:t>. </a:t>
          </a:r>
        </a:p>
      </dgm:t>
    </dgm:pt>
    <dgm:pt modelId="{E62BB18A-5DFE-474F-A2CE-4C63659901B7}" type="parTrans" cxnId="{92EA1E27-C8DD-5B4B-87C9-E5933042FC88}">
      <dgm:prSet/>
      <dgm:spPr/>
      <dgm:t>
        <a:bodyPr/>
        <a:lstStyle/>
        <a:p>
          <a:endParaRPr lang="ru-RU"/>
        </a:p>
      </dgm:t>
    </dgm:pt>
    <dgm:pt modelId="{3900C080-82A0-894A-AA78-69F82046254C}" type="sibTrans" cxnId="{92EA1E27-C8DD-5B4B-87C9-E5933042FC88}">
      <dgm:prSet/>
      <dgm:spPr/>
      <dgm:t>
        <a:bodyPr/>
        <a:lstStyle/>
        <a:p>
          <a:endParaRPr lang="ru-RU"/>
        </a:p>
      </dgm:t>
    </dgm:pt>
    <dgm:pt modelId="{03BF8E88-F4CA-024D-AB41-CDD0B2121693}" type="pres">
      <dgm:prSet presAssocID="{E725AF78-D539-674D-A504-4B73EE697CA4}" presName="Name0" presStyleCnt="0">
        <dgm:presLayoutVars>
          <dgm:dir/>
          <dgm:animLvl val="lvl"/>
          <dgm:resizeHandles val="exact"/>
        </dgm:presLayoutVars>
      </dgm:prSet>
      <dgm:spPr/>
    </dgm:pt>
    <dgm:pt modelId="{4343F981-DEEB-0A49-949E-14BB83CF17CC}" type="pres">
      <dgm:prSet presAssocID="{C6005818-7AE5-3F4E-B31C-F23EEB7E3E56}" presName="composite" presStyleCnt="0"/>
      <dgm:spPr/>
    </dgm:pt>
    <dgm:pt modelId="{832DBBE8-BC0F-C540-A098-58170AD5EE9A}" type="pres">
      <dgm:prSet presAssocID="{C6005818-7AE5-3F4E-B31C-F23EEB7E3E56}" presName="parTx" presStyleLbl="alignNode1" presStyleIdx="0" presStyleCnt="2" custLinFactNeighborX="-1" custLinFactNeighborY="-98996">
        <dgm:presLayoutVars>
          <dgm:chMax val="0"/>
          <dgm:chPref val="0"/>
          <dgm:bulletEnabled val="1"/>
        </dgm:presLayoutVars>
      </dgm:prSet>
      <dgm:spPr/>
    </dgm:pt>
    <dgm:pt modelId="{66219A0F-24FA-2E49-B873-E19610646337}" type="pres">
      <dgm:prSet presAssocID="{C6005818-7AE5-3F4E-B31C-F23EEB7E3E56}" presName="desTx" presStyleLbl="alignAccFollowNode1" presStyleIdx="0" presStyleCnt="2" custLinFactY="-100000" custLinFactNeighborX="-1" custLinFactNeighborY="-114407">
        <dgm:presLayoutVars>
          <dgm:bulletEnabled val="1"/>
        </dgm:presLayoutVars>
      </dgm:prSet>
      <dgm:spPr/>
    </dgm:pt>
    <dgm:pt modelId="{5AAF066E-4F7C-8543-B189-9F20550957E5}" type="pres">
      <dgm:prSet presAssocID="{CEA786A3-A95E-B84F-986D-F620759D60D3}" presName="space" presStyleCnt="0"/>
      <dgm:spPr/>
    </dgm:pt>
    <dgm:pt modelId="{2C4F9154-09FE-3843-8270-8C83430743AD}" type="pres">
      <dgm:prSet presAssocID="{C77E20F2-67CE-1A4B-97F2-F1C97B83A77D}" presName="composite" presStyleCnt="0"/>
      <dgm:spPr/>
    </dgm:pt>
    <dgm:pt modelId="{BA4D0717-B39B-B348-9DF5-E22B13D1337C}" type="pres">
      <dgm:prSet presAssocID="{C77E20F2-67CE-1A4B-97F2-F1C97B83A77D}" presName="parTx" presStyleLbl="alignNode1" presStyleIdx="1" presStyleCnt="2" custLinFactX="-14001" custLinFactNeighborX="-100000" custLinFactNeighborY="69798">
        <dgm:presLayoutVars>
          <dgm:chMax val="0"/>
          <dgm:chPref val="0"/>
          <dgm:bulletEnabled val="1"/>
        </dgm:presLayoutVars>
      </dgm:prSet>
      <dgm:spPr/>
    </dgm:pt>
    <dgm:pt modelId="{5FB09689-602E-6449-B143-D5336B3676C9}" type="pres">
      <dgm:prSet presAssocID="{C77E20F2-67CE-1A4B-97F2-F1C97B83A77D}" presName="desTx" presStyleLbl="alignAccFollowNode1" presStyleIdx="1" presStyleCnt="2" custLinFactX="-14001" custLinFactY="99838" custLinFactNeighborX="-100000" custLinFactNeighborY="100000">
        <dgm:presLayoutVars>
          <dgm:bulletEnabled val="1"/>
        </dgm:presLayoutVars>
      </dgm:prSet>
      <dgm:spPr/>
    </dgm:pt>
  </dgm:ptLst>
  <dgm:cxnLst>
    <dgm:cxn modelId="{DD62C425-812A-B848-AB04-D29067CFE0F9}" type="presOf" srcId="{C77E20F2-67CE-1A4B-97F2-F1C97B83A77D}" destId="{BA4D0717-B39B-B348-9DF5-E22B13D1337C}" srcOrd="0" destOrd="0" presId="urn:microsoft.com/office/officeart/2005/8/layout/hList1"/>
    <dgm:cxn modelId="{92EA1E27-C8DD-5B4B-87C9-E5933042FC88}" srcId="{E725AF78-D539-674D-A504-4B73EE697CA4}" destId="{C77E20F2-67CE-1A4B-97F2-F1C97B83A77D}" srcOrd="1" destOrd="0" parTransId="{E62BB18A-5DFE-474F-A2CE-4C63659901B7}" sibTransId="{3900C080-82A0-894A-AA78-69F82046254C}"/>
    <dgm:cxn modelId="{5857212E-20D0-9B4C-A286-2D73D05C96D2}" type="presOf" srcId="{C6005818-7AE5-3F4E-B31C-F23EEB7E3E56}" destId="{832DBBE8-BC0F-C540-A098-58170AD5EE9A}" srcOrd="0" destOrd="0" presId="urn:microsoft.com/office/officeart/2005/8/layout/hList1"/>
    <dgm:cxn modelId="{E9C88446-049B-D848-904A-2410D07D992A}" srcId="{E725AF78-D539-674D-A504-4B73EE697CA4}" destId="{C6005818-7AE5-3F4E-B31C-F23EEB7E3E56}" srcOrd="0" destOrd="0" parTransId="{AF4B9E3A-09AD-D546-849A-485F7FAC7AD8}" sibTransId="{CEA786A3-A95E-B84F-986D-F620759D60D3}"/>
    <dgm:cxn modelId="{F421298F-2A48-E044-9A02-CD6D9950655C}" type="presOf" srcId="{E725AF78-D539-674D-A504-4B73EE697CA4}" destId="{03BF8E88-F4CA-024D-AB41-CDD0B2121693}" srcOrd="0" destOrd="0" presId="urn:microsoft.com/office/officeart/2005/8/layout/hList1"/>
    <dgm:cxn modelId="{60D4BE18-1880-AF44-AA88-7C21BF15BDD3}" type="presParOf" srcId="{03BF8E88-F4CA-024D-AB41-CDD0B2121693}" destId="{4343F981-DEEB-0A49-949E-14BB83CF17CC}" srcOrd="0" destOrd="0" presId="urn:microsoft.com/office/officeart/2005/8/layout/hList1"/>
    <dgm:cxn modelId="{0BD09396-9C84-2746-B34B-0D6B15ACBB1D}" type="presParOf" srcId="{4343F981-DEEB-0A49-949E-14BB83CF17CC}" destId="{832DBBE8-BC0F-C540-A098-58170AD5EE9A}" srcOrd="0" destOrd="0" presId="urn:microsoft.com/office/officeart/2005/8/layout/hList1"/>
    <dgm:cxn modelId="{C9A76DA8-0592-8942-BE3F-5C2FC613173A}" type="presParOf" srcId="{4343F981-DEEB-0A49-949E-14BB83CF17CC}" destId="{66219A0F-24FA-2E49-B873-E19610646337}" srcOrd="1" destOrd="0" presId="urn:microsoft.com/office/officeart/2005/8/layout/hList1"/>
    <dgm:cxn modelId="{9BA901A5-6B20-D746-A160-E4D47850BF61}" type="presParOf" srcId="{03BF8E88-F4CA-024D-AB41-CDD0B2121693}" destId="{5AAF066E-4F7C-8543-B189-9F20550957E5}" srcOrd="1" destOrd="0" presId="urn:microsoft.com/office/officeart/2005/8/layout/hList1"/>
    <dgm:cxn modelId="{40102F81-223C-6644-B6AF-7F6F54C7964E}" type="presParOf" srcId="{03BF8E88-F4CA-024D-AB41-CDD0B2121693}" destId="{2C4F9154-09FE-3843-8270-8C83430743AD}" srcOrd="2" destOrd="0" presId="urn:microsoft.com/office/officeart/2005/8/layout/hList1"/>
    <dgm:cxn modelId="{15015DEE-A5CF-6B41-BF88-2F9B8FF0920A}" type="presParOf" srcId="{2C4F9154-09FE-3843-8270-8C83430743AD}" destId="{BA4D0717-B39B-B348-9DF5-E22B13D1337C}" srcOrd="0" destOrd="0" presId="urn:microsoft.com/office/officeart/2005/8/layout/hList1"/>
    <dgm:cxn modelId="{4BEC408F-8930-FB4A-AD83-3CBABAC55AA3}" type="presParOf" srcId="{2C4F9154-09FE-3843-8270-8C83430743AD}" destId="{5FB09689-602E-6449-B143-D5336B3676C9}"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D8527F6-09C3-1543-B88B-B49CCA38144D}" type="doc">
      <dgm:prSet loTypeId="urn:microsoft.com/office/officeart/2005/8/layout/cycle6" loCatId="list" qsTypeId="urn:microsoft.com/office/officeart/2005/8/quickstyle/3d3" qsCatId="3D" csTypeId="urn:microsoft.com/office/officeart/2005/8/colors/colorful4" csCatId="colorful" phldr="1"/>
      <dgm:spPr/>
      <dgm:t>
        <a:bodyPr/>
        <a:lstStyle/>
        <a:p>
          <a:endParaRPr lang="ru-RU"/>
        </a:p>
      </dgm:t>
    </dgm:pt>
    <dgm:pt modelId="{56B01289-1D80-484A-B7CE-11B007B35A12}">
      <dgm:prSet/>
      <dgm:spPr/>
      <dgm:t>
        <a:bodyPr/>
        <a:lstStyle/>
        <a:p>
          <a:r>
            <a:rPr lang="ru-RU" b="1" dirty="0"/>
            <a:t>воздействием низких</a:t>
          </a:r>
          <a:r>
            <a:rPr lang="ru-RU" dirty="0"/>
            <a:t> и сверхнизких температур на СОПР врач встречается в основном при криотерапии разных поражений СО и пародонта. При этом в очаге </a:t>
          </a:r>
          <a:r>
            <a:rPr lang="ru-RU" dirty="0" err="1"/>
            <a:t>криовоздействия</a:t>
          </a:r>
          <a:r>
            <a:rPr lang="ru-RU" dirty="0"/>
            <a:t> сразу же возникает резкое острое катаральное воспаление – пузырь, которое через 1 – 2 суток переходит в некроз (рис. 12). В послеоперационный период в первые часы после криодеструкции назначают ротовые ванночки или полоскания антисептическими средствами, а с развитием некроза проводится терапия как при язвенно-некротическом стоматите.</a:t>
          </a:r>
        </a:p>
      </dgm:t>
    </dgm:pt>
    <dgm:pt modelId="{D96A27D9-41EF-6C44-B512-50B873FA607A}" type="parTrans" cxnId="{42F9A7F2-F387-3A42-84DB-1B103C9288F8}">
      <dgm:prSet/>
      <dgm:spPr/>
      <dgm:t>
        <a:bodyPr/>
        <a:lstStyle/>
        <a:p>
          <a:endParaRPr lang="ru-RU"/>
        </a:p>
      </dgm:t>
    </dgm:pt>
    <dgm:pt modelId="{92480382-CC49-254E-9B0B-3BF7D19BCFE1}" type="sibTrans" cxnId="{42F9A7F2-F387-3A42-84DB-1B103C9288F8}">
      <dgm:prSet/>
      <dgm:spPr/>
      <dgm:t>
        <a:bodyPr/>
        <a:lstStyle/>
        <a:p>
          <a:endParaRPr lang="ru-RU"/>
        </a:p>
      </dgm:t>
    </dgm:pt>
    <dgm:pt modelId="{8101676C-A7F0-2F42-90F5-D988216FACC3}">
      <dgm:prSet/>
      <dgm:spPr/>
      <dgm:t>
        <a:bodyPr/>
        <a:lstStyle/>
        <a:p>
          <a:r>
            <a:rPr lang="ru-RU" b="1"/>
            <a:t>Электротравма</a:t>
          </a:r>
          <a:r>
            <a:rPr lang="ru-RU"/>
            <a:t> СО часто бывает связана с электролечением (гальванизация, электрофорез) или развитием гальванизма в ротовой полости. Гальванический ожог образуется на месте контакта активного электрода со СО при нарушении методики проведения электрофореза. Клинически определяется сплошная болезненная эрозия, окруженная реактивным воспалением прилежащих тканей, сопровождается болезненной реакцией регионарных лимфоузлов.</a:t>
          </a:r>
        </a:p>
      </dgm:t>
    </dgm:pt>
    <dgm:pt modelId="{8A1BA0D2-5919-394E-B955-1B6A7044F30B}" type="parTrans" cxnId="{14FF928B-E785-C442-9920-1669C13513FD}">
      <dgm:prSet/>
      <dgm:spPr/>
      <dgm:t>
        <a:bodyPr/>
        <a:lstStyle/>
        <a:p>
          <a:endParaRPr lang="ru-RU"/>
        </a:p>
      </dgm:t>
    </dgm:pt>
    <dgm:pt modelId="{0CC9298B-84A8-D549-BE50-E8E9113D7C07}" type="sibTrans" cxnId="{14FF928B-E785-C442-9920-1669C13513FD}">
      <dgm:prSet/>
      <dgm:spPr/>
      <dgm:t>
        <a:bodyPr/>
        <a:lstStyle/>
        <a:p>
          <a:endParaRPr lang="ru-RU"/>
        </a:p>
      </dgm:t>
    </dgm:pt>
    <dgm:pt modelId="{6C355D61-9624-B348-AD35-5467AAD10346}" type="pres">
      <dgm:prSet presAssocID="{AD8527F6-09C3-1543-B88B-B49CCA38144D}" presName="cycle" presStyleCnt="0">
        <dgm:presLayoutVars>
          <dgm:dir/>
          <dgm:resizeHandles val="exact"/>
        </dgm:presLayoutVars>
      </dgm:prSet>
      <dgm:spPr/>
    </dgm:pt>
    <dgm:pt modelId="{49582311-F0AF-0949-8481-A411F24D37C9}" type="pres">
      <dgm:prSet presAssocID="{56B01289-1D80-484A-B7CE-11B007B35A12}" presName="node" presStyleLbl="node1" presStyleIdx="0" presStyleCnt="2">
        <dgm:presLayoutVars>
          <dgm:bulletEnabled val="1"/>
        </dgm:presLayoutVars>
      </dgm:prSet>
      <dgm:spPr/>
    </dgm:pt>
    <dgm:pt modelId="{CB1CAB66-54E5-5C47-BE13-FA24F7249C05}" type="pres">
      <dgm:prSet presAssocID="{56B01289-1D80-484A-B7CE-11B007B35A12}" presName="spNode" presStyleCnt="0"/>
      <dgm:spPr/>
    </dgm:pt>
    <dgm:pt modelId="{93CFC797-396F-D14A-A8CF-B7F3627B4B1A}" type="pres">
      <dgm:prSet presAssocID="{92480382-CC49-254E-9B0B-3BF7D19BCFE1}" presName="sibTrans" presStyleLbl="sibTrans1D1" presStyleIdx="0" presStyleCnt="2"/>
      <dgm:spPr/>
    </dgm:pt>
    <dgm:pt modelId="{9FA30AFE-EBC0-5C41-A60D-B552D1A85A09}" type="pres">
      <dgm:prSet presAssocID="{8101676C-A7F0-2F42-90F5-D988216FACC3}" presName="node" presStyleLbl="node1" presStyleIdx="1" presStyleCnt="2">
        <dgm:presLayoutVars>
          <dgm:bulletEnabled val="1"/>
        </dgm:presLayoutVars>
      </dgm:prSet>
      <dgm:spPr/>
    </dgm:pt>
    <dgm:pt modelId="{E065C0A3-2DD7-334D-AC53-34D4E9E608C7}" type="pres">
      <dgm:prSet presAssocID="{8101676C-A7F0-2F42-90F5-D988216FACC3}" presName="spNode" presStyleCnt="0"/>
      <dgm:spPr/>
    </dgm:pt>
    <dgm:pt modelId="{79F83502-862C-DD4A-A324-DC877C7A02C9}" type="pres">
      <dgm:prSet presAssocID="{0CC9298B-84A8-D549-BE50-E8E9113D7C07}" presName="sibTrans" presStyleLbl="sibTrans1D1" presStyleIdx="1" presStyleCnt="2"/>
      <dgm:spPr/>
    </dgm:pt>
  </dgm:ptLst>
  <dgm:cxnLst>
    <dgm:cxn modelId="{D0603367-072B-A048-9F8F-88D090CBC69F}" type="presOf" srcId="{8101676C-A7F0-2F42-90F5-D988216FACC3}" destId="{9FA30AFE-EBC0-5C41-A60D-B552D1A85A09}" srcOrd="0" destOrd="0" presId="urn:microsoft.com/office/officeart/2005/8/layout/cycle6"/>
    <dgm:cxn modelId="{14FF928B-E785-C442-9920-1669C13513FD}" srcId="{AD8527F6-09C3-1543-B88B-B49CCA38144D}" destId="{8101676C-A7F0-2F42-90F5-D988216FACC3}" srcOrd="1" destOrd="0" parTransId="{8A1BA0D2-5919-394E-B955-1B6A7044F30B}" sibTransId="{0CC9298B-84A8-D549-BE50-E8E9113D7C07}"/>
    <dgm:cxn modelId="{10D64393-2DB7-0048-9AB0-75DCC3051920}" type="presOf" srcId="{AD8527F6-09C3-1543-B88B-B49CCA38144D}" destId="{6C355D61-9624-B348-AD35-5467AAD10346}" srcOrd="0" destOrd="0" presId="urn:microsoft.com/office/officeart/2005/8/layout/cycle6"/>
    <dgm:cxn modelId="{08299CA0-5146-5540-B05E-86C156607A07}" type="presOf" srcId="{56B01289-1D80-484A-B7CE-11B007B35A12}" destId="{49582311-F0AF-0949-8481-A411F24D37C9}" srcOrd="0" destOrd="0" presId="urn:microsoft.com/office/officeart/2005/8/layout/cycle6"/>
    <dgm:cxn modelId="{6CF40AB1-4FC4-D742-95F8-FEDF59DD1279}" type="presOf" srcId="{0CC9298B-84A8-D549-BE50-E8E9113D7C07}" destId="{79F83502-862C-DD4A-A324-DC877C7A02C9}" srcOrd="0" destOrd="0" presId="urn:microsoft.com/office/officeart/2005/8/layout/cycle6"/>
    <dgm:cxn modelId="{098B0DB2-641D-D64E-846B-5BEB2FDB4638}" type="presOf" srcId="{92480382-CC49-254E-9B0B-3BF7D19BCFE1}" destId="{93CFC797-396F-D14A-A8CF-B7F3627B4B1A}" srcOrd="0" destOrd="0" presId="urn:microsoft.com/office/officeart/2005/8/layout/cycle6"/>
    <dgm:cxn modelId="{42F9A7F2-F387-3A42-84DB-1B103C9288F8}" srcId="{AD8527F6-09C3-1543-B88B-B49CCA38144D}" destId="{56B01289-1D80-484A-B7CE-11B007B35A12}" srcOrd="0" destOrd="0" parTransId="{D96A27D9-41EF-6C44-B512-50B873FA607A}" sibTransId="{92480382-CC49-254E-9B0B-3BF7D19BCFE1}"/>
    <dgm:cxn modelId="{AFC99309-DF42-EE40-BDB1-8C6D67815942}" type="presParOf" srcId="{6C355D61-9624-B348-AD35-5467AAD10346}" destId="{49582311-F0AF-0949-8481-A411F24D37C9}" srcOrd="0" destOrd="0" presId="urn:microsoft.com/office/officeart/2005/8/layout/cycle6"/>
    <dgm:cxn modelId="{9FEAA988-7C27-BA4B-AF8C-395B083609D3}" type="presParOf" srcId="{6C355D61-9624-B348-AD35-5467AAD10346}" destId="{CB1CAB66-54E5-5C47-BE13-FA24F7249C05}" srcOrd="1" destOrd="0" presId="urn:microsoft.com/office/officeart/2005/8/layout/cycle6"/>
    <dgm:cxn modelId="{F99B0089-45CF-0E41-8F43-7770BE963F14}" type="presParOf" srcId="{6C355D61-9624-B348-AD35-5467AAD10346}" destId="{93CFC797-396F-D14A-A8CF-B7F3627B4B1A}" srcOrd="2" destOrd="0" presId="urn:microsoft.com/office/officeart/2005/8/layout/cycle6"/>
    <dgm:cxn modelId="{6DCE1350-E613-3649-AE51-E172EA84E489}" type="presParOf" srcId="{6C355D61-9624-B348-AD35-5467AAD10346}" destId="{9FA30AFE-EBC0-5C41-A60D-B552D1A85A09}" srcOrd="3" destOrd="0" presId="urn:microsoft.com/office/officeart/2005/8/layout/cycle6"/>
    <dgm:cxn modelId="{95613BD6-96F7-824E-B842-6824BDC725AD}" type="presParOf" srcId="{6C355D61-9624-B348-AD35-5467AAD10346}" destId="{E065C0A3-2DD7-334D-AC53-34D4E9E608C7}" srcOrd="4" destOrd="0" presId="urn:microsoft.com/office/officeart/2005/8/layout/cycle6"/>
    <dgm:cxn modelId="{BE9BCDAC-BDD1-C349-A8D3-93B22A70270A}" type="presParOf" srcId="{6C355D61-9624-B348-AD35-5467AAD10346}" destId="{79F83502-862C-DD4A-A324-DC877C7A02C9}" srcOrd="5"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15.xml><?xml version="1.0" encoding="utf-8"?>
<dgm:dataModel xmlns:dgm="http://schemas.openxmlformats.org/drawingml/2006/diagram" xmlns:a="http://schemas.openxmlformats.org/drawingml/2006/main">
  <dgm:ptLst>
    <dgm:pt modelId="{3E2781DE-D230-0441-98A9-F7E75B85A856}" type="doc">
      <dgm:prSet loTypeId="urn:microsoft.com/office/officeart/2005/8/layout/venn3" loCatId="list" qsTypeId="urn:microsoft.com/office/officeart/2005/8/quickstyle/simple1" qsCatId="simple" csTypeId="urn:microsoft.com/office/officeart/2005/8/colors/colorful4" csCatId="colorful" phldr="1"/>
      <dgm:spPr/>
      <dgm:t>
        <a:bodyPr/>
        <a:lstStyle/>
        <a:p>
          <a:endParaRPr lang="ru-RU"/>
        </a:p>
      </dgm:t>
    </dgm:pt>
    <dgm:pt modelId="{A1849864-A22C-0F4F-899C-0E7535C7CBF6}">
      <dgm:prSet/>
      <dgm:spPr/>
      <dgm:t>
        <a:bodyPr/>
        <a:lstStyle/>
        <a:p>
          <a:r>
            <a:rPr lang="ru-RU" b="1" i="1" dirty="0"/>
            <a:t>Гальванизм</a:t>
          </a:r>
          <a:r>
            <a:rPr lang="ru-RU" dirty="0"/>
            <a:t> — это возникновение регистрированных электрохимических потенциалов в полости рта при наличии разнородных металлических включений, без выраженных субъективных и объективных признаков (это явление). Наличие разнородных металлических включений способствует возникновению электрохимических реакций, накоплению электродвижущей силы на границе металла и ротовой жидкости, что обеспечивает возникновение гальванических пар. По данным Никитиной Т. Е., величина электрохимического потенциала (ЭХП/микровольт) </a:t>
          </a:r>
          <a:r>
            <a:rPr lang="ru-RU" i="1" dirty="0"/>
            <a:t>120 -140 мкВ</a:t>
          </a:r>
          <a:r>
            <a:rPr lang="ru-RU" dirty="0"/>
            <a:t> – условная норма электротока, свыше показателя </a:t>
          </a:r>
          <a:r>
            <a:rPr lang="ru-RU" i="1" dirty="0"/>
            <a:t>140 </a:t>
          </a:r>
          <a:r>
            <a:rPr lang="ru-RU" i="1" dirty="0" err="1"/>
            <a:t>мк</a:t>
          </a:r>
          <a:r>
            <a:rPr lang="ru-RU" dirty="0"/>
            <a:t> –</a:t>
          </a:r>
          <a:r>
            <a:rPr lang="ru-RU" i="1" dirty="0"/>
            <a:t> </a:t>
          </a:r>
          <a:r>
            <a:rPr lang="ru-RU" dirty="0"/>
            <a:t>риск развития </a:t>
          </a:r>
          <a:r>
            <a:rPr lang="ru-RU" dirty="0" err="1"/>
            <a:t>гальваноза</a:t>
          </a:r>
          <a:r>
            <a:rPr lang="ru-RU" dirty="0"/>
            <a:t> и его осложнений.</a:t>
          </a:r>
          <a:r>
            <a:rPr lang="ru-RU" i="1" dirty="0"/>
            <a:t> </a:t>
          </a:r>
          <a:r>
            <a:rPr lang="ru-RU" dirty="0"/>
            <a:t>Значительное содержание металлов в ротовой жидкости обусловливает их накопление в СО, мягких тканях полости рта, костях челюстей и постоянное поступление в ЖКТ, что ведет к их распространению по всему организму и возникновению сенсибилизации к металлам, нарушению обмена веществ, хроническим заболеваниям.</a:t>
          </a:r>
        </a:p>
      </dgm:t>
    </dgm:pt>
    <dgm:pt modelId="{5C0473B6-166F-684D-9641-E247BFA4C824}" type="parTrans" cxnId="{4EFE4155-609C-2743-9D0B-B3865D7391FD}">
      <dgm:prSet/>
      <dgm:spPr/>
      <dgm:t>
        <a:bodyPr/>
        <a:lstStyle/>
        <a:p>
          <a:endParaRPr lang="ru-RU"/>
        </a:p>
      </dgm:t>
    </dgm:pt>
    <dgm:pt modelId="{52F169CF-B82B-B449-B3A1-ACD23606FD6B}" type="sibTrans" cxnId="{4EFE4155-609C-2743-9D0B-B3865D7391FD}">
      <dgm:prSet/>
      <dgm:spPr/>
      <dgm:t>
        <a:bodyPr/>
        <a:lstStyle/>
        <a:p>
          <a:endParaRPr lang="ru-RU"/>
        </a:p>
      </dgm:t>
    </dgm:pt>
    <dgm:pt modelId="{FC327FBD-817C-004C-A8C8-0B5767D432AF}">
      <dgm:prSet/>
      <dgm:spPr/>
      <dgm:t>
        <a:bodyPr/>
        <a:lstStyle/>
        <a:p>
          <a:r>
            <a:rPr lang="ru-RU" b="1" i="1" dirty="0" err="1"/>
            <a:t>Гальваноз</a:t>
          </a:r>
          <a:r>
            <a:rPr lang="ru-RU" dirty="0"/>
            <a:t> — патологические изменения местного и общего характера, которые возникают в результате электрохимического взаимодействия между металлическими включениями в полости рта (это </a:t>
          </a:r>
          <a:r>
            <a:rPr lang="ru-RU" dirty="0" err="1"/>
            <a:t>симтомокомплекс</a:t>
          </a:r>
          <a:r>
            <a:rPr lang="ru-RU" dirty="0"/>
            <a:t>).</a:t>
          </a:r>
          <a:r>
            <a:rPr lang="ru-RU" dirty="0" err="1"/>
            <a:t>Гальваноз</a:t>
          </a:r>
          <a:r>
            <a:rPr lang="ru-RU" dirty="0"/>
            <a:t> способствует развитию глоссалгии, лейкоплакии, красного плоского лишая, а также является отягощающим фактором при уже имеющейся патологии СОПР и может привести к микробному дисбалансу и </a:t>
          </a:r>
          <a:r>
            <a:rPr lang="ru-RU" dirty="0" err="1"/>
            <a:t>развититию</a:t>
          </a:r>
          <a:r>
            <a:rPr lang="ru-RU" dirty="0"/>
            <a:t> орального кандидоза.</a:t>
          </a:r>
        </a:p>
      </dgm:t>
    </dgm:pt>
    <dgm:pt modelId="{1251C30C-040A-C748-A156-1892E19CE841}" type="parTrans" cxnId="{1D9DD6D7-BFC7-504F-9C5B-CE2FE238A907}">
      <dgm:prSet/>
      <dgm:spPr/>
      <dgm:t>
        <a:bodyPr/>
        <a:lstStyle/>
        <a:p>
          <a:endParaRPr lang="ru-RU"/>
        </a:p>
      </dgm:t>
    </dgm:pt>
    <dgm:pt modelId="{E1B99D63-40A2-C640-8DC6-3A99367FCBB5}" type="sibTrans" cxnId="{1D9DD6D7-BFC7-504F-9C5B-CE2FE238A907}">
      <dgm:prSet/>
      <dgm:spPr/>
      <dgm:t>
        <a:bodyPr/>
        <a:lstStyle/>
        <a:p>
          <a:endParaRPr lang="ru-RU"/>
        </a:p>
      </dgm:t>
    </dgm:pt>
    <dgm:pt modelId="{5002C4E3-0E30-1447-AABF-D88B89280D75}" type="pres">
      <dgm:prSet presAssocID="{3E2781DE-D230-0441-98A9-F7E75B85A856}" presName="Name0" presStyleCnt="0">
        <dgm:presLayoutVars>
          <dgm:dir/>
          <dgm:resizeHandles val="exact"/>
        </dgm:presLayoutVars>
      </dgm:prSet>
      <dgm:spPr/>
    </dgm:pt>
    <dgm:pt modelId="{1B637D45-424E-B040-960E-1C2D7D5352AA}" type="pres">
      <dgm:prSet presAssocID="{A1849864-A22C-0F4F-899C-0E7535C7CBF6}" presName="Name5" presStyleLbl="vennNode1" presStyleIdx="0" presStyleCnt="2">
        <dgm:presLayoutVars>
          <dgm:bulletEnabled val="1"/>
        </dgm:presLayoutVars>
      </dgm:prSet>
      <dgm:spPr/>
    </dgm:pt>
    <dgm:pt modelId="{7E6874EB-5F89-2A4D-9AF2-F379AB3E805D}" type="pres">
      <dgm:prSet presAssocID="{52F169CF-B82B-B449-B3A1-ACD23606FD6B}" presName="space" presStyleCnt="0"/>
      <dgm:spPr/>
    </dgm:pt>
    <dgm:pt modelId="{DF47265C-3C8B-324A-869C-980F39C01A46}" type="pres">
      <dgm:prSet presAssocID="{FC327FBD-817C-004C-A8C8-0B5767D432AF}" presName="Name5" presStyleLbl="vennNode1" presStyleIdx="1" presStyleCnt="2">
        <dgm:presLayoutVars>
          <dgm:bulletEnabled val="1"/>
        </dgm:presLayoutVars>
      </dgm:prSet>
      <dgm:spPr/>
    </dgm:pt>
  </dgm:ptLst>
  <dgm:cxnLst>
    <dgm:cxn modelId="{184C3000-5EA5-AD4D-B4B3-1A43D8631C2F}" type="presOf" srcId="{FC327FBD-817C-004C-A8C8-0B5767D432AF}" destId="{DF47265C-3C8B-324A-869C-980F39C01A46}" srcOrd="0" destOrd="0" presId="urn:microsoft.com/office/officeart/2005/8/layout/venn3"/>
    <dgm:cxn modelId="{A7B83F17-CEC7-EA46-8F09-04FCAAFB8985}" type="presOf" srcId="{A1849864-A22C-0F4F-899C-0E7535C7CBF6}" destId="{1B637D45-424E-B040-960E-1C2D7D5352AA}" srcOrd="0" destOrd="0" presId="urn:microsoft.com/office/officeart/2005/8/layout/venn3"/>
    <dgm:cxn modelId="{4EFE4155-609C-2743-9D0B-B3865D7391FD}" srcId="{3E2781DE-D230-0441-98A9-F7E75B85A856}" destId="{A1849864-A22C-0F4F-899C-0E7535C7CBF6}" srcOrd="0" destOrd="0" parTransId="{5C0473B6-166F-684D-9641-E247BFA4C824}" sibTransId="{52F169CF-B82B-B449-B3A1-ACD23606FD6B}"/>
    <dgm:cxn modelId="{5D038860-16BF-8E41-AAA6-7C9651AC1F4F}" type="presOf" srcId="{3E2781DE-D230-0441-98A9-F7E75B85A856}" destId="{5002C4E3-0E30-1447-AABF-D88B89280D75}" srcOrd="0" destOrd="0" presId="urn:microsoft.com/office/officeart/2005/8/layout/venn3"/>
    <dgm:cxn modelId="{1D9DD6D7-BFC7-504F-9C5B-CE2FE238A907}" srcId="{3E2781DE-D230-0441-98A9-F7E75B85A856}" destId="{FC327FBD-817C-004C-A8C8-0B5767D432AF}" srcOrd="1" destOrd="0" parTransId="{1251C30C-040A-C748-A156-1892E19CE841}" sibTransId="{E1B99D63-40A2-C640-8DC6-3A99367FCBB5}"/>
    <dgm:cxn modelId="{260DB90D-ADFE-EE43-B950-20EF6703BBA8}" type="presParOf" srcId="{5002C4E3-0E30-1447-AABF-D88B89280D75}" destId="{1B637D45-424E-B040-960E-1C2D7D5352AA}" srcOrd="0" destOrd="0" presId="urn:microsoft.com/office/officeart/2005/8/layout/venn3"/>
    <dgm:cxn modelId="{8C4066C3-AF24-7446-BE42-B35F0D44466D}" type="presParOf" srcId="{5002C4E3-0E30-1447-AABF-D88B89280D75}" destId="{7E6874EB-5F89-2A4D-9AF2-F379AB3E805D}" srcOrd="1" destOrd="0" presId="urn:microsoft.com/office/officeart/2005/8/layout/venn3"/>
    <dgm:cxn modelId="{BEAB91C8-AA7D-6247-B99F-5EDCF72212A1}" type="presParOf" srcId="{5002C4E3-0E30-1447-AABF-D88B89280D75}" destId="{DF47265C-3C8B-324A-869C-980F39C01A46}" srcOrd="2"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CD73A6A-6FAF-E141-BDA2-AD1201C4E3B8}" type="doc">
      <dgm:prSet loTypeId="urn:microsoft.com/office/officeart/2005/8/layout/venn1" loCatId="relationship" qsTypeId="urn:microsoft.com/office/officeart/2005/8/quickstyle/simple1" qsCatId="simple" csTypeId="urn:microsoft.com/office/officeart/2005/8/colors/colorful4" csCatId="colorful" phldr="1"/>
      <dgm:spPr/>
      <dgm:t>
        <a:bodyPr/>
        <a:lstStyle/>
        <a:p>
          <a:endParaRPr lang="ru-RU"/>
        </a:p>
      </dgm:t>
    </dgm:pt>
    <dgm:pt modelId="{43F9E881-05DE-9B49-8B1D-D1BB0D1B8B48}">
      <dgm:prSet/>
      <dgm:spPr/>
      <dgm:t>
        <a:bodyPr/>
        <a:lstStyle/>
        <a:p>
          <a:r>
            <a:rPr lang="ru-RU" dirty="0"/>
            <a:t>Степень повреждения и клинические проявления зависят от природы раздражителя, времени и силы </a:t>
          </a:r>
          <a:r>
            <a:rPr lang="ru-RU" dirty="0" err="1"/>
            <a:t>воздействия</a:t>
          </a:r>
          <a:r>
            <a:rPr lang="ru-RU" dirty="0"/>
            <a:t> и индивидуальных </a:t>
          </a:r>
          <a:r>
            <a:rPr lang="ru-RU" dirty="0" err="1"/>
            <a:t>особенностеи</a:t>
          </a:r>
          <a:r>
            <a:rPr lang="ru-RU" dirty="0"/>
            <a:t>̆ организма </a:t>
          </a:r>
        </a:p>
      </dgm:t>
    </dgm:pt>
    <dgm:pt modelId="{2DA1E19A-FC7F-DD42-AE6B-7853DCB6350B}" type="parTrans" cxnId="{FC001AD8-56E4-1043-877A-52AB1753C4F0}">
      <dgm:prSet/>
      <dgm:spPr/>
      <dgm:t>
        <a:bodyPr/>
        <a:lstStyle/>
        <a:p>
          <a:endParaRPr lang="ru-RU"/>
        </a:p>
      </dgm:t>
    </dgm:pt>
    <dgm:pt modelId="{773F03DA-5289-C94E-B98D-1606E3D9E298}" type="sibTrans" cxnId="{FC001AD8-56E4-1043-877A-52AB1753C4F0}">
      <dgm:prSet/>
      <dgm:spPr/>
      <dgm:t>
        <a:bodyPr/>
        <a:lstStyle/>
        <a:p>
          <a:endParaRPr lang="ru-RU"/>
        </a:p>
      </dgm:t>
    </dgm:pt>
    <dgm:pt modelId="{3D8A1511-0E5B-B649-A019-FCE9435D4064}">
      <dgm:prSet/>
      <dgm:spPr/>
      <dgm:t>
        <a:bodyPr/>
        <a:lstStyle/>
        <a:p>
          <a:r>
            <a:rPr lang="ru-RU" dirty="0"/>
            <a:t>Травматическое повреждение СОПР быстро сопровождается ее инфицированием.</a:t>
          </a:r>
        </a:p>
      </dgm:t>
    </dgm:pt>
    <dgm:pt modelId="{15D706A2-ECD1-1E4E-8829-EE39B560F454}" type="parTrans" cxnId="{0495F7DB-AF87-BD41-B120-9C01B59654AD}">
      <dgm:prSet/>
      <dgm:spPr/>
      <dgm:t>
        <a:bodyPr/>
        <a:lstStyle/>
        <a:p>
          <a:endParaRPr lang="ru-RU"/>
        </a:p>
      </dgm:t>
    </dgm:pt>
    <dgm:pt modelId="{6E8232ED-865B-8D48-BEEA-85058D0F958F}" type="sibTrans" cxnId="{0495F7DB-AF87-BD41-B120-9C01B59654AD}">
      <dgm:prSet/>
      <dgm:spPr/>
      <dgm:t>
        <a:bodyPr/>
        <a:lstStyle/>
        <a:p>
          <a:endParaRPr lang="ru-RU"/>
        </a:p>
      </dgm:t>
    </dgm:pt>
    <dgm:pt modelId="{21387B94-E687-7544-90D9-D7E7607BBF5A}">
      <dgm:prSet/>
      <dgm:spPr/>
      <dgm:t>
        <a:bodyPr/>
        <a:lstStyle/>
        <a:p>
          <a:r>
            <a:rPr lang="ru-RU" dirty="0"/>
            <a:t>Слизистая оболочка полости рта обладает высокими защитными и регенераторными способностями.</a:t>
          </a:r>
        </a:p>
      </dgm:t>
    </dgm:pt>
    <dgm:pt modelId="{2BB0D12B-FA2D-594D-8B35-769549552B49}" type="parTrans" cxnId="{5E3299A3-4342-2949-938D-7906810594D7}">
      <dgm:prSet/>
      <dgm:spPr/>
      <dgm:t>
        <a:bodyPr/>
        <a:lstStyle/>
        <a:p>
          <a:endParaRPr lang="ru-RU"/>
        </a:p>
      </dgm:t>
    </dgm:pt>
    <dgm:pt modelId="{134E3561-709A-6547-A147-BBA8354FAB3C}" type="sibTrans" cxnId="{5E3299A3-4342-2949-938D-7906810594D7}">
      <dgm:prSet/>
      <dgm:spPr/>
      <dgm:t>
        <a:bodyPr/>
        <a:lstStyle/>
        <a:p>
          <a:endParaRPr lang="ru-RU"/>
        </a:p>
      </dgm:t>
    </dgm:pt>
    <dgm:pt modelId="{F51318A2-61A9-3F42-A2DA-9A6AAC37720D}" type="pres">
      <dgm:prSet presAssocID="{2CD73A6A-6FAF-E141-BDA2-AD1201C4E3B8}" presName="compositeShape" presStyleCnt="0">
        <dgm:presLayoutVars>
          <dgm:chMax val="7"/>
          <dgm:dir/>
          <dgm:resizeHandles val="exact"/>
        </dgm:presLayoutVars>
      </dgm:prSet>
      <dgm:spPr/>
    </dgm:pt>
    <dgm:pt modelId="{75E832A5-9B2F-E541-B74D-008E374293B5}" type="pres">
      <dgm:prSet presAssocID="{43F9E881-05DE-9B49-8B1D-D1BB0D1B8B48}" presName="circ1" presStyleLbl="vennNode1" presStyleIdx="0" presStyleCnt="3"/>
      <dgm:spPr/>
    </dgm:pt>
    <dgm:pt modelId="{24488838-A993-0A4D-972D-3034B3A1D5AB}" type="pres">
      <dgm:prSet presAssocID="{43F9E881-05DE-9B49-8B1D-D1BB0D1B8B48}" presName="circ1Tx" presStyleLbl="revTx" presStyleIdx="0" presStyleCnt="0">
        <dgm:presLayoutVars>
          <dgm:chMax val="0"/>
          <dgm:chPref val="0"/>
          <dgm:bulletEnabled val="1"/>
        </dgm:presLayoutVars>
      </dgm:prSet>
      <dgm:spPr/>
    </dgm:pt>
    <dgm:pt modelId="{DBF73D3D-7B4B-4840-948F-DA5148269B67}" type="pres">
      <dgm:prSet presAssocID="{21387B94-E687-7544-90D9-D7E7607BBF5A}" presName="circ2" presStyleLbl="vennNode1" presStyleIdx="1" presStyleCnt="3"/>
      <dgm:spPr/>
    </dgm:pt>
    <dgm:pt modelId="{887F8143-8DDB-294D-8002-88827BD865CC}" type="pres">
      <dgm:prSet presAssocID="{21387B94-E687-7544-90D9-D7E7607BBF5A}" presName="circ2Tx" presStyleLbl="revTx" presStyleIdx="0" presStyleCnt="0">
        <dgm:presLayoutVars>
          <dgm:chMax val="0"/>
          <dgm:chPref val="0"/>
          <dgm:bulletEnabled val="1"/>
        </dgm:presLayoutVars>
      </dgm:prSet>
      <dgm:spPr/>
    </dgm:pt>
    <dgm:pt modelId="{A031049D-EBDA-194B-B1ED-130396346C6F}" type="pres">
      <dgm:prSet presAssocID="{3D8A1511-0E5B-B649-A019-FCE9435D4064}" presName="circ3" presStyleLbl="vennNode1" presStyleIdx="2" presStyleCnt="3"/>
      <dgm:spPr/>
    </dgm:pt>
    <dgm:pt modelId="{84D78B9A-1DBC-F644-8D2C-D39A84762050}" type="pres">
      <dgm:prSet presAssocID="{3D8A1511-0E5B-B649-A019-FCE9435D4064}" presName="circ3Tx" presStyleLbl="revTx" presStyleIdx="0" presStyleCnt="0">
        <dgm:presLayoutVars>
          <dgm:chMax val="0"/>
          <dgm:chPref val="0"/>
          <dgm:bulletEnabled val="1"/>
        </dgm:presLayoutVars>
      </dgm:prSet>
      <dgm:spPr/>
    </dgm:pt>
  </dgm:ptLst>
  <dgm:cxnLst>
    <dgm:cxn modelId="{33E09E12-3CED-F843-B873-ABEE697EAA6E}" type="presOf" srcId="{21387B94-E687-7544-90D9-D7E7607BBF5A}" destId="{DBF73D3D-7B4B-4840-948F-DA5148269B67}" srcOrd="1" destOrd="0" presId="urn:microsoft.com/office/officeart/2005/8/layout/venn1"/>
    <dgm:cxn modelId="{F8A2955E-8ACF-514C-A093-EC485A8C0E5F}" type="presOf" srcId="{3D8A1511-0E5B-B649-A019-FCE9435D4064}" destId="{84D78B9A-1DBC-F644-8D2C-D39A84762050}" srcOrd="1" destOrd="0" presId="urn:microsoft.com/office/officeart/2005/8/layout/venn1"/>
    <dgm:cxn modelId="{8D75FE6F-7EDE-FF4F-930E-A850F278CDAB}" type="presOf" srcId="{2CD73A6A-6FAF-E141-BDA2-AD1201C4E3B8}" destId="{F51318A2-61A9-3F42-A2DA-9A6AAC37720D}" srcOrd="0" destOrd="0" presId="urn:microsoft.com/office/officeart/2005/8/layout/venn1"/>
    <dgm:cxn modelId="{64424B7D-695D-B94A-ADBD-E1EAF9BD4208}" type="presOf" srcId="{3D8A1511-0E5B-B649-A019-FCE9435D4064}" destId="{A031049D-EBDA-194B-B1ED-130396346C6F}" srcOrd="0" destOrd="0" presId="urn:microsoft.com/office/officeart/2005/8/layout/venn1"/>
    <dgm:cxn modelId="{F759CA8D-671F-3C44-A207-D24EEB3D6146}" type="presOf" srcId="{21387B94-E687-7544-90D9-D7E7607BBF5A}" destId="{887F8143-8DDB-294D-8002-88827BD865CC}" srcOrd="0" destOrd="0" presId="urn:microsoft.com/office/officeart/2005/8/layout/venn1"/>
    <dgm:cxn modelId="{5E3299A3-4342-2949-938D-7906810594D7}" srcId="{2CD73A6A-6FAF-E141-BDA2-AD1201C4E3B8}" destId="{21387B94-E687-7544-90D9-D7E7607BBF5A}" srcOrd="1" destOrd="0" parTransId="{2BB0D12B-FA2D-594D-8B35-769549552B49}" sibTransId="{134E3561-709A-6547-A147-BBA8354FAB3C}"/>
    <dgm:cxn modelId="{FC001AD8-56E4-1043-877A-52AB1753C4F0}" srcId="{2CD73A6A-6FAF-E141-BDA2-AD1201C4E3B8}" destId="{43F9E881-05DE-9B49-8B1D-D1BB0D1B8B48}" srcOrd="0" destOrd="0" parTransId="{2DA1E19A-FC7F-DD42-AE6B-7853DCB6350B}" sibTransId="{773F03DA-5289-C94E-B98D-1606E3D9E298}"/>
    <dgm:cxn modelId="{0495F7DB-AF87-BD41-B120-9C01B59654AD}" srcId="{2CD73A6A-6FAF-E141-BDA2-AD1201C4E3B8}" destId="{3D8A1511-0E5B-B649-A019-FCE9435D4064}" srcOrd="2" destOrd="0" parTransId="{15D706A2-ECD1-1E4E-8829-EE39B560F454}" sibTransId="{6E8232ED-865B-8D48-BEEA-85058D0F958F}"/>
    <dgm:cxn modelId="{3F7C2AE9-4AD6-3547-8BE7-A7AB4CC9FAB6}" type="presOf" srcId="{43F9E881-05DE-9B49-8B1D-D1BB0D1B8B48}" destId="{24488838-A993-0A4D-972D-3034B3A1D5AB}" srcOrd="0" destOrd="0" presId="urn:microsoft.com/office/officeart/2005/8/layout/venn1"/>
    <dgm:cxn modelId="{4CB44EFD-CE5E-014B-AB5C-6B6CA6526F68}" type="presOf" srcId="{43F9E881-05DE-9B49-8B1D-D1BB0D1B8B48}" destId="{75E832A5-9B2F-E541-B74D-008E374293B5}" srcOrd="1" destOrd="0" presId="urn:microsoft.com/office/officeart/2005/8/layout/venn1"/>
    <dgm:cxn modelId="{196009C2-A7BF-D74B-A5FF-7A5425443548}" type="presParOf" srcId="{F51318A2-61A9-3F42-A2DA-9A6AAC37720D}" destId="{75E832A5-9B2F-E541-B74D-008E374293B5}" srcOrd="0" destOrd="0" presId="urn:microsoft.com/office/officeart/2005/8/layout/venn1"/>
    <dgm:cxn modelId="{C90644D6-4B8C-3148-9BAC-0DC86780F11C}" type="presParOf" srcId="{F51318A2-61A9-3F42-A2DA-9A6AAC37720D}" destId="{24488838-A993-0A4D-972D-3034B3A1D5AB}" srcOrd="1" destOrd="0" presId="urn:microsoft.com/office/officeart/2005/8/layout/venn1"/>
    <dgm:cxn modelId="{8A4DF071-956C-3E4B-AABD-9F76A694060F}" type="presParOf" srcId="{F51318A2-61A9-3F42-A2DA-9A6AAC37720D}" destId="{DBF73D3D-7B4B-4840-948F-DA5148269B67}" srcOrd="2" destOrd="0" presId="urn:microsoft.com/office/officeart/2005/8/layout/venn1"/>
    <dgm:cxn modelId="{8C0AB76E-A514-5E42-BE04-FC146A934F1A}" type="presParOf" srcId="{F51318A2-61A9-3F42-A2DA-9A6AAC37720D}" destId="{887F8143-8DDB-294D-8002-88827BD865CC}" srcOrd="3" destOrd="0" presId="urn:microsoft.com/office/officeart/2005/8/layout/venn1"/>
    <dgm:cxn modelId="{3030D38E-601E-6A4B-9791-FFB5414D1AE9}" type="presParOf" srcId="{F51318A2-61A9-3F42-A2DA-9A6AAC37720D}" destId="{A031049D-EBDA-194B-B1ED-130396346C6F}" srcOrd="4" destOrd="0" presId="urn:microsoft.com/office/officeart/2005/8/layout/venn1"/>
    <dgm:cxn modelId="{C7D20F2E-7E53-C848-9785-BF48AA3400EC}" type="presParOf" srcId="{F51318A2-61A9-3F42-A2DA-9A6AAC37720D}" destId="{84D78B9A-1DBC-F644-8D2C-D39A84762050}"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6B17A06-15FE-4447-A2DC-C67BFD6D0513}" type="doc">
      <dgm:prSet loTypeId="urn:microsoft.com/office/officeart/2005/8/layout/process1" loCatId="process" qsTypeId="urn:microsoft.com/office/officeart/2005/8/quickstyle/simple1" qsCatId="simple" csTypeId="urn:microsoft.com/office/officeart/2005/8/colors/colorful4" csCatId="colorful"/>
      <dgm:spPr/>
      <dgm:t>
        <a:bodyPr/>
        <a:lstStyle/>
        <a:p>
          <a:endParaRPr lang="ru-RU"/>
        </a:p>
      </dgm:t>
    </dgm:pt>
    <dgm:pt modelId="{02E40F28-AEDF-714B-903F-A880827AEAE4}">
      <dgm:prSet/>
      <dgm:spPr/>
      <dgm:t>
        <a:bodyPr/>
        <a:lstStyle/>
        <a:p>
          <a:r>
            <a:rPr lang="ru-RU" u="sng"/>
            <a:t>Лечение:</a:t>
          </a:r>
          <a:r>
            <a:rPr lang="ru-RU"/>
            <a:t> При выраженной болезненности провести аппликацию, орошение или полоскание 0,5 – 1 % р-м новокаина, 0,5 – 1 % р-м лидокаина, при необходимости остановить кровотечение, используя 0,5 – 1 % р-р перекиси водорода, 5% р-р аминокапроновой кислоты. </a:t>
          </a:r>
        </a:p>
      </dgm:t>
    </dgm:pt>
    <dgm:pt modelId="{7D91E7D1-19C4-4748-9970-89B1B2E9203E}" type="parTrans" cxnId="{4F8ED4D9-D573-5E46-A678-93545677A80B}">
      <dgm:prSet/>
      <dgm:spPr/>
      <dgm:t>
        <a:bodyPr/>
        <a:lstStyle/>
        <a:p>
          <a:endParaRPr lang="ru-RU"/>
        </a:p>
      </dgm:t>
    </dgm:pt>
    <dgm:pt modelId="{208D50E3-3390-0C41-B453-F9BE14D3895D}" type="sibTrans" cxnId="{4F8ED4D9-D573-5E46-A678-93545677A80B}">
      <dgm:prSet/>
      <dgm:spPr/>
      <dgm:t>
        <a:bodyPr/>
        <a:lstStyle/>
        <a:p>
          <a:endParaRPr lang="ru-RU"/>
        </a:p>
      </dgm:t>
    </dgm:pt>
    <dgm:pt modelId="{733D5211-234F-5C43-A555-1D2B9FC76656}">
      <dgm:prSet/>
      <dgm:spPr/>
      <dgm:t>
        <a:bodyPr/>
        <a:lstStyle/>
        <a:p>
          <a:r>
            <a:rPr lang="ru-RU" dirty="0"/>
            <a:t>При глубоких ранах лечение хирургическое –  накладывают швы. Неглубокие поражения достаточно обработать обычными нераздражающими теплыми </a:t>
          </a:r>
          <a:r>
            <a:rPr lang="ru-RU" u="sng" dirty="0"/>
            <a:t>антисептическими средствами</a:t>
          </a:r>
          <a:r>
            <a:rPr lang="ru-RU" dirty="0"/>
            <a:t> (0,5 % р-р хлоргексидина </a:t>
          </a:r>
          <a:r>
            <a:rPr lang="ru-RU" dirty="0" err="1"/>
            <a:t>биглюконата</a:t>
          </a:r>
          <a:r>
            <a:rPr lang="ru-RU" dirty="0"/>
            <a:t>, 0,2% р-р фурацилина, 0,5% р-р </a:t>
          </a:r>
          <a:r>
            <a:rPr lang="ru-RU" dirty="0" err="1"/>
            <a:t>этония</a:t>
          </a:r>
          <a:r>
            <a:rPr lang="ru-RU" dirty="0"/>
            <a:t>, 1%  р-р </a:t>
          </a:r>
          <a:r>
            <a:rPr lang="ru-RU" dirty="0" err="1"/>
            <a:t>димексида</a:t>
          </a:r>
          <a:r>
            <a:rPr lang="ru-RU" dirty="0"/>
            <a:t>, 1% р-р перекиси водорода и др.) и назначить полоскание ротовой полости искусственным лизоцимом, раствором калия перманганата, а при наличии эрозий — добавить аппликации с </a:t>
          </a:r>
          <a:r>
            <a:rPr lang="ru-RU" u="sng" dirty="0" err="1"/>
            <a:t>кератопластическими</a:t>
          </a:r>
          <a:r>
            <a:rPr lang="ru-RU" u="sng" dirty="0"/>
            <a:t> средствами</a:t>
          </a:r>
          <a:r>
            <a:rPr lang="ru-RU" dirty="0"/>
            <a:t> (сок </a:t>
          </a:r>
          <a:r>
            <a:rPr lang="ru-RU" dirty="0" err="1"/>
            <a:t>коланхое</a:t>
          </a:r>
          <a:r>
            <a:rPr lang="ru-RU" dirty="0"/>
            <a:t>, сок алоэ, «</a:t>
          </a:r>
          <a:r>
            <a:rPr lang="ru-RU" dirty="0" err="1"/>
            <a:t>Эктерицид</a:t>
          </a:r>
          <a:r>
            <a:rPr lang="ru-RU" dirty="0"/>
            <a:t>», масляный раствор витамина А, Е и др.).</a:t>
          </a:r>
        </a:p>
      </dgm:t>
    </dgm:pt>
    <dgm:pt modelId="{D0B16BD5-66E1-AE43-88AA-9ED7AB03564B}" type="parTrans" cxnId="{B3F28893-393A-2A42-B8A6-D61012A5D300}">
      <dgm:prSet/>
      <dgm:spPr/>
      <dgm:t>
        <a:bodyPr/>
        <a:lstStyle/>
        <a:p>
          <a:endParaRPr lang="ru-RU"/>
        </a:p>
      </dgm:t>
    </dgm:pt>
    <dgm:pt modelId="{502D5145-AA92-7F4F-9DEE-793906C4D597}" type="sibTrans" cxnId="{B3F28893-393A-2A42-B8A6-D61012A5D300}">
      <dgm:prSet/>
      <dgm:spPr/>
      <dgm:t>
        <a:bodyPr/>
        <a:lstStyle/>
        <a:p>
          <a:endParaRPr lang="ru-RU"/>
        </a:p>
      </dgm:t>
    </dgm:pt>
    <dgm:pt modelId="{B7AA5438-3BC1-FB45-8E63-1AAEEA697857}">
      <dgm:prSet/>
      <dgm:spPr/>
      <dgm:t>
        <a:bodyPr/>
        <a:lstStyle/>
        <a:p>
          <a:r>
            <a:rPr lang="ru-RU"/>
            <a:t>Если же рана уже покрыта налетом, имеется инфильтрат, то течение ее затягивается. Для лечения используют аппликацию растворов </a:t>
          </a:r>
          <a:r>
            <a:rPr lang="ru-RU" u="sng"/>
            <a:t>протеолитических ферментов (р - р трипсина или химопсина)</a:t>
          </a:r>
          <a:r>
            <a:rPr lang="ru-RU"/>
            <a:t> в течении 8-10 мин., после чего некротические ткани либо фибринозный налет удаляют механически, а язву или эрозию обрабатывают антисептиками. С появлением чистых грануляций используют препараты, которые </a:t>
          </a:r>
          <a:r>
            <a:rPr lang="ru-RU" u="sng"/>
            <a:t>улучшают репаративные свойства</a:t>
          </a:r>
          <a:r>
            <a:rPr lang="ru-RU"/>
            <a:t> тканей («Солкосерил» дентальная адгезивная паста) и </a:t>
          </a:r>
          <a:r>
            <a:rPr lang="ru-RU" u="sng"/>
            <a:t>кератопластические средства</a:t>
          </a:r>
          <a:r>
            <a:rPr lang="ru-RU"/>
            <a:t>. Нужно осмотреть зубные ряды и с целью профилактики хронической травмы провести лечение кариеса и его осложнений, восстановив анатомическую форму коронки пораженного зуба или ошлифовать его острый край.</a:t>
          </a:r>
        </a:p>
      </dgm:t>
    </dgm:pt>
    <dgm:pt modelId="{CC9B709C-9B96-5E47-AB9C-499DCA1C4792}" type="parTrans" cxnId="{5C3F92FE-140C-A242-99CC-56FDECEC2D22}">
      <dgm:prSet/>
      <dgm:spPr/>
      <dgm:t>
        <a:bodyPr/>
        <a:lstStyle/>
        <a:p>
          <a:endParaRPr lang="ru-RU"/>
        </a:p>
      </dgm:t>
    </dgm:pt>
    <dgm:pt modelId="{CC077922-8172-4B47-AAA8-326ACB46D577}" type="sibTrans" cxnId="{5C3F92FE-140C-A242-99CC-56FDECEC2D22}">
      <dgm:prSet/>
      <dgm:spPr/>
      <dgm:t>
        <a:bodyPr/>
        <a:lstStyle/>
        <a:p>
          <a:endParaRPr lang="ru-RU"/>
        </a:p>
      </dgm:t>
    </dgm:pt>
    <dgm:pt modelId="{DB6821BE-CEEA-1945-A840-06FD5910A332}" type="pres">
      <dgm:prSet presAssocID="{E6B17A06-15FE-4447-A2DC-C67BFD6D0513}" presName="Name0" presStyleCnt="0">
        <dgm:presLayoutVars>
          <dgm:dir/>
          <dgm:resizeHandles val="exact"/>
        </dgm:presLayoutVars>
      </dgm:prSet>
      <dgm:spPr/>
    </dgm:pt>
    <dgm:pt modelId="{9AE4CCC3-4680-AA4C-8AC5-900483102B12}" type="pres">
      <dgm:prSet presAssocID="{02E40F28-AEDF-714B-903F-A880827AEAE4}" presName="node" presStyleLbl="node1" presStyleIdx="0" presStyleCnt="3">
        <dgm:presLayoutVars>
          <dgm:bulletEnabled val="1"/>
        </dgm:presLayoutVars>
      </dgm:prSet>
      <dgm:spPr/>
    </dgm:pt>
    <dgm:pt modelId="{DED389A7-752E-EB43-8062-A977416F3D40}" type="pres">
      <dgm:prSet presAssocID="{208D50E3-3390-0C41-B453-F9BE14D3895D}" presName="sibTrans" presStyleLbl="sibTrans2D1" presStyleIdx="0" presStyleCnt="2"/>
      <dgm:spPr/>
    </dgm:pt>
    <dgm:pt modelId="{CE24E257-5F8A-0A47-BF09-3E6BEFCC7A47}" type="pres">
      <dgm:prSet presAssocID="{208D50E3-3390-0C41-B453-F9BE14D3895D}" presName="connectorText" presStyleLbl="sibTrans2D1" presStyleIdx="0" presStyleCnt="2"/>
      <dgm:spPr/>
    </dgm:pt>
    <dgm:pt modelId="{5F72AF0C-9250-F449-B89C-FE63C1A750DF}" type="pres">
      <dgm:prSet presAssocID="{733D5211-234F-5C43-A555-1D2B9FC76656}" presName="node" presStyleLbl="node1" presStyleIdx="1" presStyleCnt="3">
        <dgm:presLayoutVars>
          <dgm:bulletEnabled val="1"/>
        </dgm:presLayoutVars>
      </dgm:prSet>
      <dgm:spPr/>
    </dgm:pt>
    <dgm:pt modelId="{DFF60B8D-4A6A-9246-BAC6-D5057C5ED12B}" type="pres">
      <dgm:prSet presAssocID="{502D5145-AA92-7F4F-9DEE-793906C4D597}" presName="sibTrans" presStyleLbl="sibTrans2D1" presStyleIdx="1" presStyleCnt="2"/>
      <dgm:spPr/>
    </dgm:pt>
    <dgm:pt modelId="{5E914277-4B8A-644B-95CC-03DAC383F510}" type="pres">
      <dgm:prSet presAssocID="{502D5145-AA92-7F4F-9DEE-793906C4D597}" presName="connectorText" presStyleLbl="sibTrans2D1" presStyleIdx="1" presStyleCnt="2"/>
      <dgm:spPr/>
    </dgm:pt>
    <dgm:pt modelId="{5880A35E-2391-EB4E-AB29-FCCB0D280DC9}" type="pres">
      <dgm:prSet presAssocID="{B7AA5438-3BC1-FB45-8E63-1AAEEA697857}" presName="node" presStyleLbl="node1" presStyleIdx="2" presStyleCnt="3">
        <dgm:presLayoutVars>
          <dgm:bulletEnabled val="1"/>
        </dgm:presLayoutVars>
      </dgm:prSet>
      <dgm:spPr/>
    </dgm:pt>
  </dgm:ptLst>
  <dgm:cxnLst>
    <dgm:cxn modelId="{9651AD11-1BBB-8C4B-A879-22FD3631D24B}" type="presOf" srcId="{502D5145-AA92-7F4F-9DEE-793906C4D597}" destId="{5E914277-4B8A-644B-95CC-03DAC383F510}" srcOrd="1" destOrd="0" presId="urn:microsoft.com/office/officeart/2005/8/layout/process1"/>
    <dgm:cxn modelId="{4C6EFA19-1B58-DA40-A7D1-413AC3A71CA8}" type="presOf" srcId="{208D50E3-3390-0C41-B453-F9BE14D3895D}" destId="{DED389A7-752E-EB43-8062-A977416F3D40}" srcOrd="0" destOrd="0" presId="urn:microsoft.com/office/officeart/2005/8/layout/process1"/>
    <dgm:cxn modelId="{22A5E45C-6C6F-0847-91FC-9A032241E682}" type="presOf" srcId="{02E40F28-AEDF-714B-903F-A880827AEAE4}" destId="{9AE4CCC3-4680-AA4C-8AC5-900483102B12}" srcOrd="0" destOrd="0" presId="urn:microsoft.com/office/officeart/2005/8/layout/process1"/>
    <dgm:cxn modelId="{5ADC3E81-9E70-D640-A395-EF5DD7920166}" type="presOf" srcId="{B7AA5438-3BC1-FB45-8E63-1AAEEA697857}" destId="{5880A35E-2391-EB4E-AB29-FCCB0D280DC9}" srcOrd="0" destOrd="0" presId="urn:microsoft.com/office/officeart/2005/8/layout/process1"/>
    <dgm:cxn modelId="{2733F48C-3509-984A-A223-B23DA31D310C}" type="presOf" srcId="{733D5211-234F-5C43-A555-1D2B9FC76656}" destId="{5F72AF0C-9250-F449-B89C-FE63C1A750DF}" srcOrd="0" destOrd="0" presId="urn:microsoft.com/office/officeart/2005/8/layout/process1"/>
    <dgm:cxn modelId="{B3F28893-393A-2A42-B8A6-D61012A5D300}" srcId="{E6B17A06-15FE-4447-A2DC-C67BFD6D0513}" destId="{733D5211-234F-5C43-A555-1D2B9FC76656}" srcOrd="1" destOrd="0" parTransId="{D0B16BD5-66E1-AE43-88AA-9ED7AB03564B}" sibTransId="{502D5145-AA92-7F4F-9DEE-793906C4D597}"/>
    <dgm:cxn modelId="{E6DD68B9-7ACF-B043-84EF-A9E1022EBC40}" type="presOf" srcId="{208D50E3-3390-0C41-B453-F9BE14D3895D}" destId="{CE24E257-5F8A-0A47-BF09-3E6BEFCC7A47}" srcOrd="1" destOrd="0" presId="urn:microsoft.com/office/officeart/2005/8/layout/process1"/>
    <dgm:cxn modelId="{A8E05DCC-D9CD-2A4C-96D8-FAB11EA49C65}" type="presOf" srcId="{E6B17A06-15FE-4447-A2DC-C67BFD6D0513}" destId="{DB6821BE-CEEA-1945-A840-06FD5910A332}" srcOrd="0" destOrd="0" presId="urn:microsoft.com/office/officeart/2005/8/layout/process1"/>
    <dgm:cxn modelId="{4F8ED4D9-D573-5E46-A678-93545677A80B}" srcId="{E6B17A06-15FE-4447-A2DC-C67BFD6D0513}" destId="{02E40F28-AEDF-714B-903F-A880827AEAE4}" srcOrd="0" destOrd="0" parTransId="{7D91E7D1-19C4-4748-9970-89B1B2E9203E}" sibTransId="{208D50E3-3390-0C41-B453-F9BE14D3895D}"/>
    <dgm:cxn modelId="{284ABBDF-C248-9C44-953B-6001899B97E0}" type="presOf" srcId="{502D5145-AA92-7F4F-9DEE-793906C4D597}" destId="{DFF60B8D-4A6A-9246-BAC6-D5057C5ED12B}" srcOrd="0" destOrd="0" presId="urn:microsoft.com/office/officeart/2005/8/layout/process1"/>
    <dgm:cxn modelId="{5C3F92FE-140C-A242-99CC-56FDECEC2D22}" srcId="{E6B17A06-15FE-4447-A2DC-C67BFD6D0513}" destId="{B7AA5438-3BC1-FB45-8E63-1AAEEA697857}" srcOrd="2" destOrd="0" parTransId="{CC9B709C-9B96-5E47-AB9C-499DCA1C4792}" sibTransId="{CC077922-8172-4B47-AAA8-326ACB46D577}"/>
    <dgm:cxn modelId="{8D781200-3FB4-F941-80F5-2834EC38293B}" type="presParOf" srcId="{DB6821BE-CEEA-1945-A840-06FD5910A332}" destId="{9AE4CCC3-4680-AA4C-8AC5-900483102B12}" srcOrd="0" destOrd="0" presId="urn:microsoft.com/office/officeart/2005/8/layout/process1"/>
    <dgm:cxn modelId="{1239F729-5312-6E40-923B-ACA669EDEB77}" type="presParOf" srcId="{DB6821BE-CEEA-1945-A840-06FD5910A332}" destId="{DED389A7-752E-EB43-8062-A977416F3D40}" srcOrd="1" destOrd="0" presId="urn:microsoft.com/office/officeart/2005/8/layout/process1"/>
    <dgm:cxn modelId="{DAF6BFEF-5444-8C4D-BFC9-9697CB4C5861}" type="presParOf" srcId="{DED389A7-752E-EB43-8062-A977416F3D40}" destId="{CE24E257-5F8A-0A47-BF09-3E6BEFCC7A47}" srcOrd="0" destOrd="0" presId="urn:microsoft.com/office/officeart/2005/8/layout/process1"/>
    <dgm:cxn modelId="{8C105798-0893-FC40-B8C0-6A1D50AD560A}" type="presParOf" srcId="{DB6821BE-CEEA-1945-A840-06FD5910A332}" destId="{5F72AF0C-9250-F449-B89C-FE63C1A750DF}" srcOrd="2" destOrd="0" presId="urn:microsoft.com/office/officeart/2005/8/layout/process1"/>
    <dgm:cxn modelId="{5DA82073-3066-7A46-9163-9BBDB23A9833}" type="presParOf" srcId="{DB6821BE-CEEA-1945-A840-06FD5910A332}" destId="{DFF60B8D-4A6A-9246-BAC6-D5057C5ED12B}" srcOrd="3" destOrd="0" presId="urn:microsoft.com/office/officeart/2005/8/layout/process1"/>
    <dgm:cxn modelId="{313CB909-A85C-2C46-8EAC-219412E9B71C}" type="presParOf" srcId="{DFF60B8D-4A6A-9246-BAC6-D5057C5ED12B}" destId="{5E914277-4B8A-644B-95CC-03DAC383F510}" srcOrd="0" destOrd="0" presId="urn:microsoft.com/office/officeart/2005/8/layout/process1"/>
    <dgm:cxn modelId="{B2EB58BB-ED02-B344-8A9D-37504AC9FBC3}" type="presParOf" srcId="{DB6821BE-CEEA-1945-A840-06FD5910A332}" destId="{5880A35E-2391-EB4E-AB29-FCCB0D280DC9}"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21C1215-0591-7D4D-B189-C546C5F02980}"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ru-RU"/>
        </a:p>
      </dgm:t>
    </dgm:pt>
    <dgm:pt modelId="{64DC113C-9564-E449-8478-CFC9976037AB}">
      <dgm:prSet/>
      <dgm:spPr/>
      <dgm:t>
        <a:bodyPr/>
        <a:lstStyle/>
        <a:p>
          <a:r>
            <a:rPr lang="ru-RU" u="sng" dirty="0"/>
            <a:t>Этиология и патогенез:</a:t>
          </a:r>
          <a:r>
            <a:rPr lang="ru-RU" dirty="0"/>
            <a:t> Встречается довольно часто, особенно среди лиц пожилого возраста, пользующихся пластиночными протезами. Пластиночный протез передает жевательное давление не только на зубы, но и на СО, задерживает самоочищение полости рта, что приводит к нарушению установленного равновесия между разными видами микроорганизмов, изменяет анализирующую функцию рецепторов СО. Эти изменения нередко  являются пусковым моментом для развития патологии СО и </a:t>
          </a:r>
          <a:r>
            <a:rPr lang="ru-RU" dirty="0" err="1"/>
            <a:t>нейростоматологических</a:t>
          </a:r>
          <a:r>
            <a:rPr lang="ru-RU" dirty="0"/>
            <a:t> заболеваний или обострения хронических очагов,  которые находились в стадии ремиссии. </a:t>
          </a:r>
        </a:p>
      </dgm:t>
    </dgm:pt>
    <dgm:pt modelId="{2D9E39B2-6C44-F04C-81C5-349EC150C551}" type="parTrans" cxnId="{58B88339-2322-D74F-AEB7-E53F4E0AECFB}">
      <dgm:prSet/>
      <dgm:spPr/>
      <dgm:t>
        <a:bodyPr/>
        <a:lstStyle/>
        <a:p>
          <a:endParaRPr lang="ru-RU"/>
        </a:p>
      </dgm:t>
    </dgm:pt>
    <dgm:pt modelId="{4C70926E-CF53-BB40-981E-BA284A87B2EA}" type="sibTrans" cxnId="{58B88339-2322-D74F-AEB7-E53F4E0AECFB}">
      <dgm:prSet/>
      <dgm:spPr/>
      <dgm:t>
        <a:bodyPr/>
        <a:lstStyle/>
        <a:p>
          <a:endParaRPr lang="ru-RU"/>
        </a:p>
      </dgm:t>
    </dgm:pt>
    <dgm:pt modelId="{489AF98D-042B-F148-AEAC-5B6F287A13AF}">
      <dgm:prSet/>
      <dgm:spPr/>
      <dgm:t>
        <a:bodyPr/>
        <a:lstStyle/>
        <a:p>
          <a:r>
            <a:rPr lang="ru-RU" dirty="0"/>
            <a:t>Хроническую механическую травму вызывают острые края зубов при поражении их кариесом или при патологической </a:t>
          </a:r>
          <a:r>
            <a:rPr lang="ru-RU" dirty="0" err="1"/>
            <a:t>стираемости</a:t>
          </a:r>
          <a:r>
            <a:rPr lang="ru-RU" dirty="0"/>
            <a:t>, при отсутствии зубов и нарушении прикуса, некачественно изготовленные </a:t>
          </a:r>
          <a:r>
            <a:rPr lang="uk-UA" dirty="0" err="1"/>
            <a:t>или</a:t>
          </a:r>
          <a:r>
            <a:rPr lang="uk-UA" dirty="0"/>
            <a:t> </a:t>
          </a:r>
          <a:r>
            <a:rPr lang="uk-UA" dirty="0" err="1"/>
            <a:t>пришедшие</a:t>
          </a:r>
          <a:r>
            <a:rPr lang="uk-UA" dirty="0"/>
            <a:t> в </a:t>
          </a:r>
          <a:r>
            <a:rPr lang="uk-UA" dirty="0" err="1"/>
            <a:t>негодность</a:t>
          </a:r>
          <a:r>
            <a:rPr lang="ru-RU" dirty="0"/>
            <a:t> ортопедические конструкции</a:t>
          </a:r>
          <a:r>
            <a:rPr lang="uk-UA" dirty="0"/>
            <a:t>, </a:t>
          </a:r>
          <a:r>
            <a:rPr lang="ru-RU" dirty="0" err="1"/>
            <a:t>ортодонтические</a:t>
          </a:r>
          <a:r>
            <a:rPr lang="ru-RU" dirty="0"/>
            <a:t> аппараты, зубные камни, вредные привычки и пр. </a:t>
          </a:r>
          <a:r>
            <a:rPr lang="uk-UA" dirty="0" err="1"/>
            <a:t>Х</a:t>
          </a:r>
          <a:r>
            <a:rPr lang="ru-RU" dirty="0" err="1"/>
            <a:t>роническая</a:t>
          </a:r>
          <a:r>
            <a:rPr lang="ru-RU" dirty="0"/>
            <a:t> механическая трав</a:t>
          </a:r>
          <a:r>
            <a:rPr lang="uk-UA" dirty="0" err="1"/>
            <a:t>ма</a:t>
          </a:r>
          <a:r>
            <a:rPr lang="uk-UA" dirty="0"/>
            <a:t> </a:t>
          </a:r>
          <a:r>
            <a:rPr lang="uk-UA" dirty="0" err="1"/>
            <a:t>наблюдается</a:t>
          </a:r>
          <a:r>
            <a:rPr lang="uk-UA" dirty="0"/>
            <a:t> </a:t>
          </a:r>
          <a:r>
            <a:rPr lang="uk-UA" dirty="0" err="1"/>
            <a:t>чаще</a:t>
          </a:r>
          <a:r>
            <a:rPr lang="uk-UA" dirty="0"/>
            <a:t> у </a:t>
          </a:r>
          <a:r>
            <a:rPr lang="uk-UA" dirty="0" err="1"/>
            <a:t>пожил</a:t>
          </a:r>
          <a:r>
            <a:rPr lang="ru-RU" dirty="0"/>
            <a:t>ы</a:t>
          </a:r>
          <a:r>
            <a:rPr lang="uk-UA" dirty="0" err="1"/>
            <a:t>х</a:t>
          </a:r>
          <a:r>
            <a:rPr lang="uk-UA" dirty="0"/>
            <a:t> людей в </a:t>
          </a:r>
          <a:r>
            <a:rPr lang="uk-UA" dirty="0" err="1"/>
            <a:t>связи</a:t>
          </a:r>
          <a:r>
            <a:rPr lang="uk-UA" dirty="0"/>
            <a:t> </a:t>
          </a:r>
          <a:r>
            <a:rPr lang="uk-UA" dirty="0" err="1"/>
            <a:t>со</a:t>
          </a:r>
          <a:r>
            <a:rPr lang="uk-UA" dirty="0"/>
            <a:t> </a:t>
          </a:r>
          <a:r>
            <a:rPr lang="uk-UA" dirty="0" err="1"/>
            <a:t>снижением</a:t>
          </a:r>
          <a:r>
            <a:rPr lang="uk-UA" dirty="0"/>
            <a:t> </a:t>
          </a:r>
          <a:r>
            <a:rPr lang="uk-UA" dirty="0" err="1"/>
            <a:t>высоты</a:t>
          </a:r>
          <a:r>
            <a:rPr lang="uk-UA" dirty="0"/>
            <a:t> </a:t>
          </a:r>
          <a:r>
            <a:rPr lang="uk-UA" dirty="0" err="1"/>
            <a:t>прикуса</a:t>
          </a:r>
          <a:r>
            <a:rPr lang="uk-UA" dirty="0"/>
            <a:t>, </a:t>
          </a:r>
          <a:r>
            <a:rPr lang="uk-UA" dirty="0" err="1"/>
            <a:t>дисфункцией</a:t>
          </a:r>
          <a:r>
            <a:rPr lang="uk-UA" dirty="0"/>
            <a:t> ВНЧС, </a:t>
          </a:r>
          <a:r>
            <a:rPr lang="uk-UA" dirty="0" err="1"/>
            <a:t>наличием</a:t>
          </a:r>
          <a:r>
            <a:rPr lang="uk-UA" dirty="0"/>
            <a:t> </a:t>
          </a:r>
          <a:r>
            <a:rPr lang="uk-UA" dirty="0" err="1"/>
            <a:t>концевых</a:t>
          </a:r>
          <a:r>
            <a:rPr lang="uk-UA" dirty="0"/>
            <a:t> </a:t>
          </a:r>
          <a:r>
            <a:rPr lang="uk-UA" dirty="0" err="1"/>
            <a:t>дефектов</a:t>
          </a:r>
          <a:r>
            <a:rPr lang="uk-UA" dirty="0"/>
            <a:t> </a:t>
          </a:r>
          <a:r>
            <a:rPr lang="uk-UA" dirty="0" err="1"/>
            <a:t>зубных</a:t>
          </a:r>
          <a:r>
            <a:rPr lang="uk-UA" dirty="0"/>
            <a:t> </a:t>
          </a:r>
          <a:r>
            <a:rPr lang="ru-RU" dirty="0"/>
            <a:t>рядов, пародонтитом </a:t>
          </a:r>
          <a:r>
            <a:rPr lang="en-US" dirty="0"/>
            <a:t>II</a:t>
          </a:r>
          <a:r>
            <a:rPr lang="ru-RU" dirty="0"/>
            <a:t>-</a:t>
          </a:r>
          <a:r>
            <a:rPr lang="en-US" dirty="0"/>
            <a:t>III </a:t>
          </a:r>
          <a:r>
            <a:rPr lang="uk-UA" dirty="0" err="1"/>
            <a:t>степени</a:t>
          </a:r>
          <a:r>
            <a:rPr lang="uk-UA" dirty="0"/>
            <a:t>, пониженим </a:t>
          </a:r>
          <a:r>
            <a:rPr lang="uk-UA" dirty="0" err="1"/>
            <a:t>тургора</a:t>
          </a:r>
          <a:r>
            <a:rPr lang="uk-UA" dirty="0"/>
            <a:t> </a:t>
          </a:r>
          <a:r>
            <a:rPr lang="uk-UA" dirty="0" err="1"/>
            <a:t>слизистой</a:t>
          </a:r>
          <a:r>
            <a:rPr lang="uk-UA" dirty="0"/>
            <a:t> </a:t>
          </a:r>
          <a:r>
            <a:rPr lang="uk-UA" dirty="0" err="1"/>
            <a:t>оболочки</a:t>
          </a:r>
          <a:r>
            <a:rPr lang="uk-UA" dirty="0"/>
            <a:t>, </a:t>
          </a:r>
          <a:r>
            <a:rPr lang="uk-UA" dirty="0" err="1"/>
            <a:t>замедлением</a:t>
          </a:r>
          <a:r>
            <a:rPr lang="uk-UA" dirty="0"/>
            <a:t> </a:t>
          </a:r>
          <a:r>
            <a:rPr lang="uk-UA" dirty="0" err="1"/>
            <a:t>процессов</a:t>
          </a:r>
          <a:r>
            <a:rPr lang="uk-UA" dirty="0"/>
            <a:t> </a:t>
          </a:r>
          <a:r>
            <a:rPr lang="uk-UA" dirty="0" err="1"/>
            <a:t>регенерации</a:t>
          </a:r>
          <a:r>
            <a:rPr lang="uk-UA" dirty="0"/>
            <a:t> </a:t>
          </a:r>
          <a:r>
            <a:rPr lang="uk-UA" dirty="0" err="1"/>
            <a:t>эпителия</a:t>
          </a:r>
          <a:r>
            <a:rPr lang="uk-UA" dirty="0"/>
            <a:t>. </a:t>
          </a:r>
          <a:r>
            <a:rPr lang="ru-RU" dirty="0"/>
            <a:t>Таким образом, длительный травмирующий фактор запускает и поддерживает хронический очаг воспаления с образованием застойной гиперемии, отека, на месте которых может возникнуть эрозия, а потом язва, которую называют </a:t>
          </a:r>
          <a:r>
            <a:rPr lang="ru-RU" b="1" i="1" dirty="0" err="1"/>
            <a:t>декубитальной</a:t>
          </a:r>
          <a:r>
            <a:rPr lang="ru-RU" b="1" i="1" dirty="0"/>
            <a:t>,</a:t>
          </a:r>
          <a:r>
            <a:rPr lang="ru-RU" dirty="0"/>
            <a:t> или травматической. При длительном течении края и основание язвы уплотняются, глубина ее различная вплоть до мышечного слоя, возможна малигнизация.</a:t>
          </a:r>
        </a:p>
      </dgm:t>
    </dgm:pt>
    <dgm:pt modelId="{B2371DFA-71D3-5A41-A581-CED4FB91662F}" type="parTrans" cxnId="{607BDA94-3C41-504D-8DB7-5636910025ED}">
      <dgm:prSet/>
      <dgm:spPr/>
      <dgm:t>
        <a:bodyPr/>
        <a:lstStyle/>
        <a:p>
          <a:endParaRPr lang="ru-RU"/>
        </a:p>
      </dgm:t>
    </dgm:pt>
    <dgm:pt modelId="{4F857512-6F5E-A245-9F57-179A9162E290}" type="sibTrans" cxnId="{607BDA94-3C41-504D-8DB7-5636910025ED}">
      <dgm:prSet/>
      <dgm:spPr/>
      <dgm:t>
        <a:bodyPr/>
        <a:lstStyle/>
        <a:p>
          <a:endParaRPr lang="ru-RU"/>
        </a:p>
      </dgm:t>
    </dgm:pt>
    <dgm:pt modelId="{BCAC4227-1378-F040-B1D1-C98ED0D6EAAF}" type="pres">
      <dgm:prSet presAssocID="{021C1215-0591-7D4D-B189-C546C5F02980}" presName="compositeShape" presStyleCnt="0">
        <dgm:presLayoutVars>
          <dgm:chMax val="7"/>
          <dgm:dir/>
          <dgm:resizeHandles val="exact"/>
        </dgm:presLayoutVars>
      </dgm:prSet>
      <dgm:spPr/>
    </dgm:pt>
    <dgm:pt modelId="{3618CDFA-A8A1-5445-88BA-0B493076A3B3}" type="pres">
      <dgm:prSet presAssocID="{64DC113C-9564-E449-8478-CFC9976037AB}" presName="circ1" presStyleLbl="vennNode1" presStyleIdx="0" presStyleCnt="2"/>
      <dgm:spPr/>
    </dgm:pt>
    <dgm:pt modelId="{8E6958C9-1D5D-3A4F-A5F5-2E2D21ECDA7B}" type="pres">
      <dgm:prSet presAssocID="{64DC113C-9564-E449-8478-CFC9976037AB}" presName="circ1Tx" presStyleLbl="revTx" presStyleIdx="0" presStyleCnt="0">
        <dgm:presLayoutVars>
          <dgm:chMax val="0"/>
          <dgm:chPref val="0"/>
          <dgm:bulletEnabled val="1"/>
        </dgm:presLayoutVars>
      </dgm:prSet>
      <dgm:spPr/>
    </dgm:pt>
    <dgm:pt modelId="{C9D879B7-6DD2-4C46-9359-5E57DF8C7AAD}" type="pres">
      <dgm:prSet presAssocID="{489AF98D-042B-F148-AEAC-5B6F287A13AF}" presName="circ2" presStyleLbl="vennNode1" presStyleIdx="1" presStyleCnt="2"/>
      <dgm:spPr/>
    </dgm:pt>
    <dgm:pt modelId="{7280D99E-79A1-2A47-9DCB-D51289224AA7}" type="pres">
      <dgm:prSet presAssocID="{489AF98D-042B-F148-AEAC-5B6F287A13AF}" presName="circ2Tx" presStyleLbl="revTx" presStyleIdx="0" presStyleCnt="0">
        <dgm:presLayoutVars>
          <dgm:chMax val="0"/>
          <dgm:chPref val="0"/>
          <dgm:bulletEnabled val="1"/>
        </dgm:presLayoutVars>
      </dgm:prSet>
      <dgm:spPr/>
    </dgm:pt>
  </dgm:ptLst>
  <dgm:cxnLst>
    <dgm:cxn modelId="{58B88339-2322-D74F-AEB7-E53F4E0AECFB}" srcId="{021C1215-0591-7D4D-B189-C546C5F02980}" destId="{64DC113C-9564-E449-8478-CFC9976037AB}" srcOrd="0" destOrd="0" parTransId="{2D9E39B2-6C44-F04C-81C5-349EC150C551}" sibTransId="{4C70926E-CF53-BB40-981E-BA284A87B2EA}"/>
    <dgm:cxn modelId="{AFEDC451-8A40-D14A-B358-8A39487CA4A6}" type="presOf" srcId="{021C1215-0591-7D4D-B189-C546C5F02980}" destId="{BCAC4227-1378-F040-B1D1-C98ED0D6EAAF}" srcOrd="0" destOrd="0" presId="urn:microsoft.com/office/officeart/2005/8/layout/venn1"/>
    <dgm:cxn modelId="{3D714C53-0D5D-1949-B411-2AC1B4D1BD44}" type="presOf" srcId="{489AF98D-042B-F148-AEAC-5B6F287A13AF}" destId="{7280D99E-79A1-2A47-9DCB-D51289224AA7}" srcOrd="1" destOrd="0" presId="urn:microsoft.com/office/officeart/2005/8/layout/venn1"/>
    <dgm:cxn modelId="{CEB68057-DC24-7E47-B53E-8C487F056DB8}" type="presOf" srcId="{64DC113C-9564-E449-8478-CFC9976037AB}" destId="{8E6958C9-1D5D-3A4F-A5F5-2E2D21ECDA7B}" srcOrd="1" destOrd="0" presId="urn:microsoft.com/office/officeart/2005/8/layout/venn1"/>
    <dgm:cxn modelId="{607BDA94-3C41-504D-8DB7-5636910025ED}" srcId="{021C1215-0591-7D4D-B189-C546C5F02980}" destId="{489AF98D-042B-F148-AEAC-5B6F287A13AF}" srcOrd="1" destOrd="0" parTransId="{B2371DFA-71D3-5A41-A581-CED4FB91662F}" sibTransId="{4F857512-6F5E-A245-9F57-179A9162E290}"/>
    <dgm:cxn modelId="{642E20B6-E4D0-124B-8B35-770AD52022F0}" type="presOf" srcId="{489AF98D-042B-F148-AEAC-5B6F287A13AF}" destId="{C9D879B7-6DD2-4C46-9359-5E57DF8C7AAD}" srcOrd="0" destOrd="0" presId="urn:microsoft.com/office/officeart/2005/8/layout/venn1"/>
    <dgm:cxn modelId="{C2DAB7C9-8221-0C4C-918E-03BA8061DC64}" type="presOf" srcId="{64DC113C-9564-E449-8478-CFC9976037AB}" destId="{3618CDFA-A8A1-5445-88BA-0B493076A3B3}" srcOrd="0" destOrd="0" presId="urn:microsoft.com/office/officeart/2005/8/layout/venn1"/>
    <dgm:cxn modelId="{666AFF0B-EAC5-3740-87A6-9F6AA03A6130}" type="presParOf" srcId="{BCAC4227-1378-F040-B1D1-C98ED0D6EAAF}" destId="{3618CDFA-A8A1-5445-88BA-0B493076A3B3}" srcOrd="0" destOrd="0" presId="urn:microsoft.com/office/officeart/2005/8/layout/venn1"/>
    <dgm:cxn modelId="{9D1C7573-9077-7149-AE29-C2E630F71BC7}" type="presParOf" srcId="{BCAC4227-1378-F040-B1D1-C98ED0D6EAAF}" destId="{8E6958C9-1D5D-3A4F-A5F5-2E2D21ECDA7B}" srcOrd="1" destOrd="0" presId="urn:microsoft.com/office/officeart/2005/8/layout/venn1"/>
    <dgm:cxn modelId="{0E3A2607-3849-5441-8B74-88688D1B2AA3}" type="presParOf" srcId="{BCAC4227-1378-F040-B1D1-C98ED0D6EAAF}" destId="{C9D879B7-6DD2-4C46-9359-5E57DF8C7AAD}" srcOrd="2" destOrd="0" presId="urn:microsoft.com/office/officeart/2005/8/layout/venn1"/>
    <dgm:cxn modelId="{7C5312D9-F51B-3A4B-8F17-0E65EF4976A3}" type="presParOf" srcId="{BCAC4227-1378-F040-B1D1-C98ED0D6EAAF}" destId="{7280D99E-79A1-2A47-9DCB-D51289224AA7}"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B83C6E5-2B49-864F-A6B7-0E2513E5E0E9}" type="doc">
      <dgm:prSet loTypeId="urn:microsoft.com/office/officeart/2005/8/layout/cycle1" loCatId="list" qsTypeId="urn:microsoft.com/office/officeart/2005/8/quickstyle/simple1" qsCatId="simple" csTypeId="urn:microsoft.com/office/officeart/2005/8/colors/colorful4" csCatId="colorful" phldr="1"/>
      <dgm:spPr/>
      <dgm:t>
        <a:bodyPr/>
        <a:lstStyle/>
        <a:p>
          <a:endParaRPr lang="ru-RU"/>
        </a:p>
      </dgm:t>
    </dgm:pt>
    <dgm:pt modelId="{7EE94661-65B1-1142-867F-BE6BD365FA56}">
      <dgm:prSet custT="1"/>
      <dgm:spPr/>
      <dgm:t>
        <a:bodyPr/>
        <a:lstStyle/>
        <a:p>
          <a:r>
            <a:rPr lang="ru-RU" sz="1200" u="sng" dirty="0"/>
            <a:t>Клиника:</a:t>
          </a:r>
          <a:r>
            <a:rPr lang="ru-RU" sz="1200" dirty="0"/>
            <a:t> Наличие хронического травматического поражения СОПР без нарушения ее целостности (отек, гиперемия, кровоизлияния) может и не тревожить пациента, но при наличии язвы большинство из них жалуется на ощущение жжения, припухлости, дискомфорта, болезненности в определенном месте, усиливающееся при приеме пищи и разговоре. </a:t>
          </a:r>
          <a:r>
            <a:rPr lang="uk-UA" sz="1200" dirty="0" err="1"/>
            <a:t>Клиническое</a:t>
          </a:r>
          <a:r>
            <a:rPr lang="uk-UA" sz="1200" dirty="0"/>
            <a:t> </a:t>
          </a:r>
          <a:r>
            <a:rPr lang="uk-UA" sz="1200" dirty="0" err="1"/>
            <a:t>течение</a:t>
          </a:r>
          <a:r>
            <a:rPr lang="uk-UA" sz="1200" dirty="0"/>
            <a:t> у </a:t>
          </a:r>
          <a:r>
            <a:rPr lang="uk-UA" sz="1200" dirty="0" err="1"/>
            <a:t>пожилых</a:t>
          </a:r>
          <a:r>
            <a:rPr lang="uk-UA" sz="1200" dirty="0"/>
            <a:t>  людей </a:t>
          </a:r>
          <a:r>
            <a:rPr lang="uk-UA" sz="1200" dirty="0" err="1"/>
            <a:t>проходит</a:t>
          </a:r>
          <a:r>
            <a:rPr lang="uk-UA" sz="1200" dirty="0"/>
            <a:t> </a:t>
          </a:r>
          <a:r>
            <a:rPr lang="uk-UA" sz="1200" dirty="0" err="1"/>
            <a:t>тяжелее</a:t>
          </a:r>
          <a:r>
            <a:rPr lang="uk-UA" sz="1200" dirty="0"/>
            <a:t>, </a:t>
          </a:r>
          <a:r>
            <a:rPr lang="uk-UA" sz="1200" dirty="0" err="1"/>
            <a:t>чем</a:t>
          </a:r>
          <a:r>
            <a:rPr lang="uk-UA" sz="1200" dirty="0"/>
            <a:t> у </a:t>
          </a:r>
          <a:r>
            <a:rPr lang="uk-UA" sz="1200" dirty="0" err="1"/>
            <a:t>молодых</a:t>
          </a:r>
          <a:r>
            <a:rPr lang="uk-UA" sz="1200" dirty="0"/>
            <a:t>. </a:t>
          </a:r>
          <a:endParaRPr lang="ru-RU" sz="1200" dirty="0"/>
        </a:p>
      </dgm:t>
    </dgm:pt>
    <dgm:pt modelId="{ED9AF74A-02B4-FF48-B9C5-CFAC76E7CDFA}" type="parTrans" cxnId="{8BECC2E2-4FFD-BF45-98AF-5358EBEAF8CD}">
      <dgm:prSet/>
      <dgm:spPr/>
      <dgm:t>
        <a:bodyPr/>
        <a:lstStyle/>
        <a:p>
          <a:endParaRPr lang="ru-RU"/>
        </a:p>
      </dgm:t>
    </dgm:pt>
    <dgm:pt modelId="{12077B14-B8BD-2C41-B79A-1408B8D1672F}" type="sibTrans" cxnId="{8BECC2E2-4FFD-BF45-98AF-5358EBEAF8CD}">
      <dgm:prSet/>
      <dgm:spPr/>
      <dgm:t>
        <a:bodyPr/>
        <a:lstStyle/>
        <a:p>
          <a:endParaRPr lang="ru-RU"/>
        </a:p>
      </dgm:t>
    </dgm:pt>
    <dgm:pt modelId="{403A5D16-2397-8F4B-8E40-EFF19ABA15E9}">
      <dgm:prSet custT="1"/>
      <dgm:spPr/>
      <dgm:t>
        <a:bodyPr/>
        <a:lstStyle/>
        <a:p>
          <a:r>
            <a:rPr lang="ru-RU" sz="1400" dirty="0"/>
            <a:t>Локализуется такая язва чаще на языке, на губах, щеках по линии смыкания зубов, а также в пределах протезного поля. Как правило, она одиночная, болезненная, окружена воспалительным инфильтратом, дно ее покрыто фибринозным налетом. Регионарные лимфатические узлы увеличены, болезненны при пальпации, подвижны. </a:t>
          </a:r>
        </a:p>
      </dgm:t>
    </dgm:pt>
    <dgm:pt modelId="{5E4396A4-153D-4549-9727-806C96C0AA68}" type="parTrans" cxnId="{A57D3C17-7818-7C4C-B076-0DB080864717}">
      <dgm:prSet/>
      <dgm:spPr/>
      <dgm:t>
        <a:bodyPr/>
        <a:lstStyle/>
        <a:p>
          <a:endParaRPr lang="ru-RU"/>
        </a:p>
      </dgm:t>
    </dgm:pt>
    <dgm:pt modelId="{E19781BC-A24A-3B46-A73C-7B99510F56D6}" type="sibTrans" cxnId="{A57D3C17-7818-7C4C-B076-0DB080864717}">
      <dgm:prSet/>
      <dgm:spPr/>
      <dgm:t>
        <a:bodyPr/>
        <a:lstStyle/>
        <a:p>
          <a:endParaRPr lang="ru-RU"/>
        </a:p>
      </dgm:t>
    </dgm:pt>
    <dgm:pt modelId="{F1FA3794-8524-3D4F-9EC1-227CF197C279}">
      <dgm:prSet/>
      <dgm:spPr/>
      <dgm:t>
        <a:bodyPr/>
        <a:lstStyle/>
        <a:p>
          <a:r>
            <a:rPr lang="ru-RU" dirty="0"/>
            <a:t>Воспаление может быть очаговым и диффузным. Оно сопровождается отеком и гиперемией СО, на фоне которых возможны кровоизлияния, эрозии и гиперплазия СО в виде зернистости, что является </a:t>
          </a:r>
          <a:r>
            <a:rPr lang="ru-RU" dirty="0" err="1"/>
            <a:t>прогностически</a:t>
          </a:r>
          <a:r>
            <a:rPr lang="ru-RU" dirty="0"/>
            <a:t> неблагоприятным признаком. Кроме того, на месте травмирования СО краем протеза по переходной складке может возникнуть пролиферативный процесс и развитие </a:t>
          </a:r>
          <a:r>
            <a:rPr lang="ru-RU" b="1" i="1" dirty="0"/>
            <a:t>дольчатой фибромы</a:t>
          </a:r>
          <a:r>
            <a:rPr lang="ru-RU" dirty="0"/>
            <a:t>, которая имеет вид нескольких складок, параллельных краю протеза, а при плохо припасованном протезном ложе на верхней челюсти возникает </a:t>
          </a:r>
          <a:r>
            <a:rPr lang="ru-RU" dirty="0" err="1"/>
            <a:t>папилломатоз</a:t>
          </a:r>
          <a:r>
            <a:rPr lang="ru-RU" dirty="0"/>
            <a:t> неба. </a:t>
          </a:r>
        </a:p>
      </dgm:t>
    </dgm:pt>
    <dgm:pt modelId="{1176D2B9-96AE-784D-AA66-9A7A18734E03}" type="parTrans" cxnId="{AFADFAEA-8F36-A144-A98E-8B8C32EEFCDE}">
      <dgm:prSet/>
      <dgm:spPr/>
      <dgm:t>
        <a:bodyPr/>
        <a:lstStyle/>
        <a:p>
          <a:endParaRPr lang="ru-RU"/>
        </a:p>
      </dgm:t>
    </dgm:pt>
    <dgm:pt modelId="{AE156135-FE35-104C-B328-8D2F16DD6AB6}" type="sibTrans" cxnId="{AFADFAEA-8F36-A144-A98E-8B8C32EEFCDE}">
      <dgm:prSet/>
      <dgm:spPr/>
      <dgm:t>
        <a:bodyPr/>
        <a:lstStyle/>
        <a:p>
          <a:endParaRPr lang="ru-RU"/>
        </a:p>
      </dgm:t>
    </dgm:pt>
    <dgm:pt modelId="{73A823EF-0176-114B-AC69-F9F7107A47EB}">
      <dgm:prSet custT="1"/>
      <dgm:spPr/>
      <dgm:t>
        <a:bodyPr/>
        <a:lstStyle/>
        <a:p>
          <a:r>
            <a:rPr lang="ru-RU" sz="1200" dirty="0"/>
            <a:t>При привычке кусать или сосать губы, язык, щеки СО (в основном по линии смыкания зубов) приобретает своеобразный вид: набухает, имеет белую </a:t>
          </a:r>
          <a:r>
            <a:rPr lang="ru-RU" sz="1200" dirty="0" err="1"/>
            <a:t>мацерированную</a:t>
          </a:r>
          <a:r>
            <a:rPr lang="ru-RU" sz="1200" dirty="0"/>
            <a:t> поверхность в виде пятен или больших нечетко ограниченных участков или бахромчатый вид (словно поедена молью) из-за множества мелких лоскутков неравномерно скушенного эпителия. Поражение имеет бессимптомное течение, но при глубоком </a:t>
          </a:r>
          <a:r>
            <a:rPr lang="ru-RU" sz="1200" dirty="0" err="1"/>
            <a:t>кусании</a:t>
          </a:r>
          <a:r>
            <a:rPr lang="ru-RU" sz="1200" dirty="0"/>
            <a:t> образуются эрозии, болезненные при попадании химических раздражителей. Синонимы: «мягкая лейкоплакия»,  «щечное </a:t>
          </a:r>
          <a:r>
            <a:rPr lang="ru-RU" sz="1200" dirty="0" err="1"/>
            <a:t>кусание</a:t>
          </a:r>
          <a:r>
            <a:rPr lang="ru-RU" sz="1200" dirty="0"/>
            <a:t>».</a:t>
          </a:r>
        </a:p>
      </dgm:t>
    </dgm:pt>
    <dgm:pt modelId="{3373147C-DFA1-B744-B4C8-E83FA280B6FF}" type="parTrans" cxnId="{91F14CCE-7A52-E948-9F59-E1B38D947199}">
      <dgm:prSet/>
      <dgm:spPr/>
      <dgm:t>
        <a:bodyPr/>
        <a:lstStyle/>
        <a:p>
          <a:endParaRPr lang="ru-RU"/>
        </a:p>
      </dgm:t>
    </dgm:pt>
    <dgm:pt modelId="{CE100BAF-A761-7644-A7B9-130DE4453379}" type="sibTrans" cxnId="{91F14CCE-7A52-E948-9F59-E1B38D947199}">
      <dgm:prSet/>
      <dgm:spPr/>
      <dgm:t>
        <a:bodyPr/>
        <a:lstStyle/>
        <a:p>
          <a:endParaRPr lang="ru-RU"/>
        </a:p>
      </dgm:t>
    </dgm:pt>
    <dgm:pt modelId="{F19DDA29-5ECE-874A-9DFA-58DD3631DCD7}" type="pres">
      <dgm:prSet presAssocID="{5B83C6E5-2B49-864F-A6B7-0E2513E5E0E9}" presName="cycle" presStyleCnt="0">
        <dgm:presLayoutVars>
          <dgm:dir/>
          <dgm:resizeHandles val="exact"/>
        </dgm:presLayoutVars>
      </dgm:prSet>
      <dgm:spPr/>
    </dgm:pt>
    <dgm:pt modelId="{3C0B7BC3-BE19-C443-A76E-1CDF52761A18}" type="pres">
      <dgm:prSet presAssocID="{7EE94661-65B1-1142-867F-BE6BD365FA56}" presName="dummy" presStyleCnt="0"/>
      <dgm:spPr/>
    </dgm:pt>
    <dgm:pt modelId="{0EE4CE31-AF3B-7E47-8651-0F9073724574}" type="pres">
      <dgm:prSet presAssocID="{7EE94661-65B1-1142-867F-BE6BD365FA56}" presName="node" presStyleLbl="revTx" presStyleIdx="0" presStyleCnt="4" custScaleX="235430" custScaleY="119896" custRadScaleRad="132473" custRadScaleInc="-322564">
        <dgm:presLayoutVars>
          <dgm:bulletEnabled val="1"/>
        </dgm:presLayoutVars>
      </dgm:prSet>
      <dgm:spPr/>
    </dgm:pt>
    <dgm:pt modelId="{39D1B294-4F7E-794F-9E50-7338493E0F97}" type="pres">
      <dgm:prSet presAssocID="{12077B14-B8BD-2C41-B79A-1408B8D1672F}" presName="sibTrans" presStyleLbl="node1" presStyleIdx="0" presStyleCnt="4" custLinFactNeighborX="-2571" custLinFactNeighborY="-2889"/>
      <dgm:spPr/>
    </dgm:pt>
    <dgm:pt modelId="{DE6E1D1A-93D1-D843-9595-E4523491A961}" type="pres">
      <dgm:prSet presAssocID="{403A5D16-2397-8F4B-8E40-EFF19ABA15E9}" presName="dummy" presStyleCnt="0"/>
      <dgm:spPr/>
    </dgm:pt>
    <dgm:pt modelId="{4D63068C-2CB3-604E-A651-B9587A453266}" type="pres">
      <dgm:prSet presAssocID="{403A5D16-2397-8F4B-8E40-EFF19ABA15E9}" presName="node" presStyleLbl="revTx" presStyleIdx="1" presStyleCnt="4" custScaleX="288121" custRadScaleRad="147545" custRadScaleInc="-231740">
        <dgm:presLayoutVars>
          <dgm:bulletEnabled val="1"/>
        </dgm:presLayoutVars>
      </dgm:prSet>
      <dgm:spPr/>
    </dgm:pt>
    <dgm:pt modelId="{E58BFE73-3D03-464D-97D8-3E734DD62CE2}" type="pres">
      <dgm:prSet presAssocID="{E19781BC-A24A-3B46-A73C-7B99510F56D6}" presName="sibTrans" presStyleLbl="node1" presStyleIdx="1" presStyleCnt="4" custAng="12670071" custFlipVert="1" custScaleX="36208" custScaleY="9880" custLinFactNeighborX="47311" custLinFactNeighborY="11695"/>
      <dgm:spPr/>
    </dgm:pt>
    <dgm:pt modelId="{AE726210-EEA5-1342-8693-4465902C36EF}" type="pres">
      <dgm:prSet presAssocID="{F1FA3794-8524-3D4F-9EC1-227CF197C279}" presName="dummy" presStyleCnt="0"/>
      <dgm:spPr/>
    </dgm:pt>
    <dgm:pt modelId="{61E862DC-1D2D-BC4B-9627-2594EB779218}" type="pres">
      <dgm:prSet presAssocID="{F1FA3794-8524-3D4F-9EC1-227CF197C279}" presName="node" presStyleLbl="revTx" presStyleIdx="2" presStyleCnt="4" custScaleX="277142" custRadScaleRad="136010" custRadScaleInc="-372364">
        <dgm:presLayoutVars>
          <dgm:bulletEnabled val="1"/>
        </dgm:presLayoutVars>
      </dgm:prSet>
      <dgm:spPr/>
    </dgm:pt>
    <dgm:pt modelId="{17CC5135-06B4-D24F-8870-4D3A1E8EC031}" type="pres">
      <dgm:prSet presAssocID="{AE156135-FE35-104C-B328-8D2F16DD6AB6}" presName="sibTrans" presStyleLbl="node1" presStyleIdx="2" presStyleCnt="4" custScaleX="59842" custScaleY="53036" custLinFactNeighborX="-14914" custLinFactNeighborY="-3649"/>
      <dgm:spPr/>
    </dgm:pt>
    <dgm:pt modelId="{9AAC9A7A-D734-2047-9A4E-E3A32B447FA4}" type="pres">
      <dgm:prSet presAssocID="{73A823EF-0176-114B-AC69-F9F7107A47EB}" presName="dummy" presStyleCnt="0"/>
      <dgm:spPr/>
    </dgm:pt>
    <dgm:pt modelId="{184C8BDC-047C-934B-BF02-C5E6021B81D4}" type="pres">
      <dgm:prSet presAssocID="{73A823EF-0176-114B-AC69-F9F7107A47EB}" presName="node" presStyleLbl="revTx" presStyleIdx="3" presStyleCnt="4" custScaleX="296632" custRadScaleRad="128141" custRadScaleInc="-208670">
        <dgm:presLayoutVars>
          <dgm:bulletEnabled val="1"/>
        </dgm:presLayoutVars>
      </dgm:prSet>
      <dgm:spPr/>
    </dgm:pt>
    <dgm:pt modelId="{1B46B157-0C72-AA4B-9077-6C4AE7CB5114}" type="pres">
      <dgm:prSet presAssocID="{CE100BAF-A761-7644-A7B9-130DE4453379}" presName="sibTrans" presStyleLbl="node1" presStyleIdx="3" presStyleCnt="4" custFlipVert="0" custFlipHor="1" custScaleX="116704" custScaleY="75929" custLinFactNeighborX="-79710" custLinFactNeighborY="-275"/>
      <dgm:spPr/>
    </dgm:pt>
  </dgm:ptLst>
  <dgm:cxnLst>
    <dgm:cxn modelId="{A57D3C17-7818-7C4C-B076-0DB080864717}" srcId="{5B83C6E5-2B49-864F-A6B7-0E2513E5E0E9}" destId="{403A5D16-2397-8F4B-8E40-EFF19ABA15E9}" srcOrd="1" destOrd="0" parTransId="{5E4396A4-153D-4549-9727-806C96C0AA68}" sibTransId="{E19781BC-A24A-3B46-A73C-7B99510F56D6}"/>
    <dgm:cxn modelId="{1399321A-33AB-B643-A75F-9371E13F4E00}" type="presOf" srcId="{5B83C6E5-2B49-864F-A6B7-0E2513E5E0E9}" destId="{F19DDA29-5ECE-874A-9DFA-58DD3631DCD7}" srcOrd="0" destOrd="0" presId="urn:microsoft.com/office/officeart/2005/8/layout/cycle1"/>
    <dgm:cxn modelId="{D73D0E41-22FC-594A-B24F-C57FF472DA92}" type="presOf" srcId="{E19781BC-A24A-3B46-A73C-7B99510F56D6}" destId="{E58BFE73-3D03-464D-97D8-3E734DD62CE2}" srcOrd="0" destOrd="0" presId="urn:microsoft.com/office/officeart/2005/8/layout/cycle1"/>
    <dgm:cxn modelId="{62F41A59-0213-0240-8359-CD4F0668DAB2}" type="presOf" srcId="{73A823EF-0176-114B-AC69-F9F7107A47EB}" destId="{184C8BDC-047C-934B-BF02-C5E6021B81D4}" srcOrd="0" destOrd="0" presId="urn:microsoft.com/office/officeart/2005/8/layout/cycle1"/>
    <dgm:cxn modelId="{9DD81078-151C-8641-A759-A55DCDB78649}" type="presOf" srcId="{403A5D16-2397-8F4B-8E40-EFF19ABA15E9}" destId="{4D63068C-2CB3-604E-A651-B9587A453266}" srcOrd="0" destOrd="0" presId="urn:microsoft.com/office/officeart/2005/8/layout/cycle1"/>
    <dgm:cxn modelId="{BBC7E28A-14BB-494D-87CF-2A77393401DC}" type="presOf" srcId="{AE156135-FE35-104C-B328-8D2F16DD6AB6}" destId="{17CC5135-06B4-D24F-8870-4D3A1E8EC031}" srcOrd="0" destOrd="0" presId="urn:microsoft.com/office/officeart/2005/8/layout/cycle1"/>
    <dgm:cxn modelId="{740E5E96-3EA4-074E-BEFC-1347B2C3F17B}" type="presOf" srcId="{F1FA3794-8524-3D4F-9EC1-227CF197C279}" destId="{61E862DC-1D2D-BC4B-9627-2594EB779218}" srcOrd="0" destOrd="0" presId="urn:microsoft.com/office/officeart/2005/8/layout/cycle1"/>
    <dgm:cxn modelId="{91F14CCE-7A52-E948-9F59-E1B38D947199}" srcId="{5B83C6E5-2B49-864F-A6B7-0E2513E5E0E9}" destId="{73A823EF-0176-114B-AC69-F9F7107A47EB}" srcOrd="3" destOrd="0" parTransId="{3373147C-DFA1-B744-B4C8-E83FA280B6FF}" sibTransId="{CE100BAF-A761-7644-A7B9-130DE4453379}"/>
    <dgm:cxn modelId="{6D8E7FD8-C3E6-0741-A922-2C05A16A94C0}" type="presOf" srcId="{7EE94661-65B1-1142-867F-BE6BD365FA56}" destId="{0EE4CE31-AF3B-7E47-8651-0F9073724574}" srcOrd="0" destOrd="0" presId="urn:microsoft.com/office/officeart/2005/8/layout/cycle1"/>
    <dgm:cxn modelId="{83A5CCD8-6562-EB45-A2DC-09E55DEA9423}" type="presOf" srcId="{CE100BAF-A761-7644-A7B9-130DE4453379}" destId="{1B46B157-0C72-AA4B-9077-6C4AE7CB5114}" srcOrd="0" destOrd="0" presId="urn:microsoft.com/office/officeart/2005/8/layout/cycle1"/>
    <dgm:cxn modelId="{8C7D65DD-A060-7A41-B30F-07EE951D76F6}" type="presOf" srcId="{12077B14-B8BD-2C41-B79A-1408B8D1672F}" destId="{39D1B294-4F7E-794F-9E50-7338493E0F97}" srcOrd="0" destOrd="0" presId="urn:microsoft.com/office/officeart/2005/8/layout/cycle1"/>
    <dgm:cxn modelId="{8BECC2E2-4FFD-BF45-98AF-5358EBEAF8CD}" srcId="{5B83C6E5-2B49-864F-A6B7-0E2513E5E0E9}" destId="{7EE94661-65B1-1142-867F-BE6BD365FA56}" srcOrd="0" destOrd="0" parTransId="{ED9AF74A-02B4-FF48-B9C5-CFAC76E7CDFA}" sibTransId="{12077B14-B8BD-2C41-B79A-1408B8D1672F}"/>
    <dgm:cxn modelId="{AFADFAEA-8F36-A144-A98E-8B8C32EEFCDE}" srcId="{5B83C6E5-2B49-864F-A6B7-0E2513E5E0E9}" destId="{F1FA3794-8524-3D4F-9EC1-227CF197C279}" srcOrd="2" destOrd="0" parTransId="{1176D2B9-96AE-784D-AA66-9A7A18734E03}" sibTransId="{AE156135-FE35-104C-B328-8D2F16DD6AB6}"/>
    <dgm:cxn modelId="{680947DE-FFCE-1A4D-B244-FDDBECA7689B}" type="presParOf" srcId="{F19DDA29-5ECE-874A-9DFA-58DD3631DCD7}" destId="{3C0B7BC3-BE19-C443-A76E-1CDF52761A18}" srcOrd="0" destOrd="0" presId="urn:microsoft.com/office/officeart/2005/8/layout/cycle1"/>
    <dgm:cxn modelId="{2B55F560-DAB4-8242-B508-8CE662369CBA}" type="presParOf" srcId="{F19DDA29-5ECE-874A-9DFA-58DD3631DCD7}" destId="{0EE4CE31-AF3B-7E47-8651-0F9073724574}" srcOrd="1" destOrd="0" presId="urn:microsoft.com/office/officeart/2005/8/layout/cycle1"/>
    <dgm:cxn modelId="{24992D6B-53D8-384E-BD11-8EDB7B7DF35F}" type="presParOf" srcId="{F19DDA29-5ECE-874A-9DFA-58DD3631DCD7}" destId="{39D1B294-4F7E-794F-9E50-7338493E0F97}" srcOrd="2" destOrd="0" presId="urn:microsoft.com/office/officeart/2005/8/layout/cycle1"/>
    <dgm:cxn modelId="{B827DD42-F8DF-4641-9166-034CDB2A2121}" type="presParOf" srcId="{F19DDA29-5ECE-874A-9DFA-58DD3631DCD7}" destId="{DE6E1D1A-93D1-D843-9595-E4523491A961}" srcOrd="3" destOrd="0" presId="urn:microsoft.com/office/officeart/2005/8/layout/cycle1"/>
    <dgm:cxn modelId="{108C3736-2FB7-6E4C-B9DC-C15F62B812FD}" type="presParOf" srcId="{F19DDA29-5ECE-874A-9DFA-58DD3631DCD7}" destId="{4D63068C-2CB3-604E-A651-B9587A453266}" srcOrd="4" destOrd="0" presId="urn:microsoft.com/office/officeart/2005/8/layout/cycle1"/>
    <dgm:cxn modelId="{1D4807A3-F01A-6A4C-8C34-5B8B97C9A39C}" type="presParOf" srcId="{F19DDA29-5ECE-874A-9DFA-58DD3631DCD7}" destId="{E58BFE73-3D03-464D-97D8-3E734DD62CE2}" srcOrd="5" destOrd="0" presId="urn:microsoft.com/office/officeart/2005/8/layout/cycle1"/>
    <dgm:cxn modelId="{6AF35746-F3AF-634D-B6DC-FDF42C6D9DB9}" type="presParOf" srcId="{F19DDA29-5ECE-874A-9DFA-58DD3631DCD7}" destId="{AE726210-EEA5-1342-8693-4465902C36EF}" srcOrd="6" destOrd="0" presId="urn:microsoft.com/office/officeart/2005/8/layout/cycle1"/>
    <dgm:cxn modelId="{F1F871C6-A251-7144-9A8C-FC1B5BC38208}" type="presParOf" srcId="{F19DDA29-5ECE-874A-9DFA-58DD3631DCD7}" destId="{61E862DC-1D2D-BC4B-9627-2594EB779218}" srcOrd="7" destOrd="0" presId="urn:microsoft.com/office/officeart/2005/8/layout/cycle1"/>
    <dgm:cxn modelId="{8D54E6E6-B314-EC4C-8621-F10A8D844C8E}" type="presParOf" srcId="{F19DDA29-5ECE-874A-9DFA-58DD3631DCD7}" destId="{17CC5135-06B4-D24F-8870-4D3A1E8EC031}" srcOrd="8" destOrd="0" presId="urn:microsoft.com/office/officeart/2005/8/layout/cycle1"/>
    <dgm:cxn modelId="{87F12926-773F-E946-A8CA-291F47D291C6}" type="presParOf" srcId="{F19DDA29-5ECE-874A-9DFA-58DD3631DCD7}" destId="{9AAC9A7A-D734-2047-9A4E-E3A32B447FA4}" srcOrd="9" destOrd="0" presId="urn:microsoft.com/office/officeart/2005/8/layout/cycle1"/>
    <dgm:cxn modelId="{14EB85A8-7656-FE4A-AB9F-DA60360EEE66}" type="presParOf" srcId="{F19DDA29-5ECE-874A-9DFA-58DD3631DCD7}" destId="{184C8BDC-047C-934B-BF02-C5E6021B81D4}" srcOrd="10" destOrd="0" presId="urn:microsoft.com/office/officeart/2005/8/layout/cycle1"/>
    <dgm:cxn modelId="{340BD501-15B4-374B-9358-B2F6BB11FCAF}" type="presParOf" srcId="{F19DDA29-5ECE-874A-9DFA-58DD3631DCD7}" destId="{1B46B157-0C72-AA4B-9077-6C4AE7CB5114}" srcOrd="11"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95EA735-1151-E241-BBC3-FB44E4DE1E0C}" type="doc">
      <dgm:prSet loTypeId="urn:microsoft.com/office/officeart/2005/8/layout/vList2" loCatId="list" qsTypeId="urn:microsoft.com/office/officeart/2005/8/quickstyle/simple1" qsCatId="simple" csTypeId="urn:microsoft.com/office/officeart/2005/8/colors/colorful4" csCatId="colorful"/>
      <dgm:spPr/>
      <dgm:t>
        <a:bodyPr/>
        <a:lstStyle/>
        <a:p>
          <a:endParaRPr lang="ru-RU"/>
        </a:p>
      </dgm:t>
    </dgm:pt>
    <dgm:pt modelId="{BE6AA372-28B6-574C-8334-3FF0D5E0C249}">
      <dgm:prSet/>
      <dgm:spPr/>
      <dgm:t>
        <a:bodyPr/>
        <a:lstStyle/>
        <a:p>
          <a:r>
            <a:rPr lang="ru-RU" b="1" i="1" dirty="0"/>
            <a:t>Травматическая язва: </a:t>
          </a:r>
          <a:r>
            <a:rPr lang="ru-RU" dirty="0"/>
            <a:t>характерны наличие </a:t>
          </a:r>
          <a:r>
            <a:rPr lang="ru-RU" i="1" dirty="0"/>
            <a:t>раздражающего фактора</a:t>
          </a:r>
          <a:r>
            <a:rPr lang="ru-RU" dirty="0"/>
            <a:t>, </a:t>
          </a:r>
          <a:r>
            <a:rPr lang="ru-RU" i="1" dirty="0"/>
            <a:t>наличие болезненного инфильтрата,</a:t>
          </a:r>
          <a:r>
            <a:rPr lang="ru-RU" dirty="0"/>
            <a:t> отсутствие специфических изменений при цитологическом исследовании. Устранение травмирующего фактора, как правило, приводит к заживлению язвы через 5 - 6 дней.</a:t>
          </a:r>
        </a:p>
      </dgm:t>
    </dgm:pt>
    <dgm:pt modelId="{10B19568-4352-2648-9A27-ADA655C8D564}" type="parTrans" cxnId="{DEFB387B-FE1D-CD42-9CB5-3A50F15B966D}">
      <dgm:prSet/>
      <dgm:spPr/>
      <dgm:t>
        <a:bodyPr/>
        <a:lstStyle/>
        <a:p>
          <a:endParaRPr lang="ru-RU"/>
        </a:p>
      </dgm:t>
    </dgm:pt>
    <dgm:pt modelId="{A5495286-AD28-A846-A6DF-044D811A2B29}" type="sibTrans" cxnId="{DEFB387B-FE1D-CD42-9CB5-3A50F15B966D}">
      <dgm:prSet/>
      <dgm:spPr/>
      <dgm:t>
        <a:bodyPr/>
        <a:lstStyle/>
        <a:p>
          <a:endParaRPr lang="ru-RU"/>
        </a:p>
      </dgm:t>
    </dgm:pt>
    <dgm:pt modelId="{31F1B5FA-B4DA-0C48-B50B-987D018E7238}">
      <dgm:prSet/>
      <dgm:spPr/>
      <dgm:t>
        <a:bodyPr/>
        <a:lstStyle/>
        <a:p>
          <a:r>
            <a:rPr lang="ru-RU"/>
            <a:t>При длительном существовании язвы основание ее и края могут уплотнят</a:t>
          </a:r>
          <a:r>
            <a:rPr lang="uk-UA"/>
            <a:t>ь</a:t>
          </a:r>
          <a:r>
            <a:rPr lang="ru-RU"/>
            <a:t>ся </a:t>
          </a:r>
          <a:r>
            <a:rPr lang="uk-UA"/>
            <a:t>(«инфильтративн</a:t>
          </a:r>
          <a:r>
            <a:rPr lang="ru-RU"/>
            <a:t>ы</a:t>
          </a:r>
          <a:r>
            <a:rPr lang="uk-UA"/>
            <a:t>й вал»</a:t>
          </a:r>
          <a:r>
            <a:rPr lang="ru-RU"/>
            <a:t>) за счет хронического воспаления; СО вокруг язвы отечная, гиперемированная, дно язвы становится бугристым, покрытым налетом. Сохраняется болезненность при пальпации язвы. </a:t>
          </a:r>
          <a:r>
            <a:rPr lang="ru-RU" i="1"/>
            <a:t>Лимфатические узлы увеличены, болезненные, подвижные</a:t>
          </a:r>
          <a:r>
            <a:rPr lang="ru-RU"/>
            <a:t>. Длительно незаживающие язвы могут инфицироваться фузоспирохетами, </a:t>
          </a:r>
          <a:r>
            <a:rPr lang="en-US"/>
            <a:t>Candida</a:t>
          </a:r>
          <a:r>
            <a:rPr lang="uk-UA"/>
            <a:t>, а также озлокачествляться.</a:t>
          </a:r>
          <a:endParaRPr lang="ru-RU"/>
        </a:p>
      </dgm:t>
    </dgm:pt>
    <dgm:pt modelId="{F5DF8C92-EDDA-5348-960B-FAE23FD84B0A}" type="parTrans" cxnId="{47DCC8AA-E424-F649-95A9-A3FCE915780E}">
      <dgm:prSet/>
      <dgm:spPr/>
      <dgm:t>
        <a:bodyPr/>
        <a:lstStyle/>
        <a:p>
          <a:endParaRPr lang="ru-RU"/>
        </a:p>
      </dgm:t>
    </dgm:pt>
    <dgm:pt modelId="{BC2554F1-9D6B-704D-92AF-BCC6DBE8504D}" type="sibTrans" cxnId="{47DCC8AA-E424-F649-95A9-A3FCE915780E}">
      <dgm:prSet/>
      <dgm:spPr/>
      <dgm:t>
        <a:bodyPr/>
        <a:lstStyle/>
        <a:p>
          <a:endParaRPr lang="ru-RU"/>
        </a:p>
      </dgm:t>
    </dgm:pt>
    <dgm:pt modelId="{78C61574-C47D-DC48-AD23-63928965C3C1}" type="pres">
      <dgm:prSet presAssocID="{B95EA735-1151-E241-BBC3-FB44E4DE1E0C}" presName="linear" presStyleCnt="0">
        <dgm:presLayoutVars>
          <dgm:animLvl val="lvl"/>
          <dgm:resizeHandles val="exact"/>
        </dgm:presLayoutVars>
      </dgm:prSet>
      <dgm:spPr/>
    </dgm:pt>
    <dgm:pt modelId="{3915280F-8516-5B4F-A247-75212FAF3994}" type="pres">
      <dgm:prSet presAssocID="{BE6AA372-28B6-574C-8334-3FF0D5E0C249}" presName="parentText" presStyleLbl="node1" presStyleIdx="0" presStyleCnt="2">
        <dgm:presLayoutVars>
          <dgm:chMax val="0"/>
          <dgm:bulletEnabled val="1"/>
        </dgm:presLayoutVars>
      </dgm:prSet>
      <dgm:spPr/>
    </dgm:pt>
    <dgm:pt modelId="{3EA14F07-2827-074C-BAB7-E7070747C83A}" type="pres">
      <dgm:prSet presAssocID="{A5495286-AD28-A846-A6DF-044D811A2B29}" presName="spacer" presStyleCnt="0"/>
      <dgm:spPr/>
    </dgm:pt>
    <dgm:pt modelId="{865C25EB-BC3C-B144-BE6F-DC65604E0A49}" type="pres">
      <dgm:prSet presAssocID="{31F1B5FA-B4DA-0C48-B50B-987D018E7238}" presName="parentText" presStyleLbl="node1" presStyleIdx="1" presStyleCnt="2">
        <dgm:presLayoutVars>
          <dgm:chMax val="0"/>
          <dgm:bulletEnabled val="1"/>
        </dgm:presLayoutVars>
      </dgm:prSet>
      <dgm:spPr/>
    </dgm:pt>
  </dgm:ptLst>
  <dgm:cxnLst>
    <dgm:cxn modelId="{E2940855-EFC7-5E41-BD8F-306FE0502FE5}" type="presOf" srcId="{B95EA735-1151-E241-BBC3-FB44E4DE1E0C}" destId="{78C61574-C47D-DC48-AD23-63928965C3C1}" srcOrd="0" destOrd="0" presId="urn:microsoft.com/office/officeart/2005/8/layout/vList2"/>
    <dgm:cxn modelId="{17F20067-4485-A442-8BE8-D4A749A6B55F}" type="presOf" srcId="{31F1B5FA-B4DA-0C48-B50B-987D018E7238}" destId="{865C25EB-BC3C-B144-BE6F-DC65604E0A49}" srcOrd="0" destOrd="0" presId="urn:microsoft.com/office/officeart/2005/8/layout/vList2"/>
    <dgm:cxn modelId="{DEFB387B-FE1D-CD42-9CB5-3A50F15B966D}" srcId="{B95EA735-1151-E241-BBC3-FB44E4DE1E0C}" destId="{BE6AA372-28B6-574C-8334-3FF0D5E0C249}" srcOrd="0" destOrd="0" parTransId="{10B19568-4352-2648-9A27-ADA655C8D564}" sibTransId="{A5495286-AD28-A846-A6DF-044D811A2B29}"/>
    <dgm:cxn modelId="{47DCC8AA-E424-F649-95A9-A3FCE915780E}" srcId="{B95EA735-1151-E241-BBC3-FB44E4DE1E0C}" destId="{31F1B5FA-B4DA-0C48-B50B-987D018E7238}" srcOrd="1" destOrd="0" parTransId="{F5DF8C92-EDDA-5348-960B-FAE23FD84B0A}" sibTransId="{BC2554F1-9D6B-704D-92AF-BCC6DBE8504D}"/>
    <dgm:cxn modelId="{BC0647F1-80C6-B44A-9852-37F0F38D0859}" type="presOf" srcId="{BE6AA372-28B6-574C-8334-3FF0D5E0C249}" destId="{3915280F-8516-5B4F-A247-75212FAF3994}" srcOrd="0" destOrd="0" presId="urn:microsoft.com/office/officeart/2005/8/layout/vList2"/>
    <dgm:cxn modelId="{DAF70610-4C88-8B4C-A5A0-C0E38037EE46}" type="presParOf" srcId="{78C61574-C47D-DC48-AD23-63928965C3C1}" destId="{3915280F-8516-5B4F-A247-75212FAF3994}" srcOrd="0" destOrd="0" presId="urn:microsoft.com/office/officeart/2005/8/layout/vList2"/>
    <dgm:cxn modelId="{FD3E380E-8355-2043-80AD-4A637AD1E892}" type="presParOf" srcId="{78C61574-C47D-DC48-AD23-63928965C3C1}" destId="{3EA14F07-2827-074C-BAB7-E7070747C83A}" srcOrd="1" destOrd="0" presId="urn:microsoft.com/office/officeart/2005/8/layout/vList2"/>
    <dgm:cxn modelId="{CF5A311E-775F-9F40-8426-486E41FFDD9F}" type="presParOf" srcId="{78C61574-C47D-DC48-AD23-63928965C3C1}" destId="{865C25EB-BC3C-B144-BE6F-DC65604E0A4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E9E60A3-0A7C-8446-85FC-00EF02052B25}" type="doc">
      <dgm:prSet loTypeId="urn:microsoft.com/office/officeart/2005/8/layout/vList2" loCatId="list" qsTypeId="urn:microsoft.com/office/officeart/2005/8/quickstyle/simple1" qsCatId="simple" csTypeId="urn:microsoft.com/office/officeart/2005/8/colors/colorful4" csCatId="colorful"/>
      <dgm:spPr/>
      <dgm:t>
        <a:bodyPr/>
        <a:lstStyle/>
        <a:p>
          <a:endParaRPr lang="ru-RU"/>
        </a:p>
      </dgm:t>
    </dgm:pt>
    <dgm:pt modelId="{98842654-2F3E-8F4E-81FB-B4050F135AC9}">
      <dgm:prSet/>
      <dgm:spPr/>
      <dgm:t>
        <a:bodyPr/>
        <a:lstStyle/>
        <a:p>
          <a:r>
            <a:rPr lang="ru-RU" b="1" i="1"/>
            <a:t>Раковая язва</a:t>
          </a:r>
          <a:r>
            <a:rPr lang="ru-RU"/>
            <a:t> отличается от травматической большей </a:t>
          </a:r>
          <a:r>
            <a:rPr lang="ru-RU" i="1"/>
            <a:t>плотностью краев и основания</a:t>
          </a:r>
          <a:r>
            <a:rPr lang="ru-RU"/>
            <a:t>, наличием </a:t>
          </a:r>
          <a:r>
            <a:rPr lang="ru-RU" i="1"/>
            <a:t>разрастания по краям</a:t>
          </a:r>
          <a:r>
            <a:rPr lang="ru-RU"/>
            <a:t> (в виде цветной капусты) и иногда их ороговением. После устранения раздражителя заживление не наступает. При цитологическом или гистологическом исследования раковых язв выявляются </a:t>
          </a:r>
          <a:r>
            <a:rPr lang="ru-RU" i="1"/>
            <a:t>атипические клетки</a:t>
          </a:r>
          <a:r>
            <a:rPr lang="ru-RU"/>
            <a:t>. </a:t>
          </a:r>
          <a:r>
            <a:rPr lang="ru-RU" i="1"/>
            <a:t>Лимфатические узлы безболезненны</a:t>
          </a:r>
          <a:r>
            <a:rPr lang="ru-RU"/>
            <a:t> при пальпации, спаяны в виде конгломератов, неподвижны.</a:t>
          </a:r>
        </a:p>
      </dgm:t>
    </dgm:pt>
    <dgm:pt modelId="{F9719305-C323-6F4E-AB22-8DD5A9C1D514}" type="parTrans" cxnId="{98658674-8054-6E40-9555-61CFCADBBD82}">
      <dgm:prSet/>
      <dgm:spPr/>
      <dgm:t>
        <a:bodyPr/>
        <a:lstStyle/>
        <a:p>
          <a:endParaRPr lang="ru-RU"/>
        </a:p>
      </dgm:t>
    </dgm:pt>
    <dgm:pt modelId="{D6E1895E-3F7A-204E-A4FE-202EA6C39070}" type="sibTrans" cxnId="{98658674-8054-6E40-9555-61CFCADBBD82}">
      <dgm:prSet/>
      <dgm:spPr/>
      <dgm:t>
        <a:bodyPr/>
        <a:lstStyle/>
        <a:p>
          <a:endParaRPr lang="ru-RU"/>
        </a:p>
      </dgm:t>
    </dgm:pt>
    <dgm:pt modelId="{3C2311F9-DC6D-4A49-B8B9-6DBBF67DDA69}" type="pres">
      <dgm:prSet presAssocID="{DE9E60A3-0A7C-8446-85FC-00EF02052B25}" presName="linear" presStyleCnt="0">
        <dgm:presLayoutVars>
          <dgm:animLvl val="lvl"/>
          <dgm:resizeHandles val="exact"/>
        </dgm:presLayoutVars>
      </dgm:prSet>
      <dgm:spPr/>
    </dgm:pt>
    <dgm:pt modelId="{D092E66D-CA23-7B4B-B049-98A98CBE7DAB}" type="pres">
      <dgm:prSet presAssocID="{98842654-2F3E-8F4E-81FB-B4050F135AC9}" presName="parentText" presStyleLbl="node1" presStyleIdx="0" presStyleCnt="1">
        <dgm:presLayoutVars>
          <dgm:chMax val="0"/>
          <dgm:bulletEnabled val="1"/>
        </dgm:presLayoutVars>
      </dgm:prSet>
      <dgm:spPr/>
    </dgm:pt>
  </dgm:ptLst>
  <dgm:cxnLst>
    <dgm:cxn modelId="{7CE87E07-9E44-DF48-A42A-3A994ABBACE1}" type="presOf" srcId="{DE9E60A3-0A7C-8446-85FC-00EF02052B25}" destId="{3C2311F9-DC6D-4A49-B8B9-6DBBF67DDA69}" srcOrd="0" destOrd="0" presId="urn:microsoft.com/office/officeart/2005/8/layout/vList2"/>
    <dgm:cxn modelId="{98658674-8054-6E40-9555-61CFCADBBD82}" srcId="{DE9E60A3-0A7C-8446-85FC-00EF02052B25}" destId="{98842654-2F3E-8F4E-81FB-B4050F135AC9}" srcOrd="0" destOrd="0" parTransId="{F9719305-C323-6F4E-AB22-8DD5A9C1D514}" sibTransId="{D6E1895E-3F7A-204E-A4FE-202EA6C39070}"/>
    <dgm:cxn modelId="{F7382FAD-C88A-2049-8BCD-66BA05200B54}" type="presOf" srcId="{98842654-2F3E-8F4E-81FB-B4050F135AC9}" destId="{D092E66D-CA23-7B4B-B049-98A98CBE7DAB}" srcOrd="0" destOrd="0" presId="urn:microsoft.com/office/officeart/2005/8/layout/vList2"/>
    <dgm:cxn modelId="{1049FCB2-CC9D-B043-83F9-AA6AFFBC587D}" type="presParOf" srcId="{3C2311F9-DC6D-4A49-B8B9-6DBBF67DDA69}" destId="{D092E66D-CA23-7B4B-B049-98A98CBE7DA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B89067C-3F11-1F43-A988-A9852DC7AEAF}" type="doc">
      <dgm:prSet loTypeId="urn:microsoft.com/office/officeart/2005/8/layout/vList2" loCatId="list" qsTypeId="urn:microsoft.com/office/officeart/2005/8/quickstyle/simple1" qsCatId="simple" csTypeId="urn:microsoft.com/office/officeart/2005/8/colors/colorful4" csCatId="colorful"/>
      <dgm:spPr/>
      <dgm:t>
        <a:bodyPr/>
        <a:lstStyle/>
        <a:p>
          <a:endParaRPr lang="ru-RU"/>
        </a:p>
      </dgm:t>
    </dgm:pt>
    <dgm:pt modelId="{5221B4CF-F4DF-4C45-8668-DB46F70DEA7A}">
      <dgm:prSet/>
      <dgm:spPr/>
      <dgm:t>
        <a:bodyPr/>
        <a:lstStyle/>
        <a:p>
          <a:r>
            <a:rPr lang="ru-RU" b="1" i="1"/>
            <a:t>Туберкулезная язва</a:t>
          </a:r>
          <a:r>
            <a:rPr lang="ru-RU"/>
            <a:t> характеризуются </a:t>
          </a:r>
          <a:r>
            <a:rPr lang="ru-RU" i="1"/>
            <a:t>болезненностью</a:t>
          </a:r>
          <a:r>
            <a:rPr lang="ru-RU"/>
            <a:t>, </a:t>
          </a:r>
          <a:r>
            <a:rPr lang="ru-RU" i="1"/>
            <a:t>мягкими подрытыми «ползучими» краями</a:t>
          </a:r>
          <a:r>
            <a:rPr lang="ru-RU"/>
            <a:t>, их дно </a:t>
          </a:r>
          <a:r>
            <a:rPr lang="ru-RU" i="1"/>
            <a:t>зернистое </a:t>
          </a:r>
          <a:r>
            <a:rPr lang="ru-RU"/>
            <a:t>(</a:t>
          </a:r>
          <a:r>
            <a:rPr lang="ru-RU" i="1"/>
            <a:t>зерна Треля – микроабсцессы</a:t>
          </a:r>
          <a:r>
            <a:rPr lang="ru-RU"/>
            <a:t>), </a:t>
          </a:r>
          <a:r>
            <a:rPr lang="ru-RU" i="1"/>
            <a:t>желтоватое</a:t>
          </a:r>
          <a:r>
            <a:rPr lang="ru-RU"/>
            <a:t>. Они не эпителизируются после устранения раздражителя. При цитологическом исследовании обнаруживают эпителиоидные клетки и гигантские клетки </a:t>
          </a:r>
          <a:r>
            <a:rPr lang="ru-RU" i="1"/>
            <a:t>Пирогова-Лангханса</a:t>
          </a:r>
          <a:r>
            <a:rPr lang="ru-RU"/>
            <a:t>, при бактериоскопическом исследовании - </a:t>
          </a:r>
          <a:r>
            <a:rPr lang="ru-RU" i="1"/>
            <a:t>микобактерии туберкулеза (палочка Коха)</a:t>
          </a:r>
          <a:r>
            <a:rPr lang="ru-RU"/>
            <a:t>. </a:t>
          </a:r>
          <a:r>
            <a:rPr lang="ru-RU" b="0" i="0"/>
            <a:t>В 10% случаев туберкулезные изъязвления малигнизируются.</a:t>
          </a:r>
          <a:endParaRPr lang="ru-RU"/>
        </a:p>
      </dgm:t>
    </dgm:pt>
    <dgm:pt modelId="{ADEC63D9-4980-5B4F-A8F4-28751B156E85}" type="parTrans" cxnId="{B9FF014E-0719-0541-B9D5-06C04B571401}">
      <dgm:prSet/>
      <dgm:spPr/>
      <dgm:t>
        <a:bodyPr/>
        <a:lstStyle/>
        <a:p>
          <a:endParaRPr lang="ru-RU"/>
        </a:p>
      </dgm:t>
    </dgm:pt>
    <dgm:pt modelId="{CC6C5B45-BA11-5947-83D7-E609952A464B}" type="sibTrans" cxnId="{B9FF014E-0719-0541-B9D5-06C04B571401}">
      <dgm:prSet/>
      <dgm:spPr/>
      <dgm:t>
        <a:bodyPr/>
        <a:lstStyle/>
        <a:p>
          <a:endParaRPr lang="ru-RU"/>
        </a:p>
      </dgm:t>
    </dgm:pt>
    <dgm:pt modelId="{746B7C26-BB10-B54D-989F-21E8513D02D5}" type="pres">
      <dgm:prSet presAssocID="{8B89067C-3F11-1F43-A988-A9852DC7AEAF}" presName="linear" presStyleCnt="0">
        <dgm:presLayoutVars>
          <dgm:animLvl val="lvl"/>
          <dgm:resizeHandles val="exact"/>
        </dgm:presLayoutVars>
      </dgm:prSet>
      <dgm:spPr/>
    </dgm:pt>
    <dgm:pt modelId="{D5538795-9358-8747-8DE5-35C91409F2B7}" type="pres">
      <dgm:prSet presAssocID="{5221B4CF-F4DF-4C45-8668-DB46F70DEA7A}" presName="parentText" presStyleLbl="node1" presStyleIdx="0" presStyleCnt="1">
        <dgm:presLayoutVars>
          <dgm:chMax val="0"/>
          <dgm:bulletEnabled val="1"/>
        </dgm:presLayoutVars>
      </dgm:prSet>
      <dgm:spPr/>
    </dgm:pt>
  </dgm:ptLst>
  <dgm:cxnLst>
    <dgm:cxn modelId="{037AE337-CA9C-9144-88FF-6C8B6772A410}" type="presOf" srcId="{8B89067C-3F11-1F43-A988-A9852DC7AEAF}" destId="{746B7C26-BB10-B54D-989F-21E8513D02D5}" srcOrd="0" destOrd="0" presId="urn:microsoft.com/office/officeart/2005/8/layout/vList2"/>
    <dgm:cxn modelId="{B9FF014E-0719-0541-B9D5-06C04B571401}" srcId="{8B89067C-3F11-1F43-A988-A9852DC7AEAF}" destId="{5221B4CF-F4DF-4C45-8668-DB46F70DEA7A}" srcOrd="0" destOrd="0" parTransId="{ADEC63D9-4980-5B4F-A8F4-28751B156E85}" sibTransId="{CC6C5B45-BA11-5947-83D7-E609952A464B}"/>
    <dgm:cxn modelId="{E4CB656F-C927-5948-B0A2-A5377D248201}" type="presOf" srcId="{5221B4CF-F4DF-4C45-8668-DB46F70DEA7A}" destId="{D5538795-9358-8747-8DE5-35C91409F2B7}" srcOrd="0" destOrd="0" presId="urn:microsoft.com/office/officeart/2005/8/layout/vList2"/>
    <dgm:cxn modelId="{DFC241CE-4386-2D44-97D5-215FBB55B1CF}" type="presParOf" srcId="{746B7C26-BB10-B54D-989F-21E8513D02D5}" destId="{D5538795-9358-8747-8DE5-35C91409F2B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4A76A75-6B79-8949-9FB9-B059349A6576}" type="doc">
      <dgm:prSet loTypeId="urn:microsoft.com/office/officeart/2005/8/layout/vList2" loCatId="list" qsTypeId="urn:microsoft.com/office/officeart/2005/8/quickstyle/simple1" qsCatId="simple" csTypeId="urn:microsoft.com/office/officeart/2005/8/colors/colorful4" csCatId="colorful"/>
      <dgm:spPr/>
      <dgm:t>
        <a:bodyPr/>
        <a:lstStyle/>
        <a:p>
          <a:endParaRPr lang="ru-RU"/>
        </a:p>
      </dgm:t>
    </dgm:pt>
    <dgm:pt modelId="{6C57103C-2A2F-2F48-A901-4DD844EC2C33}">
      <dgm:prSet/>
      <dgm:spPr/>
      <dgm:t>
        <a:bodyPr/>
        <a:lstStyle/>
        <a:p>
          <a:r>
            <a:rPr lang="ru-RU" b="1" i="1"/>
            <a:t>Твердый шанкр</a:t>
          </a:r>
          <a:r>
            <a:rPr lang="ru-RU"/>
            <a:t> отличается от травматической язвы наличием </a:t>
          </a:r>
          <a:r>
            <a:rPr lang="ru-RU" i="1"/>
            <a:t>плотного хрящевидного инфильтрата</a:t>
          </a:r>
          <a:r>
            <a:rPr lang="ru-RU"/>
            <a:t>, который окружает язву, с </a:t>
          </a:r>
          <a:r>
            <a:rPr lang="ru-RU" i="1"/>
            <a:t>ровными краями</a:t>
          </a:r>
          <a:r>
            <a:rPr lang="ru-RU"/>
            <a:t>, </a:t>
          </a:r>
          <a:r>
            <a:rPr lang="ru-RU" i="1"/>
            <a:t>гладким дном мясо-красного цвета с «сальным» налетом</a:t>
          </a:r>
          <a:r>
            <a:rPr lang="ru-RU"/>
            <a:t>, </a:t>
          </a:r>
          <a:r>
            <a:rPr lang="ru-RU" i="1"/>
            <a:t>безболезненна при пальпации. </a:t>
          </a:r>
          <a:r>
            <a:rPr lang="ru-RU"/>
            <a:t>Окружающая шанкр СО без изменений. Регионарные лимфоузлы </a:t>
          </a:r>
          <a:r>
            <a:rPr lang="ru-RU" i="1"/>
            <a:t>увеличены, безболезненны</a:t>
          </a:r>
          <a:r>
            <a:rPr lang="ru-RU"/>
            <a:t>, уплотнены (склероаденит). Диагноз уточняют обнаружением </a:t>
          </a:r>
          <a:r>
            <a:rPr lang="ru-RU" i="1"/>
            <a:t>бледной трепонемы</a:t>
          </a:r>
          <a:r>
            <a:rPr lang="ru-RU"/>
            <a:t> в отделяемом язвы. Реакция Вассермана (а также РИФ, а позднее РИБТ) становится положительной через 3 недели после возникновения твердого шанкра. </a:t>
          </a:r>
        </a:p>
      </dgm:t>
    </dgm:pt>
    <dgm:pt modelId="{5E6E63D9-ECEE-ED4B-9537-AD31F6AC1903}" type="parTrans" cxnId="{FE89FDF4-882E-0248-ADC1-4E2F27B00411}">
      <dgm:prSet/>
      <dgm:spPr/>
      <dgm:t>
        <a:bodyPr/>
        <a:lstStyle/>
        <a:p>
          <a:endParaRPr lang="ru-RU"/>
        </a:p>
      </dgm:t>
    </dgm:pt>
    <dgm:pt modelId="{FDD2C0FE-99C3-0644-8210-0C1F770762A8}" type="sibTrans" cxnId="{FE89FDF4-882E-0248-ADC1-4E2F27B00411}">
      <dgm:prSet/>
      <dgm:spPr/>
      <dgm:t>
        <a:bodyPr/>
        <a:lstStyle/>
        <a:p>
          <a:endParaRPr lang="ru-RU"/>
        </a:p>
      </dgm:t>
    </dgm:pt>
    <dgm:pt modelId="{B006D843-F9C8-0C48-9CE6-1A546F353CEC}" type="pres">
      <dgm:prSet presAssocID="{F4A76A75-6B79-8949-9FB9-B059349A6576}" presName="linear" presStyleCnt="0">
        <dgm:presLayoutVars>
          <dgm:animLvl val="lvl"/>
          <dgm:resizeHandles val="exact"/>
        </dgm:presLayoutVars>
      </dgm:prSet>
      <dgm:spPr/>
    </dgm:pt>
    <dgm:pt modelId="{9128621D-65BE-D349-98BC-2E1192CC0CEA}" type="pres">
      <dgm:prSet presAssocID="{6C57103C-2A2F-2F48-A901-4DD844EC2C33}" presName="parentText" presStyleLbl="node1" presStyleIdx="0" presStyleCnt="1">
        <dgm:presLayoutVars>
          <dgm:chMax val="0"/>
          <dgm:bulletEnabled val="1"/>
        </dgm:presLayoutVars>
      </dgm:prSet>
      <dgm:spPr/>
    </dgm:pt>
  </dgm:ptLst>
  <dgm:cxnLst>
    <dgm:cxn modelId="{61C9C204-AA4F-C542-BFBA-0C005FEE70A3}" type="presOf" srcId="{F4A76A75-6B79-8949-9FB9-B059349A6576}" destId="{B006D843-F9C8-0C48-9CE6-1A546F353CEC}" srcOrd="0" destOrd="0" presId="urn:microsoft.com/office/officeart/2005/8/layout/vList2"/>
    <dgm:cxn modelId="{3D345CAA-1F92-CF43-9656-E4407DB62644}" type="presOf" srcId="{6C57103C-2A2F-2F48-A901-4DD844EC2C33}" destId="{9128621D-65BE-D349-98BC-2E1192CC0CEA}" srcOrd="0" destOrd="0" presId="urn:microsoft.com/office/officeart/2005/8/layout/vList2"/>
    <dgm:cxn modelId="{FE89FDF4-882E-0248-ADC1-4E2F27B00411}" srcId="{F4A76A75-6B79-8949-9FB9-B059349A6576}" destId="{6C57103C-2A2F-2F48-A901-4DD844EC2C33}" srcOrd="0" destOrd="0" parTransId="{5E6E63D9-ECEE-ED4B-9537-AD31F6AC1903}" sibTransId="{FDD2C0FE-99C3-0644-8210-0C1F770762A8}"/>
    <dgm:cxn modelId="{C59C9426-4FC1-2D4A-A692-7FF286AA1340}" type="presParOf" srcId="{B006D843-F9C8-0C48-9CE6-1A546F353CEC}" destId="{9128621D-65BE-D349-98BC-2E1192CC0CE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31294FA-F5D1-9B4C-B58D-694987D0C09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87437698-2E61-9740-9108-4C0323475225}">
      <dgm:prSet/>
      <dgm:spPr/>
      <dgm:t>
        <a:bodyPr/>
        <a:lstStyle/>
        <a:p>
          <a:r>
            <a:rPr lang="ru-RU" b="1" i="1"/>
            <a:t>Трофическая язва</a:t>
          </a:r>
          <a:r>
            <a:rPr lang="ru-RU"/>
            <a:t> отличается от травматической более длительным существованием, вялым течением, маловыраженными признаками воспаления, наличием у больного общих заболеваний (наиболее часто – сердечно-сосудистой системы). Устранение предполагаемого травмирующего фактора не вызывает заживления язвы.</a:t>
          </a:r>
        </a:p>
      </dgm:t>
    </dgm:pt>
    <dgm:pt modelId="{AA115552-9796-BB42-85B6-73EC26395224}" type="parTrans" cxnId="{00585079-C4F5-3842-A1D0-4A317974EFA2}">
      <dgm:prSet/>
      <dgm:spPr/>
      <dgm:t>
        <a:bodyPr/>
        <a:lstStyle/>
        <a:p>
          <a:endParaRPr lang="ru-RU"/>
        </a:p>
      </dgm:t>
    </dgm:pt>
    <dgm:pt modelId="{4A64F0C8-3C92-8343-B63A-A4A8CE47B66F}" type="sibTrans" cxnId="{00585079-C4F5-3842-A1D0-4A317974EFA2}">
      <dgm:prSet/>
      <dgm:spPr/>
      <dgm:t>
        <a:bodyPr/>
        <a:lstStyle/>
        <a:p>
          <a:endParaRPr lang="ru-RU"/>
        </a:p>
      </dgm:t>
    </dgm:pt>
    <dgm:pt modelId="{9F85F845-D950-3A42-84E7-0FA0163AB6A7}" type="pres">
      <dgm:prSet presAssocID="{F31294FA-F5D1-9B4C-B58D-694987D0C090}" presName="linear" presStyleCnt="0">
        <dgm:presLayoutVars>
          <dgm:animLvl val="lvl"/>
          <dgm:resizeHandles val="exact"/>
        </dgm:presLayoutVars>
      </dgm:prSet>
      <dgm:spPr/>
    </dgm:pt>
    <dgm:pt modelId="{5C881C7A-2DC4-9D42-9A69-492AC6A98194}" type="pres">
      <dgm:prSet presAssocID="{87437698-2E61-9740-9108-4C0323475225}" presName="parentText" presStyleLbl="node1" presStyleIdx="0" presStyleCnt="1">
        <dgm:presLayoutVars>
          <dgm:chMax val="0"/>
          <dgm:bulletEnabled val="1"/>
        </dgm:presLayoutVars>
      </dgm:prSet>
      <dgm:spPr/>
    </dgm:pt>
  </dgm:ptLst>
  <dgm:cxnLst>
    <dgm:cxn modelId="{3D707C1E-DA47-0745-A2BF-B89F3CCA1277}" type="presOf" srcId="{87437698-2E61-9740-9108-4C0323475225}" destId="{5C881C7A-2DC4-9D42-9A69-492AC6A98194}" srcOrd="0" destOrd="0" presId="urn:microsoft.com/office/officeart/2005/8/layout/vList2"/>
    <dgm:cxn modelId="{00585079-C4F5-3842-A1D0-4A317974EFA2}" srcId="{F31294FA-F5D1-9B4C-B58D-694987D0C090}" destId="{87437698-2E61-9740-9108-4C0323475225}" srcOrd="0" destOrd="0" parTransId="{AA115552-9796-BB42-85B6-73EC26395224}" sibTransId="{4A64F0C8-3C92-8343-B63A-A4A8CE47B66F}"/>
    <dgm:cxn modelId="{CE163DB0-4C3B-BA4C-8768-F1ED8BAF0E9F}" type="presOf" srcId="{F31294FA-F5D1-9B4C-B58D-694987D0C090}" destId="{9F85F845-D950-3A42-84E7-0FA0163AB6A7}" srcOrd="0" destOrd="0" presId="urn:microsoft.com/office/officeart/2005/8/layout/vList2"/>
    <dgm:cxn modelId="{9F36E3DA-631B-3642-93FA-EB5044CC7057}" type="presParOf" srcId="{9F85F845-D950-3A42-84E7-0FA0163AB6A7}" destId="{5C881C7A-2DC4-9D42-9A69-492AC6A9819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58A676-2025-8944-BAF4-98BACD6776DF}">
      <dsp:nvSpPr>
        <dsp:cNvPr id="0" name=""/>
        <dsp:cNvSpPr/>
      </dsp:nvSpPr>
      <dsp:spPr>
        <a:xfrm>
          <a:off x="0" y="3796499"/>
          <a:ext cx="11715750" cy="1246095"/>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ru-RU" sz="1200" u="sng" kern="1200" dirty="0"/>
            <a:t>Диагностика: </a:t>
          </a:r>
          <a:r>
            <a:rPr lang="ru-RU" sz="1200" kern="1200" dirty="0"/>
            <a:t>Как правило не представляет затруднений, причина легко выявляется после сбора анамнеза, а объективное обследование позволяет установить локализацию и глубину повреждения тканей полости рта.</a:t>
          </a:r>
        </a:p>
      </dsp:txBody>
      <dsp:txXfrm>
        <a:off x="0" y="3796499"/>
        <a:ext cx="11715750" cy="1246095"/>
      </dsp:txXfrm>
    </dsp:sp>
    <dsp:sp modelId="{D74CAAFB-0360-2242-A64B-44B0C1ADADAB}">
      <dsp:nvSpPr>
        <dsp:cNvPr id="0" name=""/>
        <dsp:cNvSpPr/>
      </dsp:nvSpPr>
      <dsp:spPr>
        <a:xfrm rot="10800000">
          <a:off x="0" y="1898695"/>
          <a:ext cx="11715750" cy="1916495"/>
        </a:xfrm>
        <a:prstGeom prst="upArrowCallout">
          <a:avLst/>
        </a:prstGeom>
        <a:solidFill>
          <a:schemeClr val="accent4">
            <a:hueOff val="-764177"/>
            <a:satOff val="-5123"/>
            <a:lumOff val="-5295"/>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ru-RU" sz="1200" u="sng" kern="1200" dirty="0"/>
            <a:t>Клиника:</a:t>
          </a:r>
          <a:r>
            <a:rPr lang="ru-RU" sz="1200" kern="1200" dirty="0"/>
            <a:t> Клинически может протекать без нарушения целостности СО (отек, гиперемия, кровоизлияние) или с нарушением (эрозия, экскориация, язва), что определяет тяжесть течения заболевания. Сначала появляется боль, а на месте контакта может образоваться гематома, экскориация, эрозия или язва. Часто их размеры, форма и локализация на СО совпадают с таковыми травмирующего агента. Гематомы и поверхностные повреждения (экскориация, эрозия) относительно быстро (за 1—3 суток) исчезают. В случае вторичного инфицирования эрозия может перейти в длительно незаживающую язву. Основание язвы при пальпации болезненно, инфильтрировано.</a:t>
          </a:r>
        </a:p>
      </dsp:txBody>
      <dsp:txXfrm rot="10800000">
        <a:off x="0" y="1898695"/>
        <a:ext cx="11715750" cy="1245281"/>
      </dsp:txXfrm>
    </dsp:sp>
    <dsp:sp modelId="{CEAFD825-0105-D24F-A00F-209FEB6714B7}">
      <dsp:nvSpPr>
        <dsp:cNvPr id="0" name=""/>
        <dsp:cNvSpPr/>
      </dsp:nvSpPr>
      <dsp:spPr>
        <a:xfrm rot="10800000">
          <a:off x="0" y="891"/>
          <a:ext cx="11715750" cy="1916495"/>
        </a:xfrm>
        <a:prstGeom prst="upArrowCallout">
          <a:avLst/>
        </a:prstGeom>
        <a:solidFill>
          <a:schemeClr val="accent4">
            <a:hueOff val="-1528355"/>
            <a:satOff val="-10245"/>
            <a:lumOff val="-1058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ru-RU" sz="1200" u="sng" kern="1200"/>
            <a:t>Этиология:</a:t>
          </a:r>
          <a:r>
            <a:rPr lang="ru-RU" sz="1200" kern="1200"/>
            <a:t> возникает случайно при прикусывании, ударе или ранении разными предметами.</a:t>
          </a:r>
        </a:p>
      </dsp:txBody>
      <dsp:txXfrm rot="10800000">
        <a:off x="0" y="891"/>
        <a:ext cx="11715750" cy="124528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DA03AD-0DF0-DE45-8E98-08E8518D8850}">
      <dsp:nvSpPr>
        <dsp:cNvPr id="0" name=""/>
        <dsp:cNvSpPr/>
      </dsp:nvSpPr>
      <dsp:spPr>
        <a:xfrm>
          <a:off x="0" y="78479"/>
          <a:ext cx="10058399" cy="1867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ru-RU" sz="1400" u="sng" kern="1200"/>
            <a:t>Лечение</a:t>
          </a:r>
          <a:r>
            <a:rPr lang="ru-RU" sz="1400" kern="1200"/>
            <a:t>: предусматривает </a:t>
          </a:r>
          <a:r>
            <a:rPr lang="ru-RU" sz="1400" u="sng" kern="1200"/>
            <a:t>обязательное устранение травмирующего агента</a:t>
          </a:r>
          <a:r>
            <a:rPr lang="ru-RU" sz="1400" kern="1200"/>
            <a:t>, обработку полости рта и язвы растворами </a:t>
          </a:r>
          <a:r>
            <a:rPr lang="ru-RU" sz="1400" u="sng" kern="1200"/>
            <a:t>антисептиков, обезболивание. </a:t>
          </a:r>
          <a:r>
            <a:rPr lang="ru-RU" sz="1400" kern="1200"/>
            <a:t>При наличии некротизированных тканей их удаляют механически под анестезией или с помощью </a:t>
          </a:r>
          <a:r>
            <a:rPr lang="ru-RU" sz="1400" u="sng" kern="1200"/>
            <a:t>протеолитических ферментов</a:t>
          </a:r>
          <a:r>
            <a:rPr lang="ru-RU" sz="1400" kern="1200"/>
            <a:t>. Чистые эрозии и язвы обрабатывают кератопластическими препаратами («Регенкур», «Дибунол», «Сангвиритрин», масло шиповника, облепихи, масляный раствор витамина А, сок коланхоэ, «Cолкосерил», «Олазоль», «Гипозоль-Н» и др.). Лечение дольчатой формы хирургическое. Основанием для подозрения озлокачествления травматического повреждения служат травматические язвы с инфильтратом в основании, не заживающие в течение 2 – 3 недель после устранения причинного фактора.</a:t>
          </a:r>
        </a:p>
      </dsp:txBody>
      <dsp:txXfrm>
        <a:off x="91155" y="169634"/>
        <a:ext cx="9876089" cy="1685010"/>
      </dsp:txXfrm>
    </dsp:sp>
    <dsp:sp modelId="{D4DB4BA5-15BB-9F4F-B52D-E9E4A8C6401C}">
      <dsp:nvSpPr>
        <dsp:cNvPr id="0" name=""/>
        <dsp:cNvSpPr/>
      </dsp:nvSpPr>
      <dsp:spPr>
        <a:xfrm>
          <a:off x="0" y="1986119"/>
          <a:ext cx="10058399" cy="1867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ru-RU" sz="1400" u="sng" kern="1200"/>
            <a:t>Профилактика</a:t>
          </a:r>
          <a:r>
            <a:rPr lang="ru-RU" sz="1400" kern="1200"/>
            <a:t> травматических повреждений состоит в устранении раздражающих факторов в полости рта и ее своевременной санации.</a:t>
          </a:r>
        </a:p>
      </dsp:txBody>
      <dsp:txXfrm>
        <a:off x="91155" y="2077274"/>
        <a:ext cx="9876089" cy="168501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0EDE54-0BE7-EC48-A5CE-9DCABAA9DB44}">
      <dsp:nvSpPr>
        <dsp:cNvPr id="0" name=""/>
        <dsp:cNvSpPr/>
      </dsp:nvSpPr>
      <dsp:spPr>
        <a:xfrm>
          <a:off x="0" y="0"/>
          <a:ext cx="10058399" cy="1228724"/>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ru-RU" sz="1100" kern="1200" dirty="0"/>
            <a:t>возникает при попадании на СОПР химических веществ. Он</a:t>
          </a:r>
          <a:r>
            <a:rPr lang="en-US" sz="1100" kern="1200" dirty="0"/>
            <a:t>o</a:t>
          </a:r>
          <a:r>
            <a:rPr lang="ru-RU" sz="1100" kern="1200" dirty="0"/>
            <a:t> может быть острым и хроническим. Острое химическое повреждение возникает при попадании на СОПР химических веществ высокой концентрации. Чаще всего это бывает при ошибочном использовании их в быту, на производстве, при попытках суицида, во время приема у стоматолога. Ожоги СОПР могут возникнуть при контакте с кислотами, щелочами, употреблении мышьяковой пасты, фенола, формалина, формалин-резорциновой смеси, нитрата серебра. Клиническая картина поражения (гиперемия, отек, эрозия, некроз, язва) зависит от характера химического вещества, его количества, концентрации и времени действия, строения СО в области контакта.</a:t>
          </a:r>
        </a:p>
      </dsp:txBody>
      <dsp:txXfrm>
        <a:off x="2134552" y="0"/>
        <a:ext cx="7923847" cy="1228724"/>
      </dsp:txXfrm>
    </dsp:sp>
    <dsp:sp modelId="{071F28B4-F201-B049-B4EE-A34C3DC95BFE}">
      <dsp:nvSpPr>
        <dsp:cNvPr id="0" name=""/>
        <dsp:cNvSpPr/>
      </dsp:nvSpPr>
      <dsp:spPr>
        <a:xfrm>
          <a:off x="122872" y="122872"/>
          <a:ext cx="2011680" cy="982979"/>
        </a:xfrm>
        <a:prstGeom prst="roundRect">
          <a:avLst>
            <a:gd name="adj" fmla="val 10000"/>
          </a:avLst>
        </a:prstGeom>
        <a:solidFill>
          <a:schemeClr val="accent4">
            <a:tint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012213E-D542-284A-872E-D48A6D143B1C}">
      <dsp:nvSpPr>
        <dsp:cNvPr id="0" name=""/>
        <dsp:cNvSpPr/>
      </dsp:nvSpPr>
      <dsp:spPr>
        <a:xfrm>
          <a:off x="0" y="1351597"/>
          <a:ext cx="10058399" cy="1228724"/>
        </a:xfrm>
        <a:prstGeom prst="roundRect">
          <a:avLst>
            <a:gd name="adj" fmla="val 10000"/>
          </a:avLst>
        </a:prstGeom>
        <a:solidFill>
          <a:schemeClr val="accent4">
            <a:hueOff val="-764177"/>
            <a:satOff val="-5123"/>
            <a:lumOff val="-5295"/>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ru-RU" sz="1100" kern="1200" dirty="0"/>
            <a:t>Ожог кислотами приводит к возникновению коагуляционного некроза – плотной пленки бурого цвета – от серной кислоты, желтого – от азотной, серо-белого – от других кислот. Около пленки выражены явления воспаления с отеком и гиперемией.</a:t>
          </a:r>
        </a:p>
      </dsp:txBody>
      <dsp:txXfrm>
        <a:off x="2134552" y="1351597"/>
        <a:ext cx="7923847" cy="1228724"/>
      </dsp:txXfrm>
    </dsp:sp>
    <dsp:sp modelId="{22E341D0-D957-A14F-9D0A-3AC2E2125DC6}">
      <dsp:nvSpPr>
        <dsp:cNvPr id="0" name=""/>
        <dsp:cNvSpPr/>
      </dsp:nvSpPr>
      <dsp:spPr>
        <a:xfrm>
          <a:off x="122872" y="1474469"/>
          <a:ext cx="2011680" cy="982979"/>
        </a:xfrm>
        <a:prstGeom prst="roundRect">
          <a:avLst>
            <a:gd name="adj" fmla="val 10000"/>
          </a:avLst>
        </a:prstGeom>
        <a:blipFill rotWithShape="1">
          <a:blip xmlns:r="http://schemas.openxmlformats.org/officeDocument/2006/relationships" r:embed="rId1">
            <a:extLst>
              <a:ext uri="{28A0092B-C50C-407E-A947-70E740481C1C}">
                <a14:useLocalDpi xmlns:a14="http://schemas.microsoft.com/office/drawing/2010/main" val="0"/>
              </a:ext>
            </a:extLst>
          </a:blip>
          <a:srcRect/>
          <a:stretch>
            <a:fillRect l="-6000" r="-6000"/>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D102E74-CBA8-C44A-812E-3461032850EF}">
      <dsp:nvSpPr>
        <dsp:cNvPr id="0" name=""/>
        <dsp:cNvSpPr/>
      </dsp:nvSpPr>
      <dsp:spPr>
        <a:xfrm>
          <a:off x="0" y="2703194"/>
          <a:ext cx="10058399" cy="1228724"/>
        </a:xfrm>
        <a:prstGeom prst="roundRect">
          <a:avLst>
            <a:gd name="adj" fmla="val 10000"/>
          </a:avLst>
        </a:prstGeom>
        <a:solidFill>
          <a:schemeClr val="accent4">
            <a:hueOff val="-1528355"/>
            <a:satOff val="-10245"/>
            <a:lumOff val="-1058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ru-RU" sz="1100" kern="1200">
              <a:effectLst/>
              <a:latin typeface="Times New Roman" panose="02020603050405020304" pitchFamily="18" charset="0"/>
              <a:ea typeface="Times New Roman" panose="02020603050405020304" pitchFamily="18" charset="0"/>
            </a:rPr>
            <a:t>Ожог щелочами приводит к колликвационному некрозу СОПР без образования плотной пленки, процесс распространяется по поверхности и вглубь. От действия щелочей поражение более глубокое, чем при ожогах кислотами, и захватывает все слои СОПР. После отторжения некротизированных тканей оголяются очень болезненные эрозивные или язвенные поверхности, которые заживают очень медленно.</a:t>
          </a:r>
          <a:endParaRPr lang="ru-RU" sz="1100" kern="1200" dirty="0"/>
        </a:p>
      </dsp:txBody>
      <dsp:txXfrm>
        <a:off x="2134552" y="2703194"/>
        <a:ext cx="7923847" cy="1228724"/>
      </dsp:txXfrm>
    </dsp:sp>
    <dsp:sp modelId="{6D55BD1E-9DAE-6A45-8BDE-5D22CD9EB569}">
      <dsp:nvSpPr>
        <dsp:cNvPr id="0" name=""/>
        <dsp:cNvSpPr/>
      </dsp:nvSpPr>
      <dsp:spPr>
        <a:xfrm>
          <a:off x="122872" y="2826067"/>
          <a:ext cx="2011680" cy="982979"/>
        </a:xfrm>
        <a:prstGeom prst="roundRect">
          <a:avLst>
            <a:gd name="adj" fmla="val 10000"/>
          </a:avLst>
        </a:prstGeom>
        <a:blipFill rotWithShape="1">
          <a:blip xmlns:r="http://schemas.openxmlformats.org/officeDocument/2006/relationships" r:embed="rId2">
            <a:extLst>
              <a:ext uri="{28A0092B-C50C-407E-A947-70E740481C1C}">
                <a14:useLocalDpi xmlns:a14="http://schemas.microsoft.com/office/drawing/2010/main" val="0"/>
              </a:ext>
            </a:extLst>
          </a:blip>
          <a:srcRect/>
          <a:stretch>
            <a:fillRect t="-16000" b="-16000"/>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ED360B-C18F-1649-81A3-3AE111405489}">
      <dsp:nvSpPr>
        <dsp:cNvPr id="0" name=""/>
        <dsp:cNvSpPr/>
      </dsp:nvSpPr>
      <dsp:spPr>
        <a:xfrm>
          <a:off x="0" y="19080"/>
          <a:ext cx="10058399" cy="389376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ru-RU" sz="1600" u="sng" kern="1200"/>
            <a:t>Лечение.</a:t>
          </a:r>
          <a:r>
            <a:rPr lang="ru-RU" sz="1600" kern="1200"/>
            <a:t> Необходимо быстро удалить повреждающее химическое вещество и промыть полость рта слабым раствором нейтрализующего агента. При ожоге кислотами используют мыльную воду, 1 % известковую воду, жженую магнезию, 0,1 % раствор нашатырного спирта (15 капель на стакан воды). Щелочи нейтрализуют 0,5 % раствором уксусной или лимонной кислоты, а также раствором хлористо-водородной кислоты (10 капель на стакан воды) и тем самым останавливают дальнейшее проникновение химического вещества в ткани. Чтобы уменьшить всасывание концентрированных растворов нитрата серебра, применяют 2 – 3 %  раствор хлорида натрия или раствор Люголя, при этом образуются нерастворимые соединения серебра. При поражении фенолом СО обрабатывают касторовым маслом или 50%  этиловым спиртом. Дальнейшее лечение больных с химическими ожогами СОПР проводят по примеру лечения острого неспецифического воспалительного процесса: назначают обезболивающие средства, слабые растворы антисептических средств в виде ротовых ванночек, полосканий, ускоряющие эпителизацию препараты (1% раствор цитраля на персиковом масле, метилурациловую мазь, витамины А и Е, «Цигерол», «Гипозоль-Н»).</a:t>
          </a:r>
        </a:p>
      </dsp:txBody>
      <dsp:txXfrm>
        <a:off x="190078" y="209158"/>
        <a:ext cx="9678243" cy="351360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2DBBE8-BC0F-C540-A098-58170AD5EE9A}">
      <dsp:nvSpPr>
        <dsp:cNvPr id="0" name=""/>
        <dsp:cNvSpPr/>
      </dsp:nvSpPr>
      <dsp:spPr>
        <a:xfrm>
          <a:off x="2" y="0"/>
          <a:ext cx="5042859" cy="1964908"/>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ru-RU" sz="1200" b="1" kern="1200" dirty="0"/>
            <a:t>Ожоги</a:t>
          </a:r>
          <a:r>
            <a:rPr lang="ru-RU" sz="1200" kern="1200" dirty="0"/>
            <a:t> СО могут быть вызваны горячей пищей, паром, горячими предметами, огнем, горячим воздухом. Под действием горячей воды или пара развивается острый катаральный стоматит, который сопровождается болью. СО становится резко гиперемированной, отмечается мацерация эпителия. При сильном ожоге эпителий </a:t>
          </a:r>
          <a:r>
            <a:rPr lang="ru-RU" sz="1200" kern="1200" dirty="0" err="1"/>
            <a:t>слущивается</a:t>
          </a:r>
          <a:r>
            <a:rPr lang="ru-RU" sz="1200" kern="1200" dirty="0"/>
            <a:t> толстыми слоями или возникают пузыри, на месте которых образуются обширные поверхностные эрозии или язвы. Присоединение вторичной инфекции и действие местных раздражающих факторов осложняет течение и замедляет </a:t>
          </a:r>
          <a:r>
            <a:rPr lang="ru-RU" sz="1200" kern="1200" dirty="0" err="1"/>
            <a:t>эпителизацию</a:t>
          </a:r>
          <a:r>
            <a:rPr lang="ru-RU" sz="1200" kern="1200" dirty="0"/>
            <a:t> участков поражения.</a:t>
          </a:r>
        </a:p>
      </dsp:txBody>
      <dsp:txXfrm>
        <a:off x="2" y="0"/>
        <a:ext cx="5042859" cy="1964908"/>
      </dsp:txXfrm>
    </dsp:sp>
    <dsp:sp modelId="{66219A0F-24FA-2E49-B873-E19610646337}">
      <dsp:nvSpPr>
        <dsp:cNvPr id="0" name=""/>
        <dsp:cNvSpPr/>
      </dsp:nvSpPr>
      <dsp:spPr>
        <a:xfrm>
          <a:off x="2" y="2030657"/>
          <a:ext cx="5042859" cy="52704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A4D0717-B39B-B348-9DF5-E22B13D1337C}">
      <dsp:nvSpPr>
        <dsp:cNvPr id="0" name=""/>
        <dsp:cNvSpPr/>
      </dsp:nvSpPr>
      <dsp:spPr>
        <a:xfrm>
          <a:off x="2" y="2567226"/>
          <a:ext cx="5042859" cy="1964908"/>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ru-RU" sz="1200" u="sng" kern="1200" dirty="0"/>
            <a:t>Лечение.</a:t>
          </a:r>
          <a:r>
            <a:rPr lang="ru-RU" sz="1200" kern="1200" dirty="0"/>
            <a:t> Участок ожога СО нужно </a:t>
          </a:r>
          <a:r>
            <a:rPr lang="ru-RU" sz="1200" i="1" kern="1200" dirty="0"/>
            <a:t>обезболить</a:t>
          </a:r>
          <a:r>
            <a:rPr lang="ru-RU" sz="1200" kern="1200" dirty="0"/>
            <a:t> местными анестезирующими средствами, провести </a:t>
          </a:r>
          <a:r>
            <a:rPr lang="ru-RU" sz="1200" i="1" kern="1200" dirty="0"/>
            <a:t>антисептическую обработку</a:t>
          </a:r>
          <a:r>
            <a:rPr lang="ru-RU" sz="1200" kern="1200" dirty="0"/>
            <a:t>, назначить </a:t>
          </a:r>
          <a:r>
            <a:rPr lang="ru-RU" sz="1200" i="1" kern="1200" dirty="0"/>
            <a:t>обволакивающие и противовоспалительные</a:t>
          </a:r>
          <a:r>
            <a:rPr lang="ru-RU" sz="1200" kern="1200" dirty="0"/>
            <a:t> препараты вместе с антимикробными средствами. В фазе дегидратации используют </a:t>
          </a:r>
          <a:r>
            <a:rPr lang="ru-RU" sz="1200" i="1" kern="1200" dirty="0" err="1"/>
            <a:t>кератопластические</a:t>
          </a:r>
          <a:r>
            <a:rPr lang="ru-RU" sz="1200" i="1" kern="1200" dirty="0"/>
            <a:t> средства</a:t>
          </a:r>
          <a:r>
            <a:rPr lang="ru-RU" sz="1200" kern="1200" dirty="0"/>
            <a:t>. </a:t>
          </a:r>
        </a:p>
      </dsp:txBody>
      <dsp:txXfrm>
        <a:off x="2" y="2567226"/>
        <a:ext cx="5042859" cy="1964908"/>
      </dsp:txXfrm>
    </dsp:sp>
    <dsp:sp modelId="{5FB09689-602E-6449-B143-D5336B3676C9}">
      <dsp:nvSpPr>
        <dsp:cNvPr id="0" name=""/>
        <dsp:cNvSpPr/>
      </dsp:nvSpPr>
      <dsp:spPr>
        <a:xfrm>
          <a:off x="2" y="4213894"/>
          <a:ext cx="5042859" cy="52704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582311-F0AF-0949-8481-A411F24D37C9}">
      <dsp:nvSpPr>
        <dsp:cNvPr id="0" name=""/>
        <dsp:cNvSpPr/>
      </dsp:nvSpPr>
      <dsp:spPr>
        <a:xfrm>
          <a:off x="857274" y="1655038"/>
          <a:ext cx="4776936" cy="3105008"/>
        </a:xfrm>
        <a:prstGeom prst="roundRect">
          <a:avLst/>
        </a:prstGeom>
        <a:solidFill>
          <a:schemeClr val="accent4">
            <a:hueOff val="0"/>
            <a:satOff val="0"/>
            <a:lumOff val="0"/>
            <a:alphaOff val="0"/>
          </a:schemeClr>
        </a:solidFill>
        <a:ln>
          <a:noFill/>
        </a:ln>
        <a:effectLst>
          <a:outerShdw blurRad="38100" dist="12700" dir="5400000" algn="ctr" rotWithShape="0">
            <a:srgbClr val="000000">
              <a:alpha val="63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ru-RU" sz="1400" b="1" kern="1200" dirty="0"/>
            <a:t>воздействием низких</a:t>
          </a:r>
          <a:r>
            <a:rPr lang="ru-RU" sz="1400" kern="1200" dirty="0"/>
            <a:t> и сверхнизких температур на СОПР врач встречается в основном при криотерапии разных поражений СО и пародонта. При этом в очаге </a:t>
          </a:r>
          <a:r>
            <a:rPr lang="ru-RU" sz="1400" kern="1200" dirty="0" err="1"/>
            <a:t>криовоздействия</a:t>
          </a:r>
          <a:r>
            <a:rPr lang="ru-RU" sz="1400" kern="1200" dirty="0"/>
            <a:t> сразу же возникает резкое острое катаральное воспаление – пузырь, которое через 1 – 2 суток переходит в некроз (рис. 12). В послеоперационный период в первые часы после криодеструкции назначают ротовые ванночки или полоскания антисептическими средствами, а с развитием некроза проводится терапия как при язвенно-некротическом стоматите.</a:t>
          </a:r>
        </a:p>
      </dsp:txBody>
      <dsp:txXfrm>
        <a:off x="1008848" y="1806612"/>
        <a:ext cx="4473788" cy="2801860"/>
      </dsp:txXfrm>
    </dsp:sp>
    <dsp:sp modelId="{93CFC797-396F-D14A-A8CF-B7F3627B4B1A}">
      <dsp:nvSpPr>
        <dsp:cNvPr id="0" name=""/>
        <dsp:cNvSpPr/>
      </dsp:nvSpPr>
      <dsp:spPr>
        <a:xfrm>
          <a:off x="3245742" y="573979"/>
          <a:ext cx="5267127" cy="5267127"/>
        </a:xfrm>
        <a:custGeom>
          <a:avLst/>
          <a:gdLst/>
          <a:ahLst/>
          <a:cxnLst/>
          <a:rect l="0" t="0" r="0" b="0"/>
          <a:pathLst>
            <a:path>
              <a:moveTo>
                <a:pt x="531625" y="1046896"/>
              </a:moveTo>
              <a:arcTo wR="2633563" hR="2633563" stAng="13022859" swAng="6354281"/>
            </a:path>
          </a:pathLst>
        </a:custGeom>
        <a:noFill/>
        <a:ln w="6350"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9FA30AFE-EBC0-5C41-A60D-B552D1A85A09}">
      <dsp:nvSpPr>
        <dsp:cNvPr id="0" name=""/>
        <dsp:cNvSpPr/>
      </dsp:nvSpPr>
      <dsp:spPr>
        <a:xfrm>
          <a:off x="6124401" y="1655038"/>
          <a:ext cx="4776936" cy="3105008"/>
        </a:xfrm>
        <a:prstGeom prst="roundRect">
          <a:avLst/>
        </a:prstGeom>
        <a:solidFill>
          <a:schemeClr val="accent4">
            <a:hueOff val="-1528355"/>
            <a:satOff val="-10245"/>
            <a:lumOff val="-10589"/>
            <a:alphaOff val="0"/>
          </a:schemeClr>
        </a:solidFill>
        <a:ln>
          <a:noFill/>
        </a:ln>
        <a:effectLst>
          <a:outerShdw blurRad="38100" dist="12700" dir="5400000" algn="ctr" rotWithShape="0">
            <a:srgbClr val="000000">
              <a:alpha val="63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ru-RU" sz="1400" b="1" kern="1200"/>
            <a:t>Электротравма</a:t>
          </a:r>
          <a:r>
            <a:rPr lang="ru-RU" sz="1400" kern="1200"/>
            <a:t> СО часто бывает связана с электролечением (гальванизация, электрофорез) или развитием гальванизма в ротовой полости. Гальванический ожог образуется на месте контакта активного электрода со СО при нарушении методики проведения электрофореза. Клинически определяется сплошная болезненная эрозия, окруженная реактивным воспалением прилежащих тканей, сопровождается болезненной реакцией регионарных лимфоузлов.</a:t>
          </a:r>
        </a:p>
      </dsp:txBody>
      <dsp:txXfrm>
        <a:off x="6275975" y="1806612"/>
        <a:ext cx="4473788" cy="2801860"/>
      </dsp:txXfrm>
    </dsp:sp>
    <dsp:sp modelId="{79F83502-862C-DD4A-A324-DC877C7A02C9}">
      <dsp:nvSpPr>
        <dsp:cNvPr id="0" name=""/>
        <dsp:cNvSpPr/>
      </dsp:nvSpPr>
      <dsp:spPr>
        <a:xfrm>
          <a:off x="3245742" y="573979"/>
          <a:ext cx="5267127" cy="5267127"/>
        </a:xfrm>
        <a:custGeom>
          <a:avLst/>
          <a:gdLst/>
          <a:ahLst/>
          <a:cxnLst/>
          <a:rect l="0" t="0" r="0" b="0"/>
          <a:pathLst>
            <a:path>
              <a:moveTo>
                <a:pt x="4735502" y="4220231"/>
              </a:moveTo>
              <a:arcTo wR="2633563" hR="2633563" stAng="2222859" swAng="6354281"/>
            </a:path>
          </a:pathLst>
        </a:custGeom>
        <a:noFill/>
        <a:ln w="6350" cap="flat" cmpd="sng" algn="ctr">
          <a:solidFill>
            <a:schemeClr val="accent4">
              <a:hueOff val="-1528355"/>
              <a:satOff val="-10245"/>
              <a:lumOff val="-10589"/>
              <a:alphaOff val="0"/>
            </a:schemeClr>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637D45-424E-B040-960E-1C2D7D5352AA}">
      <dsp:nvSpPr>
        <dsp:cNvPr id="0" name=""/>
        <dsp:cNvSpPr/>
      </dsp:nvSpPr>
      <dsp:spPr>
        <a:xfrm>
          <a:off x="111849" y="1814"/>
          <a:ext cx="6368596" cy="6368596"/>
        </a:xfrm>
        <a:prstGeom prst="ellipse">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50485" tIns="15240" rIns="350485" bIns="15240" numCol="1" spcCol="1270" anchor="ctr" anchorCtr="0">
          <a:noAutofit/>
        </a:bodyPr>
        <a:lstStyle/>
        <a:p>
          <a:pPr marL="0" lvl="0" indent="0" algn="ctr" defTabSz="533400">
            <a:lnSpc>
              <a:spcPct val="90000"/>
            </a:lnSpc>
            <a:spcBef>
              <a:spcPct val="0"/>
            </a:spcBef>
            <a:spcAft>
              <a:spcPct val="35000"/>
            </a:spcAft>
            <a:buNone/>
          </a:pPr>
          <a:r>
            <a:rPr lang="ru-RU" sz="1200" b="1" i="1" kern="1200" dirty="0"/>
            <a:t>Гальванизм</a:t>
          </a:r>
          <a:r>
            <a:rPr lang="ru-RU" sz="1200" kern="1200" dirty="0"/>
            <a:t> — это возникновение регистрированных электрохимических потенциалов в полости рта при наличии разнородных металлических включений, без выраженных субъективных и объективных признаков (это явление). Наличие разнородных металлических включений способствует возникновению электрохимических реакций, накоплению электродвижущей силы на границе металла и ротовой жидкости, что обеспечивает возникновение гальванических пар. По данным Никитиной Т. Е., величина электрохимического потенциала (ЭХП/микровольт) </a:t>
          </a:r>
          <a:r>
            <a:rPr lang="ru-RU" sz="1200" i="1" kern="1200" dirty="0"/>
            <a:t>120 -140 мкВ</a:t>
          </a:r>
          <a:r>
            <a:rPr lang="ru-RU" sz="1200" kern="1200" dirty="0"/>
            <a:t> – условная норма электротока, свыше показателя </a:t>
          </a:r>
          <a:r>
            <a:rPr lang="ru-RU" sz="1200" i="1" kern="1200" dirty="0"/>
            <a:t>140 </a:t>
          </a:r>
          <a:r>
            <a:rPr lang="ru-RU" sz="1200" i="1" kern="1200" dirty="0" err="1"/>
            <a:t>мк</a:t>
          </a:r>
          <a:r>
            <a:rPr lang="ru-RU" sz="1200" kern="1200" dirty="0"/>
            <a:t> –</a:t>
          </a:r>
          <a:r>
            <a:rPr lang="ru-RU" sz="1200" i="1" kern="1200" dirty="0"/>
            <a:t> </a:t>
          </a:r>
          <a:r>
            <a:rPr lang="ru-RU" sz="1200" kern="1200" dirty="0"/>
            <a:t>риск развития </a:t>
          </a:r>
          <a:r>
            <a:rPr lang="ru-RU" sz="1200" kern="1200" dirty="0" err="1"/>
            <a:t>гальваноза</a:t>
          </a:r>
          <a:r>
            <a:rPr lang="ru-RU" sz="1200" kern="1200" dirty="0"/>
            <a:t> и его осложнений.</a:t>
          </a:r>
          <a:r>
            <a:rPr lang="ru-RU" sz="1200" i="1" kern="1200" dirty="0"/>
            <a:t> </a:t>
          </a:r>
          <a:r>
            <a:rPr lang="ru-RU" sz="1200" kern="1200" dirty="0"/>
            <a:t>Значительное содержание металлов в ротовой жидкости обусловливает их накопление в СО, мягких тканях полости рта, костях челюстей и постоянное поступление в ЖКТ, что ведет к их распространению по всему организму и возникновению сенсибилизации к металлам, нарушению обмена веществ, хроническим заболеваниям.</a:t>
          </a:r>
        </a:p>
      </dsp:txBody>
      <dsp:txXfrm>
        <a:off x="1044508" y="934473"/>
        <a:ext cx="4503278" cy="4503278"/>
      </dsp:txXfrm>
    </dsp:sp>
    <dsp:sp modelId="{DF47265C-3C8B-324A-869C-980F39C01A46}">
      <dsp:nvSpPr>
        <dsp:cNvPr id="0" name=""/>
        <dsp:cNvSpPr/>
      </dsp:nvSpPr>
      <dsp:spPr>
        <a:xfrm>
          <a:off x="5206727" y="1814"/>
          <a:ext cx="6368596" cy="6368596"/>
        </a:xfrm>
        <a:prstGeom prst="ellipse">
          <a:avLst/>
        </a:prstGeom>
        <a:solidFill>
          <a:schemeClr val="accent4">
            <a:alpha val="50000"/>
            <a:hueOff val="-1528355"/>
            <a:satOff val="-10245"/>
            <a:lumOff val="-1058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50485" tIns="15240" rIns="350485" bIns="15240" numCol="1" spcCol="1270" anchor="ctr" anchorCtr="0">
          <a:noAutofit/>
        </a:bodyPr>
        <a:lstStyle/>
        <a:p>
          <a:pPr marL="0" lvl="0" indent="0" algn="ctr" defTabSz="533400">
            <a:lnSpc>
              <a:spcPct val="90000"/>
            </a:lnSpc>
            <a:spcBef>
              <a:spcPct val="0"/>
            </a:spcBef>
            <a:spcAft>
              <a:spcPct val="35000"/>
            </a:spcAft>
            <a:buNone/>
          </a:pPr>
          <a:r>
            <a:rPr lang="ru-RU" sz="1200" b="1" i="1" kern="1200" dirty="0" err="1"/>
            <a:t>Гальваноз</a:t>
          </a:r>
          <a:r>
            <a:rPr lang="ru-RU" sz="1200" kern="1200" dirty="0"/>
            <a:t> — патологические изменения местного и общего характера, которые возникают в результате электрохимического взаимодействия между металлическими включениями в полости рта (это </a:t>
          </a:r>
          <a:r>
            <a:rPr lang="ru-RU" sz="1200" kern="1200" dirty="0" err="1"/>
            <a:t>симтомокомплекс</a:t>
          </a:r>
          <a:r>
            <a:rPr lang="ru-RU" sz="1200" kern="1200" dirty="0"/>
            <a:t>).</a:t>
          </a:r>
          <a:r>
            <a:rPr lang="ru-RU" sz="1200" kern="1200" dirty="0" err="1"/>
            <a:t>Гальваноз</a:t>
          </a:r>
          <a:r>
            <a:rPr lang="ru-RU" sz="1200" kern="1200" dirty="0"/>
            <a:t> способствует развитию глоссалгии, лейкоплакии, красного плоского лишая, а также является отягощающим фактором при уже имеющейся патологии СОПР и может привести к микробному дисбалансу и </a:t>
          </a:r>
          <a:r>
            <a:rPr lang="ru-RU" sz="1200" kern="1200" dirty="0" err="1"/>
            <a:t>развититию</a:t>
          </a:r>
          <a:r>
            <a:rPr lang="ru-RU" sz="1200" kern="1200" dirty="0"/>
            <a:t> орального кандидоза.</a:t>
          </a:r>
        </a:p>
      </dsp:txBody>
      <dsp:txXfrm>
        <a:off x="6139386" y="934473"/>
        <a:ext cx="4503278" cy="4503278"/>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E832A5-9B2F-E541-B74D-008E374293B5}">
      <dsp:nvSpPr>
        <dsp:cNvPr id="0" name=""/>
        <dsp:cNvSpPr/>
      </dsp:nvSpPr>
      <dsp:spPr>
        <a:xfrm>
          <a:off x="4468653" y="63043"/>
          <a:ext cx="3026092" cy="3026092"/>
        </a:xfrm>
        <a:prstGeom prst="ellipse">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r>
            <a:rPr lang="ru-RU" sz="1300" kern="1200" dirty="0"/>
            <a:t>Степень повреждения и клинические проявления зависят от природы раздражителя, времени и силы </a:t>
          </a:r>
          <a:r>
            <a:rPr lang="ru-RU" sz="1300" kern="1200" dirty="0" err="1"/>
            <a:t>воздействия</a:t>
          </a:r>
          <a:r>
            <a:rPr lang="ru-RU" sz="1300" kern="1200" dirty="0"/>
            <a:t> и индивидуальных </a:t>
          </a:r>
          <a:r>
            <a:rPr lang="ru-RU" sz="1300" kern="1200" dirty="0" err="1"/>
            <a:t>особенностеи</a:t>
          </a:r>
          <a:r>
            <a:rPr lang="ru-RU" sz="1300" kern="1200" dirty="0"/>
            <a:t>̆ организма </a:t>
          </a:r>
        </a:p>
      </dsp:txBody>
      <dsp:txXfrm>
        <a:off x="4872132" y="592609"/>
        <a:ext cx="2219134" cy="1361741"/>
      </dsp:txXfrm>
    </dsp:sp>
    <dsp:sp modelId="{DBF73D3D-7B4B-4840-948F-DA5148269B67}">
      <dsp:nvSpPr>
        <dsp:cNvPr id="0" name=""/>
        <dsp:cNvSpPr/>
      </dsp:nvSpPr>
      <dsp:spPr>
        <a:xfrm>
          <a:off x="5560568" y="1954351"/>
          <a:ext cx="3026092" cy="3026092"/>
        </a:xfrm>
        <a:prstGeom prst="ellipse">
          <a:avLst/>
        </a:prstGeom>
        <a:solidFill>
          <a:schemeClr val="accent4">
            <a:alpha val="50000"/>
            <a:hueOff val="-764177"/>
            <a:satOff val="-5123"/>
            <a:lumOff val="-5295"/>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r>
            <a:rPr lang="ru-RU" sz="1300" kern="1200" dirty="0"/>
            <a:t>Слизистая оболочка полости рта обладает высокими защитными и регенераторными способностями.</a:t>
          </a:r>
        </a:p>
      </dsp:txBody>
      <dsp:txXfrm>
        <a:off x="6486048" y="2736091"/>
        <a:ext cx="1815655" cy="1664350"/>
      </dsp:txXfrm>
    </dsp:sp>
    <dsp:sp modelId="{A031049D-EBDA-194B-B1ED-130396346C6F}">
      <dsp:nvSpPr>
        <dsp:cNvPr id="0" name=""/>
        <dsp:cNvSpPr/>
      </dsp:nvSpPr>
      <dsp:spPr>
        <a:xfrm>
          <a:off x="3376738" y="1954351"/>
          <a:ext cx="3026092" cy="3026092"/>
        </a:xfrm>
        <a:prstGeom prst="ellipse">
          <a:avLst/>
        </a:prstGeom>
        <a:solidFill>
          <a:schemeClr val="accent4">
            <a:alpha val="50000"/>
            <a:hueOff val="-1528355"/>
            <a:satOff val="-10245"/>
            <a:lumOff val="-1058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r>
            <a:rPr lang="ru-RU" sz="1300" kern="1200" dirty="0"/>
            <a:t>Травматическое повреждение СОПР быстро сопровождается ее инфицированием.</a:t>
          </a:r>
        </a:p>
      </dsp:txBody>
      <dsp:txXfrm>
        <a:off x="3661695" y="2736091"/>
        <a:ext cx="1815655" cy="16643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E4CCC3-4680-AA4C-8AC5-900483102B12}">
      <dsp:nvSpPr>
        <dsp:cNvPr id="0" name=""/>
        <dsp:cNvSpPr/>
      </dsp:nvSpPr>
      <dsp:spPr>
        <a:xfrm>
          <a:off x="10322" y="359343"/>
          <a:ext cx="3085179" cy="4310513"/>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ru-RU" sz="1200" u="sng" kern="1200"/>
            <a:t>Лечение:</a:t>
          </a:r>
          <a:r>
            <a:rPr lang="ru-RU" sz="1200" kern="1200"/>
            <a:t> При выраженной болезненности провести аппликацию, орошение или полоскание 0,5 – 1 % р-м новокаина, 0,5 – 1 % р-м лидокаина, при необходимости остановить кровотечение, используя 0,5 – 1 % р-р перекиси водорода, 5% р-р аминокапроновой кислоты. </a:t>
          </a:r>
        </a:p>
      </dsp:txBody>
      <dsp:txXfrm>
        <a:off x="100684" y="449705"/>
        <a:ext cx="2904455" cy="4129789"/>
      </dsp:txXfrm>
    </dsp:sp>
    <dsp:sp modelId="{DED389A7-752E-EB43-8062-A977416F3D40}">
      <dsp:nvSpPr>
        <dsp:cNvPr id="0" name=""/>
        <dsp:cNvSpPr/>
      </dsp:nvSpPr>
      <dsp:spPr>
        <a:xfrm>
          <a:off x="3404019" y="2132037"/>
          <a:ext cx="654057" cy="765124"/>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ru-RU" sz="1000" kern="1200"/>
        </a:p>
      </dsp:txBody>
      <dsp:txXfrm>
        <a:off x="3404019" y="2285062"/>
        <a:ext cx="457840" cy="459074"/>
      </dsp:txXfrm>
    </dsp:sp>
    <dsp:sp modelId="{5F72AF0C-9250-F449-B89C-FE63C1A750DF}">
      <dsp:nvSpPr>
        <dsp:cNvPr id="0" name=""/>
        <dsp:cNvSpPr/>
      </dsp:nvSpPr>
      <dsp:spPr>
        <a:xfrm>
          <a:off x="4329572" y="359343"/>
          <a:ext cx="3085179" cy="4310513"/>
        </a:xfrm>
        <a:prstGeom prst="roundRect">
          <a:avLst>
            <a:gd name="adj" fmla="val 10000"/>
          </a:avLst>
        </a:prstGeom>
        <a:solidFill>
          <a:schemeClr val="accent4">
            <a:hueOff val="-764177"/>
            <a:satOff val="-5123"/>
            <a:lumOff val="-5295"/>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ru-RU" sz="1200" kern="1200" dirty="0"/>
            <a:t>При глубоких ранах лечение хирургическое –  накладывают швы. Неглубокие поражения достаточно обработать обычными нераздражающими теплыми </a:t>
          </a:r>
          <a:r>
            <a:rPr lang="ru-RU" sz="1200" u="sng" kern="1200" dirty="0"/>
            <a:t>антисептическими средствами</a:t>
          </a:r>
          <a:r>
            <a:rPr lang="ru-RU" sz="1200" kern="1200" dirty="0"/>
            <a:t> (0,5 % р-р хлоргексидина </a:t>
          </a:r>
          <a:r>
            <a:rPr lang="ru-RU" sz="1200" kern="1200" dirty="0" err="1"/>
            <a:t>биглюконата</a:t>
          </a:r>
          <a:r>
            <a:rPr lang="ru-RU" sz="1200" kern="1200" dirty="0"/>
            <a:t>, 0,2% р-р фурацилина, 0,5% р-р </a:t>
          </a:r>
          <a:r>
            <a:rPr lang="ru-RU" sz="1200" kern="1200" dirty="0" err="1"/>
            <a:t>этония</a:t>
          </a:r>
          <a:r>
            <a:rPr lang="ru-RU" sz="1200" kern="1200" dirty="0"/>
            <a:t>, 1%  р-р </a:t>
          </a:r>
          <a:r>
            <a:rPr lang="ru-RU" sz="1200" kern="1200" dirty="0" err="1"/>
            <a:t>димексида</a:t>
          </a:r>
          <a:r>
            <a:rPr lang="ru-RU" sz="1200" kern="1200" dirty="0"/>
            <a:t>, 1% р-р перекиси водорода и др.) и назначить полоскание ротовой полости искусственным лизоцимом, раствором калия перманганата, а при наличии эрозий — добавить аппликации с </a:t>
          </a:r>
          <a:r>
            <a:rPr lang="ru-RU" sz="1200" u="sng" kern="1200" dirty="0" err="1"/>
            <a:t>кератопластическими</a:t>
          </a:r>
          <a:r>
            <a:rPr lang="ru-RU" sz="1200" u="sng" kern="1200" dirty="0"/>
            <a:t> средствами</a:t>
          </a:r>
          <a:r>
            <a:rPr lang="ru-RU" sz="1200" kern="1200" dirty="0"/>
            <a:t> (сок </a:t>
          </a:r>
          <a:r>
            <a:rPr lang="ru-RU" sz="1200" kern="1200" dirty="0" err="1"/>
            <a:t>коланхое</a:t>
          </a:r>
          <a:r>
            <a:rPr lang="ru-RU" sz="1200" kern="1200" dirty="0"/>
            <a:t>, сок алоэ, «</a:t>
          </a:r>
          <a:r>
            <a:rPr lang="ru-RU" sz="1200" kern="1200" dirty="0" err="1"/>
            <a:t>Эктерицид</a:t>
          </a:r>
          <a:r>
            <a:rPr lang="ru-RU" sz="1200" kern="1200" dirty="0"/>
            <a:t>», масляный раствор витамина А, Е и др.).</a:t>
          </a:r>
        </a:p>
      </dsp:txBody>
      <dsp:txXfrm>
        <a:off x="4419934" y="449705"/>
        <a:ext cx="2904455" cy="4129789"/>
      </dsp:txXfrm>
    </dsp:sp>
    <dsp:sp modelId="{DFF60B8D-4A6A-9246-BAC6-D5057C5ED12B}">
      <dsp:nvSpPr>
        <dsp:cNvPr id="0" name=""/>
        <dsp:cNvSpPr/>
      </dsp:nvSpPr>
      <dsp:spPr>
        <a:xfrm>
          <a:off x="7723269" y="2132037"/>
          <a:ext cx="654057" cy="765124"/>
        </a:xfrm>
        <a:prstGeom prst="rightArrow">
          <a:avLst>
            <a:gd name="adj1" fmla="val 60000"/>
            <a:gd name="adj2" fmla="val 50000"/>
          </a:avLst>
        </a:prstGeom>
        <a:solidFill>
          <a:schemeClr val="accent4">
            <a:hueOff val="-1528355"/>
            <a:satOff val="-10245"/>
            <a:lumOff val="-1058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ru-RU" sz="1000" kern="1200"/>
        </a:p>
      </dsp:txBody>
      <dsp:txXfrm>
        <a:off x="7723269" y="2285062"/>
        <a:ext cx="457840" cy="459074"/>
      </dsp:txXfrm>
    </dsp:sp>
    <dsp:sp modelId="{5880A35E-2391-EB4E-AB29-FCCB0D280DC9}">
      <dsp:nvSpPr>
        <dsp:cNvPr id="0" name=""/>
        <dsp:cNvSpPr/>
      </dsp:nvSpPr>
      <dsp:spPr>
        <a:xfrm>
          <a:off x="8648823" y="359343"/>
          <a:ext cx="3085179" cy="4310513"/>
        </a:xfrm>
        <a:prstGeom prst="roundRect">
          <a:avLst>
            <a:gd name="adj" fmla="val 10000"/>
          </a:avLst>
        </a:prstGeom>
        <a:solidFill>
          <a:schemeClr val="accent4">
            <a:hueOff val="-1528355"/>
            <a:satOff val="-10245"/>
            <a:lumOff val="-1058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ru-RU" sz="1200" kern="1200"/>
            <a:t>Если же рана уже покрыта налетом, имеется инфильтрат, то течение ее затягивается. Для лечения используют аппликацию растворов </a:t>
          </a:r>
          <a:r>
            <a:rPr lang="ru-RU" sz="1200" u="sng" kern="1200"/>
            <a:t>протеолитических ферментов (р - р трипсина или химопсина)</a:t>
          </a:r>
          <a:r>
            <a:rPr lang="ru-RU" sz="1200" kern="1200"/>
            <a:t> в течении 8-10 мин., после чего некротические ткани либо фибринозный налет удаляют механически, а язву или эрозию обрабатывают антисептиками. С появлением чистых грануляций используют препараты, которые </a:t>
          </a:r>
          <a:r>
            <a:rPr lang="ru-RU" sz="1200" u="sng" kern="1200"/>
            <a:t>улучшают репаративные свойства</a:t>
          </a:r>
          <a:r>
            <a:rPr lang="ru-RU" sz="1200" kern="1200"/>
            <a:t> тканей («Солкосерил» дентальная адгезивная паста) и </a:t>
          </a:r>
          <a:r>
            <a:rPr lang="ru-RU" sz="1200" u="sng" kern="1200"/>
            <a:t>кератопластические средства</a:t>
          </a:r>
          <a:r>
            <a:rPr lang="ru-RU" sz="1200" kern="1200"/>
            <a:t>. Нужно осмотреть зубные ряды и с целью профилактики хронической травмы провести лечение кариеса и его осложнений, восстановив анатомическую форму коронки пораженного зуба или ошлифовать его острый край.</a:t>
          </a:r>
        </a:p>
      </dsp:txBody>
      <dsp:txXfrm>
        <a:off x="8739185" y="449705"/>
        <a:ext cx="2904455" cy="41297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18CDFA-A8A1-5445-88BA-0B493076A3B3}">
      <dsp:nvSpPr>
        <dsp:cNvPr id="0" name=""/>
        <dsp:cNvSpPr/>
      </dsp:nvSpPr>
      <dsp:spPr>
        <a:xfrm>
          <a:off x="1511478" y="13952"/>
          <a:ext cx="5101651" cy="5101651"/>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r>
            <a:rPr lang="ru-RU" sz="1000" u="sng" kern="1200" dirty="0"/>
            <a:t>Этиология и патогенез:</a:t>
          </a:r>
          <a:r>
            <a:rPr lang="ru-RU" sz="1000" kern="1200" dirty="0"/>
            <a:t> Встречается довольно часто, особенно среди лиц пожилого возраста, пользующихся пластиночными протезами. Пластиночный протез передает жевательное давление не только на зубы, но и на СО, задерживает самоочищение полости рта, что приводит к нарушению установленного равновесия между разными видами микроорганизмов, изменяет анализирующую функцию рецепторов СО. Эти изменения нередко  являются пусковым моментом для развития патологии СО и </a:t>
          </a:r>
          <a:r>
            <a:rPr lang="ru-RU" sz="1000" kern="1200" dirty="0" err="1"/>
            <a:t>нейростоматологических</a:t>
          </a:r>
          <a:r>
            <a:rPr lang="ru-RU" sz="1000" kern="1200" dirty="0"/>
            <a:t> заболеваний или обострения хронических очагов,  которые находились в стадии ремиссии. </a:t>
          </a:r>
        </a:p>
      </dsp:txBody>
      <dsp:txXfrm>
        <a:off x="2223871" y="615546"/>
        <a:ext cx="2941492" cy="3898462"/>
      </dsp:txXfrm>
    </dsp:sp>
    <dsp:sp modelId="{C9D879B7-6DD2-4C46-9359-5E57DF8C7AAD}">
      <dsp:nvSpPr>
        <dsp:cNvPr id="0" name=""/>
        <dsp:cNvSpPr/>
      </dsp:nvSpPr>
      <dsp:spPr>
        <a:xfrm>
          <a:off x="5188344" y="13952"/>
          <a:ext cx="5101651" cy="5101651"/>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r>
            <a:rPr lang="ru-RU" sz="1000" kern="1200" dirty="0"/>
            <a:t>Хроническую механическую травму вызывают острые края зубов при поражении их кариесом или при патологической </a:t>
          </a:r>
          <a:r>
            <a:rPr lang="ru-RU" sz="1000" kern="1200" dirty="0" err="1"/>
            <a:t>стираемости</a:t>
          </a:r>
          <a:r>
            <a:rPr lang="ru-RU" sz="1000" kern="1200" dirty="0"/>
            <a:t>, при отсутствии зубов и нарушении прикуса, некачественно изготовленные </a:t>
          </a:r>
          <a:r>
            <a:rPr lang="uk-UA" sz="1000" kern="1200" dirty="0" err="1"/>
            <a:t>или</a:t>
          </a:r>
          <a:r>
            <a:rPr lang="uk-UA" sz="1000" kern="1200" dirty="0"/>
            <a:t> </a:t>
          </a:r>
          <a:r>
            <a:rPr lang="uk-UA" sz="1000" kern="1200" dirty="0" err="1"/>
            <a:t>пришедшие</a:t>
          </a:r>
          <a:r>
            <a:rPr lang="uk-UA" sz="1000" kern="1200" dirty="0"/>
            <a:t> в </a:t>
          </a:r>
          <a:r>
            <a:rPr lang="uk-UA" sz="1000" kern="1200" dirty="0" err="1"/>
            <a:t>негодность</a:t>
          </a:r>
          <a:r>
            <a:rPr lang="ru-RU" sz="1000" kern="1200" dirty="0"/>
            <a:t> ортопедические конструкции</a:t>
          </a:r>
          <a:r>
            <a:rPr lang="uk-UA" sz="1000" kern="1200" dirty="0"/>
            <a:t>, </a:t>
          </a:r>
          <a:r>
            <a:rPr lang="ru-RU" sz="1000" kern="1200" dirty="0" err="1"/>
            <a:t>ортодонтические</a:t>
          </a:r>
          <a:r>
            <a:rPr lang="ru-RU" sz="1000" kern="1200" dirty="0"/>
            <a:t> аппараты, зубные камни, вредные привычки и пр. </a:t>
          </a:r>
          <a:r>
            <a:rPr lang="uk-UA" sz="1000" kern="1200" dirty="0" err="1"/>
            <a:t>Х</a:t>
          </a:r>
          <a:r>
            <a:rPr lang="ru-RU" sz="1000" kern="1200" dirty="0" err="1"/>
            <a:t>роническая</a:t>
          </a:r>
          <a:r>
            <a:rPr lang="ru-RU" sz="1000" kern="1200" dirty="0"/>
            <a:t> механическая трав</a:t>
          </a:r>
          <a:r>
            <a:rPr lang="uk-UA" sz="1000" kern="1200" dirty="0" err="1"/>
            <a:t>ма</a:t>
          </a:r>
          <a:r>
            <a:rPr lang="uk-UA" sz="1000" kern="1200" dirty="0"/>
            <a:t> </a:t>
          </a:r>
          <a:r>
            <a:rPr lang="uk-UA" sz="1000" kern="1200" dirty="0" err="1"/>
            <a:t>наблюдается</a:t>
          </a:r>
          <a:r>
            <a:rPr lang="uk-UA" sz="1000" kern="1200" dirty="0"/>
            <a:t> </a:t>
          </a:r>
          <a:r>
            <a:rPr lang="uk-UA" sz="1000" kern="1200" dirty="0" err="1"/>
            <a:t>чаще</a:t>
          </a:r>
          <a:r>
            <a:rPr lang="uk-UA" sz="1000" kern="1200" dirty="0"/>
            <a:t> у </a:t>
          </a:r>
          <a:r>
            <a:rPr lang="uk-UA" sz="1000" kern="1200" dirty="0" err="1"/>
            <a:t>пожил</a:t>
          </a:r>
          <a:r>
            <a:rPr lang="ru-RU" sz="1000" kern="1200" dirty="0"/>
            <a:t>ы</a:t>
          </a:r>
          <a:r>
            <a:rPr lang="uk-UA" sz="1000" kern="1200" dirty="0" err="1"/>
            <a:t>х</a:t>
          </a:r>
          <a:r>
            <a:rPr lang="uk-UA" sz="1000" kern="1200" dirty="0"/>
            <a:t> людей в </a:t>
          </a:r>
          <a:r>
            <a:rPr lang="uk-UA" sz="1000" kern="1200" dirty="0" err="1"/>
            <a:t>связи</a:t>
          </a:r>
          <a:r>
            <a:rPr lang="uk-UA" sz="1000" kern="1200" dirty="0"/>
            <a:t> </a:t>
          </a:r>
          <a:r>
            <a:rPr lang="uk-UA" sz="1000" kern="1200" dirty="0" err="1"/>
            <a:t>со</a:t>
          </a:r>
          <a:r>
            <a:rPr lang="uk-UA" sz="1000" kern="1200" dirty="0"/>
            <a:t> </a:t>
          </a:r>
          <a:r>
            <a:rPr lang="uk-UA" sz="1000" kern="1200" dirty="0" err="1"/>
            <a:t>снижением</a:t>
          </a:r>
          <a:r>
            <a:rPr lang="uk-UA" sz="1000" kern="1200" dirty="0"/>
            <a:t> </a:t>
          </a:r>
          <a:r>
            <a:rPr lang="uk-UA" sz="1000" kern="1200" dirty="0" err="1"/>
            <a:t>высоты</a:t>
          </a:r>
          <a:r>
            <a:rPr lang="uk-UA" sz="1000" kern="1200" dirty="0"/>
            <a:t> </a:t>
          </a:r>
          <a:r>
            <a:rPr lang="uk-UA" sz="1000" kern="1200" dirty="0" err="1"/>
            <a:t>прикуса</a:t>
          </a:r>
          <a:r>
            <a:rPr lang="uk-UA" sz="1000" kern="1200" dirty="0"/>
            <a:t>, </a:t>
          </a:r>
          <a:r>
            <a:rPr lang="uk-UA" sz="1000" kern="1200" dirty="0" err="1"/>
            <a:t>дисфункцией</a:t>
          </a:r>
          <a:r>
            <a:rPr lang="uk-UA" sz="1000" kern="1200" dirty="0"/>
            <a:t> ВНЧС, </a:t>
          </a:r>
          <a:r>
            <a:rPr lang="uk-UA" sz="1000" kern="1200" dirty="0" err="1"/>
            <a:t>наличием</a:t>
          </a:r>
          <a:r>
            <a:rPr lang="uk-UA" sz="1000" kern="1200" dirty="0"/>
            <a:t> </a:t>
          </a:r>
          <a:r>
            <a:rPr lang="uk-UA" sz="1000" kern="1200" dirty="0" err="1"/>
            <a:t>концевых</a:t>
          </a:r>
          <a:r>
            <a:rPr lang="uk-UA" sz="1000" kern="1200" dirty="0"/>
            <a:t> </a:t>
          </a:r>
          <a:r>
            <a:rPr lang="uk-UA" sz="1000" kern="1200" dirty="0" err="1"/>
            <a:t>дефектов</a:t>
          </a:r>
          <a:r>
            <a:rPr lang="uk-UA" sz="1000" kern="1200" dirty="0"/>
            <a:t> </a:t>
          </a:r>
          <a:r>
            <a:rPr lang="uk-UA" sz="1000" kern="1200" dirty="0" err="1"/>
            <a:t>зубных</a:t>
          </a:r>
          <a:r>
            <a:rPr lang="uk-UA" sz="1000" kern="1200" dirty="0"/>
            <a:t> </a:t>
          </a:r>
          <a:r>
            <a:rPr lang="ru-RU" sz="1000" kern="1200" dirty="0"/>
            <a:t>рядов, пародонтитом </a:t>
          </a:r>
          <a:r>
            <a:rPr lang="en-US" sz="1000" kern="1200" dirty="0"/>
            <a:t>II</a:t>
          </a:r>
          <a:r>
            <a:rPr lang="ru-RU" sz="1000" kern="1200" dirty="0"/>
            <a:t>-</a:t>
          </a:r>
          <a:r>
            <a:rPr lang="en-US" sz="1000" kern="1200" dirty="0"/>
            <a:t>III </a:t>
          </a:r>
          <a:r>
            <a:rPr lang="uk-UA" sz="1000" kern="1200" dirty="0" err="1"/>
            <a:t>степени</a:t>
          </a:r>
          <a:r>
            <a:rPr lang="uk-UA" sz="1000" kern="1200" dirty="0"/>
            <a:t>, пониженим </a:t>
          </a:r>
          <a:r>
            <a:rPr lang="uk-UA" sz="1000" kern="1200" dirty="0" err="1"/>
            <a:t>тургора</a:t>
          </a:r>
          <a:r>
            <a:rPr lang="uk-UA" sz="1000" kern="1200" dirty="0"/>
            <a:t> </a:t>
          </a:r>
          <a:r>
            <a:rPr lang="uk-UA" sz="1000" kern="1200" dirty="0" err="1"/>
            <a:t>слизистой</a:t>
          </a:r>
          <a:r>
            <a:rPr lang="uk-UA" sz="1000" kern="1200" dirty="0"/>
            <a:t> </a:t>
          </a:r>
          <a:r>
            <a:rPr lang="uk-UA" sz="1000" kern="1200" dirty="0" err="1"/>
            <a:t>оболочки</a:t>
          </a:r>
          <a:r>
            <a:rPr lang="uk-UA" sz="1000" kern="1200" dirty="0"/>
            <a:t>, </a:t>
          </a:r>
          <a:r>
            <a:rPr lang="uk-UA" sz="1000" kern="1200" dirty="0" err="1"/>
            <a:t>замедлением</a:t>
          </a:r>
          <a:r>
            <a:rPr lang="uk-UA" sz="1000" kern="1200" dirty="0"/>
            <a:t> </a:t>
          </a:r>
          <a:r>
            <a:rPr lang="uk-UA" sz="1000" kern="1200" dirty="0" err="1"/>
            <a:t>процессов</a:t>
          </a:r>
          <a:r>
            <a:rPr lang="uk-UA" sz="1000" kern="1200" dirty="0"/>
            <a:t> </a:t>
          </a:r>
          <a:r>
            <a:rPr lang="uk-UA" sz="1000" kern="1200" dirty="0" err="1"/>
            <a:t>регенерации</a:t>
          </a:r>
          <a:r>
            <a:rPr lang="uk-UA" sz="1000" kern="1200" dirty="0"/>
            <a:t> </a:t>
          </a:r>
          <a:r>
            <a:rPr lang="uk-UA" sz="1000" kern="1200" dirty="0" err="1"/>
            <a:t>эпителия</a:t>
          </a:r>
          <a:r>
            <a:rPr lang="uk-UA" sz="1000" kern="1200" dirty="0"/>
            <a:t>. </a:t>
          </a:r>
          <a:r>
            <a:rPr lang="ru-RU" sz="1000" kern="1200" dirty="0"/>
            <a:t>Таким образом, длительный травмирующий фактор запускает и поддерживает хронический очаг воспаления с образованием застойной гиперемии, отека, на месте которых может возникнуть эрозия, а потом язва, которую называют </a:t>
          </a:r>
          <a:r>
            <a:rPr lang="ru-RU" sz="1000" b="1" i="1" kern="1200" dirty="0" err="1"/>
            <a:t>декубитальной</a:t>
          </a:r>
          <a:r>
            <a:rPr lang="ru-RU" sz="1000" b="1" i="1" kern="1200" dirty="0"/>
            <a:t>,</a:t>
          </a:r>
          <a:r>
            <a:rPr lang="ru-RU" sz="1000" kern="1200" dirty="0"/>
            <a:t> или травматической. При длительном течении края и основание язвы уплотняются, глубина ее различная вплоть до мышечного слоя, возможна малигнизация.</a:t>
          </a:r>
        </a:p>
      </dsp:txBody>
      <dsp:txXfrm>
        <a:off x="6636110" y="615546"/>
        <a:ext cx="2941492" cy="38984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E4CE31-AF3B-7E47-8651-0F9073724574}">
      <dsp:nvSpPr>
        <dsp:cNvPr id="0" name=""/>
        <dsp:cNvSpPr/>
      </dsp:nvSpPr>
      <dsp:spPr>
        <a:xfrm>
          <a:off x="1438960" y="-34172"/>
          <a:ext cx="4633242" cy="23595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ru-RU" sz="1200" u="sng" kern="1200" dirty="0"/>
            <a:t>Клиника:</a:t>
          </a:r>
          <a:r>
            <a:rPr lang="ru-RU" sz="1200" kern="1200" dirty="0"/>
            <a:t> Наличие хронического травматического поражения СОПР без нарушения ее целостности (отек, гиперемия, кровоизлияния) может и не тревожить пациента, но при наличии язвы большинство из них жалуется на ощущение жжения, припухлости, дискомфорта, болезненности в определенном месте, усиливающееся при приеме пищи и разговоре. </a:t>
          </a:r>
          <a:r>
            <a:rPr lang="uk-UA" sz="1200" kern="1200" dirty="0" err="1"/>
            <a:t>Клиническое</a:t>
          </a:r>
          <a:r>
            <a:rPr lang="uk-UA" sz="1200" kern="1200" dirty="0"/>
            <a:t> </a:t>
          </a:r>
          <a:r>
            <a:rPr lang="uk-UA" sz="1200" kern="1200" dirty="0" err="1"/>
            <a:t>течение</a:t>
          </a:r>
          <a:r>
            <a:rPr lang="uk-UA" sz="1200" kern="1200" dirty="0"/>
            <a:t> у </a:t>
          </a:r>
          <a:r>
            <a:rPr lang="uk-UA" sz="1200" kern="1200" dirty="0" err="1"/>
            <a:t>пожилых</a:t>
          </a:r>
          <a:r>
            <a:rPr lang="uk-UA" sz="1200" kern="1200" dirty="0"/>
            <a:t>  людей </a:t>
          </a:r>
          <a:r>
            <a:rPr lang="uk-UA" sz="1200" kern="1200" dirty="0" err="1"/>
            <a:t>проходит</a:t>
          </a:r>
          <a:r>
            <a:rPr lang="uk-UA" sz="1200" kern="1200" dirty="0"/>
            <a:t> </a:t>
          </a:r>
          <a:r>
            <a:rPr lang="uk-UA" sz="1200" kern="1200" dirty="0" err="1"/>
            <a:t>тяжелее</a:t>
          </a:r>
          <a:r>
            <a:rPr lang="uk-UA" sz="1200" kern="1200" dirty="0"/>
            <a:t>, </a:t>
          </a:r>
          <a:r>
            <a:rPr lang="uk-UA" sz="1200" kern="1200" dirty="0" err="1"/>
            <a:t>чем</a:t>
          </a:r>
          <a:r>
            <a:rPr lang="uk-UA" sz="1200" kern="1200" dirty="0"/>
            <a:t> у </a:t>
          </a:r>
          <a:r>
            <a:rPr lang="uk-UA" sz="1200" kern="1200" dirty="0" err="1"/>
            <a:t>молодых</a:t>
          </a:r>
          <a:r>
            <a:rPr lang="uk-UA" sz="1200" kern="1200" dirty="0"/>
            <a:t>. </a:t>
          </a:r>
          <a:endParaRPr lang="ru-RU" sz="1200" kern="1200" dirty="0"/>
        </a:p>
      </dsp:txBody>
      <dsp:txXfrm>
        <a:off x="1438960" y="-34172"/>
        <a:ext cx="4633242" cy="2359543"/>
      </dsp:txXfrm>
    </dsp:sp>
    <dsp:sp modelId="{39D1B294-4F7E-794F-9E50-7338493E0F97}">
      <dsp:nvSpPr>
        <dsp:cNvPr id="0" name=""/>
        <dsp:cNvSpPr/>
      </dsp:nvSpPr>
      <dsp:spPr>
        <a:xfrm>
          <a:off x="3914220" y="-1118887"/>
          <a:ext cx="5556585" cy="5556585"/>
        </a:xfrm>
        <a:prstGeom prst="circularArrow">
          <a:avLst>
            <a:gd name="adj1" fmla="val 6906"/>
            <a:gd name="adj2" fmla="val 465694"/>
            <a:gd name="adj3" fmla="val 18891106"/>
            <a:gd name="adj4" fmla="val 13902072"/>
            <a:gd name="adj5" fmla="val 8057"/>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63068C-2CB3-604E-A651-B9587A453266}">
      <dsp:nvSpPr>
        <dsp:cNvPr id="0" name=""/>
        <dsp:cNvSpPr/>
      </dsp:nvSpPr>
      <dsp:spPr>
        <a:xfrm>
          <a:off x="6550391" y="385412"/>
          <a:ext cx="5670196" cy="19679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ru-RU" sz="1400" kern="1200" dirty="0"/>
            <a:t>Локализуется такая язва чаще на языке, на губах, щеках по линии смыкания зубов, а также в пределах протезного поля. Как правило, она одиночная, болезненная, окружена воспалительным инфильтратом, дно ее покрыто фибринозным налетом. Регионарные лимфатические узлы увеличены, болезненны при пальпации, подвижны. </a:t>
          </a:r>
        </a:p>
      </dsp:txBody>
      <dsp:txXfrm>
        <a:off x="6550391" y="385412"/>
        <a:ext cx="5670196" cy="1967991"/>
      </dsp:txXfrm>
    </dsp:sp>
    <dsp:sp modelId="{E58BFE73-3D03-464D-97D8-3E734DD62CE2}">
      <dsp:nvSpPr>
        <dsp:cNvPr id="0" name=""/>
        <dsp:cNvSpPr/>
      </dsp:nvSpPr>
      <dsp:spPr>
        <a:xfrm rot="8929929" flipV="1">
          <a:off x="8959249" y="2354427"/>
          <a:ext cx="2011928" cy="548990"/>
        </a:xfrm>
        <a:prstGeom prst="leftCircularArrow">
          <a:avLst>
            <a:gd name="adj1" fmla="val 6906"/>
            <a:gd name="adj2" fmla="val 465694"/>
            <a:gd name="adj3" fmla="val 1238223"/>
            <a:gd name="adj4" fmla="val 546983"/>
            <a:gd name="adj5" fmla="val 8057"/>
          </a:avLst>
        </a:prstGeom>
        <a:solidFill>
          <a:schemeClr val="accent4">
            <a:hueOff val="-509452"/>
            <a:satOff val="-3415"/>
            <a:lumOff val="-353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E862DC-1D2D-BC4B-9627-2594EB779218}">
      <dsp:nvSpPr>
        <dsp:cNvPr id="0" name=""/>
        <dsp:cNvSpPr/>
      </dsp:nvSpPr>
      <dsp:spPr>
        <a:xfrm>
          <a:off x="6438465" y="3102717"/>
          <a:ext cx="5454131" cy="19679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ru-RU" sz="1300" kern="1200" dirty="0"/>
            <a:t>Воспаление может быть очаговым и диффузным. Оно сопровождается отеком и гиперемией СО, на фоне которых возможны кровоизлияния, эрозии и гиперплазия СО в виде зернистости, что является </a:t>
          </a:r>
          <a:r>
            <a:rPr lang="ru-RU" sz="1300" kern="1200" dirty="0" err="1"/>
            <a:t>прогностически</a:t>
          </a:r>
          <a:r>
            <a:rPr lang="ru-RU" sz="1300" kern="1200" dirty="0"/>
            <a:t> неблагоприятным признаком. Кроме того, на месте травмирования СО краем протеза по переходной складке может возникнуть пролиферативный процесс и развитие </a:t>
          </a:r>
          <a:r>
            <a:rPr lang="ru-RU" sz="1300" b="1" i="1" kern="1200" dirty="0"/>
            <a:t>дольчатой фибромы</a:t>
          </a:r>
          <a:r>
            <a:rPr lang="ru-RU" sz="1300" kern="1200" dirty="0"/>
            <a:t>, которая имеет вид нескольких складок, параллельных краю протеза, а при плохо припасованном протезном ложе на верхней челюсти возникает </a:t>
          </a:r>
          <a:r>
            <a:rPr lang="ru-RU" sz="1300" kern="1200" dirty="0" err="1"/>
            <a:t>папилломатоз</a:t>
          </a:r>
          <a:r>
            <a:rPr lang="ru-RU" sz="1300" kern="1200" dirty="0"/>
            <a:t> неба. </a:t>
          </a:r>
        </a:p>
      </dsp:txBody>
      <dsp:txXfrm>
        <a:off x="6438465" y="3102717"/>
        <a:ext cx="5454131" cy="1967991"/>
      </dsp:txXfrm>
    </dsp:sp>
    <dsp:sp modelId="{17CC5135-06B4-D24F-8870-4D3A1E8EC031}">
      <dsp:nvSpPr>
        <dsp:cNvPr id="0" name=""/>
        <dsp:cNvSpPr/>
      </dsp:nvSpPr>
      <dsp:spPr>
        <a:xfrm>
          <a:off x="3718552" y="2828906"/>
          <a:ext cx="3325171" cy="2946990"/>
        </a:xfrm>
        <a:prstGeom prst="circularArrow">
          <a:avLst>
            <a:gd name="adj1" fmla="val 6906"/>
            <a:gd name="adj2" fmla="val 465694"/>
            <a:gd name="adj3" fmla="val 10027664"/>
            <a:gd name="adj4" fmla="val 830997"/>
            <a:gd name="adj5" fmla="val 8057"/>
          </a:avLst>
        </a:prstGeom>
        <a:solidFill>
          <a:schemeClr val="accent4">
            <a:hueOff val="-1018903"/>
            <a:satOff val="-6830"/>
            <a:lumOff val="-705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4C8BDC-047C-934B-BF02-C5E6021B81D4}">
      <dsp:nvSpPr>
        <dsp:cNvPr id="0" name=""/>
        <dsp:cNvSpPr/>
      </dsp:nvSpPr>
      <dsp:spPr>
        <a:xfrm>
          <a:off x="409553" y="2747626"/>
          <a:ext cx="5837692" cy="19679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ru-RU" sz="1200" kern="1200" dirty="0"/>
            <a:t>При привычке кусать или сосать губы, язык, щеки СО (в основном по линии смыкания зубов) приобретает своеобразный вид: набухает, имеет белую </a:t>
          </a:r>
          <a:r>
            <a:rPr lang="ru-RU" sz="1200" kern="1200" dirty="0" err="1"/>
            <a:t>мацерированную</a:t>
          </a:r>
          <a:r>
            <a:rPr lang="ru-RU" sz="1200" kern="1200" dirty="0"/>
            <a:t> поверхность в виде пятен или больших нечетко ограниченных участков или бахромчатый вид (словно поедена молью) из-за множества мелких лоскутков неравномерно скушенного эпителия. Поражение имеет бессимптомное течение, но при глубоком </a:t>
          </a:r>
          <a:r>
            <a:rPr lang="ru-RU" sz="1200" kern="1200" dirty="0" err="1"/>
            <a:t>кусании</a:t>
          </a:r>
          <a:r>
            <a:rPr lang="ru-RU" sz="1200" kern="1200" dirty="0"/>
            <a:t> образуются эрозии, болезненные при попадании химических раздражителей. Синонимы: «мягкая лейкоплакия»,  «щечное </a:t>
          </a:r>
          <a:r>
            <a:rPr lang="ru-RU" sz="1200" kern="1200" dirty="0" err="1"/>
            <a:t>кусание</a:t>
          </a:r>
          <a:r>
            <a:rPr lang="ru-RU" sz="1200" kern="1200" dirty="0"/>
            <a:t>».</a:t>
          </a:r>
        </a:p>
      </dsp:txBody>
      <dsp:txXfrm>
        <a:off x="409553" y="2747626"/>
        <a:ext cx="5837692" cy="1967991"/>
      </dsp:txXfrm>
    </dsp:sp>
    <dsp:sp modelId="{1B46B157-0C72-AA4B-9077-6C4AE7CB5114}">
      <dsp:nvSpPr>
        <dsp:cNvPr id="0" name=""/>
        <dsp:cNvSpPr/>
      </dsp:nvSpPr>
      <dsp:spPr>
        <a:xfrm flipH="1">
          <a:off x="-2141367" y="928341"/>
          <a:ext cx="6484757" cy="4219059"/>
        </a:xfrm>
        <a:prstGeom prst="circularArrow">
          <a:avLst>
            <a:gd name="adj1" fmla="val 6906"/>
            <a:gd name="adj2" fmla="val 465694"/>
            <a:gd name="adj3" fmla="val 11410805"/>
            <a:gd name="adj4" fmla="val 11245817"/>
            <a:gd name="adj5" fmla="val 8057"/>
          </a:avLst>
        </a:prstGeom>
        <a:solidFill>
          <a:schemeClr val="accent4">
            <a:hueOff val="-1528355"/>
            <a:satOff val="-10245"/>
            <a:lumOff val="-1058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15280F-8516-5B4F-A247-75212FAF3994}">
      <dsp:nvSpPr>
        <dsp:cNvPr id="0" name=""/>
        <dsp:cNvSpPr/>
      </dsp:nvSpPr>
      <dsp:spPr>
        <a:xfrm>
          <a:off x="0" y="465366"/>
          <a:ext cx="5290038" cy="2461387"/>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ru-RU" sz="1500" b="1" i="1" kern="1200" dirty="0"/>
            <a:t>Травматическая язва: </a:t>
          </a:r>
          <a:r>
            <a:rPr lang="ru-RU" sz="1500" kern="1200" dirty="0"/>
            <a:t>характерны наличие </a:t>
          </a:r>
          <a:r>
            <a:rPr lang="ru-RU" sz="1500" i="1" kern="1200" dirty="0"/>
            <a:t>раздражающего фактора</a:t>
          </a:r>
          <a:r>
            <a:rPr lang="ru-RU" sz="1500" kern="1200" dirty="0"/>
            <a:t>, </a:t>
          </a:r>
          <a:r>
            <a:rPr lang="ru-RU" sz="1500" i="1" kern="1200" dirty="0"/>
            <a:t>наличие болезненного инфильтрата,</a:t>
          </a:r>
          <a:r>
            <a:rPr lang="ru-RU" sz="1500" kern="1200" dirty="0"/>
            <a:t> отсутствие специфических изменений при цитологическом исследовании. Устранение травмирующего фактора, как правило, приводит к заживлению язвы через 5 - 6 дней.</a:t>
          </a:r>
        </a:p>
      </dsp:txBody>
      <dsp:txXfrm>
        <a:off x="120155" y="585521"/>
        <a:ext cx="5049728" cy="2221077"/>
      </dsp:txXfrm>
    </dsp:sp>
    <dsp:sp modelId="{865C25EB-BC3C-B144-BE6F-DC65604E0A49}">
      <dsp:nvSpPr>
        <dsp:cNvPr id="0" name=""/>
        <dsp:cNvSpPr/>
      </dsp:nvSpPr>
      <dsp:spPr>
        <a:xfrm>
          <a:off x="0" y="2969953"/>
          <a:ext cx="5290038" cy="2461387"/>
        </a:xfrm>
        <a:prstGeom prst="roundRect">
          <a:avLst/>
        </a:prstGeom>
        <a:solidFill>
          <a:schemeClr val="accent4">
            <a:hueOff val="-1528355"/>
            <a:satOff val="-10245"/>
            <a:lumOff val="-1058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ru-RU" sz="1500" kern="1200"/>
            <a:t>При длительном существовании язвы основание ее и края могут уплотнят</a:t>
          </a:r>
          <a:r>
            <a:rPr lang="uk-UA" sz="1500" kern="1200"/>
            <a:t>ь</a:t>
          </a:r>
          <a:r>
            <a:rPr lang="ru-RU" sz="1500" kern="1200"/>
            <a:t>ся </a:t>
          </a:r>
          <a:r>
            <a:rPr lang="uk-UA" sz="1500" kern="1200"/>
            <a:t>(«инфильтративн</a:t>
          </a:r>
          <a:r>
            <a:rPr lang="ru-RU" sz="1500" kern="1200"/>
            <a:t>ы</a:t>
          </a:r>
          <a:r>
            <a:rPr lang="uk-UA" sz="1500" kern="1200"/>
            <a:t>й вал»</a:t>
          </a:r>
          <a:r>
            <a:rPr lang="ru-RU" sz="1500" kern="1200"/>
            <a:t>) за счет хронического воспаления; СО вокруг язвы отечная, гиперемированная, дно язвы становится бугристым, покрытым налетом. Сохраняется болезненность при пальпации язвы. </a:t>
          </a:r>
          <a:r>
            <a:rPr lang="ru-RU" sz="1500" i="1" kern="1200"/>
            <a:t>Лимфатические узлы увеличены, болезненные, подвижные</a:t>
          </a:r>
          <a:r>
            <a:rPr lang="ru-RU" sz="1500" kern="1200"/>
            <a:t>. Длительно незаживающие язвы могут инфицироваться фузоспирохетами, </a:t>
          </a:r>
          <a:r>
            <a:rPr lang="en-US" sz="1500" kern="1200"/>
            <a:t>Candida</a:t>
          </a:r>
          <a:r>
            <a:rPr lang="uk-UA" sz="1500" kern="1200"/>
            <a:t>, а также озлокачествляться.</a:t>
          </a:r>
          <a:endParaRPr lang="ru-RU" sz="1500" kern="1200"/>
        </a:p>
      </dsp:txBody>
      <dsp:txXfrm>
        <a:off x="120155" y="3090108"/>
        <a:ext cx="5049728" cy="222107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92E66D-CA23-7B4B-B049-98A98CBE7DAB}">
      <dsp:nvSpPr>
        <dsp:cNvPr id="0" name=""/>
        <dsp:cNvSpPr/>
      </dsp:nvSpPr>
      <dsp:spPr>
        <a:xfrm>
          <a:off x="0" y="67799"/>
          <a:ext cx="4572000" cy="336960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ru-RU" sz="1600" b="1" i="1" kern="1200"/>
            <a:t>Раковая язва</a:t>
          </a:r>
          <a:r>
            <a:rPr lang="ru-RU" sz="1600" kern="1200"/>
            <a:t> отличается от травматической большей </a:t>
          </a:r>
          <a:r>
            <a:rPr lang="ru-RU" sz="1600" i="1" kern="1200"/>
            <a:t>плотностью краев и основания</a:t>
          </a:r>
          <a:r>
            <a:rPr lang="ru-RU" sz="1600" kern="1200"/>
            <a:t>, наличием </a:t>
          </a:r>
          <a:r>
            <a:rPr lang="ru-RU" sz="1600" i="1" kern="1200"/>
            <a:t>разрастания по краям</a:t>
          </a:r>
          <a:r>
            <a:rPr lang="ru-RU" sz="1600" kern="1200"/>
            <a:t> (в виде цветной капусты) и иногда их ороговением. После устранения раздражителя заживление не наступает. При цитологическом или гистологическом исследования раковых язв выявляются </a:t>
          </a:r>
          <a:r>
            <a:rPr lang="ru-RU" sz="1600" i="1" kern="1200"/>
            <a:t>атипические клетки</a:t>
          </a:r>
          <a:r>
            <a:rPr lang="ru-RU" sz="1600" kern="1200"/>
            <a:t>. </a:t>
          </a:r>
          <a:r>
            <a:rPr lang="ru-RU" sz="1600" i="1" kern="1200"/>
            <a:t>Лимфатические узлы безболезненны</a:t>
          </a:r>
          <a:r>
            <a:rPr lang="ru-RU" sz="1600" kern="1200"/>
            <a:t> при пальпации, спаяны в виде конгломератов, неподвижны.</a:t>
          </a:r>
        </a:p>
      </dsp:txBody>
      <dsp:txXfrm>
        <a:off x="164490" y="232289"/>
        <a:ext cx="4243020" cy="304062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538795-9358-8747-8DE5-35C91409F2B7}">
      <dsp:nvSpPr>
        <dsp:cNvPr id="0" name=""/>
        <dsp:cNvSpPr/>
      </dsp:nvSpPr>
      <dsp:spPr>
        <a:xfrm>
          <a:off x="0" y="88025"/>
          <a:ext cx="4759567" cy="366912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ru-RU" sz="1600" b="1" i="1" kern="1200"/>
            <a:t>Туберкулезная язва</a:t>
          </a:r>
          <a:r>
            <a:rPr lang="ru-RU" sz="1600" kern="1200"/>
            <a:t> характеризуются </a:t>
          </a:r>
          <a:r>
            <a:rPr lang="ru-RU" sz="1600" i="1" kern="1200"/>
            <a:t>болезненностью</a:t>
          </a:r>
          <a:r>
            <a:rPr lang="ru-RU" sz="1600" kern="1200"/>
            <a:t>, </a:t>
          </a:r>
          <a:r>
            <a:rPr lang="ru-RU" sz="1600" i="1" kern="1200"/>
            <a:t>мягкими подрытыми «ползучими» краями</a:t>
          </a:r>
          <a:r>
            <a:rPr lang="ru-RU" sz="1600" kern="1200"/>
            <a:t>, их дно </a:t>
          </a:r>
          <a:r>
            <a:rPr lang="ru-RU" sz="1600" i="1" kern="1200"/>
            <a:t>зернистое </a:t>
          </a:r>
          <a:r>
            <a:rPr lang="ru-RU" sz="1600" kern="1200"/>
            <a:t>(</a:t>
          </a:r>
          <a:r>
            <a:rPr lang="ru-RU" sz="1600" i="1" kern="1200"/>
            <a:t>зерна Треля – микроабсцессы</a:t>
          </a:r>
          <a:r>
            <a:rPr lang="ru-RU" sz="1600" kern="1200"/>
            <a:t>), </a:t>
          </a:r>
          <a:r>
            <a:rPr lang="ru-RU" sz="1600" i="1" kern="1200"/>
            <a:t>желтоватое</a:t>
          </a:r>
          <a:r>
            <a:rPr lang="ru-RU" sz="1600" kern="1200"/>
            <a:t>. Они не эпителизируются после устранения раздражителя. При цитологическом исследовании обнаруживают эпителиоидные клетки и гигантские клетки </a:t>
          </a:r>
          <a:r>
            <a:rPr lang="ru-RU" sz="1600" i="1" kern="1200"/>
            <a:t>Пирогова-Лангханса</a:t>
          </a:r>
          <a:r>
            <a:rPr lang="ru-RU" sz="1600" kern="1200"/>
            <a:t>, при бактериоскопическом исследовании - </a:t>
          </a:r>
          <a:r>
            <a:rPr lang="ru-RU" sz="1600" i="1" kern="1200"/>
            <a:t>микобактерии туберкулеза (палочка Коха)</a:t>
          </a:r>
          <a:r>
            <a:rPr lang="ru-RU" sz="1600" kern="1200"/>
            <a:t>. </a:t>
          </a:r>
          <a:r>
            <a:rPr lang="ru-RU" sz="1600" b="0" i="0" kern="1200"/>
            <a:t>В 10% случаев туберкулезные изъязвления малигнизируются.</a:t>
          </a:r>
          <a:endParaRPr lang="ru-RU" sz="1600" kern="1200"/>
        </a:p>
      </dsp:txBody>
      <dsp:txXfrm>
        <a:off x="179112" y="267137"/>
        <a:ext cx="4401343" cy="331089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28621D-65BE-D349-98BC-2E1192CC0CEA}">
      <dsp:nvSpPr>
        <dsp:cNvPr id="0" name=""/>
        <dsp:cNvSpPr/>
      </dsp:nvSpPr>
      <dsp:spPr>
        <a:xfrm>
          <a:off x="0" y="287316"/>
          <a:ext cx="5105005" cy="366912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ru-RU" sz="1600" b="1" i="1" kern="1200"/>
            <a:t>Твердый шанкр</a:t>
          </a:r>
          <a:r>
            <a:rPr lang="ru-RU" sz="1600" kern="1200"/>
            <a:t> отличается от травматической язвы наличием </a:t>
          </a:r>
          <a:r>
            <a:rPr lang="ru-RU" sz="1600" i="1" kern="1200"/>
            <a:t>плотного хрящевидного инфильтрата</a:t>
          </a:r>
          <a:r>
            <a:rPr lang="ru-RU" sz="1600" kern="1200"/>
            <a:t>, который окружает язву, с </a:t>
          </a:r>
          <a:r>
            <a:rPr lang="ru-RU" sz="1600" i="1" kern="1200"/>
            <a:t>ровными краями</a:t>
          </a:r>
          <a:r>
            <a:rPr lang="ru-RU" sz="1600" kern="1200"/>
            <a:t>, </a:t>
          </a:r>
          <a:r>
            <a:rPr lang="ru-RU" sz="1600" i="1" kern="1200"/>
            <a:t>гладким дном мясо-красного цвета с «сальным» налетом</a:t>
          </a:r>
          <a:r>
            <a:rPr lang="ru-RU" sz="1600" kern="1200"/>
            <a:t>, </a:t>
          </a:r>
          <a:r>
            <a:rPr lang="ru-RU" sz="1600" i="1" kern="1200"/>
            <a:t>безболезненна при пальпации. </a:t>
          </a:r>
          <a:r>
            <a:rPr lang="ru-RU" sz="1600" kern="1200"/>
            <a:t>Окружающая шанкр СО без изменений. Регионарные лимфоузлы </a:t>
          </a:r>
          <a:r>
            <a:rPr lang="ru-RU" sz="1600" i="1" kern="1200"/>
            <a:t>увеличены, безболезненны</a:t>
          </a:r>
          <a:r>
            <a:rPr lang="ru-RU" sz="1600" kern="1200"/>
            <a:t>, уплотнены (склероаденит). Диагноз уточняют обнаружением </a:t>
          </a:r>
          <a:r>
            <a:rPr lang="ru-RU" sz="1600" i="1" kern="1200"/>
            <a:t>бледной трепонемы</a:t>
          </a:r>
          <a:r>
            <a:rPr lang="ru-RU" sz="1600" kern="1200"/>
            <a:t> в отделяемом язвы. Реакция Вассермана (а также РИФ, а позднее РИБТ) становится положительной через 3 недели после возникновения твердого шанкра. </a:t>
          </a:r>
        </a:p>
      </dsp:txBody>
      <dsp:txXfrm>
        <a:off x="179112" y="466428"/>
        <a:ext cx="4746781" cy="331089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881C7A-2DC4-9D42-9A69-492AC6A98194}">
      <dsp:nvSpPr>
        <dsp:cNvPr id="0" name=""/>
        <dsp:cNvSpPr/>
      </dsp:nvSpPr>
      <dsp:spPr>
        <a:xfrm>
          <a:off x="0" y="386460"/>
          <a:ext cx="3446585" cy="3159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ru-RU" sz="1500" b="1" i="1" kern="1200"/>
            <a:t>Трофическая язва</a:t>
          </a:r>
          <a:r>
            <a:rPr lang="ru-RU" sz="1500" kern="1200"/>
            <a:t> отличается от травматической более длительным существованием, вялым течением, маловыраженными признаками воспаления, наличием у больного общих заболеваний (наиболее часто – сердечно-сосудистой системы). Устранение предполагаемого травмирующего фактора не вызывает заживления язвы.</a:t>
          </a:r>
        </a:p>
      </dsp:txBody>
      <dsp:txXfrm>
        <a:off x="154210" y="540670"/>
        <a:ext cx="3138165" cy="2850580"/>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ru-RU"/>
              <a:t>Образец заголовка</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1/25/23</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1/25/23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1/25/23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1/25/23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ru-RU"/>
              <a:t>Образец заголовка</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1/25/23</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1/25/23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1/25/23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1/25/23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1/25/23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ru-RU"/>
              <a:t>Образец заголовка</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8" name="Date Placeholder 7"/>
          <p:cNvSpPr>
            <a:spLocks noGrp="1"/>
          </p:cNvSpPr>
          <p:nvPr>
            <p:ph type="dt" sz="half" idx="10"/>
          </p:nvPr>
        </p:nvSpPr>
        <p:spPr/>
        <p:txBody>
          <a:bodyPr/>
          <a:lstStyle/>
          <a:p>
            <a:fld id="{1CF131DD-A141-4471-BCF9-C6073EDD7E20}" type="datetimeFigureOut">
              <a:rPr lang="en-US" dirty="0"/>
              <a:t>1/25/23</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1/25/23</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1/25/23</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4.jpe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5.jpe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6.pn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diagramLayout" Target="../diagrams/layout9.xml"/><Relationship Id="rId7" Type="http://schemas.openxmlformats.org/officeDocument/2006/relationships/image" Target="../media/image7.jpe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3.jpe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9988EE4-74F8-687F-F2E9-214E2493F29D}"/>
              </a:ext>
            </a:extLst>
          </p:cNvPr>
          <p:cNvSpPr>
            <a:spLocks noGrp="1"/>
          </p:cNvSpPr>
          <p:nvPr>
            <p:ph type="ctrTitle"/>
          </p:nvPr>
        </p:nvSpPr>
        <p:spPr>
          <a:xfrm>
            <a:off x="1561708" y="2091263"/>
            <a:ext cx="9068586" cy="2363506"/>
          </a:xfrm>
        </p:spPr>
        <p:txBody>
          <a:bodyPr/>
          <a:lstStyle/>
          <a:p>
            <a:r>
              <a:rPr lang="ru-RU" dirty="0"/>
              <a:t>Травматические поражения </a:t>
            </a:r>
            <a:r>
              <a:rPr lang="ru-RU" dirty="0" err="1"/>
              <a:t>сопр</a:t>
            </a:r>
            <a:endParaRPr lang="ru-RU" dirty="0"/>
          </a:p>
        </p:txBody>
      </p:sp>
      <p:sp>
        <p:nvSpPr>
          <p:cNvPr id="3" name="Подзаголовок 2">
            <a:extLst>
              <a:ext uri="{FF2B5EF4-FFF2-40B4-BE49-F238E27FC236}">
                <a16:creationId xmlns:a16="http://schemas.microsoft.com/office/drawing/2014/main" id="{C091C462-69AC-F994-D999-CC61E5DC1565}"/>
              </a:ext>
            </a:extLst>
          </p:cNvPr>
          <p:cNvSpPr>
            <a:spLocks noGrp="1"/>
          </p:cNvSpPr>
          <p:nvPr>
            <p:ph type="subTitle" idx="1"/>
          </p:nvPr>
        </p:nvSpPr>
        <p:spPr>
          <a:xfrm>
            <a:off x="1465385" y="4454769"/>
            <a:ext cx="9164907" cy="961293"/>
          </a:xfrm>
        </p:spPr>
        <p:txBody>
          <a:bodyPr>
            <a:normAutofit fontScale="85000" lnSpcReduction="20000"/>
          </a:bodyPr>
          <a:lstStyle/>
          <a:p>
            <a:pPr algn="ctr"/>
            <a:r>
              <a:rPr lang="ru-RU" sz="1600" dirty="0">
                <a:solidFill>
                  <a:schemeClr val="tx1"/>
                </a:solidFill>
              </a:rPr>
              <a:t>Выполнила ординатор кафедры стоматологии ИПО </a:t>
            </a:r>
          </a:p>
          <a:p>
            <a:pPr algn="ctr"/>
            <a:r>
              <a:rPr lang="ru-RU" sz="1600" dirty="0">
                <a:solidFill>
                  <a:schemeClr val="tx1"/>
                </a:solidFill>
              </a:rPr>
              <a:t>по специальности «стоматология терапевтическая» Черкашина Ольга Федоровна</a:t>
            </a:r>
          </a:p>
          <a:p>
            <a:pPr algn="ctr"/>
            <a:r>
              <a:rPr lang="ru-RU" sz="1600" dirty="0">
                <a:solidFill>
                  <a:schemeClr val="tx1"/>
                </a:solidFill>
              </a:rPr>
              <a:t>Рецензент </a:t>
            </a:r>
            <a:r>
              <a:rPr lang="ru-RU" sz="1600" dirty="0" err="1">
                <a:solidFill>
                  <a:schemeClr val="tx1"/>
                </a:solidFill>
              </a:rPr>
              <a:t>к.м</a:t>
            </a:r>
            <a:r>
              <a:rPr lang="ru-RU" sz="1600" dirty="0">
                <a:solidFill>
                  <a:schemeClr val="tx1"/>
                </a:solidFill>
              </a:rPr>
              <a:t>.</a:t>
            </a:r>
            <a:r>
              <a:rPr lang="en-US" sz="1600" dirty="0" err="1">
                <a:solidFill>
                  <a:schemeClr val="tx1"/>
                </a:solidFill>
              </a:rPr>
              <a:t>н</a:t>
            </a:r>
            <a:r>
              <a:rPr lang="ru-RU" sz="1600" dirty="0">
                <a:solidFill>
                  <a:schemeClr val="tx1"/>
                </a:solidFill>
              </a:rPr>
              <a:t>.</a:t>
            </a:r>
            <a:r>
              <a:rPr lang="en-US" sz="1600" dirty="0">
                <a:solidFill>
                  <a:schemeClr val="tx1"/>
                </a:solidFill>
              </a:rPr>
              <a:t>, </a:t>
            </a:r>
            <a:r>
              <a:rPr lang="en-US" sz="1600" dirty="0" err="1">
                <a:solidFill>
                  <a:schemeClr val="tx1"/>
                </a:solidFill>
              </a:rPr>
              <a:t>д</a:t>
            </a:r>
            <a:r>
              <a:rPr lang="ru-RU" sz="1600" dirty="0" err="1">
                <a:solidFill>
                  <a:schemeClr val="tx1"/>
                </a:solidFill>
              </a:rPr>
              <a:t>оцент</a:t>
            </a:r>
            <a:r>
              <a:rPr lang="ru-RU" sz="1600" dirty="0">
                <a:solidFill>
                  <a:schemeClr val="tx1"/>
                </a:solidFill>
              </a:rPr>
              <a:t> </a:t>
            </a:r>
            <a:r>
              <a:rPr lang="ru-RU" sz="1600" i="0" u="none" strike="noStrike" dirty="0">
                <a:solidFill>
                  <a:schemeClr val="tx1"/>
                </a:solidFill>
                <a:effectLst/>
              </a:rPr>
              <a:t>Овчинникова Светлана Анатольевна </a:t>
            </a:r>
            <a:endParaRPr lang="ru-RU" sz="1600" dirty="0">
              <a:solidFill>
                <a:schemeClr val="tx1"/>
              </a:solidFill>
            </a:endParaRPr>
          </a:p>
          <a:p>
            <a:pPr algn="ctr"/>
            <a:endParaRPr lang="ru-RU" sz="1600" dirty="0"/>
          </a:p>
          <a:p>
            <a:pPr algn="ctr"/>
            <a:r>
              <a:rPr lang="ru-RU" sz="1600" dirty="0"/>
              <a:t>Красноярск, 2023</a:t>
            </a:r>
          </a:p>
          <a:p>
            <a:endParaRPr lang="ru-RU" dirty="0"/>
          </a:p>
        </p:txBody>
      </p:sp>
    </p:spTree>
    <p:extLst>
      <p:ext uri="{BB962C8B-B14F-4D97-AF65-F5344CB8AC3E}">
        <p14:creationId xmlns:p14="http://schemas.microsoft.com/office/powerpoint/2010/main" val="13984895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58907572-B8A1-9ED8-CF9B-4ED7F638D584}"/>
              </a:ext>
            </a:extLst>
          </p:cNvPr>
          <p:cNvGraphicFramePr>
            <a:graphicFrameLocks noGrp="1"/>
          </p:cNvGraphicFramePr>
          <p:nvPr>
            <p:ph idx="1"/>
            <p:extLst>
              <p:ext uri="{D42A27DB-BD31-4B8C-83A1-F6EECF244321}">
                <p14:modId xmlns:p14="http://schemas.microsoft.com/office/powerpoint/2010/main" val="1742485871"/>
              </p:ext>
            </p:extLst>
          </p:nvPr>
        </p:nvGraphicFramePr>
        <p:xfrm>
          <a:off x="1113692" y="1676400"/>
          <a:ext cx="4572000" cy="350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098" name="Picture 2">
            <a:extLst>
              <a:ext uri="{FF2B5EF4-FFF2-40B4-BE49-F238E27FC236}">
                <a16:creationId xmlns:a16="http://schemas.microsoft.com/office/drawing/2014/main" id="{76172DF8-8A66-0A7A-3A2F-7E6E7635FFF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00800" y="1063381"/>
            <a:ext cx="5533292" cy="55332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2302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47C5154D-BD46-898D-3954-95C0075F67AE}"/>
              </a:ext>
            </a:extLst>
          </p:cNvPr>
          <p:cNvGraphicFramePr>
            <a:graphicFrameLocks noGrp="1"/>
          </p:cNvGraphicFramePr>
          <p:nvPr>
            <p:ph idx="1"/>
            <p:extLst>
              <p:ext uri="{D42A27DB-BD31-4B8C-83A1-F6EECF244321}">
                <p14:modId xmlns:p14="http://schemas.microsoft.com/office/powerpoint/2010/main" val="1457689512"/>
              </p:ext>
            </p:extLst>
          </p:nvPr>
        </p:nvGraphicFramePr>
        <p:xfrm>
          <a:off x="269632" y="1506415"/>
          <a:ext cx="4759567" cy="38451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122" name="Picture 2" descr="полость рта">
            <a:extLst>
              <a:ext uri="{FF2B5EF4-FFF2-40B4-BE49-F238E27FC236}">
                <a16:creationId xmlns:a16="http://schemas.microsoft.com/office/drawing/2014/main" id="{DD023CEF-84C5-1C2F-CBD1-C363B3CCF04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29199" y="1872812"/>
            <a:ext cx="6893169" cy="47199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2189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898BCDCA-AE79-AABC-8B60-B98240A2116F}"/>
              </a:ext>
            </a:extLst>
          </p:cNvPr>
          <p:cNvGraphicFramePr>
            <a:graphicFrameLocks noGrp="1"/>
          </p:cNvGraphicFramePr>
          <p:nvPr>
            <p:ph idx="1"/>
            <p:extLst>
              <p:ext uri="{D42A27DB-BD31-4B8C-83A1-F6EECF244321}">
                <p14:modId xmlns:p14="http://schemas.microsoft.com/office/powerpoint/2010/main" val="1074850146"/>
              </p:ext>
            </p:extLst>
          </p:nvPr>
        </p:nvGraphicFramePr>
        <p:xfrm>
          <a:off x="187570" y="1540411"/>
          <a:ext cx="5105005" cy="42437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145" name="Picture 1" descr="page2image260289264">
            <a:extLst>
              <a:ext uri="{FF2B5EF4-FFF2-40B4-BE49-F238E27FC236}">
                <a16:creationId xmlns:a16="http://schemas.microsoft.com/office/drawing/2014/main" id="{82FB705C-C93E-2BA0-FDFB-4F71194E053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86359" y="2403231"/>
            <a:ext cx="6618071" cy="42437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6760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a:extLst>
              <a:ext uri="{FF2B5EF4-FFF2-40B4-BE49-F238E27FC236}">
                <a16:creationId xmlns:a16="http://schemas.microsoft.com/office/drawing/2014/main" id="{CB82820D-6A52-16F3-5E0E-1F5D0B1F9467}"/>
              </a:ext>
            </a:extLst>
          </p:cNvPr>
          <p:cNvGraphicFramePr>
            <a:graphicFrameLocks noGrp="1"/>
          </p:cNvGraphicFramePr>
          <p:nvPr>
            <p:ph idx="1"/>
            <p:extLst>
              <p:ext uri="{D42A27DB-BD31-4B8C-83A1-F6EECF244321}">
                <p14:modId xmlns:p14="http://schemas.microsoft.com/office/powerpoint/2010/main" val="4082987885"/>
              </p:ext>
            </p:extLst>
          </p:nvPr>
        </p:nvGraphicFramePr>
        <p:xfrm>
          <a:off x="1066800" y="1568547"/>
          <a:ext cx="3446585" cy="3931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169" name="Picture 1">
            <a:extLst>
              <a:ext uri="{FF2B5EF4-FFF2-40B4-BE49-F238E27FC236}">
                <a16:creationId xmlns:a16="http://schemas.microsoft.com/office/drawing/2014/main" id="{8048BC59-7EAA-1DD2-9FD2-7A0C4EAAFEA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32116" y="3540369"/>
            <a:ext cx="5426400" cy="3056793"/>
          </a:xfrm>
          <a:prstGeom prst="rect">
            <a:avLst/>
          </a:prstGeom>
          <a:noFill/>
          <a:extLst>
            <a:ext uri="{909E8E84-426E-40DD-AFC4-6F175D3DCCD1}">
              <a14:hiddenFill xmlns:a14="http://schemas.microsoft.com/office/drawing/2010/main">
                <a:solidFill>
                  <a:srgbClr val="FFFFFF"/>
                </a:solidFill>
              </a14:hiddenFill>
            </a:ext>
          </a:extLst>
        </p:spPr>
      </p:pic>
      <p:pic>
        <p:nvPicPr>
          <p:cNvPr id="7170" name="Picture 2">
            <a:extLst>
              <a:ext uri="{FF2B5EF4-FFF2-40B4-BE49-F238E27FC236}">
                <a16:creationId xmlns:a16="http://schemas.microsoft.com/office/drawing/2014/main" id="{104F7BB6-BB78-2B3E-35D8-063AF78D5F1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32116" y="477714"/>
            <a:ext cx="5426400" cy="305679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34C28CA1-541A-5873-833E-719E854D4933}"/>
              </a:ext>
            </a:extLst>
          </p:cNvPr>
          <p:cNvSpPr>
            <a:spLocks noChangeArrowheads="1"/>
          </p:cNvSpPr>
          <p:nvPr/>
        </p:nvSpPr>
        <p:spPr bwMode="auto">
          <a:xfrm>
            <a:off x="8440616" y="229772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900" b="0" i="0" u="none" strike="noStrike" cap="none" normalizeH="0" baseline="0">
                <a:ln>
                  <a:noFill/>
                </a:ln>
                <a:solidFill>
                  <a:srgbClr val="4C4C4C"/>
                </a:solidFill>
                <a:effectLst/>
                <a:latin typeface="Open Sans" panose="020B0606030504020204" pitchFamily="34" charset="0"/>
              </a:rPr>
              <a:t> </a:t>
            </a:r>
            <a:endParaRPr kumimoji="0" lang="ru-RU" altLang="ru-RU"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50823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134C7D-000B-7445-B62D-C463D4112AF3}"/>
              </a:ext>
            </a:extLst>
          </p:cNvPr>
          <p:cNvSpPr>
            <a:spLocks noGrp="1"/>
          </p:cNvSpPr>
          <p:nvPr>
            <p:ph type="title"/>
          </p:nvPr>
        </p:nvSpPr>
        <p:spPr/>
        <p:txBody>
          <a:bodyPr/>
          <a:lstStyle/>
          <a:p>
            <a:r>
              <a:rPr lang="ru-RU" sz="4800" b="1" spc="-55" dirty="0">
                <a:effectLst/>
                <a:latin typeface="Times New Roman" panose="02020603050405020304" pitchFamily="18" charset="0"/>
                <a:ea typeface="Times New Roman" panose="02020603050405020304" pitchFamily="18" charset="0"/>
              </a:rPr>
              <a:t>Хроническая механическая травма </a:t>
            </a:r>
            <a:endParaRPr lang="ru-RU" dirty="0"/>
          </a:p>
        </p:txBody>
      </p:sp>
      <p:graphicFrame>
        <p:nvGraphicFramePr>
          <p:cNvPr id="4" name="Объект 3">
            <a:extLst>
              <a:ext uri="{FF2B5EF4-FFF2-40B4-BE49-F238E27FC236}">
                <a16:creationId xmlns:a16="http://schemas.microsoft.com/office/drawing/2014/main" id="{070F5478-1410-7683-2F1C-81BF900D8038}"/>
              </a:ext>
            </a:extLst>
          </p:cNvPr>
          <p:cNvGraphicFramePr>
            <a:graphicFrameLocks noGrp="1"/>
          </p:cNvGraphicFramePr>
          <p:nvPr>
            <p:ph idx="1"/>
            <p:extLst>
              <p:ext uri="{D42A27DB-BD31-4B8C-83A1-F6EECF244321}">
                <p14:modId xmlns:p14="http://schemas.microsoft.com/office/powerpoint/2010/main" val="2291670797"/>
              </p:ext>
            </p:extLst>
          </p:nvPr>
        </p:nvGraphicFramePr>
        <p:xfrm>
          <a:off x="1066800" y="2103120"/>
          <a:ext cx="10058400" cy="3931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3962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134C7D-000B-7445-B62D-C463D4112AF3}"/>
              </a:ext>
            </a:extLst>
          </p:cNvPr>
          <p:cNvSpPr>
            <a:spLocks noGrp="1"/>
          </p:cNvSpPr>
          <p:nvPr>
            <p:ph type="title"/>
          </p:nvPr>
        </p:nvSpPr>
        <p:spPr/>
        <p:txBody>
          <a:bodyPr>
            <a:normAutofit/>
          </a:bodyPr>
          <a:lstStyle/>
          <a:p>
            <a:r>
              <a:rPr lang="ru-RU" sz="3200" b="1" dirty="0">
                <a:effectLst/>
                <a:latin typeface="Times New Roman" panose="02020603050405020304" pitchFamily="18" charset="0"/>
                <a:ea typeface="Times New Roman" panose="02020603050405020304" pitchFamily="18" charset="0"/>
              </a:rPr>
              <a:t>Химическая травма</a:t>
            </a:r>
            <a:r>
              <a:rPr lang="ru-RU" sz="3200" dirty="0">
                <a:effectLst/>
              </a:rPr>
              <a:t> </a:t>
            </a:r>
            <a:endParaRPr lang="ru-RU" sz="3200" dirty="0"/>
          </a:p>
        </p:txBody>
      </p:sp>
      <p:graphicFrame>
        <p:nvGraphicFramePr>
          <p:cNvPr id="5" name="Объект 4">
            <a:extLst>
              <a:ext uri="{FF2B5EF4-FFF2-40B4-BE49-F238E27FC236}">
                <a16:creationId xmlns:a16="http://schemas.microsoft.com/office/drawing/2014/main" id="{C6758E9D-37DD-9DD9-8343-B8439DA21300}"/>
              </a:ext>
            </a:extLst>
          </p:cNvPr>
          <p:cNvGraphicFramePr>
            <a:graphicFrameLocks noGrp="1"/>
          </p:cNvGraphicFramePr>
          <p:nvPr>
            <p:ph idx="1"/>
            <p:extLst>
              <p:ext uri="{D42A27DB-BD31-4B8C-83A1-F6EECF244321}">
                <p14:modId xmlns:p14="http://schemas.microsoft.com/office/powerpoint/2010/main" val="4221787034"/>
              </p:ext>
            </p:extLst>
          </p:nvPr>
        </p:nvGraphicFramePr>
        <p:xfrm>
          <a:off x="1066800" y="2103120"/>
          <a:ext cx="10058400" cy="3931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27532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2B15C84-C798-B2D1-6F80-371BE65134C5}"/>
              </a:ext>
            </a:extLst>
          </p:cNvPr>
          <p:cNvSpPr>
            <a:spLocks noGrp="1"/>
          </p:cNvSpPr>
          <p:nvPr>
            <p:ph type="title"/>
          </p:nvPr>
        </p:nvSpPr>
        <p:spPr/>
        <p:txBody>
          <a:bodyPr/>
          <a:lstStyle/>
          <a:p>
            <a:r>
              <a:rPr lang="ru-RU" sz="4800" b="1" dirty="0">
                <a:effectLst/>
                <a:latin typeface="Times New Roman" panose="02020603050405020304" pitchFamily="18" charset="0"/>
                <a:ea typeface="Times New Roman" panose="02020603050405020304" pitchFamily="18" charset="0"/>
              </a:rPr>
              <a:t>Химическая травма</a:t>
            </a:r>
            <a:r>
              <a:rPr lang="ru-RU" sz="4800" dirty="0">
                <a:effectLst/>
              </a:rPr>
              <a:t> </a:t>
            </a:r>
            <a:endParaRPr lang="ru-RU" dirty="0"/>
          </a:p>
        </p:txBody>
      </p:sp>
      <p:graphicFrame>
        <p:nvGraphicFramePr>
          <p:cNvPr id="4" name="Объект 3">
            <a:extLst>
              <a:ext uri="{FF2B5EF4-FFF2-40B4-BE49-F238E27FC236}">
                <a16:creationId xmlns:a16="http://schemas.microsoft.com/office/drawing/2014/main" id="{86A76F6F-F108-BD8A-E9D0-6BB514300E21}"/>
              </a:ext>
            </a:extLst>
          </p:cNvPr>
          <p:cNvGraphicFramePr>
            <a:graphicFrameLocks noGrp="1"/>
          </p:cNvGraphicFramePr>
          <p:nvPr>
            <p:ph idx="1"/>
            <p:extLst>
              <p:ext uri="{D42A27DB-BD31-4B8C-83A1-F6EECF244321}">
                <p14:modId xmlns:p14="http://schemas.microsoft.com/office/powerpoint/2010/main" val="3770029946"/>
              </p:ext>
            </p:extLst>
          </p:nvPr>
        </p:nvGraphicFramePr>
        <p:xfrm>
          <a:off x="1066800" y="2103120"/>
          <a:ext cx="10058400" cy="3931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4588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2E6FE5-7A0E-9B38-B86E-57E2846501B3}"/>
              </a:ext>
            </a:extLst>
          </p:cNvPr>
          <p:cNvSpPr>
            <a:spLocks noGrp="1"/>
          </p:cNvSpPr>
          <p:nvPr>
            <p:ph type="title"/>
          </p:nvPr>
        </p:nvSpPr>
        <p:spPr>
          <a:xfrm>
            <a:off x="1066800" y="394137"/>
            <a:ext cx="10058400" cy="1371600"/>
          </a:xfrm>
        </p:spPr>
        <p:txBody>
          <a:bodyPr>
            <a:normAutofit/>
          </a:bodyPr>
          <a:lstStyle/>
          <a:p>
            <a:r>
              <a:rPr lang="ru-RU" sz="3200" b="1" dirty="0">
                <a:effectLst/>
                <a:latin typeface="Times New Roman" panose="02020603050405020304" pitchFamily="18" charset="0"/>
                <a:ea typeface="Times New Roman" panose="02020603050405020304" pitchFamily="18" charset="0"/>
              </a:rPr>
              <a:t>Физическая травма </a:t>
            </a:r>
            <a:endParaRPr lang="ru-RU" sz="3200" dirty="0"/>
          </a:p>
        </p:txBody>
      </p:sp>
      <p:pic>
        <p:nvPicPr>
          <p:cNvPr id="10241" name="Picture 1">
            <a:extLst>
              <a:ext uri="{FF2B5EF4-FFF2-40B4-BE49-F238E27FC236}">
                <a16:creationId xmlns:a16="http://schemas.microsoft.com/office/drawing/2014/main" id="{D95678FD-E763-D6D5-83E2-FAB5ACCFE7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44861" y="3495785"/>
            <a:ext cx="4716584" cy="313947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Объект 4">
            <a:extLst>
              <a:ext uri="{FF2B5EF4-FFF2-40B4-BE49-F238E27FC236}">
                <a16:creationId xmlns:a16="http://schemas.microsoft.com/office/drawing/2014/main" id="{0E1870B2-888B-5011-D115-C94A0879A474}"/>
              </a:ext>
            </a:extLst>
          </p:cNvPr>
          <p:cNvGraphicFramePr>
            <a:graphicFrameLocks noGrp="1"/>
          </p:cNvGraphicFramePr>
          <p:nvPr>
            <p:ph idx="1"/>
            <p:extLst>
              <p:ext uri="{D42A27DB-BD31-4B8C-83A1-F6EECF244321}">
                <p14:modId xmlns:p14="http://schemas.microsoft.com/office/powerpoint/2010/main" val="2238151939"/>
              </p:ext>
            </p:extLst>
          </p:nvPr>
        </p:nvGraphicFramePr>
        <p:xfrm>
          <a:off x="1066800" y="1974532"/>
          <a:ext cx="10791825" cy="48834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186071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D5AE63B6-7986-E953-3A37-E8607CF4AB8B}"/>
              </a:ext>
            </a:extLst>
          </p:cNvPr>
          <p:cNvGraphicFramePr>
            <a:graphicFrameLocks noGrp="1"/>
          </p:cNvGraphicFramePr>
          <p:nvPr>
            <p:ph idx="1"/>
            <p:extLst>
              <p:ext uri="{D42A27DB-BD31-4B8C-83A1-F6EECF244321}">
                <p14:modId xmlns:p14="http://schemas.microsoft.com/office/powerpoint/2010/main" val="1553327979"/>
              </p:ext>
            </p:extLst>
          </p:nvPr>
        </p:nvGraphicFramePr>
        <p:xfrm>
          <a:off x="242888" y="214314"/>
          <a:ext cx="11758612" cy="64150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6493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2C1511E5-48DA-1065-3399-0052F5261CBB}"/>
              </a:ext>
            </a:extLst>
          </p:cNvPr>
          <p:cNvGraphicFramePr>
            <a:graphicFrameLocks noGrp="1"/>
          </p:cNvGraphicFramePr>
          <p:nvPr>
            <p:ph idx="1"/>
            <p:extLst>
              <p:ext uri="{D42A27DB-BD31-4B8C-83A1-F6EECF244321}">
                <p14:modId xmlns:p14="http://schemas.microsoft.com/office/powerpoint/2010/main" val="2426100850"/>
              </p:ext>
            </p:extLst>
          </p:nvPr>
        </p:nvGraphicFramePr>
        <p:xfrm>
          <a:off x="285751" y="242887"/>
          <a:ext cx="11687174" cy="6372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7626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134C7D-000B-7445-B62D-C463D4112AF3}"/>
              </a:ext>
            </a:extLst>
          </p:cNvPr>
          <p:cNvSpPr>
            <a:spLocks noGrp="1"/>
          </p:cNvSpPr>
          <p:nvPr>
            <p:ph type="title"/>
          </p:nvPr>
        </p:nvSpPr>
        <p:spPr/>
        <p:txBody>
          <a:bodyPr/>
          <a:lstStyle/>
          <a:p>
            <a:r>
              <a:rPr lang="ru-RU" dirty="0"/>
              <a:t>Цель и задачи работы</a:t>
            </a:r>
          </a:p>
        </p:txBody>
      </p:sp>
      <p:sp>
        <p:nvSpPr>
          <p:cNvPr id="3" name="Объект 2">
            <a:extLst>
              <a:ext uri="{FF2B5EF4-FFF2-40B4-BE49-F238E27FC236}">
                <a16:creationId xmlns:a16="http://schemas.microsoft.com/office/drawing/2014/main" id="{9A22572B-122E-B0CB-4A1F-C35EEE9F0BB5}"/>
              </a:ext>
            </a:extLst>
          </p:cNvPr>
          <p:cNvSpPr>
            <a:spLocks noGrp="1"/>
          </p:cNvSpPr>
          <p:nvPr>
            <p:ph idx="1"/>
          </p:nvPr>
        </p:nvSpPr>
        <p:spPr/>
        <p:txBody>
          <a:bodyPr/>
          <a:lstStyle/>
          <a:p>
            <a:pPr marL="0" indent="0">
              <a:buNone/>
            </a:pPr>
            <a:r>
              <a:rPr lang="ru-RU" sz="1800" dirty="0">
                <a:effectLst/>
                <a:latin typeface="TimesNewRomanPSMT"/>
              </a:rPr>
              <a:t>Оценка </a:t>
            </a:r>
            <a:r>
              <a:rPr lang="ru-RU" sz="1800" dirty="0" err="1">
                <a:effectLst/>
                <a:latin typeface="TimesNewRomanPSMT"/>
              </a:rPr>
              <a:t>особенностеи</a:t>
            </a:r>
            <a:r>
              <a:rPr lang="ru-RU" sz="1800" dirty="0">
                <a:effectLst/>
                <a:latin typeface="TimesNewRomanPSMT"/>
              </a:rPr>
              <a:t>̆ возникновения травмы </a:t>
            </a:r>
            <a:r>
              <a:rPr lang="ru-RU" sz="1800" dirty="0" err="1">
                <a:effectLst/>
                <a:latin typeface="TimesNewRomanPSMT"/>
              </a:rPr>
              <a:t>слизистои</a:t>
            </a:r>
            <a:r>
              <a:rPr lang="ru-RU" sz="1800" dirty="0">
                <a:effectLst/>
                <a:latin typeface="TimesNewRomanPSMT"/>
              </a:rPr>
              <a:t>̆ оболочки полости рта. </a:t>
            </a:r>
            <a:endParaRPr lang="ru-RU" dirty="0"/>
          </a:p>
          <a:p>
            <a:pPr marL="0" indent="0">
              <a:buNone/>
            </a:pPr>
            <a:endParaRPr lang="ru-RU" dirty="0"/>
          </a:p>
        </p:txBody>
      </p:sp>
    </p:spTree>
    <p:extLst>
      <p:ext uri="{BB962C8B-B14F-4D97-AF65-F5344CB8AC3E}">
        <p14:creationId xmlns:p14="http://schemas.microsoft.com/office/powerpoint/2010/main" val="25177268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134C7D-000B-7445-B62D-C463D4112AF3}"/>
              </a:ext>
            </a:extLst>
          </p:cNvPr>
          <p:cNvSpPr>
            <a:spLocks noGrp="1"/>
          </p:cNvSpPr>
          <p:nvPr>
            <p:ph type="title"/>
          </p:nvPr>
        </p:nvSpPr>
        <p:spPr/>
        <p:txBody>
          <a:bodyPr/>
          <a:lstStyle/>
          <a:p>
            <a:r>
              <a:rPr lang="ru-RU" dirty="0"/>
              <a:t>Выводы работы</a:t>
            </a:r>
          </a:p>
        </p:txBody>
      </p:sp>
      <p:graphicFrame>
        <p:nvGraphicFramePr>
          <p:cNvPr id="4" name="Объект 3">
            <a:extLst>
              <a:ext uri="{FF2B5EF4-FFF2-40B4-BE49-F238E27FC236}">
                <a16:creationId xmlns:a16="http://schemas.microsoft.com/office/drawing/2014/main" id="{EFF38DF4-B191-29CF-6D13-AC6AFCBC87AD}"/>
              </a:ext>
            </a:extLst>
          </p:cNvPr>
          <p:cNvGraphicFramePr>
            <a:graphicFrameLocks noGrp="1"/>
          </p:cNvGraphicFramePr>
          <p:nvPr>
            <p:ph idx="1"/>
            <p:extLst>
              <p:ext uri="{D42A27DB-BD31-4B8C-83A1-F6EECF244321}">
                <p14:modId xmlns:p14="http://schemas.microsoft.com/office/powerpoint/2010/main" val="3853352074"/>
              </p:ext>
            </p:extLst>
          </p:nvPr>
        </p:nvGraphicFramePr>
        <p:xfrm>
          <a:off x="228600" y="1643063"/>
          <a:ext cx="11963400" cy="50434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858474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134C7D-000B-7445-B62D-C463D4112AF3}"/>
              </a:ext>
            </a:extLst>
          </p:cNvPr>
          <p:cNvSpPr>
            <a:spLocks noGrp="1"/>
          </p:cNvSpPr>
          <p:nvPr>
            <p:ph type="title"/>
          </p:nvPr>
        </p:nvSpPr>
        <p:spPr/>
        <p:txBody>
          <a:bodyPr/>
          <a:lstStyle/>
          <a:p>
            <a:r>
              <a:rPr lang="ru-RU" dirty="0"/>
              <a:t>Список литературы</a:t>
            </a:r>
          </a:p>
        </p:txBody>
      </p:sp>
      <p:sp>
        <p:nvSpPr>
          <p:cNvPr id="3" name="Объект 2">
            <a:extLst>
              <a:ext uri="{FF2B5EF4-FFF2-40B4-BE49-F238E27FC236}">
                <a16:creationId xmlns:a16="http://schemas.microsoft.com/office/drawing/2014/main" id="{9A22572B-122E-B0CB-4A1F-C35EEE9F0BB5}"/>
              </a:ext>
            </a:extLst>
          </p:cNvPr>
          <p:cNvSpPr>
            <a:spLocks noGrp="1"/>
          </p:cNvSpPr>
          <p:nvPr>
            <p:ph idx="1"/>
          </p:nvPr>
        </p:nvSpPr>
        <p:spPr>
          <a:xfrm>
            <a:off x="357187" y="1743075"/>
            <a:ext cx="11329987" cy="4772025"/>
          </a:xfrm>
        </p:spPr>
        <p:txBody>
          <a:bodyPr>
            <a:normAutofit fontScale="92500" lnSpcReduction="10000"/>
          </a:bodyPr>
          <a:lstStyle/>
          <a:p>
            <a:r>
              <a:rPr lang="ru-RU" dirty="0">
                <a:latin typeface="Times New Roman" panose="02020603050405020304" pitchFamily="18" charset="0"/>
              </a:rPr>
              <a:t>1</a:t>
            </a:r>
            <a:r>
              <a:rPr lang="ru-RU" sz="1800" dirty="0">
                <a:effectLst/>
                <a:latin typeface="Times New Roman" panose="02020603050405020304" pitchFamily="18" charset="0"/>
              </a:rPr>
              <a:t>. Заболевания </a:t>
            </a:r>
            <a:r>
              <a:rPr lang="ru-RU" sz="1800" dirty="0" err="1">
                <a:effectLst/>
                <a:latin typeface="Times New Roman" panose="02020603050405020304" pitchFamily="18" charset="0"/>
              </a:rPr>
              <a:t>слизистои</a:t>
            </a:r>
            <a:r>
              <a:rPr lang="ru-RU" sz="1800" dirty="0">
                <a:effectLst/>
                <a:latin typeface="Times New Roman" panose="02020603050405020304" pitchFamily="18" charset="0"/>
              </a:rPr>
              <a:t>̆ оболочки полости рта и губ / Е.Б. </a:t>
            </a:r>
            <a:r>
              <a:rPr lang="ru-RU" sz="1800" dirty="0" err="1">
                <a:effectLst/>
                <a:latin typeface="Times New Roman" panose="02020603050405020304" pitchFamily="18" charset="0"/>
              </a:rPr>
              <a:t>Боровскии</a:t>
            </a:r>
            <a:r>
              <a:rPr lang="ru-RU" sz="1800" dirty="0">
                <a:effectLst/>
                <a:latin typeface="Times New Roman" panose="02020603050405020304" pitchFamily="18" charset="0"/>
              </a:rPr>
              <a:t>̆ [и др.]; под ред. Е.Б. Боровского, А.Л. </a:t>
            </a:r>
            <a:r>
              <a:rPr lang="ru-RU" sz="1800" dirty="0" err="1">
                <a:effectLst/>
                <a:latin typeface="Times New Roman" panose="02020603050405020304" pitchFamily="18" charset="0"/>
              </a:rPr>
              <a:t>Машкиллейсона</a:t>
            </a:r>
            <a:r>
              <a:rPr lang="ru-RU" sz="1800" dirty="0">
                <a:effectLst/>
                <a:latin typeface="Times New Roman" panose="02020603050405020304" pitchFamily="18" charset="0"/>
              </a:rPr>
              <a:t>. М.: МЕДпресс,2021. С.22-38. </a:t>
            </a:r>
            <a:endParaRPr lang="ru-RU" dirty="0"/>
          </a:p>
          <a:p>
            <a:r>
              <a:rPr lang="ru-RU" dirty="0">
                <a:latin typeface="Times New Roman" panose="02020603050405020304" pitchFamily="18" charset="0"/>
              </a:rPr>
              <a:t>2</a:t>
            </a:r>
            <a:r>
              <a:rPr lang="ru-RU" sz="1800" dirty="0">
                <a:effectLst/>
                <a:latin typeface="Times New Roman" panose="02020603050405020304" pitchFamily="18" charset="0"/>
              </a:rPr>
              <a:t>. </a:t>
            </a:r>
            <a:r>
              <a:rPr lang="ru-RU" sz="1800" dirty="0" err="1">
                <a:effectLst/>
                <a:latin typeface="Times New Roman" panose="02020603050405020304" pitchFamily="18" charset="0"/>
              </a:rPr>
              <a:t>Курякина</a:t>
            </a:r>
            <a:r>
              <a:rPr lang="ru-RU" sz="1800" dirty="0">
                <a:effectLst/>
                <a:latin typeface="Times New Roman" panose="02020603050405020304" pitchFamily="18" charset="0"/>
              </a:rPr>
              <a:t>, Н.В. Терапевтическая стоматология детского возраста / Н.В. </a:t>
            </a:r>
            <a:r>
              <a:rPr lang="ru-RU" sz="1800" dirty="0" err="1">
                <a:effectLst/>
                <a:latin typeface="Times New Roman" panose="02020603050405020304" pitchFamily="18" charset="0"/>
              </a:rPr>
              <a:t>Курякина</a:t>
            </a:r>
            <a:r>
              <a:rPr lang="ru-RU" sz="1800" dirty="0">
                <a:effectLst/>
                <a:latin typeface="Times New Roman" panose="02020603050405020304" pitchFamily="18" charset="0"/>
              </a:rPr>
              <a:t>. М.: Медицинская книга, </a:t>
            </a:r>
            <a:r>
              <a:rPr lang="ru-RU" sz="1800" dirty="0" err="1">
                <a:effectLst/>
                <a:latin typeface="Times New Roman" panose="02020603050405020304" pitchFamily="18" charset="0"/>
              </a:rPr>
              <a:t>Н.Новгород</a:t>
            </a:r>
            <a:r>
              <a:rPr lang="ru-RU" sz="1800" dirty="0">
                <a:effectLst/>
                <a:latin typeface="Times New Roman" panose="02020603050405020304" pitchFamily="18" charset="0"/>
              </a:rPr>
              <a:t>: Издательство НГМА, 2019. С.523-528.</a:t>
            </a:r>
            <a:br>
              <a:rPr lang="ru-RU" sz="1800" dirty="0">
                <a:effectLst/>
                <a:latin typeface="Times New Roman" panose="02020603050405020304" pitchFamily="18" charset="0"/>
              </a:rPr>
            </a:br>
            <a:endParaRPr lang="ru-RU" sz="1800" dirty="0">
              <a:effectLst/>
              <a:latin typeface="Times New Roman" panose="02020603050405020304" pitchFamily="18" charset="0"/>
            </a:endParaRPr>
          </a:p>
          <a:p>
            <a:r>
              <a:rPr lang="ru-RU" dirty="0">
                <a:latin typeface="Times New Roman" panose="02020603050405020304" pitchFamily="18" charset="0"/>
              </a:rPr>
              <a:t>3</a:t>
            </a:r>
            <a:r>
              <a:rPr lang="ru-RU" sz="1800" dirty="0">
                <a:effectLst/>
                <a:latin typeface="Times New Roman" panose="02020603050405020304" pitchFamily="18" charset="0"/>
              </a:rPr>
              <a:t>. Заболевания </a:t>
            </a:r>
            <a:r>
              <a:rPr lang="ru-RU" sz="1800" dirty="0" err="1">
                <a:effectLst/>
                <a:latin typeface="Times New Roman" panose="02020603050405020304" pitchFamily="18" charset="0"/>
              </a:rPr>
              <a:t>слизистои</a:t>
            </a:r>
            <a:r>
              <a:rPr lang="ru-RU" sz="1800" dirty="0">
                <a:effectLst/>
                <a:latin typeface="Times New Roman" panose="02020603050405020304" pitchFamily="18" charset="0"/>
              </a:rPr>
              <a:t>̆ оболочки полости рта / </a:t>
            </a:r>
            <a:r>
              <a:rPr lang="ru-RU" sz="1800" dirty="0" err="1">
                <a:effectLst/>
                <a:latin typeface="Times New Roman" panose="02020603050405020304" pitchFamily="18" charset="0"/>
              </a:rPr>
              <a:t>Л.М.Лукиных</a:t>
            </a:r>
            <a:r>
              <a:rPr lang="ru-RU" sz="1800" dirty="0">
                <a:effectLst/>
                <a:latin typeface="Times New Roman" panose="02020603050405020304" pitchFamily="18" charset="0"/>
              </a:rPr>
              <a:t> [и др.]; под ред. Л.М. Лукиных. </a:t>
            </a:r>
            <a:r>
              <a:rPr lang="ru-RU" sz="1800" dirty="0" err="1">
                <a:effectLst/>
                <a:latin typeface="Times New Roman" panose="02020603050405020304" pitchFamily="18" charset="0"/>
              </a:rPr>
              <a:t>Н.Новгород</a:t>
            </a:r>
            <a:r>
              <a:rPr lang="ru-RU" sz="1800" dirty="0">
                <a:effectLst/>
                <a:latin typeface="Times New Roman" panose="02020603050405020304" pitchFamily="18" charset="0"/>
              </a:rPr>
              <a:t>: Изд-во </a:t>
            </a:r>
            <a:r>
              <a:rPr lang="ru-RU" sz="1800" dirty="0" err="1">
                <a:effectLst/>
                <a:latin typeface="Times New Roman" panose="02020603050405020304" pitchFamily="18" charset="0"/>
              </a:rPr>
              <a:t>Нижнегородскои</a:t>
            </a:r>
            <a:r>
              <a:rPr lang="ru-RU" sz="1800" dirty="0">
                <a:effectLst/>
                <a:latin typeface="Times New Roman" panose="02020603050405020304" pitchFamily="18" charset="0"/>
              </a:rPr>
              <a:t>̆ </a:t>
            </a:r>
            <a:r>
              <a:rPr lang="ru-RU" sz="1800" dirty="0" err="1">
                <a:effectLst/>
                <a:latin typeface="Times New Roman" panose="02020603050405020304" pitchFamily="18" charset="0"/>
              </a:rPr>
              <a:t>гос.мед</a:t>
            </a:r>
            <a:r>
              <a:rPr lang="ru-RU" sz="1800" dirty="0">
                <a:effectLst/>
                <a:latin typeface="Times New Roman" panose="02020603050405020304" pitchFamily="18" charset="0"/>
              </a:rPr>
              <a:t>. академии,2020. С.20-56. </a:t>
            </a:r>
          </a:p>
          <a:p>
            <a:r>
              <a:rPr lang="ru-RU" dirty="0">
                <a:latin typeface="Times New Roman" panose="02020603050405020304" pitchFamily="18" charset="0"/>
              </a:rPr>
              <a:t>4</a:t>
            </a:r>
            <a:r>
              <a:rPr lang="ru-RU" sz="1800" dirty="0">
                <a:effectLst/>
                <a:latin typeface="Times New Roman" panose="02020603050405020304" pitchFamily="18" charset="0"/>
              </a:rPr>
              <a:t>. Горбачева, К.А. Клинико-функциональное состояние органов полости рта у </a:t>
            </a:r>
            <a:r>
              <a:rPr lang="ru-RU" sz="1800" dirty="0" err="1">
                <a:effectLst/>
                <a:latin typeface="Times New Roman" panose="02020603050405020304" pitchFamily="18" charset="0"/>
              </a:rPr>
              <a:t>детеи</a:t>
            </a:r>
            <a:r>
              <a:rPr lang="ru-RU" sz="1800" dirty="0">
                <a:effectLst/>
                <a:latin typeface="Times New Roman" panose="02020603050405020304" pitchFamily="18" charset="0"/>
              </a:rPr>
              <a:t>̆, проживающих в </a:t>
            </a:r>
            <a:r>
              <a:rPr lang="ru-RU" sz="1800" dirty="0" err="1">
                <a:effectLst/>
                <a:latin typeface="Times New Roman" panose="02020603050405020304" pitchFamily="18" charset="0"/>
              </a:rPr>
              <a:t>районах</a:t>
            </a:r>
            <a:r>
              <a:rPr lang="ru-RU" sz="1800" dirty="0">
                <a:effectLst/>
                <a:latin typeface="Times New Roman" panose="02020603050405020304" pitchFamily="18" charset="0"/>
              </a:rPr>
              <a:t> радиоактивного загрязнения: </a:t>
            </a:r>
            <a:r>
              <a:rPr lang="ru-RU" sz="1800" dirty="0" err="1">
                <a:effectLst/>
                <a:latin typeface="Times New Roman" panose="02020603050405020304" pitchFamily="18" charset="0"/>
              </a:rPr>
              <a:t>автореф.дис</a:t>
            </a:r>
            <a:r>
              <a:rPr lang="ru-RU" sz="1800" dirty="0">
                <a:effectLst/>
                <a:latin typeface="Times New Roman" panose="02020603050405020304" pitchFamily="18" charset="0"/>
              </a:rPr>
              <a:t>. ... </a:t>
            </a:r>
            <a:r>
              <a:rPr lang="ru-RU" sz="1800" dirty="0" err="1">
                <a:effectLst/>
                <a:latin typeface="Times New Roman" panose="02020603050405020304" pitchFamily="18" charset="0"/>
              </a:rPr>
              <a:t>канд.мед.наук</a:t>
            </a:r>
            <a:r>
              <a:rPr lang="ru-RU" sz="1800" dirty="0">
                <a:effectLst/>
                <a:latin typeface="Times New Roman" panose="02020603050405020304" pitchFamily="18" charset="0"/>
              </a:rPr>
              <a:t> / К.А. Горбачева; </a:t>
            </a:r>
            <a:r>
              <a:rPr lang="ru-RU" sz="1800" dirty="0" err="1">
                <a:effectLst/>
                <a:latin typeface="Times New Roman" panose="02020603050405020304" pitchFamily="18" charset="0"/>
              </a:rPr>
              <a:t>Минск.гос.мед.ин</a:t>
            </a:r>
            <a:r>
              <a:rPr lang="ru-RU" sz="1800" dirty="0">
                <a:effectLst/>
                <a:latin typeface="Times New Roman" panose="02020603050405020304" pitchFamily="18" charset="0"/>
              </a:rPr>
              <a:t>-т. Минск,2017. 16 с. </a:t>
            </a:r>
            <a:endParaRPr lang="ru-RU" dirty="0"/>
          </a:p>
          <a:p>
            <a:r>
              <a:rPr lang="ru-RU" dirty="0">
                <a:latin typeface="Times New Roman" panose="02020603050405020304" pitchFamily="18" charset="0"/>
              </a:rPr>
              <a:t>5</a:t>
            </a:r>
            <a:r>
              <a:rPr lang="ru-RU" sz="1800" dirty="0">
                <a:effectLst/>
                <a:latin typeface="Times New Roman" panose="02020603050405020304" pitchFamily="18" charset="0"/>
              </a:rPr>
              <a:t>.Стоматология </a:t>
            </a:r>
            <a:r>
              <a:rPr lang="ru-RU" sz="1800" dirty="0" err="1">
                <a:effectLst/>
                <a:latin typeface="Times New Roman" panose="02020603050405020304" pitchFamily="18" charset="0"/>
              </a:rPr>
              <a:t>детеи</a:t>
            </a:r>
            <a:r>
              <a:rPr lang="ru-RU" sz="1800" dirty="0">
                <a:effectLst/>
                <a:latin typeface="Times New Roman" panose="02020603050405020304" pitchFamily="18" charset="0"/>
              </a:rPr>
              <a:t>̆ и подростков / Ральф Е. Мак-Дональд [и др.]; пер. с англ.; под ред. Ральфа Е. Мак-Дональда, </a:t>
            </a:r>
            <a:r>
              <a:rPr lang="ru-RU" sz="1800" dirty="0" err="1">
                <a:effectLst/>
                <a:latin typeface="Times New Roman" panose="02020603050405020304" pitchFamily="18" charset="0"/>
              </a:rPr>
              <a:t>Дейвида</a:t>
            </a:r>
            <a:r>
              <a:rPr lang="ru-RU" sz="1800" dirty="0">
                <a:effectLst/>
                <a:latin typeface="Times New Roman" panose="02020603050405020304" pitchFamily="18" charset="0"/>
              </a:rPr>
              <a:t> Р. </a:t>
            </a:r>
            <a:r>
              <a:rPr lang="ru-RU" sz="1800" dirty="0" err="1">
                <a:effectLst/>
                <a:latin typeface="Times New Roman" panose="02020603050405020304" pitchFamily="18" charset="0"/>
              </a:rPr>
              <a:t>Эйвери</a:t>
            </a:r>
            <a:r>
              <a:rPr lang="ru-RU" sz="1800" dirty="0">
                <a:effectLst/>
                <a:latin typeface="Times New Roman" panose="02020603050405020304" pitchFamily="18" charset="0"/>
              </a:rPr>
              <a:t>. М.: Медицинское информационное агентство, 2016. С.516-523</a:t>
            </a:r>
            <a:br>
              <a:rPr lang="ru-RU" sz="1800" dirty="0">
                <a:effectLst/>
                <a:latin typeface="Times New Roman" panose="02020603050405020304" pitchFamily="18" charset="0"/>
              </a:rPr>
            </a:br>
            <a:endParaRPr lang="ru-RU" sz="1800" dirty="0">
              <a:effectLst/>
              <a:latin typeface="Times New Roman" panose="02020603050405020304" pitchFamily="18" charset="0"/>
            </a:endParaRPr>
          </a:p>
          <a:p>
            <a:r>
              <a:rPr lang="ru-RU" dirty="0">
                <a:latin typeface="Times New Roman" panose="02020603050405020304" pitchFamily="18" charset="0"/>
              </a:rPr>
              <a:t>6</a:t>
            </a:r>
            <a:r>
              <a:rPr lang="ru-RU" sz="1800" dirty="0">
                <a:effectLst/>
                <a:latin typeface="Times New Roman" panose="02020603050405020304" pitchFamily="18" charset="0"/>
              </a:rPr>
              <a:t>.Экстренная помощь в стоматологии / А.С. </a:t>
            </a:r>
            <a:r>
              <a:rPr lang="ru-RU" sz="1800" dirty="0" err="1">
                <a:effectLst/>
                <a:latin typeface="Times New Roman" panose="02020603050405020304" pitchFamily="18" charset="0"/>
              </a:rPr>
              <a:t>Артюшкевич</a:t>
            </a:r>
            <a:r>
              <a:rPr lang="ru-RU" sz="1800" dirty="0">
                <a:effectLst/>
                <a:latin typeface="Times New Roman" panose="02020603050405020304" pitchFamily="18" charset="0"/>
              </a:rPr>
              <a:t> [и др.]; пер. с </a:t>
            </a:r>
            <a:r>
              <a:rPr lang="ru-RU" sz="1800" dirty="0" err="1">
                <a:effectLst/>
                <a:latin typeface="Times New Roman" panose="02020603050405020304" pitchFamily="18" charset="0"/>
              </a:rPr>
              <a:t>анг</a:t>
            </a:r>
            <a:r>
              <a:rPr lang="ru-RU" sz="1800" dirty="0">
                <a:effectLst/>
                <a:latin typeface="Times New Roman" panose="02020603050405020304" pitchFamily="18" charset="0"/>
              </a:rPr>
              <a:t>.; под ред. А.С. </a:t>
            </a:r>
            <a:r>
              <a:rPr lang="ru-RU" sz="1800" dirty="0" err="1">
                <a:effectLst/>
                <a:latin typeface="Times New Roman" panose="02020603050405020304" pitchFamily="18" charset="0"/>
              </a:rPr>
              <a:t>Артюшкевича</a:t>
            </a:r>
            <a:r>
              <a:rPr lang="ru-RU" sz="1800" dirty="0">
                <a:effectLst/>
                <a:latin typeface="Times New Roman" panose="02020603050405020304" pitchFamily="18" charset="0"/>
              </a:rPr>
              <a:t>, Е.К. </a:t>
            </a:r>
            <a:r>
              <a:rPr lang="ru-RU" sz="1800" dirty="0" err="1">
                <a:effectLst/>
                <a:latin typeface="Times New Roman" panose="02020603050405020304" pitchFamily="18" charset="0"/>
              </a:rPr>
              <a:t>Трофимовои</a:t>
            </a:r>
            <a:r>
              <a:rPr lang="ru-RU" sz="1800" dirty="0">
                <a:effectLst/>
                <a:latin typeface="Times New Roman" panose="02020603050405020304" pitchFamily="18" charset="0"/>
              </a:rPr>
              <a:t>̆. М.: Медицинская литература,2019. С.332-336. </a:t>
            </a:r>
          </a:p>
          <a:p>
            <a:r>
              <a:rPr lang="ru-RU" dirty="0">
                <a:latin typeface="Times New Roman" panose="02020603050405020304" pitchFamily="18" charset="0"/>
              </a:rPr>
              <a:t>7</a:t>
            </a:r>
            <a:r>
              <a:rPr lang="ru-RU" sz="1800" dirty="0">
                <a:effectLst/>
                <a:latin typeface="Times New Roman" panose="02020603050405020304" pitchFamily="18" charset="0"/>
              </a:rPr>
              <a:t>. Елизарова, В.М., С.Ю., </a:t>
            </a:r>
            <a:r>
              <a:rPr lang="ru-RU" sz="1800" dirty="0" err="1">
                <a:effectLst/>
                <a:latin typeface="Times New Roman" panose="02020603050405020304" pitchFamily="18" charset="0"/>
              </a:rPr>
              <a:t>Дроботько</a:t>
            </a:r>
            <a:r>
              <a:rPr lang="ru-RU" sz="1800" dirty="0">
                <a:effectLst/>
                <a:latin typeface="Times New Roman" panose="02020603050405020304" pitchFamily="18" charset="0"/>
              </a:rPr>
              <a:t> Л.Н. Поражения </a:t>
            </a:r>
            <a:r>
              <a:rPr lang="ru-RU" sz="1800" dirty="0" err="1">
                <a:effectLst/>
                <a:latin typeface="Times New Roman" panose="02020603050405020304" pitchFamily="18" charset="0"/>
              </a:rPr>
              <a:t>слизистои</a:t>
            </a:r>
            <a:r>
              <a:rPr lang="ru-RU" sz="1800" dirty="0">
                <a:effectLst/>
                <a:latin typeface="Times New Roman" panose="02020603050405020304" pitchFamily="18" charset="0"/>
              </a:rPr>
              <a:t>̆ оболочки полости рта травматического происхождения / В.М. Елизарова, С.Ю. Страхова, Л.Н. </a:t>
            </a:r>
            <a:r>
              <a:rPr lang="ru-RU" sz="1800" dirty="0" err="1">
                <a:effectLst/>
                <a:latin typeface="Times New Roman" panose="02020603050405020304" pitchFamily="18" charset="0"/>
              </a:rPr>
              <a:t>Дроботько</a:t>
            </a:r>
            <a:r>
              <a:rPr lang="ru-RU" sz="1800" dirty="0">
                <a:effectLst/>
                <a:latin typeface="Times New Roman" panose="02020603050405020304" pitchFamily="18" charset="0"/>
              </a:rPr>
              <a:t> // Медицинская помощь. - 2017. - </a:t>
            </a:r>
            <a:r>
              <a:rPr lang="en" sz="1800" dirty="0">
                <a:effectLst/>
                <a:latin typeface="Times New Roman" panose="02020603050405020304" pitchFamily="18" charset="0"/>
              </a:rPr>
              <a:t>No 2.- </a:t>
            </a:r>
            <a:r>
              <a:rPr lang="ru-RU" sz="1800" dirty="0">
                <a:effectLst/>
                <a:latin typeface="Times New Roman" panose="02020603050405020304" pitchFamily="18" charset="0"/>
              </a:rPr>
              <a:t>С.41-43. </a:t>
            </a:r>
            <a:endParaRPr lang="ru-RU" dirty="0"/>
          </a:p>
          <a:p>
            <a:endParaRPr lang="ru-RU" dirty="0"/>
          </a:p>
        </p:txBody>
      </p:sp>
    </p:spTree>
    <p:extLst>
      <p:ext uri="{BB962C8B-B14F-4D97-AF65-F5344CB8AC3E}">
        <p14:creationId xmlns:p14="http://schemas.microsoft.com/office/powerpoint/2010/main" val="34228987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2805486-A67C-F7A3-EADB-6C4760FF72E5}"/>
              </a:ext>
            </a:extLst>
          </p:cNvPr>
          <p:cNvSpPr>
            <a:spLocks noGrp="1"/>
          </p:cNvSpPr>
          <p:nvPr>
            <p:ph type="title"/>
          </p:nvPr>
        </p:nvSpPr>
        <p:spPr/>
        <p:txBody>
          <a:bodyPr/>
          <a:lstStyle/>
          <a:p>
            <a:r>
              <a:rPr lang="ru-RU" dirty="0"/>
              <a:t>Спасибо за внимание</a:t>
            </a:r>
          </a:p>
        </p:txBody>
      </p:sp>
    </p:spTree>
    <p:extLst>
      <p:ext uri="{BB962C8B-B14F-4D97-AF65-F5344CB8AC3E}">
        <p14:creationId xmlns:p14="http://schemas.microsoft.com/office/powerpoint/2010/main" val="261388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tangle 2">
            <a:extLst>
              <a:ext uri="{FF2B5EF4-FFF2-40B4-BE49-F238E27FC236}">
                <a16:creationId xmlns:a16="http://schemas.microsoft.com/office/drawing/2014/main" id="{854D844C-AB27-0E40-6F6C-C7F03D8E0AE1}"/>
              </a:ext>
            </a:extLst>
          </p:cNvPr>
          <p:cNvSpPr>
            <a:spLocks noChangeArrowheads="1"/>
          </p:cNvSpPr>
          <p:nvPr/>
        </p:nvSpPr>
        <p:spPr bwMode="auto">
          <a:xfrm>
            <a:off x="3395542" y="462228"/>
            <a:ext cx="2400300" cy="4095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МЕХАНИЧЕСКАЯ ТРАВМА</a:t>
            </a: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
        <p:nvSpPr>
          <p:cNvPr id="66" name="Rectangle 3">
            <a:extLst>
              <a:ext uri="{FF2B5EF4-FFF2-40B4-BE49-F238E27FC236}">
                <a16:creationId xmlns:a16="http://schemas.microsoft.com/office/drawing/2014/main" id="{4C0C2629-F940-6130-727C-042D68B64FB0}"/>
              </a:ext>
            </a:extLst>
          </p:cNvPr>
          <p:cNvSpPr>
            <a:spLocks noChangeArrowheads="1"/>
          </p:cNvSpPr>
          <p:nvPr/>
        </p:nvSpPr>
        <p:spPr bwMode="auto">
          <a:xfrm>
            <a:off x="1768598" y="1089073"/>
            <a:ext cx="1143000" cy="3492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ОСТРАЯ</a:t>
            </a: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
        <p:nvSpPr>
          <p:cNvPr id="67" name="Rectangle 4">
            <a:extLst>
              <a:ext uri="{FF2B5EF4-FFF2-40B4-BE49-F238E27FC236}">
                <a16:creationId xmlns:a16="http://schemas.microsoft.com/office/drawing/2014/main" id="{D1AC1FD6-79AF-B49E-7144-D7C24C816801}"/>
              </a:ext>
            </a:extLst>
          </p:cNvPr>
          <p:cNvSpPr>
            <a:spLocks noChangeArrowheads="1"/>
          </p:cNvSpPr>
          <p:nvPr/>
        </p:nvSpPr>
        <p:spPr bwMode="auto">
          <a:xfrm>
            <a:off x="6089895" y="1049703"/>
            <a:ext cx="1447800" cy="3492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ХРОНИЧЕСКАЯ</a:t>
            </a: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68" name="Rectangle 5">
            <a:extLst>
              <a:ext uri="{FF2B5EF4-FFF2-40B4-BE49-F238E27FC236}">
                <a16:creationId xmlns:a16="http://schemas.microsoft.com/office/drawing/2014/main" id="{0129152F-626F-1F9C-4F18-7398617EC802}"/>
              </a:ext>
            </a:extLst>
          </p:cNvPr>
          <p:cNvSpPr>
            <a:spLocks noChangeArrowheads="1"/>
          </p:cNvSpPr>
          <p:nvPr/>
        </p:nvSpPr>
        <p:spPr bwMode="auto">
          <a:xfrm>
            <a:off x="475030" y="1794972"/>
            <a:ext cx="1533525" cy="78410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без нарушения СО</a:t>
            </a:r>
            <a:endParaRPr kumimoji="0" lang="ru-RU" altLang="ru-RU" sz="1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(отек, гиперемия, кровоизлияние)</a:t>
            </a: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
        <p:nvSpPr>
          <p:cNvPr id="69" name="Rectangle 6">
            <a:extLst>
              <a:ext uri="{FF2B5EF4-FFF2-40B4-BE49-F238E27FC236}">
                <a16:creationId xmlns:a16="http://schemas.microsoft.com/office/drawing/2014/main" id="{C6F84B91-DE1D-2319-7E77-2F8751635748}"/>
              </a:ext>
            </a:extLst>
          </p:cNvPr>
          <p:cNvSpPr>
            <a:spLocks noChangeArrowheads="1"/>
          </p:cNvSpPr>
          <p:nvPr/>
        </p:nvSpPr>
        <p:spPr bwMode="auto">
          <a:xfrm>
            <a:off x="2301388" y="1801176"/>
            <a:ext cx="1533525" cy="75474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с нарушением СО</a:t>
            </a:r>
            <a:endParaRPr kumimoji="0" lang="ru-RU" altLang="ru-RU" sz="10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(эрозия, экскориация, язва)</a:t>
            </a: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70" name="Rectangle 7">
            <a:extLst>
              <a:ext uri="{FF2B5EF4-FFF2-40B4-BE49-F238E27FC236}">
                <a16:creationId xmlns:a16="http://schemas.microsoft.com/office/drawing/2014/main" id="{BD42A4B9-E0BA-0312-8D95-D8FA8D452131}"/>
              </a:ext>
            </a:extLst>
          </p:cNvPr>
          <p:cNvSpPr>
            <a:spLocks noChangeArrowheads="1"/>
          </p:cNvSpPr>
          <p:nvPr/>
        </p:nvSpPr>
        <p:spPr bwMode="auto">
          <a:xfrm>
            <a:off x="6730610" y="1509444"/>
            <a:ext cx="1847850" cy="2571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Декубитальная</a:t>
            </a:r>
            <a:r>
              <a:rPr kumimoji="0" lang="ru-RU" altLang="ru-RU"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язва</a:t>
            </a: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
        <p:nvSpPr>
          <p:cNvPr id="71" name="Rectangle 8">
            <a:extLst>
              <a:ext uri="{FF2B5EF4-FFF2-40B4-BE49-F238E27FC236}">
                <a16:creationId xmlns:a16="http://schemas.microsoft.com/office/drawing/2014/main" id="{07AF8337-E16F-10DD-2F3A-F706D3322138}"/>
              </a:ext>
            </a:extLst>
          </p:cNvPr>
          <p:cNvSpPr>
            <a:spLocks noChangeArrowheads="1"/>
          </p:cNvSpPr>
          <p:nvPr/>
        </p:nvSpPr>
        <p:spPr bwMode="auto">
          <a:xfrm>
            <a:off x="6740135" y="1898223"/>
            <a:ext cx="1847850" cy="2762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Папилломатоз</a:t>
            </a: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
        <p:nvSpPr>
          <p:cNvPr id="72" name="Rectangle 9">
            <a:extLst>
              <a:ext uri="{FF2B5EF4-FFF2-40B4-BE49-F238E27FC236}">
                <a16:creationId xmlns:a16="http://schemas.microsoft.com/office/drawing/2014/main" id="{2F2A7A1D-CE4E-1FD0-DF53-15A552B7BD18}"/>
              </a:ext>
            </a:extLst>
          </p:cNvPr>
          <p:cNvSpPr>
            <a:spLocks noChangeArrowheads="1"/>
          </p:cNvSpPr>
          <p:nvPr/>
        </p:nvSpPr>
        <p:spPr bwMode="auto">
          <a:xfrm>
            <a:off x="6740135" y="2321767"/>
            <a:ext cx="1847850" cy="32226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Фиброз</a:t>
            </a: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73" name="Rectangle 10">
            <a:extLst>
              <a:ext uri="{FF2B5EF4-FFF2-40B4-BE49-F238E27FC236}">
                <a16:creationId xmlns:a16="http://schemas.microsoft.com/office/drawing/2014/main" id="{251952CE-F214-61B8-7631-85BE6BE4DC11}"/>
              </a:ext>
            </a:extLst>
          </p:cNvPr>
          <p:cNvSpPr>
            <a:spLocks noChangeArrowheads="1"/>
          </p:cNvSpPr>
          <p:nvPr/>
        </p:nvSpPr>
        <p:spPr bwMode="auto">
          <a:xfrm>
            <a:off x="6740135" y="2776854"/>
            <a:ext cx="1847850" cy="3397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Кератоз</a:t>
            </a: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74" name="Rectangle 12">
            <a:extLst>
              <a:ext uri="{FF2B5EF4-FFF2-40B4-BE49-F238E27FC236}">
                <a16:creationId xmlns:a16="http://schemas.microsoft.com/office/drawing/2014/main" id="{C76113D6-6F22-512D-9812-2C2D4619CF19}"/>
              </a:ext>
            </a:extLst>
          </p:cNvPr>
          <p:cNvSpPr>
            <a:spLocks noChangeArrowheads="1"/>
          </p:cNvSpPr>
          <p:nvPr/>
        </p:nvSpPr>
        <p:spPr bwMode="auto">
          <a:xfrm>
            <a:off x="6187685" y="3398886"/>
            <a:ext cx="3448684" cy="62769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Лейкоплакия</a:t>
            </a:r>
            <a:endParaRPr kumimoji="0" lang="ru-RU" altLang="ru-RU" sz="10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-плоская   -</a:t>
            </a:r>
            <a:r>
              <a:rPr kumimoji="0" lang="ru-RU" altLang="ru-RU" sz="12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веррукозная</a:t>
            </a:r>
            <a:r>
              <a:rPr kumimoji="0" lang="ru-RU" altLang="ru-RU"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-эрозивно-язвенная</a:t>
            </a: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
        <p:nvSpPr>
          <p:cNvPr id="75" name="Rectangle 17">
            <a:extLst>
              <a:ext uri="{FF2B5EF4-FFF2-40B4-BE49-F238E27FC236}">
                <a16:creationId xmlns:a16="http://schemas.microsoft.com/office/drawing/2014/main" id="{4E339892-346E-A9E0-8C9E-58CA860CDBD0}"/>
              </a:ext>
            </a:extLst>
          </p:cNvPr>
          <p:cNvSpPr>
            <a:spLocks noChangeArrowheads="1"/>
          </p:cNvSpPr>
          <p:nvPr/>
        </p:nvSpPr>
        <p:spPr bwMode="auto">
          <a:xfrm>
            <a:off x="4595692" y="2429924"/>
            <a:ext cx="1028700" cy="3524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РАК</a:t>
            </a: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cxnSp>
        <p:nvCxnSpPr>
          <p:cNvPr id="76" name="AutoShape 18">
            <a:extLst>
              <a:ext uri="{FF2B5EF4-FFF2-40B4-BE49-F238E27FC236}">
                <a16:creationId xmlns:a16="http://schemas.microsoft.com/office/drawing/2014/main" id="{3817DDFE-50DE-DF82-8BAC-14076291F69D}"/>
              </a:ext>
            </a:extLst>
          </p:cNvPr>
          <p:cNvCxnSpPr>
            <a:cxnSpLocks noChangeShapeType="1"/>
          </p:cNvCxnSpPr>
          <p:nvPr/>
        </p:nvCxnSpPr>
        <p:spPr bwMode="auto">
          <a:xfrm>
            <a:off x="5110042" y="4274233"/>
            <a:ext cx="2933700" cy="0"/>
          </a:xfrm>
          <a:prstGeom prst="straightConnector1">
            <a:avLst/>
          </a:prstGeom>
          <a:noFill/>
          <a:ln w="9525">
            <a:solidFill>
              <a:srgbClr val="000000"/>
            </a:solidFill>
            <a:round/>
            <a:headEnd/>
            <a:tailEnd/>
          </a:ln>
          <a:extLst>
            <a:ext uri="{909E8E84-426E-40dd-AFC4-6F175D3DCCD1}">
              <a14:hiddenFill xmlns="" xmlns:wp="http://schemas.openxmlformats.org/drawingml/2006/wordprocessingDrawing" xmlns:wps="http://schemas.microsoft.com/office/word/2010/wordprocessingShape" xmlns:a14="http://schemas.microsoft.com/office/drawing/2010/main" xmlns:lc="http://schemas.openxmlformats.org/drawingml/2006/lockedCanvas">
                <a:noFill/>
              </a14:hiddenFill>
            </a:ext>
          </a:extLst>
        </p:spPr>
      </p:cxnSp>
      <p:cxnSp>
        <p:nvCxnSpPr>
          <p:cNvPr id="78" name="AutoShape 21">
            <a:extLst>
              <a:ext uri="{FF2B5EF4-FFF2-40B4-BE49-F238E27FC236}">
                <a16:creationId xmlns:a16="http://schemas.microsoft.com/office/drawing/2014/main" id="{15E87829-A000-E3B0-E2AF-B25C9DB14561}"/>
              </a:ext>
            </a:extLst>
          </p:cNvPr>
          <p:cNvCxnSpPr>
            <a:cxnSpLocks noChangeShapeType="1"/>
          </p:cNvCxnSpPr>
          <p:nvPr/>
        </p:nvCxnSpPr>
        <p:spPr bwMode="auto">
          <a:xfrm>
            <a:off x="7990011" y="4026583"/>
            <a:ext cx="0" cy="247650"/>
          </a:xfrm>
          <a:prstGeom prst="straightConnector1">
            <a:avLst/>
          </a:prstGeom>
          <a:noFill/>
          <a:ln w="9525">
            <a:solidFill>
              <a:srgbClr val="000000"/>
            </a:solidFill>
            <a:round/>
            <a:headEnd/>
            <a:tailEnd/>
          </a:ln>
          <a:extLst>
            <a:ext uri="{909E8E84-426E-40dd-AFC4-6F175D3DCCD1}">
              <a14:hiddenFill xmlns="" xmlns:wp="http://schemas.openxmlformats.org/drawingml/2006/wordprocessingDrawing" xmlns:wps="http://schemas.microsoft.com/office/word/2010/wordprocessingShape" xmlns:a14="http://schemas.microsoft.com/office/drawing/2010/main" xmlns:lc="http://schemas.openxmlformats.org/drawingml/2006/lockedCanvas">
                <a:noFill/>
              </a14:hiddenFill>
            </a:ext>
          </a:extLst>
        </p:spPr>
      </p:cxnSp>
      <p:cxnSp>
        <p:nvCxnSpPr>
          <p:cNvPr id="83" name="AutoShape 26">
            <a:extLst>
              <a:ext uri="{FF2B5EF4-FFF2-40B4-BE49-F238E27FC236}">
                <a16:creationId xmlns:a16="http://schemas.microsoft.com/office/drawing/2014/main" id="{04CA528F-E88A-6E1F-7B2E-6F30ED22ED21}"/>
              </a:ext>
            </a:extLst>
          </p:cNvPr>
          <p:cNvCxnSpPr>
            <a:cxnSpLocks noChangeShapeType="1"/>
          </p:cNvCxnSpPr>
          <p:nvPr/>
        </p:nvCxnSpPr>
        <p:spPr bwMode="auto">
          <a:xfrm>
            <a:off x="7537695" y="1263698"/>
            <a:ext cx="1266825" cy="0"/>
          </a:xfrm>
          <a:prstGeom prst="straightConnector1">
            <a:avLst/>
          </a:prstGeom>
          <a:noFill/>
          <a:ln w="9525">
            <a:solidFill>
              <a:srgbClr val="000000"/>
            </a:solidFill>
            <a:round/>
            <a:headEnd/>
            <a:tailEnd/>
          </a:ln>
          <a:extLst>
            <a:ext uri="{909E8E84-426E-40dd-AFC4-6F175D3DCCD1}">
              <a14:hiddenFill xmlns="" xmlns:wp="http://schemas.openxmlformats.org/drawingml/2006/wordprocessingDrawing" xmlns:wps="http://schemas.microsoft.com/office/word/2010/wordprocessingShape" xmlns:a14="http://schemas.microsoft.com/office/drawing/2010/main" xmlns:lc="http://schemas.openxmlformats.org/drawingml/2006/lockedCanvas">
                <a:noFill/>
              </a14:hiddenFill>
            </a:ext>
          </a:extLst>
        </p:spPr>
      </p:cxnSp>
      <p:cxnSp>
        <p:nvCxnSpPr>
          <p:cNvPr id="87" name="AutoShape 30">
            <a:extLst>
              <a:ext uri="{FF2B5EF4-FFF2-40B4-BE49-F238E27FC236}">
                <a16:creationId xmlns:a16="http://schemas.microsoft.com/office/drawing/2014/main" id="{382DD27B-2161-0180-8D36-E8D48B8C10A0}"/>
              </a:ext>
            </a:extLst>
          </p:cNvPr>
          <p:cNvCxnSpPr>
            <a:cxnSpLocks noChangeShapeType="1"/>
          </p:cNvCxnSpPr>
          <p:nvPr/>
        </p:nvCxnSpPr>
        <p:spPr bwMode="auto">
          <a:xfrm flipV="1">
            <a:off x="5127870" y="2823648"/>
            <a:ext cx="0" cy="1447800"/>
          </a:xfrm>
          <a:prstGeom prst="straightConnector1">
            <a:avLst/>
          </a:prstGeom>
          <a:noFill/>
          <a:ln w="9525">
            <a:solidFill>
              <a:srgbClr val="000000"/>
            </a:solidFill>
            <a:round/>
            <a:headEnd/>
            <a:tailEnd type="triangle" w="med" len="med"/>
          </a:ln>
          <a:extLst>
            <a:ext uri="{909E8E84-426E-40dd-AFC4-6F175D3DCCD1}">
              <a14:hiddenFill xmlns="" xmlns:wp="http://schemas.openxmlformats.org/drawingml/2006/wordprocessingDrawing" xmlns:wps="http://schemas.microsoft.com/office/word/2010/wordprocessingShape" xmlns:a14="http://schemas.microsoft.com/office/drawing/2010/main" xmlns:lc="http://schemas.openxmlformats.org/drawingml/2006/lockedCanvas">
                <a:noFill/>
              </a14:hiddenFill>
            </a:ext>
          </a:extLst>
        </p:spPr>
      </p:cxnSp>
      <p:cxnSp>
        <p:nvCxnSpPr>
          <p:cNvPr id="92" name="AutoShape 35">
            <a:extLst>
              <a:ext uri="{FF2B5EF4-FFF2-40B4-BE49-F238E27FC236}">
                <a16:creationId xmlns:a16="http://schemas.microsoft.com/office/drawing/2014/main" id="{6B08047C-490F-1FD7-FAB1-F0C77F593464}"/>
              </a:ext>
            </a:extLst>
          </p:cNvPr>
          <p:cNvCxnSpPr>
            <a:cxnSpLocks noChangeShapeType="1"/>
          </p:cNvCxnSpPr>
          <p:nvPr/>
        </p:nvCxnSpPr>
        <p:spPr bwMode="auto">
          <a:xfrm flipH="1">
            <a:off x="8614020" y="2980591"/>
            <a:ext cx="190500" cy="0"/>
          </a:xfrm>
          <a:prstGeom prst="straightConnector1">
            <a:avLst/>
          </a:prstGeom>
          <a:noFill/>
          <a:ln w="9525">
            <a:solidFill>
              <a:srgbClr val="000000"/>
            </a:solidFill>
            <a:round/>
            <a:headEnd/>
            <a:tailEnd type="triangle" w="med" len="med"/>
          </a:ln>
          <a:extLst>
            <a:ext uri="{909E8E84-426E-40dd-AFC4-6F175D3DCCD1}">
              <a14:hiddenFill xmlns="" xmlns:wp="http://schemas.openxmlformats.org/drawingml/2006/wordprocessingDrawing" xmlns:wps="http://schemas.microsoft.com/office/word/2010/wordprocessingShape" xmlns:a14="http://schemas.microsoft.com/office/drawing/2010/main" xmlns:lc="http://schemas.openxmlformats.org/drawingml/2006/lockedCanvas">
                <a:noFill/>
              </a14:hiddenFill>
            </a:ext>
          </a:extLst>
        </p:spPr>
      </p:cxnSp>
      <p:cxnSp>
        <p:nvCxnSpPr>
          <p:cNvPr id="93" name="AutoShape 36">
            <a:extLst>
              <a:ext uri="{FF2B5EF4-FFF2-40B4-BE49-F238E27FC236}">
                <a16:creationId xmlns:a16="http://schemas.microsoft.com/office/drawing/2014/main" id="{5E26171E-E00C-B52F-1A1F-85A24D1474C2}"/>
              </a:ext>
            </a:extLst>
          </p:cNvPr>
          <p:cNvCxnSpPr>
            <a:cxnSpLocks noChangeShapeType="1"/>
          </p:cNvCxnSpPr>
          <p:nvPr/>
        </p:nvCxnSpPr>
        <p:spPr bwMode="auto">
          <a:xfrm flipH="1">
            <a:off x="8614020" y="2482898"/>
            <a:ext cx="190500" cy="0"/>
          </a:xfrm>
          <a:prstGeom prst="straightConnector1">
            <a:avLst/>
          </a:prstGeom>
          <a:noFill/>
          <a:ln w="9525">
            <a:solidFill>
              <a:srgbClr val="000000"/>
            </a:solidFill>
            <a:round/>
            <a:headEnd/>
            <a:tailEnd type="triangle" w="med" len="med"/>
          </a:ln>
          <a:extLst>
            <a:ext uri="{909E8E84-426E-40dd-AFC4-6F175D3DCCD1}">
              <a14:hiddenFill xmlns="" xmlns:wp="http://schemas.openxmlformats.org/drawingml/2006/wordprocessingDrawing" xmlns:wps="http://schemas.microsoft.com/office/word/2010/wordprocessingShape" xmlns:a14="http://schemas.microsoft.com/office/drawing/2010/main" xmlns:lc="http://schemas.openxmlformats.org/drawingml/2006/lockedCanvas">
                <a:noFill/>
              </a14:hiddenFill>
            </a:ext>
          </a:extLst>
        </p:spPr>
      </p:cxnSp>
      <p:cxnSp>
        <p:nvCxnSpPr>
          <p:cNvPr id="94" name="AutoShape 37">
            <a:extLst>
              <a:ext uri="{FF2B5EF4-FFF2-40B4-BE49-F238E27FC236}">
                <a16:creationId xmlns:a16="http://schemas.microsoft.com/office/drawing/2014/main" id="{FF2701DB-5BCE-7350-A3B8-31B38A3E8B22}"/>
              </a:ext>
            </a:extLst>
          </p:cNvPr>
          <p:cNvCxnSpPr>
            <a:cxnSpLocks noChangeShapeType="1"/>
          </p:cNvCxnSpPr>
          <p:nvPr/>
        </p:nvCxnSpPr>
        <p:spPr bwMode="auto">
          <a:xfrm flipH="1">
            <a:off x="8614020" y="2036335"/>
            <a:ext cx="190500" cy="0"/>
          </a:xfrm>
          <a:prstGeom prst="straightConnector1">
            <a:avLst/>
          </a:prstGeom>
          <a:noFill/>
          <a:ln w="9525">
            <a:solidFill>
              <a:srgbClr val="000000"/>
            </a:solidFill>
            <a:round/>
            <a:headEnd/>
            <a:tailEnd type="triangle" w="med" len="med"/>
          </a:ln>
          <a:extLst>
            <a:ext uri="{909E8E84-426E-40dd-AFC4-6F175D3DCCD1}">
              <a14:hiddenFill xmlns="" xmlns:wp="http://schemas.openxmlformats.org/drawingml/2006/wordprocessingDrawing" xmlns:wps="http://schemas.microsoft.com/office/word/2010/wordprocessingShape" xmlns:a14="http://schemas.microsoft.com/office/drawing/2010/main" xmlns:lc="http://schemas.openxmlformats.org/drawingml/2006/lockedCanvas">
                <a:noFill/>
              </a14:hiddenFill>
            </a:ext>
          </a:extLst>
        </p:spPr>
      </p:cxnSp>
      <p:cxnSp>
        <p:nvCxnSpPr>
          <p:cNvPr id="95" name="AutoShape 38">
            <a:extLst>
              <a:ext uri="{FF2B5EF4-FFF2-40B4-BE49-F238E27FC236}">
                <a16:creationId xmlns:a16="http://schemas.microsoft.com/office/drawing/2014/main" id="{272BEAA0-6834-BFF3-0B2D-B84CD55BEC9C}"/>
              </a:ext>
            </a:extLst>
          </p:cNvPr>
          <p:cNvCxnSpPr>
            <a:cxnSpLocks noChangeShapeType="1"/>
          </p:cNvCxnSpPr>
          <p:nvPr/>
        </p:nvCxnSpPr>
        <p:spPr bwMode="auto">
          <a:xfrm flipH="1">
            <a:off x="8614020" y="1638031"/>
            <a:ext cx="190500" cy="0"/>
          </a:xfrm>
          <a:prstGeom prst="straightConnector1">
            <a:avLst/>
          </a:prstGeom>
          <a:noFill/>
          <a:ln w="9525">
            <a:solidFill>
              <a:srgbClr val="000000"/>
            </a:solidFill>
            <a:round/>
            <a:headEnd/>
            <a:tailEnd type="triangle" w="med" len="med"/>
          </a:ln>
          <a:extLst>
            <a:ext uri="{909E8E84-426E-40dd-AFC4-6F175D3DCCD1}">
              <a14:hiddenFill xmlns="" xmlns:wp="http://schemas.openxmlformats.org/drawingml/2006/wordprocessingDrawing" xmlns:wps="http://schemas.microsoft.com/office/word/2010/wordprocessingShape" xmlns:a14="http://schemas.microsoft.com/office/drawing/2010/main" xmlns:lc="http://schemas.openxmlformats.org/drawingml/2006/lockedCanvas">
                <a:noFill/>
              </a14:hiddenFill>
            </a:ext>
          </a:extLst>
        </p:spPr>
      </p:cxnSp>
      <p:cxnSp>
        <p:nvCxnSpPr>
          <p:cNvPr id="96" name="AutoShape 39">
            <a:extLst>
              <a:ext uri="{FF2B5EF4-FFF2-40B4-BE49-F238E27FC236}">
                <a16:creationId xmlns:a16="http://schemas.microsoft.com/office/drawing/2014/main" id="{C6095C0B-588F-F83B-D1F1-B05CC6981A61}"/>
              </a:ext>
            </a:extLst>
          </p:cNvPr>
          <p:cNvCxnSpPr>
            <a:cxnSpLocks noChangeShapeType="1"/>
          </p:cNvCxnSpPr>
          <p:nvPr/>
        </p:nvCxnSpPr>
        <p:spPr bwMode="auto">
          <a:xfrm>
            <a:off x="7770400" y="3143615"/>
            <a:ext cx="0" cy="260985"/>
          </a:xfrm>
          <a:prstGeom prst="straightConnector1">
            <a:avLst/>
          </a:prstGeom>
          <a:noFill/>
          <a:ln w="9525">
            <a:solidFill>
              <a:srgbClr val="000000"/>
            </a:solidFill>
            <a:round/>
            <a:headEnd/>
            <a:tailEnd type="triangle" w="med" len="med"/>
          </a:ln>
          <a:extLst>
            <a:ext uri="{909E8E84-426E-40dd-AFC4-6F175D3DCCD1}">
              <a14:hiddenFill xmlns="" xmlns:wp="http://schemas.openxmlformats.org/drawingml/2006/wordprocessingDrawing" xmlns:wps="http://schemas.microsoft.com/office/word/2010/wordprocessingShape" xmlns:a14="http://schemas.microsoft.com/office/drawing/2010/main" xmlns:lc="http://schemas.openxmlformats.org/drawingml/2006/lockedCanvas">
                <a:noFill/>
              </a14:hiddenFill>
            </a:ext>
          </a:extLst>
        </p:spPr>
      </p:cxnSp>
      <p:cxnSp>
        <p:nvCxnSpPr>
          <p:cNvPr id="121" name="AutoShape 64">
            <a:extLst>
              <a:ext uri="{FF2B5EF4-FFF2-40B4-BE49-F238E27FC236}">
                <a16:creationId xmlns:a16="http://schemas.microsoft.com/office/drawing/2014/main" id="{5FCB09FE-FD00-F0BF-5460-58811F6D86D4}"/>
              </a:ext>
            </a:extLst>
          </p:cNvPr>
          <p:cNvCxnSpPr>
            <a:cxnSpLocks noChangeShapeType="1"/>
          </p:cNvCxnSpPr>
          <p:nvPr/>
        </p:nvCxnSpPr>
        <p:spPr bwMode="auto">
          <a:xfrm>
            <a:off x="2949185" y="10452148"/>
            <a:ext cx="0" cy="114300"/>
          </a:xfrm>
          <a:prstGeom prst="straightConnector1">
            <a:avLst/>
          </a:prstGeom>
          <a:noFill/>
          <a:ln w="9525">
            <a:solidFill>
              <a:srgbClr val="000000"/>
            </a:solidFill>
            <a:round/>
            <a:headEnd/>
            <a:tailEnd type="triangle" w="med" len="med"/>
          </a:ln>
          <a:extLst>
            <a:ext uri="{909E8E84-426E-40dd-AFC4-6F175D3DCCD1}">
              <a14:hiddenFill xmlns="" xmlns:wp="http://schemas.openxmlformats.org/drawingml/2006/wordprocessingDrawing" xmlns:wps="http://schemas.microsoft.com/office/word/2010/wordprocessingShape" xmlns:a14="http://schemas.microsoft.com/office/drawing/2010/main" xmlns:lc="http://schemas.openxmlformats.org/drawingml/2006/lockedCanvas">
                <a:noFill/>
              </a14:hiddenFill>
            </a:ext>
          </a:extLst>
        </p:spPr>
      </p:cxnSp>
      <p:cxnSp>
        <p:nvCxnSpPr>
          <p:cNvPr id="122" name="AutoShape 65">
            <a:extLst>
              <a:ext uri="{FF2B5EF4-FFF2-40B4-BE49-F238E27FC236}">
                <a16:creationId xmlns:a16="http://schemas.microsoft.com/office/drawing/2014/main" id="{7117A082-9B9F-B473-3EE7-22524E912221}"/>
              </a:ext>
            </a:extLst>
          </p:cNvPr>
          <p:cNvCxnSpPr>
            <a:cxnSpLocks noChangeShapeType="1"/>
          </p:cNvCxnSpPr>
          <p:nvPr/>
        </p:nvCxnSpPr>
        <p:spPr bwMode="auto">
          <a:xfrm>
            <a:off x="7540235" y="10452148"/>
            <a:ext cx="0" cy="114300"/>
          </a:xfrm>
          <a:prstGeom prst="straightConnector1">
            <a:avLst/>
          </a:prstGeom>
          <a:noFill/>
          <a:ln w="9525">
            <a:solidFill>
              <a:srgbClr val="000000"/>
            </a:solidFill>
            <a:round/>
            <a:headEnd/>
            <a:tailEnd type="triangle" w="med" len="med"/>
          </a:ln>
          <a:extLst>
            <a:ext uri="{909E8E84-426E-40dd-AFC4-6F175D3DCCD1}">
              <a14:hiddenFill xmlns="" xmlns:wp="http://schemas.openxmlformats.org/drawingml/2006/wordprocessingDrawing" xmlns:wps="http://schemas.microsoft.com/office/word/2010/wordprocessingShape" xmlns:a14="http://schemas.microsoft.com/office/drawing/2010/main" xmlns:lc="http://schemas.openxmlformats.org/drawingml/2006/lockedCanvas">
                <a:noFill/>
              </a14:hiddenFill>
            </a:ext>
          </a:extLst>
        </p:spPr>
      </p:cxnSp>
      <p:sp>
        <p:nvSpPr>
          <p:cNvPr id="125" name="Rectangle 172">
            <a:extLst>
              <a:ext uri="{FF2B5EF4-FFF2-40B4-BE49-F238E27FC236}">
                <a16:creationId xmlns:a16="http://schemas.microsoft.com/office/drawing/2014/main" id="{D0B30128-0082-B1E4-5224-378E671FDFFB}"/>
              </a:ext>
            </a:extLst>
          </p:cNvPr>
          <p:cNvSpPr>
            <a:spLocks noChangeArrowheads="1"/>
          </p:cNvSpPr>
          <p:nvPr/>
        </p:nvSpPr>
        <p:spPr bwMode="auto">
          <a:xfrm>
            <a:off x="1686757" y="369008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cxnSp>
        <p:nvCxnSpPr>
          <p:cNvPr id="127" name="Прямая со стрелкой 126">
            <a:extLst>
              <a:ext uri="{FF2B5EF4-FFF2-40B4-BE49-F238E27FC236}">
                <a16:creationId xmlns:a16="http://schemas.microsoft.com/office/drawing/2014/main" id="{C73E187D-FC08-A3E1-2C16-1A4E004F5C0C}"/>
              </a:ext>
            </a:extLst>
          </p:cNvPr>
          <p:cNvCxnSpPr/>
          <p:nvPr/>
        </p:nvCxnSpPr>
        <p:spPr>
          <a:xfrm flipH="1">
            <a:off x="2625969" y="750277"/>
            <a:ext cx="668216" cy="21101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9" name="Прямая со стрелкой 128">
            <a:extLst>
              <a:ext uri="{FF2B5EF4-FFF2-40B4-BE49-F238E27FC236}">
                <a16:creationId xmlns:a16="http://schemas.microsoft.com/office/drawing/2014/main" id="{3E84C9C6-CA11-7E5D-7CD3-729325AC7AE1}"/>
              </a:ext>
            </a:extLst>
          </p:cNvPr>
          <p:cNvCxnSpPr/>
          <p:nvPr/>
        </p:nvCxnSpPr>
        <p:spPr>
          <a:xfrm>
            <a:off x="5908431" y="667015"/>
            <a:ext cx="668461" cy="1887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1" name="Прямая со стрелкой 130">
            <a:extLst>
              <a:ext uri="{FF2B5EF4-FFF2-40B4-BE49-F238E27FC236}">
                <a16:creationId xmlns:a16="http://schemas.microsoft.com/office/drawing/2014/main" id="{BA6A0BFA-291B-AB59-DBEB-6575EF132A87}"/>
              </a:ext>
            </a:extLst>
          </p:cNvPr>
          <p:cNvCxnSpPr/>
          <p:nvPr/>
        </p:nvCxnSpPr>
        <p:spPr>
          <a:xfrm flipH="1">
            <a:off x="1686757" y="1509444"/>
            <a:ext cx="212381" cy="2571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3" name="Прямая со стрелкой 132">
            <a:extLst>
              <a:ext uri="{FF2B5EF4-FFF2-40B4-BE49-F238E27FC236}">
                <a16:creationId xmlns:a16="http://schemas.microsoft.com/office/drawing/2014/main" id="{A06B6D10-70D6-B3BE-D2A7-9B94D1117DA2}"/>
              </a:ext>
            </a:extLst>
          </p:cNvPr>
          <p:cNvCxnSpPr/>
          <p:nvPr/>
        </p:nvCxnSpPr>
        <p:spPr>
          <a:xfrm>
            <a:off x="2625969" y="1509444"/>
            <a:ext cx="285629" cy="2571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5" name="Прямая соединительная линия 134">
            <a:extLst>
              <a:ext uri="{FF2B5EF4-FFF2-40B4-BE49-F238E27FC236}">
                <a16:creationId xmlns:a16="http://schemas.microsoft.com/office/drawing/2014/main" id="{3DA44C29-7227-49B7-6943-4830B928C34B}"/>
              </a:ext>
            </a:extLst>
          </p:cNvPr>
          <p:cNvCxnSpPr/>
          <p:nvPr/>
        </p:nvCxnSpPr>
        <p:spPr>
          <a:xfrm>
            <a:off x="8803544" y="1276886"/>
            <a:ext cx="0" cy="170370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35558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40">
            <a:extLst>
              <a:ext uri="{FF2B5EF4-FFF2-40B4-BE49-F238E27FC236}">
                <a16:creationId xmlns:a16="http://schemas.microsoft.com/office/drawing/2014/main" id="{E1F7FC28-1B7E-E5A0-0783-58049B4F8213}"/>
              </a:ext>
            </a:extLst>
          </p:cNvPr>
          <p:cNvSpPr>
            <a:spLocks noChangeArrowheads="1"/>
          </p:cNvSpPr>
          <p:nvPr/>
        </p:nvSpPr>
        <p:spPr bwMode="auto">
          <a:xfrm>
            <a:off x="4219575" y="342900"/>
            <a:ext cx="2457450" cy="3714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200" b="1" i="0" u="none" strike="noStrike" cap="none" normalizeH="0" baseline="0">
                <a:ln>
                  <a:noFill/>
                </a:ln>
                <a:solidFill>
                  <a:schemeClr val="tx1"/>
                </a:solidFill>
                <a:effectLst/>
                <a:latin typeface="Arial" panose="020B0604020202020204" pitchFamily="34" charset="0"/>
                <a:ea typeface="Times New Roman" panose="02020603050405020304" pitchFamily="18" charset="0"/>
              </a:rPr>
              <a:t>ФИЗИЧЕСКАЯ ТРАВМА</a:t>
            </a: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37" name="Rectangle 41">
            <a:extLst>
              <a:ext uri="{FF2B5EF4-FFF2-40B4-BE49-F238E27FC236}">
                <a16:creationId xmlns:a16="http://schemas.microsoft.com/office/drawing/2014/main" id="{4E2059ED-18C2-73EA-E575-18DEBE76CA58}"/>
              </a:ext>
            </a:extLst>
          </p:cNvPr>
          <p:cNvSpPr>
            <a:spLocks noChangeArrowheads="1"/>
          </p:cNvSpPr>
          <p:nvPr/>
        </p:nvSpPr>
        <p:spPr bwMode="auto">
          <a:xfrm>
            <a:off x="857250" y="962758"/>
            <a:ext cx="1695450" cy="4095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ЛУЧЕВАЯ</a:t>
            </a: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
        <p:nvSpPr>
          <p:cNvPr id="38" name="Rectangle 42">
            <a:extLst>
              <a:ext uri="{FF2B5EF4-FFF2-40B4-BE49-F238E27FC236}">
                <a16:creationId xmlns:a16="http://schemas.microsoft.com/office/drawing/2014/main" id="{2F1AAA36-C78C-616F-ADE7-9DE85249D8D1}"/>
              </a:ext>
            </a:extLst>
          </p:cNvPr>
          <p:cNvSpPr>
            <a:spLocks noChangeArrowheads="1"/>
          </p:cNvSpPr>
          <p:nvPr/>
        </p:nvSpPr>
        <p:spPr bwMode="auto">
          <a:xfrm>
            <a:off x="844550" y="1629508"/>
            <a:ext cx="1695450" cy="5619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Пленчатый </a:t>
            </a:r>
            <a:r>
              <a:rPr kumimoji="0" lang="ru-RU" altLang="ru-RU" sz="12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радиомукозит</a:t>
            </a: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
        <p:nvSpPr>
          <p:cNvPr id="39" name="Rectangle 43">
            <a:extLst>
              <a:ext uri="{FF2B5EF4-FFF2-40B4-BE49-F238E27FC236}">
                <a16:creationId xmlns:a16="http://schemas.microsoft.com/office/drawing/2014/main" id="{7C237AEC-F508-A4F5-4B91-848AE869C952}"/>
              </a:ext>
            </a:extLst>
          </p:cNvPr>
          <p:cNvSpPr>
            <a:spLocks noChangeArrowheads="1"/>
          </p:cNvSpPr>
          <p:nvPr/>
        </p:nvSpPr>
        <p:spPr bwMode="auto">
          <a:xfrm>
            <a:off x="4704374" y="995436"/>
            <a:ext cx="1771650" cy="4095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ЭЛЕКТРИЧЕСКАЯ</a:t>
            </a: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
        <p:nvSpPr>
          <p:cNvPr id="40" name="Rectangle 44">
            <a:extLst>
              <a:ext uri="{FF2B5EF4-FFF2-40B4-BE49-F238E27FC236}">
                <a16:creationId xmlns:a16="http://schemas.microsoft.com/office/drawing/2014/main" id="{F9DBB152-FBAD-EE63-3B0E-313142209A0E}"/>
              </a:ext>
            </a:extLst>
          </p:cNvPr>
          <p:cNvSpPr>
            <a:spLocks noChangeArrowheads="1"/>
          </p:cNvSpPr>
          <p:nvPr/>
        </p:nvSpPr>
        <p:spPr bwMode="auto">
          <a:xfrm>
            <a:off x="4695825" y="1686072"/>
            <a:ext cx="1771650" cy="5429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Поверхностные, глубокие некрозы</a:t>
            </a: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41" name="Rectangle 45">
            <a:extLst>
              <a:ext uri="{FF2B5EF4-FFF2-40B4-BE49-F238E27FC236}">
                <a16:creationId xmlns:a16="http://schemas.microsoft.com/office/drawing/2014/main" id="{4A541448-D9A8-250B-9823-80272509A622}"/>
              </a:ext>
            </a:extLst>
          </p:cNvPr>
          <p:cNvSpPr>
            <a:spLocks noChangeArrowheads="1"/>
          </p:cNvSpPr>
          <p:nvPr/>
        </p:nvSpPr>
        <p:spPr bwMode="auto">
          <a:xfrm>
            <a:off x="857250" y="2491154"/>
            <a:ext cx="1695450" cy="6000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Трофическая язва</a:t>
            </a: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42" name="Rectangle 46">
            <a:extLst>
              <a:ext uri="{FF2B5EF4-FFF2-40B4-BE49-F238E27FC236}">
                <a16:creationId xmlns:a16="http://schemas.microsoft.com/office/drawing/2014/main" id="{78D67829-14B6-4142-DBEE-62DFAC1FDDAB}"/>
              </a:ext>
            </a:extLst>
          </p:cNvPr>
          <p:cNvSpPr>
            <a:spLocks noChangeArrowheads="1"/>
          </p:cNvSpPr>
          <p:nvPr/>
        </p:nvSpPr>
        <p:spPr bwMode="auto">
          <a:xfrm>
            <a:off x="8422787" y="995436"/>
            <a:ext cx="2419350" cy="4095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ЭЛЕКТРОХИМИЧЕСКАЯ</a:t>
            </a: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
        <p:nvSpPr>
          <p:cNvPr id="43" name="Rectangle 47">
            <a:extLst>
              <a:ext uri="{FF2B5EF4-FFF2-40B4-BE49-F238E27FC236}">
                <a16:creationId xmlns:a16="http://schemas.microsoft.com/office/drawing/2014/main" id="{879CFFFA-6174-F8CA-B8EE-1B7EFB95C394}"/>
              </a:ext>
            </a:extLst>
          </p:cNvPr>
          <p:cNvSpPr>
            <a:spLocks noChangeArrowheads="1"/>
          </p:cNvSpPr>
          <p:nvPr/>
        </p:nvSpPr>
        <p:spPr bwMode="auto">
          <a:xfrm>
            <a:off x="8371987" y="1688563"/>
            <a:ext cx="2419350" cy="6000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Гальваноз</a:t>
            </a: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44" name="Rectangle 48">
            <a:extLst>
              <a:ext uri="{FF2B5EF4-FFF2-40B4-BE49-F238E27FC236}">
                <a16:creationId xmlns:a16="http://schemas.microsoft.com/office/drawing/2014/main" id="{318FC447-4D9D-4EA4-1E28-31BF1FF04A88}"/>
              </a:ext>
            </a:extLst>
          </p:cNvPr>
          <p:cNvSpPr>
            <a:spLocks noChangeArrowheads="1"/>
          </p:cNvSpPr>
          <p:nvPr/>
        </p:nvSpPr>
        <p:spPr bwMode="auto">
          <a:xfrm>
            <a:off x="8422787" y="2791191"/>
            <a:ext cx="2419350" cy="5524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Красный плоский лишай</a:t>
            </a: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cxnSp>
        <p:nvCxnSpPr>
          <p:cNvPr id="49" name="AutoShape 53">
            <a:extLst>
              <a:ext uri="{FF2B5EF4-FFF2-40B4-BE49-F238E27FC236}">
                <a16:creationId xmlns:a16="http://schemas.microsoft.com/office/drawing/2014/main" id="{B10CF745-5841-9BB2-3933-EAA1C6AD56EC}"/>
              </a:ext>
            </a:extLst>
          </p:cNvPr>
          <p:cNvCxnSpPr>
            <a:cxnSpLocks noChangeShapeType="1"/>
          </p:cNvCxnSpPr>
          <p:nvPr/>
        </p:nvCxnSpPr>
        <p:spPr bwMode="auto">
          <a:xfrm>
            <a:off x="5885815" y="6865620"/>
            <a:ext cx="0" cy="142875"/>
          </a:xfrm>
          <a:prstGeom prst="straightConnector1">
            <a:avLst/>
          </a:prstGeom>
          <a:noFill/>
          <a:ln w="9525">
            <a:solidFill>
              <a:srgbClr val="000000"/>
            </a:solidFill>
            <a:round/>
            <a:headEnd/>
            <a:tailEnd type="triangle" w="med" len="med"/>
          </a:ln>
          <a:extLst>
            <a:ext uri="{909E8E84-426E-40dd-AFC4-6F175D3DCCD1}">
              <a14:hiddenFill xmlns="" xmlns:wp="http://schemas.openxmlformats.org/drawingml/2006/wordprocessingDrawing" xmlns:wps="http://schemas.microsoft.com/office/word/2010/wordprocessingShape" xmlns:a14="http://schemas.microsoft.com/office/drawing/2010/main" xmlns:lc="http://schemas.openxmlformats.org/drawingml/2006/lockedCanvas">
                <a:noFill/>
              </a14:hiddenFill>
            </a:ext>
          </a:extLst>
        </p:spPr>
      </p:cxnSp>
      <p:cxnSp>
        <p:nvCxnSpPr>
          <p:cNvPr id="50" name="AutoShape 54">
            <a:extLst>
              <a:ext uri="{FF2B5EF4-FFF2-40B4-BE49-F238E27FC236}">
                <a16:creationId xmlns:a16="http://schemas.microsoft.com/office/drawing/2014/main" id="{2F3CECF6-4DCE-7E4E-6BBA-C173DF1A10FA}"/>
              </a:ext>
            </a:extLst>
          </p:cNvPr>
          <p:cNvCxnSpPr>
            <a:cxnSpLocks noChangeShapeType="1"/>
          </p:cNvCxnSpPr>
          <p:nvPr/>
        </p:nvCxnSpPr>
        <p:spPr bwMode="auto">
          <a:xfrm flipH="1">
            <a:off x="8841399" y="4425314"/>
            <a:ext cx="9525" cy="142875"/>
          </a:xfrm>
          <a:prstGeom prst="straightConnector1">
            <a:avLst/>
          </a:prstGeom>
          <a:noFill/>
          <a:ln w="9525">
            <a:solidFill>
              <a:srgbClr val="000000"/>
            </a:solidFill>
            <a:round/>
            <a:headEnd/>
            <a:tailEnd type="triangle" w="med" len="med"/>
          </a:ln>
          <a:extLst>
            <a:ext uri="{909E8E84-426E-40dd-AFC4-6F175D3DCCD1}">
              <a14:hiddenFill xmlns="" xmlns:wp="http://schemas.openxmlformats.org/drawingml/2006/wordprocessingDrawing" xmlns:wps="http://schemas.microsoft.com/office/word/2010/wordprocessingShape" xmlns:a14="http://schemas.microsoft.com/office/drawing/2010/main" xmlns:lc="http://schemas.openxmlformats.org/drawingml/2006/lockedCanvas">
                <a:noFill/>
              </a14:hiddenFill>
            </a:ext>
          </a:extLst>
        </p:spPr>
      </p:cxnSp>
      <p:cxnSp>
        <p:nvCxnSpPr>
          <p:cNvPr id="52" name="AutoShape 56">
            <a:extLst>
              <a:ext uri="{FF2B5EF4-FFF2-40B4-BE49-F238E27FC236}">
                <a16:creationId xmlns:a16="http://schemas.microsoft.com/office/drawing/2014/main" id="{EED5C299-79DC-C857-67B3-FDFD65EA813F}"/>
              </a:ext>
            </a:extLst>
          </p:cNvPr>
          <p:cNvCxnSpPr>
            <a:cxnSpLocks noChangeShapeType="1"/>
          </p:cNvCxnSpPr>
          <p:nvPr/>
        </p:nvCxnSpPr>
        <p:spPr bwMode="auto">
          <a:xfrm>
            <a:off x="4360227" y="4055232"/>
            <a:ext cx="0" cy="152400"/>
          </a:xfrm>
          <a:prstGeom prst="straightConnector1">
            <a:avLst/>
          </a:prstGeom>
          <a:noFill/>
          <a:ln w="9525">
            <a:solidFill>
              <a:srgbClr val="000000"/>
            </a:solidFill>
            <a:round/>
            <a:headEnd/>
            <a:tailEnd type="triangle" w="med" len="med"/>
          </a:ln>
          <a:extLst>
            <a:ext uri="{909E8E84-426E-40dd-AFC4-6F175D3DCCD1}">
              <a14:hiddenFill xmlns="" xmlns:wp="http://schemas.openxmlformats.org/drawingml/2006/wordprocessingDrawing" xmlns:wps="http://schemas.microsoft.com/office/word/2010/wordprocessingShape" xmlns:a14="http://schemas.microsoft.com/office/drawing/2010/main" xmlns:lc="http://schemas.openxmlformats.org/drawingml/2006/lockedCanvas">
                <a:noFill/>
              </a14:hiddenFill>
            </a:ext>
          </a:extLst>
        </p:spPr>
      </p:cxnSp>
      <p:sp>
        <p:nvSpPr>
          <p:cNvPr id="53" name="Rectangle 57">
            <a:extLst>
              <a:ext uri="{FF2B5EF4-FFF2-40B4-BE49-F238E27FC236}">
                <a16:creationId xmlns:a16="http://schemas.microsoft.com/office/drawing/2014/main" id="{F0198199-AFC8-2291-E96E-CB84CEE7BA58}"/>
              </a:ext>
            </a:extLst>
          </p:cNvPr>
          <p:cNvSpPr>
            <a:spLocks noChangeArrowheads="1"/>
          </p:cNvSpPr>
          <p:nvPr/>
        </p:nvSpPr>
        <p:spPr bwMode="auto">
          <a:xfrm>
            <a:off x="4291012" y="3597006"/>
            <a:ext cx="2447925" cy="4381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200" b="1" i="0" u="none" strike="noStrike" cap="none" normalizeH="0" baseline="0">
                <a:ln>
                  <a:noFill/>
                </a:ln>
                <a:solidFill>
                  <a:schemeClr val="tx1"/>
                </a:solidFill>
                <a:effectLst/>
                <a:latin typeface="Arial" panose="020B0604020202020204" pitchFamily="34" charset="0"/>
                <a:ea typeface="Times New Roman" panose="02020603050405020304" pitchFamily="18" charset="0"/>
              </a:rPr>
              <a:t>ХИМИЧЕСКАЯ ТРАВМА</a:t>
            </a: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54" name="Rectangle 58">
            <a:extLst>
              <a:ext uri="{FF2B5EF4-FFF2-40B4-BE49-F238E27FC236}">
                <a16:creationId xmlns:a16="http://schemas.microsoft.com/office/drawing/2014/main" id="{6BFC0661-2EDE-FD2F-F129-A22EE88A18EA}"/>
              </a:ext>
            </a:extLst>
          </p:cNvPr>
          <p:cNvSpPr>
            <a:spLocks noChangeArrowheads="1"/>
          </p:cNvSpPr>
          <p:nvPr/>
        </p:nvSpPr>
        <p:spPr bwMode="auto">
          <a:xfrm>
            <a:off x="2124075" y="4570094"/>
            <a:ext cx="2095500" cy="3524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ЩЕЛОЧИ</a:t>
            </a: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
        <p:nvSpPr>
          <p:cNvPr id="55" name="Rectangle 59">
            <a:extLst>
              <a:ext uri="{FF2B5EF4-FFF2-40B4-BE49-F238E27FC236}">
                <a16:creationId xmlns:a16="http://schemas.microsoft.com/office/drawing/2014/main" id="{954F479F-79D1-5551-946E-E3B7C428E3C7}"/>
              </a:ext>
            </a:extLst>
          </p:cNvPr>
          <p:cNvSpPr>
            <a:spLocks noChangeArrowheads="1"/>
          </p:cNvSpPr>
          <p:nvPr/>
        </p:nvSpPr>
        <p:spPr bwMode="auto">
          <a:xfrm>
            <a:off x="2124075" y="5036819"/>
            <a:ext cx="2095500" cy="3333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Колликвационный некроз</a:t>
            </a: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56" name="Rectangle 60">
            <a:extLst>
              <a:ext uri="{FF2B5EF4-FFF2-40B4-BE49-F238E27FC236}">
                <a16:creationId xmlns:a16="http://schemas.microsoft.com/office/drawing/2014/main" id="{436602A4-E03B-7EAC-5362-29A056AF9FF5}"/>
              </a:ext>
            </a:extLst>
          </p:cNvPr>
          <p:cNvSpPr>
            <a:spLocks noChangeArrowheads="1"/>
          </p:cNvSpPr>
          <p:nvPr/>
        </p:nvSpPr>
        <p:spPr bwMode="auto">
          <a:xfrm>
            <a:off x="6476024" y="4522469"/>
            <a:ext cx="2362200" cy="3524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КИСЛОТЫ</a:t>
            </a: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57" name="Rectangle 61">
            <a:extLst>
              <a:ext uri="{FF2B5EF4-FFF2-40B4-BE49-F238E27FC236}">
                <a16:creationId xmlns:a16="http://schemas.microsoft.com/office/drawing/2014/main" id="{D8EDA2D8-695F-FAA7-E231-7C6F3014A61F}"/>
              </a:ext>
            </a:extLst>
          </p:cNvPr>
          <p:cNvSpPr>
            <a:spLocks noChangeArrowheads="1"/>
          </p:cNvSpPr>
          <p:nvPr/>
        </p:nvSpPr>
        <p:spPr bwMode="auto">
          <a:xfrm>
            <a:off x="6476024" y="4989194"/>
            <a:ext cx="2362200" cy="381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Коагуляционный некроз</a:t>
            </a:r>
            <a:endParaRPr kumimoji="0" lang="ru-RU" altLang="ru-RU" sz="1800" b="0" i="0" u="none" strike="noStrike" cap="none" normalizeH="0" baseline="0">
              <a:ln>
                <a:noFill/>
              </a:ln>
              <a:solidFill>
                <a:schemeClr val="tx1"/>
              </a:solidFill>
              <a:effectLst/>
              <a:latin typeface="Arial" panose="020B0604020202020204" pitchFamily="34" charset="0"/>
            </a:endParaRPr>
          </a:p>
        </p:txBody>
      </p:sp>
      <p:cxnSp>
        <p:nvCxnSpPr>
          <p:cNvPr id="58" name="AutoShape 62">
            <a:extLst>
              <a:ext uri="{FF2B5EF4-FFF2-40B4-BE49-F238E27FC236}">
                <a16:creationId xmlns:a16="http://schemas.microsoft.com/office/drawing/2014/main" id="{D9D80970-EA3F-5DEC-A401-353A2B961BDD}"/>
              </a:ext>
            </a:extLst>
          </p:cNvPr>
          <p:cNvCxnSpPr>
            <a:cxnSpLocks noChangeShapeType="1"/>
          </p:cNvCxnSpPr>
          <p:nvPr/>
        </p:nvCxnSpPr>
        <p:spPr bwMode="auto">
          <a:xfrm flipH="1">
            <a:off x="3921002" y="4131432"/>
            <a:ext cx="457200" cy="333375"/>
          </a:xfrm>
          <a:prstGeom prst="straightConnector1">
            <a:avLst/>
          </a:prstGeom>
          <a:noFill/>
          <a:ln w="9525">
            <a:solidFill>
              <a:srgbClr val="000000"/>
            </a:solidFill>
            <a:round/>
            <a:headEnd/>
            <a:tailEnd type="triangle" w="med" len="med"/>
          </a:ln>
          <a:extLst>
            <a:ext uri="{909E8E84-426E-40dd-AFC4-6F175D3DCCD1}">
              <a14:hiddenFill xmlns="" xmlns:wp="http://schemas.openxmlformats.org/drawingml/2006/wordprocessingDrawing" xmlns:wps="http://schemas.microsoft.com/office/word/2010/wordprocessingShape" xmlns:a14="http://schemas.microsoft.com/office/drawing/2010/main" xmlns:lc="http://schemas.openxmlformats.org/drawingml/2006/lockedCanvas">
                <a:noFill/>
              </a14:hiddenFill>
            </a:ext>
          </a:extLst>
        </p:spPr>
      </p:cxnSp>
      <p:cxnSp>
        <p:nvCxnSpPr>
          <p:cNvPr id="59" name="AutoShape 63">
            <a:extLst>
              <a:ext uri="{FF2B5EF4-FFF2-40B4-BE49-F238E27FC236}">
                <a16:creationId xmlns:a16="http://schemas.microsoft.com/office/drawing/2014/main" id="{8CAF4E2C-3D1F-028F-EAB5-754AE38AE133}"/>
              </a:ext>
            </a:extLst>
          </p:cNvPr>
          <p:cNvCxnSpPr>
            <a:cxnSpLocks noChangeShapeType="1"/>
          </p:cNvCxnSpPr>
          <p:nvPr/>
        </p:nvCxnSpPr>
        <p:spPr bwMode="auto">
          <a:xfrm>
            <a:off x="6467475" y="4021089"/>
            <a:ext cx="666750" cy="381000"/>
          </a:xfrm>
          <a:prstGeom prst="straightConnector1">
            <a:avLst/>
          </a:prstGeom>
          <a:noFill/>
          <a:ln w="9525">
            <a:solidFill>
              <a:srgbClr val="000000"/>
            </a:solidFill>
            <a:round/>
            <a:headEnd/>
            <a:tailEnd type="triangle" w="med" len="med"/>
          </a:ln>
          <a:extLst>
            <a:ext uri="{909E8E84-426E-40dd-AFC4-6F175D3DCCD1}">
              <a14:hiddenFill xmlns="" xmlns:wp="http://schemas.openxmlformats.org/drawingml/2006/wordprocessingDrawing" xmlns:wps="http://schemas.microsoft.com/office/word/2010/wordprocessingShape" xmlns:a14="http://schemas.microsoft.com/office/drawing/2010/main" xmlns:lc="http://schemas.openxmlformats.org/drawingml/2006/lockedCanvas">
                <a:noFill/>
              </a14:hiddenFill>
            </a:ext>
          </a:extLst>
        </p:spPr>
      </p:cxnSp>
      <p:cxnSp>
        <p:nvCxnSpPr>
          <p:cNvPr id="66" name="Прямая со стрелкой 65">
            <a:extLst>
              <a:ext uri="{FF2B5EF4-FFF2-40B4-BE49-F238E27FC236}">
                <a16:creationId xmlns:a16="http://schemas.microsoft.com/office/drawing/2014/main" id="{4172EC71-7202-DE2F-3700-7D0EFD1CC360}"/>
              </a:ext>
            </a:extLst>
          </p:cNvPr>
          <p:cNvCxnSpPr>
            <a:cxnSpLocks/>
            <a:stCxn id="36" idx="1"/>
          </p:cNvCxnSpPr>
          <p:nvPr/>
        </p:nvCxnSpPr>
        <p:spPr>
          <a:xfrm flipH="1">
            <a:off x="2392362" y="528638"/>
            <a:ext cx="1827213" cy="18573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9" name="Прямая со стрелкой 68">
            <a:extLst>
              <a:ext uri="{FF2B5EF4-FFF2-40B4-BE49-F238E27FC236}">
                <a16:creationId xmlns:a16="http://schemas.microsoft.com/office/drawing/2014/main" id="{5FCF57F7-EF94-5E8C-4ABD-276B0418B472}"/>
              </a:ext>
            </a:extLst>
          </p:cNvPr>
          <p:cNvCxnSpPr>
            <a:stCxn id="36" idx="3"/>
          </p:cNvCxnSpPr>
          <p:nvPr/>
        </p:nvCxnSpPr>
        <p:spPr>
          <a:xfrm>
            <a:off x="6677025" y="528638"/>
            <a:ext cx="2396637" cy="35059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1" name="Прямая со стрелкой 70">
            <a:extLst>
              <a:ext uri="{FF2B5EF4-FFF2-40B4-BE49-F238E27FC236}">
                <a16:creationId xmlns:a16="http://schemas.microsoft.com/office/drawing/2014/main" id="{5B2A9440-AB3A-8A09-A1F8-88523F87BDA9}"/>
              </a:ext>
            </a:extLst>
          </p:cNvPr>
          <p:cNvCxnSpPr>
            <a:stCxn id="37" idx="2"/>
            <a:endCxn id="38" idx="0"/>
          </p:cNvCxnSpPr>
          <p:nvPr/>
        </p:nvCxnSpPr>
        <p:spPr>
          <a:xfrm flipH="1">
            <a:off x="1692275" y="1372333"/>
            <a:ext cx="12700" cy="2571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3" name="Прямая со стрелкой 72">
            <a:extLst>
              <a:ext uri="{FF2B5EF4-FFF2-40B4-BE49-F238E27FC236}">
                <a16:creationId xmlns:a16="http://schemas.microsoft.com/office/drawing/2014/main" id="{833BF97A-8453-765A-8E09-70B23AA6CCA1}"/>
              </a:ext>
            </a:extLst>
          </p:cNvPr>
          <p:cNvCxnSpPr>
            <a:stCxn id="38" idx="2"/>
            <a:endCxn id="41" idx="0"/>
          </p:cNvCxnSpPr>
          <p:nvPr/>
        </p:nvCxnSpPr>
        <p:spPr>
          <a:xfrm>
            <a:off x="1692275" y="2191483"/>
            <a:ext cx="12700" cy="29967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5" name="Прямая со стрелкой 74">
            <a:extLst>
              <a:ext uri="{FF2B5EF4-FFF2-40B4-BE49-F238E27FC236}">
                <a16:creationId xmlns:a16="http://schemas.microsoft.com/office/drawing/2014/main" id="{CE18F3FA-83B4-787A-80D2-A1B5894E7B74}"/>
              </a:ext>
            </a:extLst>
          </p:cNvPr>
          <p:cNvCxnSpPr/>
          <p:nvPr/>
        </p:nvCxnSpPr>
        <p:spPr>
          <a:xfrm flipH="1">
            <a:off x="5448300" y="714375"/>
            <a:ext cx="133350" cy="2483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7" name="Прямая со стрелкой 76">
            <a:extLst>
              <a:ext uri="{FF2B5EF4-FFF2-40B4-BE49-F238E27FC236}">
                <a16:creationId xmlns:a16="http://schemas.microsoft.com/office/drawing/2014/main" id="{CC31F346-4194-3D10-3F73-C376D073E2F4}"/>
              </a:ext>
            </a:extLst>
          </p:cNvPr>
          <p:cNvCxnSpPr>
            <a:stCxn id="39" idx="2"/>
            <a:endCxn id="40" idx="0"/>
          </p:cNvCxnSpPr>
          <p:nvPr/>
        </p:nvCxnSpPr>
        <p:spPr>
          <a:xfrm flipH="1">
            <a:off x="5581650" y="1405011"/>
            <a:ext cx="8549" cy="28106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9" name="Прямая со стрелкой 78">
            <a:extLst>
              <a:ext uri="{FF2B5EF4-FFF2-40B4-BE49-F238E27FC236}">
                <a16:creationId xmlns:a16="http://schemas.microsoft.com/office/drawing/2014/main" id="{58AE3D79-0E67-DF73-1A5E-56FE79737B23}"/>
              </a:ext>
            </a:extLst>
          </p:cNvPr>
          <p:cNvCxnSpPr/>
          <p:nvPr/>
        </p:nvCxnSpPr>
        <p:spPr>
          <a:xfrm>
            <a:off x="9460523" y="1405011"/>
            <a:ext cx="0" cy="2244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1" name="Прямая со стрелкой 80">
            <a:extLst>
              <a:ext uri="{FF2B5EF4-FFF2-40B4-BE49-F238E27FC236}">
                <a16:creationId xmlns:a16="http://schemas.microsoft.com/office/drawing/2014/main" id="{FAD0741A-78D9-5718-421C-C0F04509772D}"/>
              </a:ext>
            </a:extLst>
          </p:cNvPr>
          <p:cNvCxnSpPr>
            <a:stCxn id="43" idx="2"/>
            <a:endCxn id="44" idx="0"/>
          </p:cNvCxnSpPr>
          <p:nvPr/>
        </p:nvCxnSpPr>
        <p:spPr>
          <a:xfrm>
            <a:off x="9581662" y="2288638"/>
            <a:ext cx="50800" cy="50255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83812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134C7D-000B-7445-B62D-C463D4112AF3}"/>
              </a:ext>
            </a:extLst>
          </p:cNvPr>
          <p:cNvSpPr>
            <a:spLocks noGrp="1"/>
          </p:cNvSpPr>
          <p:nvPr>
            <p:ph type="title"/>
          </p:nvPr>
        </p:nvSpPr>
        <p:spPr>
          <a:xfrm>
            <a:off x="1066800" y="285750"/>
            <a:ext cx="10058400" cy="1371600"/>
          </a:xfrm>
        </p:spPr>
        <p:txBody>
          <a:bodyPr>
            <a:normAutofit/>
          </a:bodyPr>
          <a:lstStyle/>
          <a:p>
            <a:r>
              <a:rPr lang="ru-RU" sz="3200" b="1" spc="-55" dirty="0">
                <a:effectLst/>
                <a:latin typeface="Times New Roman" panose="02020603050405020304" pitchFamily="18" charset="0"/>
                <a:ea typeface="Times New Roman" panose="02020603050405020304" pitchFamily="18" charset="0"/>
              </a:rPr>
              <a:t>Острая механическая травма</a:t>
            </a:r>
            <a:r>
              <a:rPr lang="ru-RU" sz="3200" dirty="0">
                <a:effectLst/>
              </a:rPr>
              <a:t> </a:t>
            </a:r>
            <a:endParaRPr lang="ru-RU" sz="3200" dirty="0"/>
          </a:p>
        </p:txBody>
      </p:sp>
      <p:graphicFrame>
        <p:nvGraphicFramePr>
          <p:cNvPr id="4" name="Объект 3">
            <a:extLst>
              <a:ext uri="{FF2B5EF4-FFF2-40B4-BE49-F238E27FC236}">
                <a16:creationId xmlns:a16="http://schemas.microsoft.com/office/drawing/2014/main" id="{03DD39FC-86B6-48C8-3A9E-C2DF1EB793E4}"/>
              </a:ext>
            </a:extLst>
          </p:cNvPr>
          <p:cNvGraphicFramePr>
            <a:graphicFrameLocks noGrp="1"/>
          </p:cNvGraphicFramePr>
          <p:nvPr>
            <p:ph idx="1"/>
            <p:extLst>
              <p:ext uri="{D42A27DB-BD31-4B8C-83A1-F6EECF244321}">
                <p14:modId xmlns:p14="http://schemas.microsoft.com/office/powerpoint/2010/main" val="1417166330"/>
              </p:ext>
            </p:extLst>
          </p:nvPr>
        </p:nvGraphicFramePr>
        <p:xfrm>
          <a:off x="257175" y="1528763"/>
          <a:ext cx="11715750" cy="50434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86192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134C7D-000B-7445-B62D-C463D4112AF3}"/>
              </a:ext>
            </a:extLst>
          </p:cNvPr>
          <p:cNvSpPr>
            <a:spLocks noGrp="1"/>
          </p:cNvSpPr>
          <p:nvPr>
            <p:ph type="title"/>
          </p:nvPr>
        </p:nvSpPr>
        <p:spPr/>
        <p:txBody>
          <a:bodyPr>
            <a:normAutofit/>
          </a:bodyPr>
          <a:lstStyle/>
          <a:p>
            <a:r>
              <a:rPr lang="ru-RU" sz="3200" b="1" spc="-55" dirty="0">
                <a:effectLst/>
                <a:latin typeface="Times New Roman" panose="02020603050405020304" pitchFamily="18" charset="0"/>
                <a:ea typeface="Times New Roman" panose="02020603050405020304" pitchFamily="18" charset="0"/>
              </a:rPr>
              <a:t>Острая механическая травма</a:t>
            </a:r>
            <a:r>
              <a:rPr lang="ru-RU" sz="3200" dirty="0">
                <a:effectLst/>
              </a:rPr>
              <a:t> </a:t>
            </a:r>
            <a:endParaRPr lang="ru-RU" sz="3200" dirty="0"/>
          </a:p>
        </p:txBody>
      </p:sp>
      <p:graphicFrame>
        <p:nvGraphicFramePr>
          <p:cNvPr id="4" name="Объект 3">
            <a:extLst>
              <a:ext uri="{FF2B5EF4-FFF2-40B4-BE49-F238E27FC236}">
                <a16:creationId xmlns:a16="http://schemas.microsoft.com/office/drawing/2014/main" id="{E0F00B7A-1CCB-A607-E65E-BBE5C2FBE976}"/>
              </a:ext>
            </a:extLst>
          </p:cNvPr>
          <p:cNvGraphicFramePr>
            <a:graphicFrameLocks noGrp="1"/>
          </p:cNvGraphicFramePr>
          <p:nvPr>
            <p:ph idx="1"/>
            <p:extLst>
              <p:ext uri="{D42A27DB-BD31-4B8C-83A1-F6EECF244321}">
                <p14:modId xmlns:p14="http://schemas.microsoft.com/office/powerpoint/2010/main" val="3782978534"/>
              </p:ext>
            </p:extLst>
          </p:nvPr>
        </p:nvGraphicFramePr>
        <p:xfrm>
          <a:off x="214312" y="1600200"/>
          <a:ext cx="11744325"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1884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134C7D-000B-7445-B62D-C463D4112AF3}"/>
              </a:ext>
            </a:extLst>
          </p:cNvPr>
          <p:cNvSpPr>
            <a:spLocks noGrp="1"/>
          </p:cNvSpPr>
          <p:nvPr>
            <p:ph type="title"/>
          </p:nvPr>
        </p:nvSpPr>
        <p:spPr>
          <a:xfrm>
            <a:off x="1066800" y="285406"/>
            <a:ext cx="10058400" cy="1371600"/>
          </a:xfrm>
        </p:spPr>
        <p:txBody>
          <a:bodyPr>
            <a:normAutofit/>
          </a:bodyPr>
          <a:lstStyle/>
          <a:p>
            <a:r>
              <a:rPr lang="ru-RU" sz="3200" b="1" spc="-55" dirty="0">
                <a:effectLst/>
                <a:latin typeface="Times New Roman" panose="02020603050405020304" pitchFamily="18" charset="0"/>
                <a:ea typeface="Times New Roman" panose="02020603050405020304" pitchFamily="18" charset="0"/>
              </a:rPr>
              <a:t>Хроническая механическая травма </a:t>
            </a:r>
            <a:endParaRPr lang="ru-RU" sz="7200" dirty="0"/>
          </a:p>
        </p:txBody>
      </p:sp>
      <p:graphicFrame>
        <p:nvGraphicFramePr>
          <p:cNvPr id="4" name="Объект 3">
            <a:extLst>
              <a:ext uri="{FF2B5EF4-FFF2-40B4-BE49-F238E27FC236}">
                <a16:creationId xmlns:a16="http://schemas.microsoft.com/office/drawing/2014/main" id="{9B479E09-2D94-33AA-12A4-26E2DFDA2477}"/>
              </a:ext>
            </a:extLst>
          </p:cNvPr>
          <p:cNvGraphicFramePr>
            <a:graphicFrameLocks noGrp="1"/>
          </p:cNvGraphicFramePr>
          <p:nvPr>
            <p:ph idx="1"/>
            <p:extLst>
              <p:ext uri="{D42A27DB-BD31-4B8C-83A1-F6EECF244321}">
                <p14:modId xmlns:p14="http://schemas.microsoft.com/office/powerpoint/2010/main" val="2136213977"/>
              </p:ext>
            </p:extLst>
          </p:nvPr>
        </p:nvGraphicFramePr>
        <p:xfrm>
          <a:off x="271464" y="1443038"/>
          <a:ext cx="11801474" cy="51295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7084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134C7D-000B-7445-B62D-C463D4112AF3}"/>
              </a:ext>
            </a:extLst>
          </p:cNvPr>
          <p:cNvSpPr>
            <a:spLocks noGrp="1"/>
          </p:cNvSpPr>
          <p:nvPr>
            <p:ph type="title"/>
          </p:nvPr>
        </p:nvSpPr>
        <p:spPr>
          <a:xfrm>
            <a:off x="1066800" y="213969"/>
            <a:ext cx="10058400" cy="1371600"/>
          </a:xfrm>
        </p:spPr>
        <p:txBody>
          <a:bodyPr>
            <a:normAutofit/>
          </a:bodyPr>
          <a:lstStyle/>
          <a:p>
            <a:r>
              <a:rPr lang="ru-RU" sz="3200" b="1" spc="-55" dirty="0">
                <a:effectLst/>
                <a:latin typeface="Times New Roman" panose="02020603050405020304" pitchFamily="18" charset="0"/>
                <a:ea typeface="Times New Roman" panose="02020603050405020304" pitchFamily="18" charset="0"/>
              </a:rPr>
              <a:t>Хроническая механическая травма </a:t>
            </a:r>
            <a:endParaRPr lang="ru-RU" sz="3200" dirty="0"/>
          </a:p>
        </p:txBody>
      </p:sp>
      <p:graphicFrame>
        <p:nvGraphicFramePr>
          <p:cNvPr id="4" name="Объект 3">
            <a:extLst>
              <a:ext uri="{FF2B5EF4-FFF2-40B4-BE49-F238E27FC236}">
                <a16:creationId xmlns:a16="http://schemas.microsoft.com/office/drawing/2014/main" id="{D53C0B33-3FAD-B208-703C-97874CE8C830}"/>
              </a:ext>
            </a:extLst>
          </p:cNvPr>
          <p:cNvGraphicFramePr>
            <a:graphicFrameLocks noGrp="1"/>
          </p:cNvGraphicFramePr>
          <p:nvPr>
            <p:ph idx="1"/>
            <p:extLst>
              <p:ext uri="{D42A27DB-BD31-4B8C-83A1-F6EECF244321}">
                <p14:modId xmlns:p14="http://schemas.microsoft.com/office/powerpoint/2010/main" val="58787345"/>
              </p:ext>
            </p:extLst>
          </p:nvPr>
        </p:nvGraphicFramePr>
        <p:xfrm>
          <a:off x="157162" y="1200150"/>
          <a:ext cx="12344400" cy="5557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1209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a:extLst>
              <a:ext uri="{FF2B5EF4-FFF2-40B4-BE49-F238E27FC236}">
                <a16:creationId xmlns:a16="http://schemas.microsoft.com/office/drawing/2014/main" id="{7692F024-1A11-2C0E-7180-76CC0FA0B17E}"/>
              </a:ext>
            </a:extLst>
          </p:cNvPr>
          <p:cNvGraphicFramePr>
            <a:graphicFrameLocks noGrp="1"/>
          </p:cNvGraphicFramePr>
          <p:nvPr>
            <p:ph idx="1"/>
            <p:extLst>
              <p:ext uri="{D42A27DB-BD31-4B8C-83A1-F6EECF244321}">
                <p14:modId xmlns:p14="http://schemas.microsoft.com/office/powerpoint/2010/main" val="2589943608"/>
              </p:ext>
            </p:extLst>
          </p:nvPr>
        </p:nvGraphicFramePr>
        <p:xfrm>
          <a:off x="234462" y="797170"/>
          <a:ext cx="5290038" cy="58967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074" name="Picture 2">
            <a:extLst>
              <a:ext uri="{FF2B5EF4-FFF2-40B4-BE49-F238E27FC236}">
                <a16:creationId xmlns:a16="http://schemas.microsoft.com/office/drawing/2014/main" id="{A0BC1620-8416-B16F-50E0-E6EF56C20E1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24500" y="2323124"/>
            <a:ext cx="6433038" cy="42886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74916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авон">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Савон</Template>
  <TotalTime>4493</TotalTime>
  <Words>2667</Words>
  <Application>Microsoft Macintosh PowerPoint</Application>
  <PresentationFormat>Широкоэкранный</PresentationFormat>
  <Paragraphs>88</Paragraphs>
  <Slides>22</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22</vt:i4>
      </vt:variant>
    </vt:vector>
  </HeadingPairs>
  <TitlesOfParts>
    <vt:vector size="29" baseType="lpstr">
      <vt:lpstr>Arial</vt:lpstr>
      <vt:lpstr>Century Gothic</vt:lpstr>
      <vt:lpstr>Garamond</vt:lpstr>
      <vt:lpstr>Open Sans</vt:lpstr>
      <vt:lpstr>Times New Roman</vt:lpstr>
      <vt:lpstr>TimesNewRomanPSMT</vt:lpstr>
      <vt:lpstr>Савон</vt:lpstr>
      <vt:lpstr>Травматические поражения сопр</vt:lpstr>
      <vt:lpstr>Цель и задачи работы</vt:lpstr>
      <vt:lpstr>Презентация PowerPoint</vt:lpstr>
      <vt:lpstr>Презентация PowerPoint</vt:lpstr>
      <vt:lpstr>Острая механическая травма </vt:lpstr>
      <vt:lpstr>Острая механическая травма </vt:lpstr>
      <vt:lpstr>Хроническая механическая травма </vt:lpstr>
      <vt:lpstr>Хроническая механическая травма </vt:lpstr>
      <vt:lpstr>Презентация PowerPoint</vt:lpstr>
      <vt:lpstr>Презентация PowerPoint</vt:lpstr>
      <vt:lpstr>Презентация PowerPoint</vt:lpstr>
      <vt:lpstr>Презентация PowerPoint</vt:lpstr>
      <vt:lpstr>Презентация PowerPoint</vt:lpstr>
      <vt:lpstr>Хроническая механическая травма </vt:lpstr>
      <vt:lpstr>Химическая травма </vt:lpstr>
      <vt:lpstr>Химическая травма </vt:lpstr>
      <vt:lpstr>Физическая травма </vt:lpstr>
      <vt:lpstr>Презентация PowerPoint</vt:lpstr>
      <vt:lpstr>Презентация PowerPoint</vt:lpstr>
      <vt:lpstr>Выводы работы</vt:lpstr>
      <vt:lpstr>Список литературы</vt:lpstr>
      <vt:lpstr>Спасибо за внимание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Оля Черкашина</dc:creator>
  <cp:lastModifiedBy>Оля Черкашина</cp:lastModifiedBy>
  <cp:revision>2</cp:revision>
  <dcterms:created xsi:type="dcterms:W3CDTF">2023-01-25T12:45:17Z</dcterms:created>
  <dcterms:modified xsi:type="dcterms:W3CDTF">2023-01-28T15:38:19Z</dcterms:modified>
</cp:coreProperties>
</file>