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17" r:id="rId1"/>
  </p:sldMasterIdLst>
  <p:notesMasterIdLst>
    <p:notesMasterId r:id="rId18"/>
  </p:notesMasterIdLst>
  <p:sldIdLst>
    <p:sldId id="340" r:id="rId2"/>
    <p:sldId id="324" r:id="rId3"/>
    <p:sldId id="257" r:id="rId4"/>
    <p:sldId id="258" r:id="rId5"/>
    <p:sldId id="338" r:id="rId6"/>
    <p:sldId id="343" r:id="rId7"/>
    <p:sldId id="314" r:id="rId8"/>
    <p:sldId id="334" r:id="rId9"/>
    <p:sldId id="318" r:id="rId10"/>
    <p:sldId id="339" r:id="rId11"/>
    <p:sldId id="271" r:id="rId12"/>
    <p:sldId id="272" r:id="rId13"/>
    <p:sldId id="344" r:id="rId14"/>
    <p:sldId id="274" r:id="rId15"/>
    <p:sldId id="345" r:id="rId16"/>
    <p:sldId id="349" r:id="rId17"/>
  </p:sldIdLst>
  <p:sldSz cx="13004800" cy="97536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G" initials="AG" lastIdx="42" clrIdx="0"/>
  <p:cmAuthor id="2" name="Gupta, Akshya" initials="G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FF9900"/>
    <a:srgbClr val="FF9933"/>
    <a:srgbClr val="FF33CC"/>
    <a:srgbClr val="CC0099"/>
    <a:srgbClr val="151618"/>
    <a:srgbClr val="081A1E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7" autoAdjust="0"/>
    <p:restoredTop sz="94662" autoAdjust="0"/>
  </p:normalViewPr>
  <p:slideViewPr>
    <p:cSldViewPr snapToGrid="0" snapToObjects="1">
      <p:cViewPr varScale="1">
        <p:scale>
          <a:sx n="49" d="100"/>
          <a:sy n="49" d="100"/>
        </p:scale>
        <p:origin x="1494" y="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116229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сагиттальное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4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4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4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8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8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9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6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6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4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120" y="6348840"/>
            <a:ext cx="9753600" cy="1699058"/>
          </a:xfrm>
        </p:spPr>
        <p:txBody>
          <a:bodyPr wrap="none" anchor="t">
            <a:normAutofit/>
          </a:bodyPr>
          <a:lstStyle>
            <a:lvl1pPr algn="r">
              <a:defRPr sz="10240" b="0" spc="-32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119" y="5446938"/>
            <a:ext cx="9753600" cy="879677"/>
          </a:xfrm>
        </p:spPr>
        <p:txBody>
          <a:bodyPr anchor="b">
            <a:normAutofit/>
          </a:bodyPr>
          <a:lstStyle>
            <a:lvl1pPr marL="0" indent="0" algn="r">
              <a:buNone/>
              <a:defRPr sz="3413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5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211074"/>
            <a:ext cx="11216640" cy="1165305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5774" y="1404340"/>
            <a:ext cx="11216640" cy="4806734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7376378"/>
            <a:ext cx="11214946" cy="970627"/>
          </a:xfrm>
        </p:spPr>
        <p:txBody>
          <a:bodyPr/>
          <a:lstStyle>
            <a:lvl1pPr marL="0" indent="0">
              <a:buNone/>
              <a:defRPr sz="1707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9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89"/>
            <a:ext cx="11216640" cy="5026623"/>
          </a:xfrm>
        </p:spPr>
        <p:txBody>
          <a:bodyPr anchor="ctr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6384923"/>
            <a:ext cx="11214946" cy="2135930"/>
          </a:xfrm>
        </p:spPr>
        <p:txBody>
          <a:bodyPr anchor="ctr"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0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26" y="519289"/>
            <a:ext cx="9922935" cy="4256575"/>
          </a:xfrm>
        </p:spPr>
        <p:txBody>
          <a:bodyPr anchor="ctr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35355" y="4786570"/>
            <a:ext cx="9335785" cy="780754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080" y="6402459"/>
            <a:ext cx="11213252" cy="2118394"/>
          </a:xfrm>
        </p:spPr>
        <p:txBody>
          <a:bodyPr anchor="ctr">
            <a:normAutofit/>
          </a:bodyPr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5114" y="1119039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53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33666" y="3901440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533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544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309466"/>
            <a:ext cx="11216640" cy="3572388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6898604"/>
            <a:ext cx="11214946" cy="1622249"/>
          </a:xfrm>
        </p:spPr>
        <p:txBody>
          <a:bodyPr anchor="t"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426434" y="2682240"/>
            <a:ext cx="3143324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447251" y="3657600"/>
            <a:ext cx="3122507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862" y="2682240"/>
            <a:ext cx="3131991" cy="81957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56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82604" y="3657600"/>
            <a:ext cx="3143248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50972" y="2682240"/>
            <a:ext cx="3127588" cy="81957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56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50972" y="3657600"/>
            <a:ext cx="3127588" cy="5104836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420891" y="6112004"/>
            <a:ext cx="3136054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20891" y="3209037"/>
            <a:ext cx="3136054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72" indent="0">
              <a:buNone/>
              <a:defRPr sz="1707"/>
            </a:lvl2pPr>
            <a:lvl3pPr marL="975345" indent="0">
              <a:buNone/>
              <a:defRPr sz="1707"/>
            </a:lvl3pPr>
            <a:lvl4pPr marL="1463017" indent="0">
              <a:buNone/>
              <a:defRPr sz="1707"/>
            </a:lvl4pPr>
            <a:lvl5pPr marL="1950690" indent="0">
              <a:buNone/>
              <a:defRPr sz="1707"/>
            </a:lvl5pPr>
            <a:lvl6pPr marL="2438362" indent="0">
              <a:buNone/>
              <a:defRPr sz="1707"/>
            </a:lvl6pPr>
            <a:lvl7pPr marL="2926034" indent="0">
              <a:buNone/>
              <a:defRPr sz="1707"/>
            </a:lvl7pPr>
            <a:lvl8pPr marL="3413707" indent="0">
              <a:buNone/>
              <a:defRPr sz="1707"/>
            </a:lvl8pPr>
            <a:lvl9pPr marL="3901379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420891" y="6931579"/>
            <a:ext cx="3136054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597" y="6112004"/>
            <a:ext cx="3125894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73596" y="3209037"/>
            <a:ext cx="3125894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72" indent="0">
              <a:buNone/>
              <a:defRPr sz="1707"/>
            </a:lvl2pPr>
            <a:lvl3pPr marL="975345" indent="0">
              <a:buNone/>
              <a:defRPr sz="1707"/>
            </a:lvl3pPr>
            <a:lvl4pPr marL="1463017" indent="0">
              <a:buNone/>
              <a:defRPr sz="1707"/>
            </a:lvl4pPr>
            <a:lvl5pPr marL="1950690" indent="0">
              <a:buNone/>
              <a:defRPr sz="1707"/>
            </a:lvl5pPr>
            <a:lvl6pPr marL="2438362" indent="0">
              <a:buNone/>
              <a:defRPr sz="1707"/>
            </a:lvl6pPr>
            <a:lvl7pPr marL="2926034" indent="0">
              <a:buNone/>
              <a:defRPr sz="1707"/>
            </a:lvl7pPr>
            <a:lvl8pPr marL="3413707" indent="0">
              <a:buNone/>
              <a:defRPr sz="1707"/>
            </a:lvl8pPr>
            <a:lvl9pPr marL="3901379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72154" y="6931578"/>
            <a:ext cx="3130034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24611" y="6112004"/>
            <a:ext cx="3127588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324610" y="3209037"/>
            <a:ext cx="3127588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72" indent="0">
              <a:buNone/>
              <a:defRPr sz="1707"/>
            </a:lvl2pPr>
            <a:lvl3pPr marL="975345" indent="0">
              <a:buNone/>
              <a:defRPr sz="1707"/>
            </a:lvl3pPr>
            <a:lvl4pPr marL="1463017" indent="0">
              <a:buNone/>
              <a:defRPr sz="1707"/>
            </a:lvl4pPr>
            <a:lvl5pPr marL="1950690" indent="0">
              <a:buNone/>
              <a:defRPr sz="1707"/>
            </a:lvl5pPr>
            <a:lvl6pPr marL="2438362" indent="0">
              <a:buNone/>
              <a:defRPr sz="1707"/>
            </a:lvl6pPr>
            <a:lvl7pPr marL="2926034" indent="0">
              <a:buNone/>
              <a:defRPr sz="1707"/>
            </a:lvl7pPr>
            <a:lvl8pPr marL="3413707" indent="0">
              <a:buNone/>
              <a:defRPr sz="1707"/>
            </a:lvl8pPr>
            <a:lvl9pPr marL="3901379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24477" y="6931575"/>
            <a:ext cx="3131730" cy="937513"/>
          </a:xfrm>
        </p:spPr>
        <p:txBody>
          <a:bodyPr anchor="t">
            <a:normAutofit/>
          </a:bodyPr>
          <a:lstStyle>
            <a:lvl1pPr marL="0" indent="0">
              <a:buNone/>
              <a:defRPr sz="149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2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69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4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399081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5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1501" y="6348840"/>
            <a:ext cx="9753600" cy="1699058"/>
          </a:xfrm>
        </p:spPr>
        <p:txBody>
          <a:bodyPr wrap="none" anchor="t">
            <a:normAutofit/>
          </a:bodyPr>
          <a:lstStyle>
            <a:lvl1pPr algn="l">
              <a:defRPr sz="10240" b="0" spc="-32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1501" y="5446938"/>
            <a:ext cx="9753600" cy="878680"/>
          </a:xfrm>
        </p:spPr>
        <p:txBody>
          <a:bodyPr anchor="b">
            <a:normAutofit/>
          </a:bodyPr>
          <a:lstStyle>
            <a:lvl1pPr marL="0" indent="0" algn="l">
              <a:buNone/>
              <a:defRPr sz="3413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7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667" y="2596444"/>
            <a:ext cx="536023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1163" y="2596444"/>
            <a:ext cx="5369557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1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667" y="2390987"/>
            <a:ext cx="5360230" cy="1171786"/>
          </a:xfrm>
        </p:spPr>
        <p:txBody>
          <a:bodyPr anchor="b">
            <a:normAutofit/>
          </a:bodyPr>
          <a:lstStyle>
            <a:lvl1pPr marL="0" indent="0">
              <a:buNone/>
              <a:defRPr sz="284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667" y="3562773"/>
            <a:ext cx="5360230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1163" y="2390987"/>
            <a:ext cx="5371251" cy="117178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1163" y="3562773"/>
            <a:ext cx="5371251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0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667" y="2926080"/>
            <a:ext cx="3895494" cy="5420925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5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667" y="2926080"/>
            <a:ext cx="3895494" cy="5420925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667" y="2596444"/>
            <a:ext cx="10916053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27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6" r:id="rId18"/>
  </p:sldLayoutIdLst>
  <p:hf hdr="0" ftr="0" dt="0"/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625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43836" indent="-243836" algn="l" defTabSz="975345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41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731509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844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219181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27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70685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91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194526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91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693508"/>
            <a:ext cx="12185650" cy="3697109"/>
          </a:xfrm>
        </p:spPr>
        <p:txBody>
          <a:bodyPr>
            <a:noAutofit/>
          </a:bodyPr>
          <a:lstStyle/>
          <a:p>
            <a:r>
              <a:rPr lang="ru-RU" b="1" dirty="0"/>
              <a:t>Визуализация эндометрия: физиологические изменения и </a:t>
            </a:r>
            <a:r>
              <a:rPr lang="ru-RU" b="1" dirty="0" smtClean="0"/>
              <a:t>заболевания</a:t>
            </a:r>
            <a:br>
              <a:rPr lang="ru-RU" b="1" dirty="0" smtClean="0"/>
            </a:br>
            <a:r>
              <a:rPr lang="ru-RU" b="1" dirty="0"/>
              <a:t>Ч</a:t>
            </a:r>
            <a:r>
              <a:rPr lang="ru-RU" b="1" dirty="0" smtClean="0"/>
              <a:t>асть 1</a:t>
            </a: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97B25E-CE37-4379-8F09-3A81D5977ACC}"/>
              </a:ext>
            </a:extLst>
          </p:cNvPr>
          <p:cNvSpPr/>
          <p:nvPr/>
        </p:nvSpPr>
        <p:spPr>
          <a:xfrm>
            <a:off x="487679" y="176728"/>
            <a:ext cx="12419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«Красноярский государственный медицинский университет имени профессора В.Ф.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Министерства здравоохранения Российской Федерации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/>
              <a:t>Кафедра лучевой диагностики ИПО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6261B7-9B23-4DCF-A19B-D22FC974B089}"/>
              </a:ext>
            </a:extLst>
          </p:cNvPr>
          <p:cNvSpPr/>
          <p:nvPr/>
        </p:nvSpPr>
        <p:spPr>
          <a:xfrm>
            <a:off x="9656416" y="8265541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Выполнила: </a:t>
            </a:r>
          </a:p>
          <a:p>
            <a:r>
              <a:rPr lang="ru-RU" b="1" dirty="0"/>
              <a:t>Ординатор </a:t>
            </a:r>
            <a:r>
              <a:rPr lang="en-US" b="1" dirty="0"/>
              <a:t>2</a:t>
            </a:r>
            <a:r>
              <a:rPr lang="ru-RU" b="1" dirty="0"/>
              <a:t>года обучения </a:t>
            </a:r>
          </a:p>
          <a:p>
            <a:r>
              <a:rPr lang="ru-RU" b="1" dirty="0"/>
              <a:t>Специальности УЗД</a:t>
            </a:r>
          </a:p>
          <a:p>
            <a:r>
              <a:rPr lang="ru-RU" b="1" dirty="0"/>
              <a:t>Панкова Маргарита Юрьевна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AC7772-E909-4BF3-AF59-BA8DB41A0CD6}"/>
              </a:ext>
            </a:extLst>
          </p:cNvPr>
          <p:cNvSpPr/>
          <p:nvPr/>
        </p:nvSpPr>
        <p:spPr>
          <a:xfrm>
            <a:off x="5231891" y="9096538"/>
            <a:ext cx="2151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г. Красноярск, 202</a:t>
            </a:r>
            <a:r>
              <a:rPr lang="en-US" b="1" dirty="0"/>
              <a:t>3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D8E6E0-F6E7-46FF-8C8F-B6C65A89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4" t="13043" r="63921" b="75000"/>
          <a:stretch/>
        </p:blipFill>
        <p:spPr>
          <a:xfrm>
            <a:off x="0" y="8265541"/>
            <a:ext cx="4848809" cy="14880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E7127D-4242-403E-972A-BAD1B84AA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80" t="34420" r="42120" b="42437"/>
          <a:stretch/>
        </p:blipFill>
        <p:spPr>
          <a:xfrm>
            <a:off x="0" y="5396428"/>
            <a:ext cx="9487121" cy="288565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B0D931A-31D3-4E23-938C-BC81CF4D588D}"/>
              </a:ext>
            </a:extLst>
          </p:cNvPr>
          <p:cNvSpPr/>
          <p:nvPr/>
        </p:nvSpPr>
        <p:spPr>
          <a:xfrm>
            <a:off x="1858259" y="8298619"/>
            <a:ext cx="2980252" cy="252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69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8"/>
          <p:cNvSpPr/>
          <p:nvPr/>
        </p:nvSpPr>
        <p:spPr>
          <a:xfrm>
            <a:off x="630988" y="1082737"/>
            <a:ext cx="6190295" cy="2409600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Измерение толщины эндометрия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проводится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строго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сагиттальном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срезе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 одновременной визуализацией цервикального канала.  </a:t>
            </a:r>
            <a:endParaRPr lang="ru-RU" sz="2400" b="1" dirty="0" smtClea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Эндометрий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должен располагаться перпендикулярно датчику (под углом 90)</a:t>
            </a:r>
            <a:endParaRPr sz="2400" b="1" dirty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36"/>
          <p:cNvSpPr txBox="1">
            <a:spLocks/>
          </p:cNvSpPr>
          <p:nvPr/>
        </p:nvSpPr>
        <p:spPr>
          <a:xfrm>
            <a:off x="0" y="56894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Измерение толщины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эндометрия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с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канирование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116" y="967465"/>
            <a:ext cx="5005137" cy="264014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8839200" y="1993737"/>
            <a:ext cx="128338" cy="64008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116" y="3700001"/>
            <a:ext cx="5005137" cy="2611655"/>
          </a:xfrm>
          <a:prstGeom prst="rect">
            <a:avLst/>
          </a:prstGeom>
        </p:spPr>
      </p:pic>
      <p:sp>
        <p:nvSpPr>
          <p:cNvPr id="13" name="Shape 38"/>
          <p:cNvSpPr/>
          <p:nvPr/>
        </p:nvSpPr>
        <p:spPr>
          <a:xfrm>
            <a:off x="630988" y="3808151"/>
            <a:ext cx="6318452" cy="2395356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Измерение в косой плоскости приводит к неточным значениям толщины эндометрия. Здесь из-за косого сечения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визуализация эндометрия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нижнем маточном сегменте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ограничена</a:t>
            </a:r>
            <a:endParaRPr sz="2400" b="1" dirty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116" y="6393787"/>
            <a:ext cx="5005137" cy="3292240"/>
          </a:xfrm>
          <a:prstGeom prst="rect">
            <a:avLst/>
          </a:prstGeom>
        </p:spPr>
      </p:pic>
      <p:sp>
        <p:nvSpPr>
          <p:cNvPr id="15" name="Shape 38"/>
          <p:cNvSpPr/>
          <p:nvPr/>
        </p:nvSpPr>
        <p:spPr>
          <a:xfrm>
            <a:off x="630988" y="6859614"/>
            <a:ext cx="6318452" cy="2360586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Наличие жидкости в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полости матки не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должно быть включено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измерение. 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данной ситуации следует сложить два отдельных измерения для каждого слоя эндометрия, чтобы определить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суммарную толщину</a:t>
            </a:r>
            <a:endParaRPr sz="2400" b="1" dirty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8521205" y="7469579"/>
            <a:ext cx="128338" cy="354873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8174996" y="8388927"/>
            <a:ext cx="132957" cy="441366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&quot;No&quot; Symbol 13"/>
          <p:cNvSpPr/>
          <p:nvPr/>
        </p:nvSpPr>
        <p:spPr>
          <a:xfrm>
            <a:off x="10196586" y="4228812"/>
            <a:ext cx="1216480" cy="1337734"/>
          </a:xfrm>
          <a:prstGeom prst="noSmoking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3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593731" y="1727200"/>
            <a:ext cx="6196340" cy="7317409"/>
            <a:chOff x="6593731" y="1727200"/>
            <a:chExt cx="6196340" cy="7317409"/>
          </a:xfrm>
        </p:grpSpPr>
        <p:pic>
          <p:nvPicPr>
            <p:cNvPr id="210" name="EndometrialPolyps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731" y="1727200"/>
              <a:ext cx="6196340" cy="731740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0836323" y="6434667"/>
              <a:ext cx="204210" cy="22532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6" name="Shape 38"/>
          <p:cNvSpPr/>
          <p:nvPr/>
        </p:nvSpPr>
        <p:spPr>
          <a:xfrm>
            <a:off x="110066" y="1404730"/>
            <a:ext cx="6290734" cy="2928731"/>
          </a:xfrm>
          <a:prstGeom prst="roundRect">
            <a:avLst>
              <a:gd name="adj" fmla="val 10039"/>
            </a:avLst>
          </a:prstGeom>
          <a:solidFill>
            <a:schemeClr val="tx1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Гиперпластический рост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эндометриальных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желез и стромы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Могут быть на ножке или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плоскостные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 широким основанием)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Большинство бессимптомны, но могут являться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причиной кровотечения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женщин в </a:t>
            </a:r>
            <a:r>
              <a:rPr lang="ru-RU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пременопаузе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в 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постменопаузе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Тамоксифен</a:t>
            </a: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часто приводит к гиперпластическим процессам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37"/>
          <p:cNvSpPr/>
          <p:nvPr/>
        </p:nvSpPr>
        <p:spPr>
          <a:xfrm>
            <a:off x="110066" y="4614524"/>
            <a:ext cx="6290734" cy="4430085"/>
          </a:xfrm>
          <a:prstGeom prst="roundRect">
            <a:avLst>
              <a:gd name="adj" fmla="val 15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Дифференциальная диагностика: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ru-RU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Подслизистая миома — </a:t>
            </a:r>
            <a:r>
              <a:rPr 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миоматозный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узел округлой формы, крупнее. Имеет </a:t>
            </a:r>
            <a:r>
              <a:rPr 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перинодулярный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кровоток.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Эндометриальная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карцинома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раннюю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стадию трудно дифференцировать, на более поздних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может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наблюдаться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инвазия опухоли в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иометрий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некроз </a:t>
            </a:r>
            <a:r>
              <a:rPr lang="ru-RU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миометрия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352430" y="4465094"/>
            <a:ext cx="279779" cy="354430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V="1">
            <a:off x="8352430" y="5081105"/>
            <a:ext cx="916674" cy="555420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>
            <a:off x="9124263" y="2598150"/>
            <a:ext cx="559558" cy="864360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6701051" y="4804134"/>
            <a:ext cx="1651379" cy="41036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Миометрий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3370" y="2203170"/>
            <a:ext cx="2681785" cy="41036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Полип на ножке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36323" y="4781038"/>
            <a:ext cx="1698577" cy="718145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Плоскостной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полип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58400" y="4950314"/>
            <a:ext cx="777924" cy="188658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6709131" y="5597543"/>
            <a:ext cx="1651379" cy="41036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Эндометрий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Shape 36"/>
          <p:cNvSpPr txBox="1">
            <a:spLocks/>
          </p:cNvSpPr>
          <p:nvPr/>
        </p:nvSpPr>
        <p:spPr>
          <a:xfrm>
            <a:off x="0" y="13648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 эндометрия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062" y="8984570"/>
            <a:ext cx="65024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Изображение предоставлено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Nadezhda D. </a:t>
            </a:r>
            <a:r>
              <a:rPr lang="en-US" sz="20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Kiriyak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BFA, University of Rochester, Rochester, NY)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923" y="1600201"/>
            <a:ext cx="4974558" cy="3664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gray tra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603" y="5669281"/>
            <a:ext cx="4867878" cy="35966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859055" y="6504019"/>
            <a:ext cx="666033" cy="566782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41762" y="3972016"/>
            <a:ext cx="641841" cy="493304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Shape 38"/>
          <p:cNvSpPr/>
          <p:nvPr/>
        </p:nvSpPr>
        <p:spPr>
          <a:xfrm>
            <a:off x="6534151" y="1599492"/>
            <a:ext cx="6236970" cy="7330421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А: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толщение эндометрия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В: Очаговые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кистозные 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изменения</a:t>
            </a: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Соногистерография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позволяет дифференцировать полип с кистозными изменениями от гиперплазии эндометрия с кистозными изменениями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Размер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полипов: от 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небольших (очаговых) до диффузного утолщения эндометрия, охватывающего всю полость матки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36"/>
          <p:cNvSpPr txBox="1">
            <a:spLocks/>
          </p:cNvSpPr>
          <p:nvPr/>
        </p:nvSpPr>
        <p:spPr>
          <a:xfrm>
            <a:off x="31751" y="236518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 эндометрия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поперечное сканирование</a:t>
            </a:r>
            <a:endParaRPr lang="en-US" sz="40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7603" y="1698414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4881" y="5747732"/>
            <a:ext cx="914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1481" y="5718151"/>
            <a:ext cx="5485874" cy="337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3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1481" y="1369266"/>
            <a:ext cx="5485874" cy="404576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0" name="Straight Arrow Connector 19"/>
          <p:cNvCxnSpPr/>
          <p:nvPr/>
        </p:nvCxnSpPr>
        <p:spPr>
          <a:xfrm flipH="1">
            <a:off x="10610825" y="3098439"/>
            <a:ext cx="1426034" cy="587421"/>
          </a:xfrm>
          <a:prstGeom prst="straightConnector1">
            <a:avLst/>
          </a:prstGeom>
          <a:noFill/>
          <a:ln w="76200" cap="flat" cmpd="sng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0850604" y="8037780"/>
            <a:ext cx="815087" cy="312410"/>
          </a:xfrm>
          <a:prstGeom prst="straightConnector1">
            <a:avLst/>
          </a:prstGeom>
          <a:noFill/>
          <a:ln w="76200" cap="flat" cmpd="sng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Shape 38"/>
          <p:cNvSpPr/>
          <p:nvPr/>
        </p:nvSpPr>
        <p:spPr>
          <a:xfrm>
            <a:off x="476695" y="1543173"/>
            <a:ext cx="6303675" cy="7548276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ризнак </a:t>
            </a:r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сосудистой </a:t>
            </a:r>
            <a:r>
              <a:rPr lang="ru-RU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ножки</a:t>
            </a:r>
            <a:r>
              <a:rPr lang="ru-RU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(специфичность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%, чувствительность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Соногистерография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физиологическим раствором помогает дифференцировать </a:t>
            </a:r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очаговые поражения эндометрия,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занимающие менее 25% поверхности эндометрия, от диффузных процессов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определяет необходимость </a:t>
            </a:r>
            <a:r>
              <a:rPr lang="ru-RU" sz="28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гистероскопии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прицельной биопсией эндометрия</a:t>
            </a:r>
            <a:endParaRPr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36"/>
          <p:cNvSpPr txBox="1">
            <a:spLocks/>
          </p:cNvSpPr>
          <p:nvPr/>
        </p:nvSpPr>
        <p:spPr>
          <a:xfrm>
            <a:off x="0" y="207604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эндометрия</a:t>
            </a: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режим ЦДК, 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сканирование</a:t>
            </a:r>
            <a:endParaRPr lang="en-US" sz="40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35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4023" y="4946281"/>
            <a:ext cx="5630777" cy="4393960"/>
          </a:xfrm>
          <a:prstGeom prst="rect">
            <a:avLst/>
          </a:prstGeom>
        </p:spPr>
      </p:pic>
      <p:pic>
        <p:nvPicPr>
          <p:cNvPr id="231" name="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084" y="979114"/>
            <a:ext cx="5512214" cy="373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38"/>
          <p:cNvSpPr/>
          <p:nvPr/>
        </p:nvSpPr>
        <p:spPr>
          <a:xfrm>
            <a:off x="112182" y="945605"/>
            <a:ext cx="5542684" cy="8807995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сечение: 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плоскостной полип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хорошо визуализирующийся в пролиферативной фазе.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режим ЦДК,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сечение: </a:t>
            </a:r>
            <a:r>
              <a:rPr lang="ru-RU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 на </a:t>
            </a:r>
            <a:r>
              <a:rPr lang="ru-RU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ножке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Внутриполостное введение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NaCl  0,9 %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визуализации места прикрепления полипа (</a:t>
            </a:r>
            <a:r>
              <a:rPr lang="ru-RU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соногистерография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Полипы могут быть пропущены в секреторную фазу из-за утолщенного 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эндометрия.</a:t>
            </a: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Овальная форма.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Подслизистые миомы чаще имеют круглую форму и широкое основание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223589" y="1845262"/>
            <a:ext cx="557488" cy="842239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H="1">
            <a:off x="10781077" y="5550746"/>
            <a:ext cx="501963" cy="688476"/>
          </a:xfrm>
          <a:prstGeom prst="straightConnector1">
            <a:avLst/>
          </a:prstGeom>
          <a:noFill/>
          <a:ln w="57150" cap="flat" cmpd="sng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 эндометрия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8392789" y="1385432"/>
            <a:ext cx="173557" cy="1975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2521" y="2687297"/>
            <a:ext cx="12410661" cy="4810232"/>
            <a:chOff x="132521" y="5021726"/>
            <a:chExt cx="12410661" cy="4706618"/>
          </a:xfrm>
          <a:solidFill>
            <a:srgbClr val="151618"/>
          </a:solidFill>
        </p:grpSpPr>
        <p:pic>
          <p:nvPicPr>
            <p:cNvPr id="1026" name="Picture 2" descr="D:\polyp 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88950" y="5021727"/>
              <a:ext cx="3994688" cy="4276475"/>
            </a:xfrm>
            <a:prstGeom prst="rect">
              <a:avLst/>
            </a:prstGeom>
            <a:grpFill/>
          </p:spPr>
        </p:pic>
        <p:pic>
          <p:nvPicPr>
            <p:cNvPr id="1027" name="Picture 3" descr="D:\polyp 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92791" y="5021726"/>
              <a:ext cx="4150391" cy="4276475"/>
            </a:xfrm>
            <a:prstGeom prst="rect">
              <a:avLst/>
            </a:prstGeom>
            <a:grpFill/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6760510" y="5894940"/>
              <a:ext cx="557488" cy="842239"/>
            </a:xfrm>
            <a:prstGeom prst="straightConnector1">
              <a:avLst/>
            </a:prstGeom>
            <a:grpFill/>
            <a:ln w="57150" cap="flat">
              <a:solidFill>
                <a:srgbClr val="FFFF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Shape 38"/>
            <p:cNvSpPr/>
            <p:nvPr/>
          </p:nvSpPr>
          <p:spPr>
            <a:xfrm>
              <a:off x="132521" y="5021726"/>
              <a:ext cx="3876471" cy="4706618"/>
            </a:xfrm>
            <a:prstGeom prst="roundRect">
              <a:avLst>
                <a:gd name="adj" fmla="val 10039"/>
              </a:avLst>
            </a:prstGeom>
            <a:grpFill/>
            <a:ln w="25400">
              <a:solidFill>
                <a:srgbClr val="FFFFFF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МРТ: 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endParaRPr lang="ru-RU" sz="28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Т1-ВИ в сагиттальной плоскости: </a:t>
              </a:r>
              <a:r>
                <a:rPr lang="ru-RU" sz="28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фокальное </a:t>
              </a:r>
              <a:r>
                <a:rPr lang="ru-RU" sz="2800" b="1" dirty="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гипоинтенсивное</a:t>
              </a:r>
              <a:r>
                <a:rPr lang="ru-RU" sz="28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поражение эндометрия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Т1-ВИ в сагиттальной плоскости: </a:t>
              </a:r>
              <a:r>
                <a:rPr lang="ru-RU" sz="28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гомогенное усиление</a:t>
              </a:r>
              <a:endParaRPr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10098943" y="3807786"/>
            <a:ext cx="501963" cy="825544"/>
          </a:xfrm>
          <a:prstGeom prst="straightConnector1">
            <a:avLst/>
          </a:prstGeom>
          <a:noFill/>
          <a:ln w="57150" cap="flat" cmpd="sng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Полип эндометрия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29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080" y="3662541"/>
            <a:ext cx="11216640" cy="1885245"/>
          </a:xfrm>
        </p:spPr>
        <p:txBody>
          <a:bodyPr/>
          <a:lstStyle/>
          <a:p>
            <a:pPr algn="ctr"/>
            <a:r>
              <a:rPr lang="ru-RU" b="1" u="sng" dirty="0"/>
              <a:t>Спасибо за внимание!</a:t>
            </a:r>
            <a:br>
              <a:rPr lang="ru-RU" b="1" u="sng" dirty="0"/>
            </a:br>
            <a:r>
              <a:rPr lang="ru-RU" b="1" u="sng" dirty="0"/>
              <a:t>Продолжение следует…</a:t>
            </a:r>
          </a:p>
        </p:txBody>
      </p:sp>
    </p:spTree>
    <p:extLst>
      <p:ext uri="{BB962C8B-B14F-4D97-AF65-F5344CB8AC3E}">
        <p14:creationId xmlns:p14="http://schemas.microsoft.com/office/powerpoint/2010/main" val="2090220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945605"/>
          </a:xfrm>
          <a:prstGeom prst="rect">
            <a:avLst/>
          </a:prstGeom>
        </p:spPr>
        <p:txBody>
          <a:bodyPr>
            <a:normAutofit/>
          </a:bodyPr>
          <a:lstStyle>
            <a:lvl1pPr defTabSz="397256">
              <a:defRPr sz="5440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65" y="1310152"/>
            <a:ext cx="12894735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Трансвагинальное ультразвуковое исследование (ТВУЗИ) 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–  			    первичный метод визуализации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при оценке эндометрия.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 зависимости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от возраста пациентки, фазы  цикла и клинической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  картины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визуализация эндометрия различна.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ТВУЗИ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помогает сформировать план лечения пациентки. </a:t>
            </a:r>
            <a:endParaRPr lang="ru-RU" sz="3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Необходимость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проведения </a:t>
            </a:r>
            <a:r>
              <a:rPr lang="ru-RU" sz="32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соногистерографии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, КТ или МРТ часто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 определяется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по результатам УЗИ.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Рассматриваемые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темы:</a:t>
            </a: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endParaRPr lang="ru-RU" sz="32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2743200" lvl="5" indent="-457200" defTabSz="584200" latinLnBrk="1" hangingPunct="0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Визуализация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эндометрия в норме в </a:t>
            </a:r>
            <a:r>
              <a:rPr lang="ru-RU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препубертатный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и пубертатный период</a:t>
            </a:r>
          </a:p>
          <a:p>
            <a:pPr marL="2743200" lvl="5" indent="-457200" defTabSz="584200" latinLnBrk="1" hangingPunct="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Визуализация эндометрия в норме в </a:t>
            </a:r>
            <a:r>
              <a:rPr lang="ru-RU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пременопаузе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и в постменопаузе</a:t>
            </a:r>
          </a:p>
          <a:p>
            <a:pPr marL="2743200" lvl="5" indent="-457200" defTabSz="584200" latinLnBrk="1" hangingPunct="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Патологические состояния с вовлечением эндометрия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 пре-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и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 постменопаузе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56053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6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945605"/>
          </a:xfrm>
          <a:prstGeom prst="rect">
            <a:avLst/>
          </a:prstGeom>
        </p:spPr>
        <p:txBody>
          <a:bodyPr>
            <a:normAutofit/>
          </a:bodyPr>
          <a:lstStyle>
            <a:lvl1pPr defTabSz="397256">
              <a:defRPr sz="5440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</a:t>
            </a:r>
            <a:endParaRPr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64464"/>
            <a:ext cx="12886268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Рассмотреть 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физиологические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изменения эндометрия.</a:t>
            </a:r>
            <a:endParaRPr 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Оценить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визуализацию эндометрия в норме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в </a:t>
            </a:r>
            <a:r>
              <a:rPr lang="ru-RU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пременопаузе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и в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     постменопаузе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.</a:t>
            </a: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Описать 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доброкачественные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и неопластические 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заболевания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		    эндометрия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с акцентом на их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ультразвуковые признаки.</a:t>
            </a:r>
            <a:endParaRPr lang="ru-RU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457200" indent="-457200" defTabSz="584200" latinLnBrk="1" hangingPunct="0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Ознакомиться с рекомендациями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Общества 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лучевой диагностики	     (УЗД) 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у пациенток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с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кровотечением в постменопаузе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6360" y="2433122"/>
            <a:ext cx="4116520" cy="408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hape 44"/>
          <p:cNvSpPr/>
          <p:nvPr/>
        </p:nvSpPr>
        <p:spPr>
          <a:xfrm>
            <a:off x="1755588" y="1174676"/>
            <a:ext cx="3136835" cy="966920"/>
          </a:xfrm>
          <a:prstGeom prst="roundRect">
            <a:avLst>
              <a:gd name="adj" fmla="val 17155"/>
            </a:avLst>
          </a:prstGeom>
          <a:solidFill>
            <a:srgbClr val="081A1E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ru-RU" sz="3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Неонатальный период</a:t>
            </a:r>
            <a:endParaRPr sz="3000" b="1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7879965" y="1174676"/>
            <a:ext cx="3456090" cy="966920"/>
          </a:xfrm>
          <a:prstGeom prst="roundRect">
            <a:avLst>
              <a:gd name="adj" fmla="val 19693"/>
            </a:avLst>
          </a:prstGeom>
          <a:solidFill>
            <a:srgbClr val="081A1E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ru-RU" sz="3000" b="1" dirty="0" err="1">
                <a:solidFill>
                  <a:srgbClr val="FF99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Препубертатный</a:t>
            </a:r>
            <a:r>
              <a:rPr lang="ru-RU" sz="3000" b="1" dirty="0">
                <a:solidFill>
                  <a:srgbClr val="FF99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период</a:t>
            </a:r>
            <a:endParaRPr sz="3000" b="1" dirty="0">
              <a:solidFill>
                <a:srgbClr val="FF99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38"/>
          <p:cNvSpPr/>
          <p:nvPr/>
        </p:nvSpPr>
        <p:spPr>
          <a:xfrm>
            <a:off x="443155" y="6757532"/>
            <a:ext cx="5761702" cy="2824617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ТАУЗИ, В-режим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сканирование: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выраженный неонатальный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эндометрий. 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быть жидкость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полости матки и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цервикальном канале</a:t>
            </a:r>
            <a:endParaRPr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hape 38"/>
          <p:cNvSpPr/>
          <p:nvPr/>
        </p:nvSpPr>
        <p:spPr>
          <a:xfrm>
            <a:off x="6736015" y="6757533"/>
            <a:ext cx="5761702" cy="2824616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сканирование: 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тонкая </a:t>
            </a:r>
            <a:r>
              <a:rPr lang="ru-RU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гиперэхогенная</a:t>
            </a:r>
            <a:r>
              <a:rPr lang="ru-RU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линия</a:t>
            </a:r>
            <a:endParaRPr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554620" y="3709969"/>
            <a:ext cx="1161330" cy="800587"/>
          </a:xfrm>
          <a:prstGeom prst="straightConnector1">
            <a:avLst/>
          </a:prstGeom>
          <a:noFill/>
          <a:ln w="57150" cap="flat" cmpd="sng">
            <a:solidFill>
              <a:srgbClr val="FF993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 descr="C:\Users\agupta\Desktop\ad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155" y="2433122"/>
            <a:ext cx="5761702" cy="40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912225" y="4170183"/>
            <a:ext cx="1130054" cy="892628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(норма)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ювенильный период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lowchart: Merge 2"/>
          <p:cNvSpPr/>
          <p:nvPr/>
        </p:nvSpPr>
        <p:spPr>
          <a:xfrm>
            <a:off x="1168400" y="2433122"/>
            <a:ext cx="533400" cy="678378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8"/>
          <p:cNvSpPr/>
          <p:nvPr/>
        </p:nvSpPr>
        <p:spPr>
          <a:xfrm>
            <a:off x="196602" y="5796081"/>
            <a:ext cx="12611594" cy="3891938"/>
          </a:xfrm>
          <a:prstGeom prst="roundRect">
            <a:avLst>
              <a:gd name="adj" fmla="val 10039"/>
            </a:avLst>
          </a:prstGeom>
          <a:solidFill>
            <a:srgbClr val="081A1E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Базальный слой - 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прилегающий к </a:t>
            </a:r>
            <a:r>
              <a:rPr lang="ru-RU" sz="3200" b="1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миометрию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Нижняя треть эндометрия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потери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функционального слоя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менструации базальный слой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регенерирует эндометрий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следующего цикла.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Функциональный 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слой: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покрывает базальный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слой, 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реагирует на гормональную стимуляцию во время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МЦ 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подготовки к имплантации. М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есто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пролиферации, секреции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отторжения эндометрия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менструаций при отсутствии беременности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(Изображение предоставлено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Nadezhda D. </a:t>
            </a:r>
            <a:r>
              <a:rPr lang="en-US" sz="20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Kiriyak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BFA, University of Rochester, Rochester, NY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(норма) - менструальный цикл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70120" y="945605"/>
            <a:ext cx="8112957" cy="4850476"/>
            <a:chOff x="5994400" y="1077986"/>
            <a:chExt cx="6495715" cy="4894582"/>
          </a:xfrm>
        </p:grpSpPr>
        <p:grpSp>
          <p:nvGrpSpPr>
            <p:cNvPr id="18" name="Group 17"/>
            <p:cNvGrpSpPr/>
            <p:nvPr/>
          </p:nvGrpSpPr>
          <p:grpSpPr>
            <a:xfrm>
              <a:off x="5994400" y="1077986"/>
              <a:ext cx="6495715" cy="4894582"/>
              <a:chOff x="7374020" y="1114938"/>
              <a:chExt cx="5263694" cy="5562812"/>
            </a:xfrm>
          </p:grpSpPr>
          <p:pic>
            <p:nvPicPr>
              <p:cNvPr id="20" name="EndometriumMenstralCycle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020" y="1114938"/>
                <a:ext cx="5263694" cy="556281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570794" y="3458352"/>
                <a:ext cx="245660" cy="54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228162" y="3458351"/>
                <a:ext cx="245660" cy="54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B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43468" y="2258590"/>
                <a:ext cx="245660" cy="54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C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723464" y="2379429"/>
                <a:ext cx="245660" cy="54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74020" y="5219313"/>
                <a:ext cx="2136479" cy="1458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A: </a:t>
                </a:r>
                <a:r>
                  <a:rPr lang="ru-RU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Эндометрий</a:t>
                </a:r>
                <a:endParaRPr lang="en-US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B: </a:t>
                </a:r>
                <a:r>
                  <a:rPr lang="ru-RU" sz="2000" b="1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Миометрий</a:t>
                </a:r>
                <a:endParaRPr lang="en-US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C: </a:t>
                </a:r>
                <a:r>
                  <a:rPr lang="ru-RU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Яичник</a:t>
                </a:r>
                <a:endParaRPr lang="en-US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D: </a:t>
                </a:r>
                <a:r>
                  <a:rPr lang="ru-RU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Фаллопиевы трубы</a:t>
                </a:r>
                <a:endParaRPr lang="en-US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485467" y="1930400"/>
              <a:ext cx="1322320" cy="6763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6602" y="4674281"/>
            <a:ext cx="4573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состоит из двух отдельных слоев:</a:t>
            </a:r>
          </a:p>
        </p:txBody>
      </p:sp>
    </p:spTree>
    <p:extLst>
      <p:ext uri="{BB962C8B-B14F-4D97-AF65-F5344CB8AC3E}">
        <p14:creationId xmlns:p14="http://schemas.microsoft.com/office/powerpoint/2010/main" val="393226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8"/>
          <p:cNvSpPr/>
          <p:nvPr/>
        </p:nvSpPr>
        <p:spPr>
          <a:xfrm>
            <a:off x="196602" y="6152577"/>
            <a:ext cx="12611594" cy="3535442"/>
          </a:xfrm>
          <a:prstGeom prst="roundRect">
            <a:avLst>
              <a:gd name="adj" fmla="val 10039"/>
            </a:avLst>
          </a:prstGeom>
          <a:solidFill>
            <a:srgbClr val="081A1E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Базальный слой -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прилегающий к </a:t>
            </a:r>
            <a:r>
              <a:rPr lang="ru-RU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миометрию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Нижняя треть эндометрия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После потери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функционального слоя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менструации базальный слой </a:t>
            </a:r>
            <a:r>
              <a:rPr lang="ru-RU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регенерирует эндометрий </a:t>
            </a: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следующего цикла.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Функциональный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слой: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покрывает базальный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слой, 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реагирует на гормональную стимуляцию во время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МЦ 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подготовки к имплантации. М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есто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пролиферации, секреции </a:t>
            </a:r>
            <a:r>
              <a:rPr lang="ru-RU" sz="32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отторжения эндометрия </a:t>
            </a:r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менструаций при отсутствии беременности</a:t>
            </a:r>
            <a:endParaRPr lang="ru-RU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(Изображение предоставлено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Nadezhda D. </a:t>
            </a:r>
            <a:r>
              <a:rPr lang="en-US" sz="20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Kiriyak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BFA, University of Rochester, Rochester, NY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hape 36"/>
          <p:cNvSpPr txBox="1">
            <a:spLocks/>
          </p:cNvSpPr>
          <p:nvPr/>
        </p:nvSpPr>
        <p:spPr>
          <a:xfrm>
            <a:off x="0" y="0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(норма) - менструальный цикл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70120" y="945605"/>
            <a:ext cx="8112957" cy="5206972"/>
            <a:chOff x="5994400" y="1077986"/>
            <a:chExt cx="6495715" cy="5009988"/>
          </a:xfrm>
        </p:grpSpPr>
        <p:grpSp>
          <p:nvGrpSpPr>
            <p:cNvPr id="18" name="Group 17"/>
            <p:cNvGrpSpPr/>
            <p:nvPr/>
          </p:nvGrpSpPr>
          <p:grpSpPr>
            <a:xfrm>
              <a:off x="5994400" y="1077986"/>
              <a:ext cx="6495715" cy="5009988"/>
              <a:chOff x="7374020" y="1114938"/>
              <a:chExt cx="5263694" cy="5693974"/>
            </a:xfrm>
          </p:grpSpPr>
          <p:pic>
            <p:nvPicPr>
              <p:cNvPr id="20" name="EndometriumMenstralCycle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020" y="1114938"/>
                <a:ext cx="5263694" cy="569397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570794" y="3458352"/>
                <a:ext cx="245660" cy="54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228162" y="3458351"/>
                <a:ext cx="245660" cy="54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B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43468" y="2258590"/>
                <a:ext cx="245660" cy="54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C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723464" y="2379429"/>
                <a:ext cx="245660" cy="54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74020" y="5219313"/>
                <a:ext cx="2136479" cy="1458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A: </a:t>
                </a:r>
                <a:r>
                  <a:rPr lang="ru-RU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Эндометрий</a:t>
                </a:r>
                <a:endParaRPr lang="en-US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B: </a:t>
                </a:r>
                <a:r>
                  <a:rPr lang="ru-RU" sz="2000" b="1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Миометрий</a:t>
                </a:r>
                <a:endParaRPr lang="en-US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C: </a:t>
                </a:r>
                <a:r>
                  <a:rPr lang="ru-RU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Яичник</a:t>
                </a:r>
                <a:endParaRPr lang="en-US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l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D: </a:t>
                </a:r>
                <a:r>
                  <a:rPr lang="ru-RU" sz="20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Фаллопиевы трубы</a:t>
                </a:r>
                <a:endParaRPr lang="en-US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485467" y="1930400"/>
              <a:ext cx="1322320" cy="6763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6602" y="4888730"/>
            <a:ext cx="4573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состоит из двух отдельных слоев:</a:t>
            </a:r>
          </a:p>
        </p:txBody>
      </p:sp>
    </p:spTree>
    <p:extLst>
      <p:ext uri="{BB962C8B-B14F-4D97-AF65-F5344CB8AC3E}">
        <p14:creationId xmlns:p14="http://schemas.microsoft.com/office/powerpoint/2010/main" val="1653718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8"/>
          <p:cNvSpPr/>
          <p:nvPr/>
        </p:nvSpPr>
        <p:spPr>
          <a:xfrm>
            <a:off x="200416" y="1236421"/>
            <a:ext cx="6699137" cy="4251177"/>
          </a:xfrm>
          <a:prstGeom prst="roundRect">
            <a:avLst>
              <a:gd name="adj" fmla="val 10039"/>
            </a:avLst>
          </a:prstGeom>
          <a:solidFill>
            <a:srgbClr val="081A1E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претерпевает изменения в течение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МЦ в 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 на гормональную стимуляцию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Фаза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регенерации: 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визуализируется как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линия повышенной </a:t>
            </a:r>
            <a:r>
              <a:rPr lang="ru-RU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эхогенности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диаметром от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до 4 мм </a:t>
            </a: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течение 1-4 дней цикла. </a:t>
            </a:r>
          </a:p>
          <a:p>
            <a:pPr marL="34290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этот период эндометрий самый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тонкий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99"/>
          <p:cNvGrpSpPr/>
          <p:nvPr/>
        </p:nvGrpSpPr>
        <p:grpSpPr>
          <a:xfrm>
            <a:off x="727153" y="5505917"/>
            <a:ext cx="6626147" cy="4247683"/>
            <a:chOff x="-1" y="-1"/>
            <a:chExt cx="6111373" cy="3438515"/>
          </a:xfrm>
        </p:grpSpPr>
        <p:sp>
          <p:nvSpPr>
            <p:cNvPr id="7" name="Shape 91"/>
            <p:cNvSpPr/>
            <p:nvPr/>
          </p:nvSpPr>
          <p:spPr>
            <a:xfrm>
              <a:off x="2128215" y="-1"/>
              <a:ext cx="1562062" cy="1405846"/>
            </a:xfrm>
            <a:prstGeom prst="roundRect">
              <a:avLst>
                <a:gd name="adj" fmla="val 15000"/>
              </a:avLst>
            </a:prstGeom>
            <a:solidFill>
              <a:srgbClr val="081A1E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16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Менструальное кровотечение (фаза десквамации)</a:t>
              </a:r>
              <a:endParaRPr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Shape 92"/>
            <p:cNvSpPr/>
            <p:nvPr/>
          </p:nvSpPr>
          <p:spPr>
            <a:xfrm>
              <a:off x="4202774" y="1405845"/>
              <a:ext cx="1908598" cy="833506"/>
            </a:xfrm>
            <a:prstGeom prst="roundRect">
              <a:avLst>
                <a:gd name="adj" fmla="val 15000"/>
              </a:avLst>
            </a:prstGeom>
            <a:solidFill>
              <a:srgbClr val="081A1E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ru-RU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Ранняя пролиферативная фаза</a:t>
              </a:r>
              <a:endParaRPr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Shape 93"/>
            <p:cNvSpPr/>
            <p:nvPr/>
          </p:nvSpPr>
          <p:spPr>
            <a:xfrm>
              <a:off x="2128215" y="2578308"/>
              <a:ext cx="2074560" cy="860206"/>
            </a:xfrm>
            <a:prstGeom prst="roundRect">
              <a:avLst>
                <a:gd name="adj" fmla="val 15000"/>
              </a:avLst>
            </a:prstGeom>
            <a:solidFill>
              <a:srgbClr val="081A1E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2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Поздняя </a:t>
              </a:r>
              <a:r>
                <a:rPr lang="ru-RU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пролиферативная фаза</a:t>
              </a:r>
              <a:r>
                <a:rPr lang="ru-RU" sz="2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Shape 94"/>
            <p:cNvSpPr/>
            <p:nvPr/>
          </p:nvSpPr>
          <p:spPr>
            <a:xfrm>
              <a:off x="-1" y="1405845"/>
              <a:ext cx="1355748" cy="914387"/>
            </a:xfrm>
            <a:prstGeom prst="roundRect">
              <a:avLst>
                <a:gd name="adj" fmla="val 15000"/>
              </a:avLst>
            </a:prstGeom>
            <a:solidFill>
              <a:srgbClr val="081A1E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effectLst/>
                </a:defRPr>
              </a:pPr>
              <a:r>
                <a:rPr lang="ru-RU" sz="1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Секреторная фаза</a:t>
              </a:r>
              <a:endParaRPr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Shape 101"/>
            <p:cNvSpPr/>
            <p:nvPr/>
          </p:nvSpPr>
          <p:spPr>
            <a:xfrm>
              <a:off x="714997" y="402852"/>
              <a:ext cx="1355748" cy="92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0" extrusionOk="0">
                  <a:moveTo>
                    <a:pt x="0" y="19820"/>
                  </a:moveTo>
                  <a:cubicBezTo>
                    <a:pt x="3096" y="4687"/>
                    <a:pt x="10296" y="-1780"/>
                    <a:pt x="21600" y="419"/>
                  </a:cubicBezTo>
                </a:path>
              </a:pathLst>
            </a:custGeom>
            <a:noFill/>
            <a:ln w="63500" cap="rnd">
              <a:solidFill>
                <a:schemeClr val="accent1">
                  <a:lumMod val="40000"/>
                  <a:lumOff val="60000"/>
                </a:schemeClr>
              </a:solidFill>
              <a:custDash>
                <a:ds d="100000" sp="200000"/>
              </a:custDash>
              <a:round/>
              <a:tailEnd type="stealth" w="med" len="med"/>
            </a:ln>
            <a:effectLst/>
          </p:spPr>
          <p:txBody>
            <a:bodyPr/>
            <a:lstStyle/>
            <a:p>
              <a:pPr lvl="0"/>
              <a:endParaRPr dirty="0"/>
            </a:p>
          </p:txBody>
        </p:sp>
        <p:sp>
          <p:nvSpPr>
            <p:cNvPr id="12" name="Shape 102"/>
            <p:cNvSpPr/>
            <p:nvPr/>
          </p:nvSpPr>
          <p:spPr>
            <a:xfrm>
              <a:off x="643475" y="2327959"/>
              <a:ext cx="1368338" cy="86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23" extrusionOk="0">
                  <a:moveTo>
                    <a:pt x="21600" y="18020"/>
                  </a:moveTo>
                  <a:cubicBezTo>
                    <a:pt x="10743" y="21600"/>
                    <a:pt x="3543" y="15593"/>
                    <a:pt x="0" y="0"/>
                  </a:cubicBezTo>
                </a:path>
              </a:pathLst>
            </a:custGeom>
            <a:noFill/>
            <a:ln w="63500" cap="rnd">
              <a:solidFill>
                <a:schemeClr val="accent1">
                  <a:lumMod val="40000"/>
                  <a:lumOff val="60000"/>
                </a:schemeClr>
              </a:solidFill>
              <a:custDash>
                <a:ds d="100000" sp="200000"/>
              </a:custDash>
              <a:round/>
              <a:tailEnd type="stealth" w="med" len="med"/>
            </a:ln>
            <a:effectLst/>
          </p:spPr>
          <p:txBody>
            <a:bodyPr/>
            <a:lstStyle/>
            <a:p>
              <a:pPr lvl="0"/>
              <a:endParaRPr dirty="0"/>
            </a:p>
          </p:txBody>
        </p:sp>
        <p:sp>
          <p:nvSpPr>
            <p:cNvPr id="13" name="Shape 103"/>
            <p:cNvSpPr/>
            <p:nvPr/>
          </p:nvSpPr>
          <p:spPr>
            <a:xfrm>
              <a:off x="3690277" y="319288"/>
              <a:ext cx="1476824" cy="1006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04" extrusionOk="0">
                  <a:moveTo>
                    <a:pt x="0" y="839"/>
                  </a:moveTo>
                  <a:cubicBezTo>
                    <a:pt x="12348" y="-2396"/>
                    <a:pt x="19548" y="3726"/>
                    <a:pt x="21600" y="19204"/>
                  </a:cubicBezTo>
                </a:path>
              </a:pathLst>
            </a:custGeom>
            <a:noFill/>
            <a:ln w="63500" cap="rnd">
              <a:solidFill>
                <a:schemeClr val="accent1">
                  <a:lumMod val="40000"/>
                  <a:lumOff val="60000"/>
                </a:schemeClr>
              </a:solidFill>
              <a:custDash>
                <a:ds d="100000" sp="200000"/>
              </a:custDash>
              <a:round/>
              <a:tailEnd type="stealth" w="med" len="med"/>
            </a:ln>
            <a:effectLst/>
          </p:spPr>
          <p:txBody>
            <a:bodyPr/>
            <a:lstStyle/>
            <a:p>
              <a:pPr lvl="0"/>
              <a:endParaRPr dirty="0"/>
            </a:p>
          </p:txBody>
        </p:sp>
        <p:sp>
          <p:nvSpPr>
            <p:cNvPr id="14" name="Shape 104"/>
            <p:cNvSpPr/>
            <p:nvPr/>
          </p:nvSpPr>
          <p:spPr>
            <a:xfrm>
              <a:off x="4173275" y="2319620"/>
              <a:ext cx="1576975" cy="79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9" extrusionOk="0">
                  <a:moveTo>
                    <a:pt x="21600" y="0"/>
                  </a:moveTo>
                  <a:cubicBezTo>
                    <a:pt x="20747" y="15544"/>
                    <a:pt x="13547" y="21600"/>
                    <a:pt x="0" y="18167"/>
                  </a:cubicBezTo>
                </a:path>
              </a:pathLst>
            </a:custGeom>
            <a:noFill/>
            <a:ln w="63500" cap="rnd">
              <a:solidFill>
                <a:schemeClr val="accent1">
                  <a:lumMod val="40000"/>
                  <a:lumOff val="60000"/>
                </a:schemeClr>
              </a:solidFill>
              <a:custDash>
                <a:ds d="100000" sp="200000"/>
              </a:custDash>
              <a:round/>
              <a:tailEnd type="stealth" w="med" len="med"/>
            </a:ln>
            <a:effectLst/>
          </p:spPr>
          <p:txBody>
            <a:bodyPr/>
            <a:lstStyle/>
            <a:p>
              <a:pPr lvl="0"/>
              <a:endParaRPr dirty="0"/>
            </a:p>
          </p:txBody>
        </p:sp>
      </p:grpSp>
      <p:sp>
        <p:nvSpPr>
          <p:cNvPr id="40" name="Shape 36"/>
          <p:cNvSpPr txBox="1">
            <a:spLocks/>
          </p:cNvSpPr>
          <p:nvPr/>
        </p:nvSpPr>
        <p:spPr>
          <a:xfrm>
            <a:off x="0" y="281271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(норма) - менструальный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цикл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</a:t>
            </a: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сканирование</a:t>
            </a:r>
            <a:endParaRPr lang="en-US" sz="40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menstruat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729" y="2168013"/>
            <a:ext cx="5682894" cy="4499624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5" name="Straight Arrow Connector 44"/>
          <p:cNvCxnSpPr>
            <a:cxnSpLocks/>
          </p:cNvCxnSpPr>
          <p:nvPr/>
        </p:nvCxnSpPr>
        <p:spPr>
          <a:xfrm flipH="1" flipV="1">
            <a:off x="8988851" y="4666967"/>
            <a:ext cx="720994" cy="997284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44343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36"/>
          <p:cNvSpPr txBox="1">
            <a:spLocks/>
          </p:cNvSpPr>
          <p:nvPr/>
        </p:nvSpPr>
        <p:spPr>
          <a:xfrm>
            <a:off x="0" y="81898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(норма) - менструальный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цикл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В-режим,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сагиттальное сканирование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hape 38"/>
          <p:cNvSpPr/>
          <p:nvPr/>
        </p:nvSpPr>
        <p:spPr>
          <a:xfrm>
            <a:off x="187218" y="1027503"/>
            <a:ext cx="6223959" cy="2833976"/>
          </a:xfrm>
          <a:prstGeom prst="roundRect">
            <a:avLst>
              <a:gd name="adj" fmla="val 10039"/>
            </a:avLst>
          </a:prstGeom>
          <a:solidFill>
            <a:srgbClr val="081A1E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i="1" u="sng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Ранняя пролиферативная фаза</a:t>
            </a:r>
            <a:r>
              <a:rPr lang="ru-RU" sz="2400" b="1" i="1" u="sng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повышенная 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секреция эстрадиола в течение 5–13 дней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пролиферация базального слоя.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Утолщенный </a:t>
            </a:r>
            <a:r>
              <a:rPr lang="ru-RU" sz="2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гиперэхогенный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линейной структуры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толщина эндометрия: </a:t>
            </a:r>
            <a:r>
              <a:rPr lang="ru-RU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ru-RU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мм</a:t>
            </a:r>
            <a:endParaRPr sz="28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217" y="3943376"/>
            <a:ext cx="11943593" cy="2814692"/>
            <a:chOff x="187218" y="3943377"/>
            <a:chExt cx="11943593" cy="2814692"/>
          </a:xfrm>
        </p:grpSpPr>
        <p:grpSp>
          <p:nvGrpSpPr>
            <p:cNvPr id="2" name="Group 1"/>
            <p:cNvGrpSpPr/>
            <p:nvPr/>
          </p:nvGrpSpPr>
          <p:grpSpPr>
            <a:xfrm>
              <a:off x="187218" y="3943377"/>
              <a:ext cx="11943593" cy="2814692"/>
              <a:chOff x="187218" y="3943377"/>
              <a:chExt cx="11943593" cy="2814692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187218" y="3943377"/>
                <a:ext cx="6240644" cy="2814692"/>
              </a:xfrm>
              <a:prstGeom prst="roundRect">
                <a:avLst>
                  <a:gd name="adj" fmla="val 10039"/>
                </a:avLst>
              </a:prstGeom>
              <a:solidFill>
                <a:srgbClr val="081A1E"/>
              </a:solidFill>
              <a:ln w="25400">
                <a:solidFill>
                  <a:srgbClr val="FFFFFF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 anchor="ctr"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ru-RU" sz="2000" b="1" i="1" u="sng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Поздняя пролиферативная фаза: </a:t>
                </a:r>
                <a:endParaRPr lang="ru-RU" sz="2000" b="1" i="1" u="sng" dirty="0" smtClean="0">
                  <a:solidFill>
                    <a:schemeClr val="tx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ru-RU" sz="20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появление многослойности (14–16 </a:t>
                </a:r>
                <a:r>
                  <a:rPr lang="ru-RU" sz="20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день </a:t>
                </a:r>
                <a:r>
                  <a:rPr lang="ru-RU" sz="20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МЦ).</a:t>
                </a:r>
                <a:endParaRPr lang="en-US" sz="2000" b="1" dirty="0">
                  <a:solidFill>
                    <a:schemeClr val="tx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  <a:defRPr sz="1800">
                    <a:solidFill>
                      <a:srgbClr val="000000"/>
                    </a:solidFill>
                  </a:defRPr>
                </a:pPr>
                <a:r>
                  <a:rPr lang="ru-RU" sz="2000" b="1" dirty="0" err="1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</a:t>
                </a:r>
                <a:r>
                  <a:rPr lang="ru-RU" sz="2000" b="1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ипоэхогенный</a:t>
                </a:r>
                <a:r>
                  <a:rPr lang="ru-RU" sz="2000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функциональный слой, </a:t>
                </a:r>
                <a:r>
                  <a:rPr lang="ru-RU" sz="2000" b="1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гиперэхогенный</a:t>
                </a:r>
                <a:r>
                  <a:rPr lang="ru-RU" sz="2000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20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базальный слой</a:t>
                </a:r>
                <a:r>
                  <a:rPr lang="ru-RU" sz="2000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ru-RU" sz="2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  <a:defRPr sz="1800">
                    <a:solidFill>
                      <a:srgbClr val="000000"/>
                    </a:solidFill>
                  </a:defRPr>
                </a:pPr>
                <a:r>
                  <a:rPr lang="ru-RU" sz="20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Тонкая центральная </a:t>
                </a:r>
                <a:r>
                  <a:rPr lang="ru-RU" sz="20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линия </a:t>
                </a:r>
                <a:r>
                  <a:rPr lang="ru-RU" sz="2400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повышенной </a:t>
                </a:r>
                <a:r>
                  <a:rPr lang="ru-RU" sz="2400" b="1" dirty="0" err="1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эхогенности</a:t>
                </a:r>
                <a:r>
                  <a:rPr lang="ru-RU" sz="20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разделяет </a:t>
                </a:r>
                <a:r>
                  <a:rPr lang="ru-RU" sz="20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два слоя эндометрия.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 </a:t>
                </a:r>
                <a:r>
                  <a:rPr lang="ru-RU" sz="20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толщин</a:t>
                </a:r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ru-RU" sz="20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эндометрия: </a:t>
                </a:r>
                <a:r>
                  <a:rPr lang="ru-RU" sz="2800" b="1" dirty="0">
                    <a:solidFill>
                      <a:srgbClr val="92D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менее 11 мм</a:t>
                </a:r>
                <a:endParaRPr sz="2800" b="1" dirty="0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9" name="normal endometrium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85018" y="3965119"/>
                <a:ext cx="5145793" cy="2652867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cxnSp>
          <p:nvCxnSpPr>
            <p:cNvPr id="55" name="Straight Arrow Connector 54"/>
            <p:cNvCxnSpPr/>
            <p:nvPr/>
          </p:nvCxnSpPr>
          <p:spPr>
            <a:xfrm flipH="1">
              <a:off x="9855134" y="4433579"/>
              <a:ext cx="1105155" cy="679600"/>
            </a:xfrm>
            <a:prstGeom prst="straightConnector1">
              <a:avLst/>
            </a:prstGeom>
            <a:noFill/>
            <a:ln w="57150" cap="flat">
              <a:solidFill>
                <a:srgbClr val="FFFF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Group 4"/>
          <p:cNvGrpSpPr/>
          <p:nvPr/>
        </p:nvGrpSpPr>
        <p:grpSpPr>
          <a:xfrm>
            <a:off x="187219" y="6812179"/>
            <a:ext cx="11943592" cy="2684509"/>
            <a:chOff x="187219" y="6812179"/>
            <a:chExt cx="11943592" cy="2684509"/>
          </a:xfrm>
          <a:solidFill>
            <a:srgbClr val="081A1E"/>
          </a:solidFill>
        </p:grpSpPr>
        <p:grpSp>
          <p:nvGrpSpPr>
            <p:cNvPr id="3" name="Group 2"/>
            <p:cNvGrpSpPr/>
            <p:nvPr/>
          </p:nvGrpSpPr>
          <p:grpSpPr>
            <a:xfrm>
              <a:off x="187219" y="6812179"/>
              <a:ext cx="11943592" cy="2684509"/>
              <a:chOff x="187219" y="6812179"/>
              <a:chExt cx="11943592" cy="2684509"/>
            </a:xfrm>
            <a:grpFill/>
          </p:grpSpPr>
          <p:sp>
            <p:nvSpPr>
              <p:cNvPr id="36" name="Shape 38"/>
              <p:cNvSpPr/>
              <p:nvPr/>
            </p:nvSpPr>
            <p:spPr>
              <a:xfrm>
                <a:off x="187219" y="6881480"/>
                <a:ext cx="6240644" cy="2545906"/>
              </a:xfrm>
              <a:prstGeom prst="roundRect">
                <a:avLst>
                  <a:gd name="adj" fmla="val 10039"/>
                </a:avLst>
              </a:prstGeom>
              <a:grpFill/>
              <a:ln w="25400">
                <a:solidFill>
                  <a:srgbClr val="FFFFFF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 anchor="ctr"/>
              <a:lstStyle/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ru-RU" sz="2400" b="1" i="1" u="sng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Секреторная фаза</a:t>
                </a:r>
                <a:r>
                  <a:rPr lang="ru-RU" sz="2400" b="1" i="1" u="sng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ru-RU" sz="24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усиление </a:t>
                </a:r>
                <a:r>
                  <a:rPr lang="ru-RU" sz="24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отека </a:t>
                </a:r>
                <a:r>
                  <a:rPr lang="ru-RU" sz="24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стромы, увеличение </a:t>
                </a:r>
                <a:r>
                  <a:rPr lang="ru-RU" sz="24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желез </a:t>
                </a:r>
                <a:r>
                  <a:rPr lang="ru-RU" sz="24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за </a:t>
                </a:r>
                <a:r>
                  <a:rPr lang="ru-RU" sz="24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счет слизи и </a:t>
                </a:r>
                <a:r>
                  <a:rPr lang="ru-RU" sz="2400" b="1" dirty="0" smtClean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гликогена (</a:t>
                </a:r>
                <a:r>
                  <a:rPr lang="ru-RU" sz="24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17–28 </a:t>
                </a:r>
                <a:r>
                  <a:rPr lang="ru-RU" sz="2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день </a:t>
                </a:r>
                <a:r>
                  <a:rPr lang="ru-RU" sz="24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МЦ).</a:t>
                </a:r>
                <a:endParaRPr lang="ru-RU" sz="2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400" b="1" dirty="0">
                  <a:solidFill>
                    <a:schemeClr val="tx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§"/>
                  <a:defRPr sz="1800">
                    <a:solidFill>
                      <a:srgbClr val="000000"/>
                    </a:solidFill>
                  </a:defRPr>
                </a:pPr>
                <a:r>
                  <a:rPr lang="ru-RU" sz="24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</a:t>
                </a:r>
                <a:r>
                  <a:rPr lang="ru-RU" sz="2400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толщенный </a:t>
                </a:r>
                <a:r>
                  <a:rPr lang="ru-RU" sz="2400" b="1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эндометрий </a:t>
                </a:r>
                <a:r>
                  <a:rPr lang="ru-RU" sz="2400" b="1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ru-RU" sz="2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§"/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 </a:t>
                </a:r>
                <a:r>
                  <a:rPr lang="ru-RU" sz="24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толщин</a:t>
                </a:r>
                <a:r>
                  <a:rPr lang="en-US" sz="24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ru-RU" sz="2400" b="1" dirty="0">
                    <a:solidFill>
                      <a:schemeClr val="tx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эндометрия: </a:t>
                </a:r>
                <a:r>
                  <a:rPr lang="ru-RU" sz="2800" b="1" dirty="0">
                    <a:solidFill>
                      <a:srgbClr val="92D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до </a:t>
                </a:r>
                <a:r>
                  <a:rPr lang="ru-RU" sz="2800" b="1" dirty="0" smtClean="0">
                    <a:solidFill>
                      <a:srgbClr val="92D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:r>
                  <a:rPr lang="ru-RU" sz="2800" b="1" dirty="0">
                    <a:solidFill>
                      <a:srgbClr val="92D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мм</a:t>
                </a:r>
                <a:endParaRPr sz="2800" b="1" dirty="0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2" name="secret d40.jp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85018" y="6812179"/>
                <a:ext cx="5145793" cy="2684509"/>
              </a:xfrm>
              <a:prstGeom prst="rect">
                <a:avLst/>
              </a:prstGeom>
              <a:grpFill/>
              <a:ln w="12700">
                <a:miter lim="400000"/>
              </a:ln>
              <a:effectLst/>
            </p:spPr>
          </p:pic>
        </p:grpSp>
        <p:cxnSp>
          <p:nvCxnSpPr>
            <p:cNvPr id="56" name="Straight Arrow Connector 55"/>
            <p:cNvCxnSpPr/>
            <p:nvPr/>
          </p:nvCxnSpPr>
          <p:spPr>
            <a:xfrm flipH="1">
              <a:off x="9566257" y="7474833"/>
              <a:ext cx="1105155" cy="679600"/>
            </a:xfrm>
            <a:prstGeom prst="straightConnector1">
              <a:avLst/>
            </a:prstGeom>
            <a:grpFill/>
            <a:ln w="57150" cap="flat">
              <a:solidFill>
                <a:srgbClr val="FFFF0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17" y="1118057"/>
            <a:ext cx="5145793" cy="265286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8844980" y="1893551"/>
            <a:ext cx="1105155" cy="679600"/>
          </a:xfrm>
          <a:prstGeom prst="straightConnector1">
            <a:avLst/>
          </a:prstGeom>
          <a:noFill/>
          <a:ln w="57150" cap="flat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Multiply 6"/>
          <p:cNvSpPr/>
          <p:nvPr/>
        </p:nvSpPr>
        <p:spPr>
          <a:xfrm>
            <a:off x="8458200" y="2447365"/>
            <a:ext cx="108774" cy="14246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8458200" y="2615695"/>
            <a:ext cx="108774" cy="14246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erge 7"/>
          <p:cNvSpPr/>
          <p:nvPr/>
        </p:nvSpPr>
        <p:spPr>
          <a:xfrm>
            <a:off x="7589838" y="6881480"/>
            <a:ext cx="779462" cy="281320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erge 8"/>
          <p:cNvSpPr/>
          <p:nvPr/>
        </p:nvSpPr>
        <p:spPr>
          <a:xfrm>
            <a:off x="8039100" y="3965118"/>
            <a:ext cx="406400" cy="216840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76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8"/>
          <p:cNvSpPr/>
          <p:nvPr/>
        </p:nvSpPr>
        <p:spPr>
          <a:xfrm>
            <a:off x="312104" y="2437724"/>
            <a:ext cx="6190295" cy="4744125"/>
          </a:xfrm>
          <a:prstGeom prst="roundRect">
            <a:avLst>
              <a:gd name="adj" fmla="val 10039"/>
            </a:avLst>
          </a:prstGeom>
          <a:solidFill>
            <a:srgbClr val="151618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Эндометрий равномерно тонкий, </a:t>
            </a:r>
            <a:r>
              <a:rPr lang="ru-RU" sz="3200" b="1" dirty="0">
                <a:solidFill>
                  <a:srgbClr val="92D05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 5 мм. </a:t>
            </a:r>
            <a:endParaRPr lang="ru-RU" sz="2800" b="1" dirty="0" smtClean="0">
              <a:solidFill>
                <a:srgbClr val="92D050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ru-RU" sz="2800" b="1" dirty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 err="1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Гипоэстрогения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атрофия функционального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слоя,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остается тонкий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базальный слой.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азальный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слой визуализируется в виде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тонкой полосы повышенной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эхогенности</a:t>
            </a:r>
            <a:endParaRPr sz="3200" b="1" dirty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agupta\Desktop\aldad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5055" y="2437724"/>
            <a:ext cx="6249745" cy="47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0739337" y="5237400"/>
            <a:ext cx="971550" cy="8382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hape 36"/>
          <p:cNvSpPr txBox="1">
            <a:spLocks/>
          </p:cNvSpPr>
          <p:nvPr/>
        </p:nvSpPr>
        <p:spPr>
          <a:xfrm>
            <a:off x="0" y="822616"/>
            <a:ext cx="13004800" cy="94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397256">
              <a:defRPr sz="544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Эндометрий (норма) – постменопаузальный </a:t>
            </a:r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ТВУЗИ, В-режим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сагиттальное сканирование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 flipH="1">
            <a:off x="6870466" y="2437725"/>
            <a:ext cx="343134" cy="48327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4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7960</TotalTime>
  <Words>760</Words>
  <Application>Microsoft Office PowerPoint</Application>
  <PresentationFormat>Произвольный</PresentationFormat>
  <Paragraphs>141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Corbel</vt:lpstr>
      <vt:lpstr>Wingdings</vt:lpstr>
      <vt:lpstr>Helvetica Light</vt:lpstr>
      <vt:lpstr>Avenir Roman</vt:lpstr>
      <vt:lpstr>Arial</vt:lpstr>
      <vt:lpstr>Depth</vt:lpstr>
      <vt:lpstr>Визуализация эндометрия: физиологические изменения и заболевания Часть 1</vt:lpstr>
      <vt:lpstr>Введение</vt:lpstr>
      <vt:lpstr>Цели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Продолжение следует…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the Endometrium</dc:title>
  <dc:creator>Akshya</dc:creator>
  <cp:lastModifiedBy>Admin</cp:lastModifiedBy>
  <cp:revision>551</cp:revision>
  <dcterms:modified xsi:type="dcterms:W3CDTF">2023-09-28T08:37:30Z</dcterms:modified>
</cp:coreProperties>
</file>