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70" r:id="rId3"/>
    <p:sldId id="271" r:id="rId4"/>
    <p:sldId id="287" r:id="rId5"/>
    <p:sldId id="273" r:id="rId6"/>
    <p:sldId id="272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59" r:id="rId18"/>
    <p:sldId id="257" r:id="rId19"/>
    <p:sldId id="260" r:id="rId20"/>
    <p:sldId id="258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8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6A61"/>
    <a:srgbClr val="FF33CC"/>
    <a:srgbClr val="14B8A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19618-398D-4DC9-9E6E-ADD4CC05B6A5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CAB61-F662-4AFD-89DC-D92C51757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err="1" smtClean="0"/>
              <a:t>Телемедицинский</a:t>
            </a:r>
            <a:r>
              <a:rPr lang="ru-RU" b="1" dirty="0" smtClean="0"/>
              <a:t> комплекс «ИНТЕРНЕТ-КЛИНИКА»</a:t>
            </a:r>
            <a:r>
              <a:rPr lang="ru-RU" dirty="0" smtClean="0"/>
              <a:t> предназначен для проведения </a:t>
            </a:r>
            <a:r>
              <a:rPr lang="ru-RU" dirty="0" err="1" smtClean="0"/>
              <a:t>видеоконсультаций</a:t>
            </a:r>
            <a:r>
              <a:rPr lang="ru-RU" dirty="0" smtClean="0"/>
              <a:t> (нажатием одной кнопки) с врачами в круглосуточном режиме с возможностью </a:t>
            </a:r>
            <a:r>
              <a:rPr lang="ru-RU" dirty="0" err="1" smtClean="0"/>
              <a:t>экспресс-обследования</a:t>
            </a:r>
            <a:r>
              <a:rPr lang="ru-RU" dirty="0" smtClean="0"/>
              <a:t> пациента вне медицинского учреждения с целью оказания своевременной дистанционной медицинской помощи.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ИНТЕРНЕТ-КЛИНИКА</a:t>
            </a:r>
            <a:r>
              <a:rPr lang="ru-RU" dirty="0" smtClean="0"/>
              <a:t> позволяет: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получать консультации врача и медицинскую помощь в любое время суток и в любой ситуации, включая экстренные случаи;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самостоятельно и/или под контролем врача измерять основные медицинские показатели (артериальное давление, пульс, </a:t>
            </a:r>
            <a:r>
              <a:rPr lang="ru-RU" dirty="0" err="1" smtClean="0"/>
              <a:t>экг</a:t>
            </a:r>
            <a:r>
              <a:rPr lang="ru-RU" dirty="0" smtClean="0"/>
              <a:t>, анализы крови, анализ мочи и т.д.) и оперативно получать результаты их интерпретации врачом;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отслеживать показатели здоровья пациентов на этапе реабилитации после стационарного лечения;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проводить, в случае необходимости, консультации узких специалистов;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осуществлять мониторинг показателей здоровья у хронических больных;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экономить время, затрачиваемое на запись к врачу, посещение стационарных поликлиник, дорогу и ожидание.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CAB61-F662-4AFD-89DC-D92C5175718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Человек</a:t>
            </a:r>
            <a:r>
              <a:rPr lang="ru-RU" baseline="0" dirty="0" smtClean="0"/>
              <a:t> сам по себе генерирует массу информации. Врач, глядя на лицо пациента – может сказать о каких-либо нарушениях в организме.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CAB61-F662-4AFD-89DC-D92C51757187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Процесс мышления человека включает несколько стадий…Машина, в отличие от человека идет по определенному алгоритму. С появлением понятия когнитивных технологий – люди стали закладывать в машины системы принятия решений. Не построчного программирования, а создания определенных шаблонов, так называемых паттернов и соответствующих гипотез, на основании которых системы принимают решения.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CAB61-F662-4AFD-89DC-D92C51757187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Описываю принцип работы системы (в ней уже заложено около ста тысяч историй болезней)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CAB61-F662-4AFD-89DC-D92C51757187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зависимости от нозологии вводится 50-70 параметров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CAB61-F662-4AFD-89DC-D92C51757187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54A0-8AA6-41CB-8136-B290F990132E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6355-3813-4843-8999-F7090EEDD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54A0-8AA6-41CB-8136-B290F990132E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6355-3813-4843-8999-F7090EEDD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54A0-8AA6-41CB-8136-B290F990132E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6355-3813-4843-8999-F7090EEDD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54A0-8AA6-41CB-8136-B290F990132E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6355-3813-4843-8999-F7090EEDD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54A0-8AA6-41CB-8136-B290F990132E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6355-3813-4843-8999-F7090EEDD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54A0-8AA6-41CB-8136-B290F990132E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6355-3813-4843-8999-F7090EEDD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54A0-8AA6-41CB-8136-B290F990132E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6355-3813-4843-8999-F7090EEDD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54A0-8AA6-41CB-8136-B290F990132E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6355-3813-4843-8999-F7090EEDD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54A0-8AA6-41CB-8136-B290F990132E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6355-3813-4843-8999-F7090EEDD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54A0-8AA6-41CB-8136-B290F990132E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6355-3813-4843-8999-F7090EEDD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54A0-8AA6-41CB-8136-B290F990132E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6355-3813-4843-8999-F7090EEDD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B54A0-8AA6-41CB-8136-B290F990132E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76355-3813-4843-8999-F7090EEDD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Demo-&#1074;&#1080;&#1076;&#1077;&#1086;%202.%20&#1048;&#1085;&#1090;&#1077;&#1088;&#1085;&#1077;&#1090;-&#1050;&#1083;&#1080;&#1085;&#1080;&#1082;&#1072;%20(1).mp4" TargetMode="Externa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adderburyrunningclub.co.uk/Photos/Medical%20Innovations%20Logo%20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725144"/>
            <a:ext cx="2915816" cy="1452077"/>
          </a:xfrm>
          <a:prstGeom prst="rect">
            <a:avLst/>
          </a:prstGeom>
          <a:noFill/>
        </p:spPr>
      </p:pic>
      <p:pic>
        <p:nvPicPr>
          <p:cNvPr id="33794" name="Picture 2" descr="http://www.avidintegrated.com/wp-content/uploads/2016/02/crowdfund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88840"/>
            <a:ext cx="2718669" cy="299695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2276872"/>
            <a:ext cx="5184576" cy="1470025"/>
          </a:xfrm>
        </p:spPr>
        <p:txBody>
          <a:bodyPr>
            <a:noAutofit/>
          </a:bodyPr>
          <a:lstStyle/>
          <a:p>
            <a:r>
              <a:rPr lang="ru-RU" sz="3200" dirty="0"/>
              <a:t>Учимся искать полезную информацию для развития. Что, где, когда и, конечно же, сколько стоит на рынке технологий </a:t>
            </a:r>
            <a:r>
              <a:rPr lang="ru-RU" sz="3200" dirty="0" smtClean="0"/>
              <a:t>здоровья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725144"/>
            <a:ext cx="4211960" cy="1752600"/>
          </a:xfrm>
        </p:spPr>
        <p:txBody>
          <a:bodyPr>
            <a:noAutofit/>
          </a:bodyPr>
          <a:lstStyle/>
          <a:p>
            <a:pPr algn="r"/>
            <a:r>
              <a:rPr lang="ru-RU" sz="2800" dirty="0" smtClean="0">
                <a:solidFill>
                  <a:schemeClr val="tx1"/>
                </a:solidFill>
              </a:rPr>
              <a:t>Специалист управления инновационной деятельности</a:t>
            </a:r>
          </a:p>
          <a:p>
            <a:pPr algn="r"/>
            <a:r>
              <a:rPr lang="ru-RU" sz="2800" dirty="0" smtClean="0">
                <a:solidFill>
                  <a:schemeClr val="tx1"/>
                </a:solidFill>
              </a:rPr>
              <a:t>К.М. Короткова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6632"/>
            <a:ext cx="1727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691680" y="404664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Красноярский государственный медицинский университет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им. проф. В.Ф. </a:t>
            </a:r>
            <a:r>
              <a:rPr lang="ru-RU" b="1" dirty="0" err="1" smtClean="0">
                <a:solidFill>
                  <a:srgbClr val="002060"/>
                </a:solidFill>
              </a:rPr>
              <a:t>Войно-Ясенецкого</a:t>
            </a:r>
            <a:r>
              <a:rPr lang="ru-RU" b="1" dirty="0" smtClean="0">
                <a:solidFill>
                  <a:srgbClr val="002060"/>
                </a:solidFill>
              </a:rPr>
              <a:t> Минздрава России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03848" y="1556792"/>
            <a:ext cx="5616624" cy="3024336"/>
          </a:xfrm>
          <a:prstGeom prst="roundRect">
            <a:avLst/>
          </a:prstGeom>
          <a:noFill/>
          <a:ln w="38100">
            <a:solidFill>
              <a:srgbClr val="14B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813690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88640"/>
            <a:ext cx="251026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88640"/>
            <a:ext cx="248322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88640"/>
            <a:ext cx="2664296" cy="28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780928"/>
            <a:ext cx="2182494" cy="29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2852936"/>
            <a:ext cx="31051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 descr="https://boomstarter.blob.core.windows.net/boomstarter/uploads/asset/image/116714/embed_asse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3501008"/>
            <a:ext cx="2552700" cy="2695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s://boomstarter.blob.core.windows.net/boomstarter/uploads/asset/image/114638/embed_asse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5334000" cy="3876676"/>
          </a:xfrm>
          <a:prstGeom prst="rect">
            <a:avLst/>
          </a:prstGeom>
          <a:noFill/>
        </p:spPr>
      </p:pic>
      <p:pic>
        <p:nvPicPr>
          <p:cNvPr id="18434" name="Picture 2" descr="https://boomstarter.blob.core.windows.net/boomstarter/uploads/asset/image/116655/embed_asse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501008"/>
            <a:ext cx="5334000" cy="3105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Необычный способ научного исследования</a:t>
            </a:r>
            <a:endParaRPr lang="ru-RU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7373169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Авторы проекта</a:t>
            </a:r>
            <a:endParaRPr lang="ru-RU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7993206" cy="462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74935"/>
            <a:ext cx="5857734" cy="646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boomstarter.blob.core.windows.net/boomstarter/uploads/asset/image/148059/embed_asse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492896"/>
            <a:ext cx="2547221" cy="18722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Вознаграждения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63508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Результаты тестов до и после</a:t>
            </a:r>
          </a:p>
          <a:p>
            <a:r>
              <a:rPr lang="ru-RU" dirty="0" smtClean="0"/>
              <a:t>Значки</a:t>
            </a:r>
          </a:p>
          <a:p>
            <a:r>
              <a:rPr lang="ru-RU" dirty="0" smtClean="0"/>
              <a:t>Наклейки на ноутбук</a:t>
            </a:r>
          </a:p>
          <a:p>
            <a:r>
              <a:rPr lang="ru-RU" dirty="0" smtClean="0"/>
              <a:t>Футболки</a:t>
            </a:r>
          </a:p>
          <a:p>
            <a:r>
              <a:rPr lang="ru-RU" dirty="0" smtClean="0"/>
              <a:t>Участие в Первом Международном Саммите по персонализированному здоровью и питанию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Телемедицина</a:t>
            </a:r>
            <a:r>
              <a:rPr lang="ru-RU" dirty="0" smtClean="0"/>
              <a:t> 5-го поколения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24128" y="1600200"/>
            <a:ext cx="324036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«Вся поликлиника на одном столе» для оказания медицинских услуг без посещения медицинских учреждений - такова основная идея создания </a:t>
            </a:r>
            <a:r>
              <a:rPr lang="ru-RU" b="1" dirty="0" err="1" smtClean="0"/>
              <a:t>телемедицинского</a:t>
            </a:r>
            <a:r>
              <a:rPr lang="ru-RU" b="1" dirty="0" smtClean="0"/>
              <a:t> комплекса «ИНТЕРНЕТ-КЛИНИКА». </a:t>
            </a:r>
            <a:endParaRPr lang="ru-RU" dirty="0"/>
          </a:p>
        </p:txBody>
      </p:sp>
      <p:pic>
        <p:nvPicPr>
          <p:cNvPr id="38916" name="Picture 4" descr="http://www.internet-clinic.ru/ru/img/i-a-1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5541880" cy="2736304"/>
          </a:xfrm>
          <a:prstGeom prst="rect">
            <a:avLst/>
          </a:prstGeom>
          <a:noFill/>
        </p:spPr>
      </p:pic>
      <p:pic>
        <p:nvPicPr>
          <p:cNvPr id="38914" name="Picture 2" descr="&amp;Vcy;&amp;pcy;&amp;iecy;&amp;rcy;&amp;vcy;&amp;ycy;&amp;iecy; &amp;vcy; &amp;Rcy;&amp;ocy;&amp;scy;&amp;scy;&amp;icy;&amp;icy;: &amp;tcy;&amp;iecy;&amp;lcy;&amp;iecy;&amp;mcy;&amp;iecy;&amp;dcy;&amp;icy;&amp;tscy;&amp;icy;&amp;ncy;&amp;acy; 5-&amp;gcy;&amp;ocy; &amp;pcy;&amp;ocy;&amp;kcy;&amp;ocy;&amp;lcy;&amp;iecy;&amp;ncy;&amp;icy;&amp;yacy; &amp;ncy;&amp;acy; M-Health Congre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140968"/>
            <a:ext cx="2924175" cy="1924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ТК «ИНТЕРНЕТ-КЛИНИКА»</a:t>
            </a:r>
            <a:endParaRPr lang="ru-RU" dirty="0"/>
          </a:p>
        </p:txBody>
      </p:sp>
      <p:pic>
        <p:nvPicPr>
          <p:cNvPr id="4" name="Demo-видео 2. Интернет-Клиника (1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24000" y="2195513"/>
            <a:ext cx="6096000" cy="333375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11560" y="55892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internet-clinic.ru/ru/img/top_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8820472" cy="3810000"/>
          </a:xfrm>
          <a:prstGeom prst="rect">
            <a:avLst/>
          </a:prstGeom>
          <a:noFill/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266429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Предоставление </a:t>
            </a:r>
            <a:r>
              <a:rPr lang="ru-RU" dirty="0" err="1" smtClean="0"/>
              <a:t>телемедицинских</a:t>
            </a:r>
            <a:r>
              <a:rPr lang="ru-RU" dirty="0" smtClean="0"/>
              <a:t> услуг дает выигрыш всем: </a:t>
            </a:r>
            <a:r>
              <a:rPr lang="ru-RU" b="1" i="1" dirty="0" smtClean="0"/>
              <a:t>пациентам</a:t>
            </a:r>
            <a:r>
              <a:rPr lang="ru-RU" dirty="0" smtClean="0"/>
              <a:t>, поскольку приводит к лучшим результатам лечения в более короткие сроки, снижает риск нежелательных осложнений;</a:t>
            </a:r>
            <a:br>
              <a:rPr lang="ru-RU" dirty="0" smtClean="0"/>
            </a:br>
            <a:r>
              <a:rPr lang="ru-RU" b="1" i="1" dirty="0" smtClean="0"/>
              <a:t>докторам</a:t>
            </a:r>
            <a:r>
              <a:rPr lang="ru-RU" dirty="0" smtClean="0"/>
              <a:t>, так как облегчается наблюдение за пациентом и появляется возможность оперативно корректировать терапию;</a:t>
            </a:r>
            <a:br>
              <a:rPr lang="ru-RU" dirty="0" smtClean="0"/>
            </a:br>
            <a:r>
              <a:rPr lang="ru-RU" b="1" i="1" dirty="0" smtClean="0"/>
              <a:t>медицинским учреждениям</a:t>
            </a:r>
            <a:r>
              <a:rPr lang="ru-RU" dirty="0" smtClean="0"/>
              <a:t> от ускорения и интенсификации предоставления медицинские услуг, снижение расходов на госпитализацию, устранения перегрузки медицинского персонала;</a:t>
            </a:r>
            <a:br>
              <a:rPr lang="ru-RU" dirty="0" smtClean="0"/>
            </a:br>
            <a:r>
              <a:rPr lang="ru-RU" b="1" i="1" dirty="0" smtClean="0"/>
              <a:t>страховым фондам</a:t>
            </a:r>
            <a:r>
              <a:rPr lang="ru-RU" dirty="0" smtClean="0"/>
              <a:t>, получающим прибыль от снижения расходов на медицинские услуги.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«</a:t>
            </a:r>
            <a:r>
              <a:rPr lang="ru-RU" dirty="0" err="1" smtClean="0"/>
              <a:t>краудфандинг</a:t>
            </a:r>
            <a:r>
              <a:rPr lang="ru-RU" dirty="0" smtClean="0"/>
              <a:t>»?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5338936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>
                <a:solidFill>
                  <a:srgbClr val="0C6A61"/>
                </a:solidFill>
              </a:rPr>
              <a:t>Краудфандинг</a:t>
            </a:r>
            <a:r>
              <a:rPr lang="ru-RU" dirty="0" smtClean="0">
                <a:solidFill>
                  <a:srgbClr val="14B8A8"/>
                </a:solidFill>
              </a:rPr>
              <a:t> </a:t>
            </a:r>
            <a:r>
              <a:rPr lang="ru-RU" dirty="0" smtClean="0">
                <a:solidFill>
                  <a:srgbClr val="FF33CC"/>
                </a:solidFill>
              </a:rPr>
              <a:t>(народное финансирование, от </a:t>
            </a:r>
            <a:r>
              <a:rPr lang="ru-RU" dirty="0" err="1" smtClean="0">
                <a:solidFill>
                  <a:srgbClr val="FF33CC"/>
                </a:solidFill>
              </a:rPr>
              <a:t>анг</a:t>
            </a:r>
            <a:r>
              <a:rPr lang="ru-RU" dirty="0" smtClean="0">
                <a:solidFill>
                  <a:srgbClr val="FF33CC"/>
                </a:solidFill>
              </a:rPr>
              <a:t>. </a:t>
            </a:r>
            <a:r>
              <a:rPr lang="en-US" dirty="0" smtClean="0">
                <a:solidFill>
                  <a:srgbClr val="FF33CC"/>
                </a:solidFill>
              </a:rPr>
              <a:t>crowd – </a:t>
            </a:r>
            <a:r>
              <a:rPr lang="ru-RU" dirty="0" smtClean="0">
                <a:solidFill>
                  <a:srgbClr val="FF33CC"/>
                </a:solidFill>
              </a:rPr>
              <a:t>толпа, </a:t>
            </a:r>
            <a:r>
              <a:rPr lang="en-US" dirty="0" smtClean="0">
                <a:solidFill>
                  <a:srgbClr val="FF33CC"/>
                </a:solidFill>
              </a:rPr>
              <a:t>funding </a:t>
            </a:r>
            <a:r>
              <a:rPr lang="ru-RU" dirty="0" smtClean="0">
                <a:solidFill>
                  <a:srgbClr val="FF33CC"/>
                </a:solidFill>
              </a:rPr>
              <a:t>– финансирование)</a:t>
            </a:r>
            <a:r>
              <a:rPr lang="ru-RU" dirty="0" smtClean="0"/>
              <a:t> – это коллективное спонсирование проектов. Рассказывая о своих идеях в интернете, люди находят единомышленников, готовых поддержать их деньгами, чтобы помочь создать продукт или услугу.</a:t>
            </a:r>
            <a:endParaRPr lang="ru-RU" dirty="0"/>
          </a:p>
        </p:txBody>
      </p:sp>
      <p:pic>
        <p:nvPicPr>
          <p:cNvPr id="27651" name="Picture 3" descr="http://www.softreactor.ru/sites/default/files/image/node_pics/11/sozdanie-platform-kraudfandin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340768"/>
            <a:ext cx="3188347" cy="3188347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www.internet-clinic.ru/ru/img/shema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572500" cy="3810000"/>
          </a:xfrm>
          <a:prstGeom prst="rect">
            <a:avLst/>
          </a:prstGeom>
          <a:noFill/>
        </p:spPr>
      </p:pic>
      <p:pic>
        <p:nvPicPr>
          <p:cNvPr id="1030" name="Picture 6" descr="http://www.internet-clinic.ru/ru/img/pat_s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29200"/>
            <a:ext cx="2219325" cy="809626"/>
          </a:xfrm>
          <a:prstGeom prst="rect">
            <a:avLst/>
          </a:prstGeom>
          <a:noFill/>
        </p:spPr>
      </p:pic>
      <p:pic>
        <p:nvPicPr>
          <p:cNvPr id="1032" name="Picture 8" descr="http://www.internet-clinic.ru/ru/img/pat_mo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5589240"/>
            <a:ext cx="2181225" cy="809626"/>
          </a:xfrm>
          <a:prstGeom prst="rect">
            <a:avLst/>
          </a:prstGeom>
          <a:noFill/>
        </p:spPr>
      </p:pic>
      <p:pic>
        <p:nvPicPr>
          <p:cNvPr id="1034" name="Picture 10" descr="http://www.internet-clinic.ru/ru/img/doc_s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5085184"/>
            <a:ext cx="2647950" cy="809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ООО «Кибернетические медицинские системы»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2900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ИНТЕРНЕТ-КЛИНИКА</a:t>
            </a:r>
            <a:r>
              <a:rPr lang="ru-RU" dirty="0" smtClean="0"/>
              <a:t> является новой формой организации медицинских услуг, органично дополняющей существующую в мире систему их предоставления, оптимизирующей весь процесс оказания медицинской помощи, уменьшающей затраты на ее проведение при одновременном повышении оперативности, удобства и доступности.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Телемедицинский</a:t>
            </a:r>
            <a:r>
              <a:rPr lang="ru-RU" dirty="0" smtClean="0"/>
              <a:t> комплекс прошел установленные сертификационные испытания в РФ и имеет все необходимые разрешительные документы для производства, продажи и эксплуатации. 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979712" y="5589240"/>
          <a:ext cx="5760639" cy="640080"/>
        </p:xfrm>
        <a:graphic>
          <a:graphicData uri="http://schemas.openxmlformats.org/drawingml/2006/table">
            <a:tbl>
              <a:tblPr/>
              <a:tblGrid>
                <a:gridCol w="1920213"/>
                <a:gridCol w="1920213"/>
                <a:gridCol w="1920213"/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/>
                        <a:t>ГКБ № 20 г.Москвы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ГКБ № 59 г.Москвы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НЦ </a:t>
                      </a:r>
                      <a:r>
                        <a:rPr lang="ru-RU" dirty="0" smtClean="0"/>
                        <a:t>неврологии </a:t>
                      </a:r>
                      <a:r>
                        <a:rPr lang="ru-RU" dirty="0"/>
                        <a:t>РАМН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flipH="1">
            <a:off x="2483768" y="4581128"/>
            <a:ext cx="360040" cy="864096"/>
          </a:xfrm>
          <a:prstGeom prst="straightConnector1">
            <a:avLst/>
          </a:prstGeom>
          <a:ln w="19050">
            <a:solidFill>
              <a:srgbClr val="14B8A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355976" y="4581128"/>
            <a:ext cx="72008" cy="936104"/>
          </a:xfrm>
          <a:prstGeom prst="straightConnector1">
            <a:avLst/>
          </a:prstGeom>
          <a:ln w="1905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940152" y="4509120"/>
            <a:ext cx="720080" cy="100811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Когнитивные технологии IBM в медицине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525963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ru-RU" dirty="0" smtClean="0"/>
              <a:t>Когнитивные технологии — это программные и аппаратные средства, которые имитируют работу человеческого мозга.</a:t>
            </a:r>
            <a:r>
              <a:rPr lang="en-US" dirty="0" smtClean="0"/>
              <a:t>”</a:t>
            </a:r>
            <a:endParaRPr lang="ru-RU" dirty="0"/>
          </a:p>
        </p:txBody>
      </p:sp>
      <p:pic>
        <p:nvPicPr>
          <p:cNvPr id="34818" name="Picture 2" descr="http://img.joinfo.ua/i/2015/11/564b914b55d58_108150221_3720816_Diagnostikaorganizmapokojel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628800"/>
            <a:ext cx="3829191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Процесс мышления человека</a:t>
            </a:r>
            <a:endParaRPr lang="ru-RU" dirty="0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268760"/>
            <a:ext cx="7568902" cy="5299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4B8A8"/>
                </a:solidFill>
              </a:rPr>
              <a:t>Watson for oncology</a:t>
            </a:r>
            <a:endParaRPr lang="ru-RU" dirty="0">
              <a:solidFill>
                <a:srgbClr val="14B8A8"/>
              </a:solidFill>
            </a:endParaRPr>
          </a:p>
        </p:txBody>
      </p:sp>
      <p:pic>
        <p:nvPicPr>
          <p:cNvPr id="32772" name="Picture 4" descr="http://image.slidesharecdn.com/toddkalyniuk-ibmwatsongroup-141209175955-conversion-gate01/95/todd-kalyniuk-ibm-watson-group-ibms-watson-and-its-impact-on-healthcare-analytics-16-638.jpg?cb=14221264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412776"/>
            <a:ext cx="6912768" cy="51899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Ввод данных о пациенте</a:t>
            </a:r>
            <a:endParaRPr lang="ru-RU" dirty="0"/>
          </a:p>
        </p:txBody>
      </p:sp>
      <p:pic>
        <p:nvPicPr>
          <p:cNvPr id="31747" name="Picture 3" descr="http://blogs.scientificamerican.com/mind-guest-blog/files/2014/10/Process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852936"/>
            <a:ext cx="5737046" cy="3375696"/>
          </a:xfrm>
          <a:prstGeom prst="rect">
            <a:avLst/>
          </a:prstGeom>
          <a:noFill/>
        </p:spPr>
      </p:pic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484784"/>
            <a:ext cx="4454301" cy="426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Подбор наиболее оптимального метода лечения</a:t>
            </a:r>
            <a:endParaRPr lang="ru-RU" dirty="0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7858944" cy="475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Подборка наиболее значимых публикаций</a:t>
            </a:r>
            <a:endParaRPr lang="ru-RU" dirty="0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8520226" cy="497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14B8A8"/>
                </a:solidFill>
              </a:rPr>
              <a:t>Преимущества </a:t>
            </a:r>
            <a:r>
              <a:rPr lang="en-US" dirty="0" smtClean="0">
                <a:solidFill>
                  <a:srgbClr val="14B8A8"/>
                </a:solidFill>
              </a:rPr>
              <a:t>Watson for oncology</a:t>
            </a:r>
            <a:endParaRPr lang="ru-RU" dirty="0">
              <a:solidFill>
                <a:srgbClr val="14B8A8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Упрощает принятие врачебных решений</a:t>
            </a:r>
          </a:p>
          <a:p>
            <a:r>
              <a:rPr lang="ru-RU" dirty="0" smtClean="0"/>
              <a:t>Повышает квалификацию медицинского персонала</a:t>
            </a:r>
          </a:p>
          <a:p>
            <a:r>
              <a:rPr lang="ru-RU" dirty="0" smtClean="0"/>
              <a:t>Подробно изучает истории болезни</a:t>
            </a:r>
          </a:p>
          <a:p>
            <a:r>
              <a:rPr lang="ru-RU" dirty="0" smtClean="0"/>
              <a:t>Снижает стоимость за счет снижения издержек</a:t>
            </a:r>
          </a:p>
          <a:p>
            <a:r>
              <a:rPr lang="ru-RU" dirty="0" smtClean="0"/>
              <a:t>Предупреждает медицинские ошибки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11266" name="Picture 2" descr="http://neurotechsf.com/wp-content/uploads/2015/08/startuphealth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-243408"/>
            <a:ext cx="4762500" cy="3171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221088"/>
            <a:ext cx="6768751" cy="23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dirty="0" smtClean="0"/>
              <a:t>Другими словами это: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340768"/>
            <a:ext cx="31500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Инструмент взаимодействия людей в интернете, который помогает активизировать аудиторию для совместного создания продуктов, услуг, проектов.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2780928"/>
            <a:ext cx="23580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Удобный и простой способ привлечения коллективного финансирования для реализации проектов.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28184" y="1484784"/>
            <a:ext cx="2430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Лучший способ проверки необходимости новых идей или проектов.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1340768"/>
            <a:ext cx="3168352" cy="1800200"/>
          </a:xfrm>
          <a:prstGeom prst="roundRect">
            <a:avLst/>
          </a:prstGeom>
          <a:noFill/>
          <a:ln>
            <a:solidFill>
              <a:srgbClr val="14B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07904" y="2780928"/>
            <a:ext cx="2376264" cy="1512168"/>
          </a:xfrm>
          <a:prstGeom prst="round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56176" y="1484784"/>
            <a:ext cx="2448272" cy="1224136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14B8A8"/>
                </a:solidFill>
              </a:rPr>
              <a:t>Краудфандинговые</a:t>
            </a:r>
            <a:r>
              <a:rPr lang="ru-RU" dirty="0" smtClean="0">
                <a:solidFill>
                  <a:srgbClr val="14B8A8"/>
                </a:solidFill>
              </a:rPr>
              <a:t> платформы</a:t>
            </a:r>
            <a:endParaRPr lang="ru-RU" dirty="0">
              <a:solidFill>
                <a:srgbClr val="14B8A8"/>
              </a:solidFill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845705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BOOMSTARTER</a:t>
            </a:r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8223357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221088"/>
            <a:ext cx="2483768" cy="2501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это работает?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600200"/>
            <a:ext cx="6192688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Он подсчитывает, какая сумма нужна на ее реализацию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Описывает свой проект на сайте </a:t>
            </a:r>
            <a:r>
              <a:rPr lang="en-US" dirty="0"/>
              <a:t>BOOMSTARTER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Устанавливает вознаграждение для спонсоров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Ищет спонсоров с помощью </a:t>
            </a:r>
            <a:r>
              <a:rPr lang="ru-RU" dirty="0" err="1"/>
              <a:t>соцсетей</a:t>
            </a:r>
            <a:r>
              <a:rPr lang="ru-RU" dirty="0"/>
              <a:t>, </a:t>
            </a:r>
            <a:r>
              <a:rPr lang="ru-RU" dirty="0" err="1"/>
              <a:t>блогов</a:t>
            </a:r>
            <a:r>
              <a:rPr lang="ru-RU" dirty="0"/>
              <a:t> и </a:t>
            </a:r>
            <a:r>
              <a:rPr lang="ru-RU" dirty="0" smtClean="0"/>
              <a:t>СМИ</a:t>
            </a: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25603" name="Picture 3" descr="http://cliparts.co/cliparts/BTa/KMz/BTaKMz5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84784"/>
            <a:ext cx="871565" cy="871565"/>
          </a:xfrm>
          <a:prstGeom prst="rect">
            <a:avLst/>
          </a:prstGeom>
          <a:noFill/>
        </p:spPr>
      </p:pic>
      <p:pic>
        <p:nvPicPr>
          <p:cNvPr id="25605" name="Picture 5" descr="http://ic.pics.livejournal.com/jula_mikr/13469405/5258/5258_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36912"/>
            <a:ext cx="864096" cy="864096"/>
          </a:xfrm>
          <a:prstGeom prst="rect">
            <a:avLst/>
          </a:prstGeom>
          <a:noFill/>
        </p:spPr>
      </p:pic>
      <p:pic>
        <p:nvPicPr>
          <p:cNvPr id="25607" name="Picture 7" descr="http://beaution.ru/images/upload/1_gif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789040"/>
            <a:ext cx="720080" cy="720080"/>
          </a:xfrm>
          <a:prstGeom prst="rect">
            <a:avLst/>
          </a:prstGeom>
          <a:noFill/>
        </p:spPr>
      </p:pic>
      <p:pic>
        <p:nvPicPr>
          <p:cNvPr id="25609" name="Picture 9" descr="http://adguide.ru/assets/images/0ac06e11469656c6fec4377b82623e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4869160"/>
            <a:ext cx="946925" cy="659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Возможно ли это для медицинских проектов?</a:t>
            </a:r>
            <a:endParaRPr lang="ru-RU" dirty="0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209550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556792"/>
            <a:ext cx="204950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484784"/>
            <a:ext cx="206692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</a:t>
            </a:r>
            <a:r>
              <a:rPr lang="ru-RU" dirty="0" smtClean="0"/>
              <a:t>аправления проектов могут быть самыми разнообразными</a:t>
            </a: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916832"/>
            <a:ext cx="20955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988840"/>
            <a:ext cx="206692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988840"/>
            <a:ext cx="208597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988840"/>
            <a:ext cx="2040227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Электронная история болезни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47666"/>
            <a:ext cx="6416402" cy="454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136</TotalTime>
  <Words>525</Words>
  <Application>Microsoft Office PowerPoint</Application>
  <PresentationFormat>Экран (4:3)</PresentationFormat>
  <Paragraphs>66</Paragraphs>
  <Slides>29</Slides>
  <Notes>5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Учимся искать полезную информацию для развития. Что, где, когда и, конечно же, сколько стоит на рынке технологий здоровья</vt:lpstr>
      <vt:lpstr>Что такое «краудфандинг»?</vt:lpstr>
      <vt:lpstr>Другими словами это: </vt:lpstr>
      <vt:lpstr>Краудфандинговые платформы</vt:lpstr>
      <vt:lpstr>BOOMSTARTER</vt:lpstr>
      <vt:lpstr>Как это работает?</vt:lpstr>
      <vt:lpstr>Возможно ли это для медицинских проектов?</vt:lpstr>
      <vt:lpstr>Направления проектов могут быть самыми разнообразными</vt:lpstr>
      <vt:lpstr>Электронная история болезни</vt:lpstr>
      <vt:lpstr>Слайд 10</vt:lpstr>
      <vt:lpstr>Слайд 11</vt:lpstr>
      <vt:lpstr>Слайд 12</vt:lpstr>
      <vt:lpstr>Необычный способ научного исследования</vt:lpstr>
      <vt:lpstr>Авторы проекта</vt:lpstr>
      <vt:lpstr>Слайд 15</vt:lpstr>
      <vt:lpstr>Вознаграждения</vt:lpstr>
      <vt:lpstr>Телемедицина 5-го поколения</vt:lpstr>
      <vt:lpstr>ТК «ИНТЕРНЕТ-КЛИНИКА»</vt:lpstr>
      <vt:lpstr>Слайд 19</vt:lpstr>
      <vt:lpstr>Слайд 20</vt:lpstr>
      <vt:lpstr>ООО «Кибернетические медицинские системы»</vt:lpstr>
      <vt:lpstr>Когнитивные технологии IBM в медицине</vt:lpstr>
      <vt:lpstr>Процесс мышления человека</vt:lpstr>
      <vt:lpstr>Watson for oncology</vt:lpstr>
      <vt:lpstr>Ввод данных о пациенте</vt:lpstr>
      <vt:lpstr>Подбор наиболее оптимального метода лечения</vt:lpstr>
      <vt:lpstr>Подборка наиболее значимых публикаций</vt:lpstr>
      <vt:lpstr>Преимущества Watson for oncology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Учимся искать полезную информацию для развития. Что, где, когда и, конечно же, сколько стоит на рынке технологий здоровья.</dc:title>
  <dc:creator>Иванова Ксения</dc:creator>
  <cp:lastModifiedBy>Иванова Ксения</cp:lastModifiedBy>
  <cp:revision>34</cp:revision>
  <dcterms:created xsi:type="dcterms:W3CDTF">2016-06-04T12:30:05Z</dcterms:created>
  <dcterms:modified xsi:type="dcterms:W3CDTF">2016-06-05T15:33:24Z</dcterms:modified>
</cp:coreProperties>
</file>