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78FEF-DE4D-4ABF-9634-58A0BF9D4463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64C4-E1A0-4B6A-84F2-931C618F8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42465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78FEF-DE4D-4ABF-9634-58A0BF9D4463}" type="datetimeFigureOut">
              <a:rPr lang="ru-RU" smtClean="0"/>
              <a:t>14.04.2016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64C4-E1A0-4B6A-84F2-931C618F8C3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3830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u="sng" smtClean="0">
                <a:solidFill>
                  <a:schemeClr val="bg1">
                    <a:lumMod val="75000"/>
                  </a:schemeClr>
                </a:solidFill>
                <a:latin typeface="Times New Roman"/>
                <a:ea typeface="Times New Roman"/>
                <a:cs typeface="Calibri"/>
              </a:rPr>
              <a:t>Лекция №5.</a:t>
            </a:r>
            <a:r>
              <a:rPr lang="ru-RU" altLang="ru-RU" sz="3600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altLang="ru-RU" sz="3600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b="1" smtClean="0">
                <a:solidFill>
                  <a:schemeClr val="bg1">
                    <a:lumMod val="75000"/>
                  </a:schemeClr>
                </a:solidFill>
                <a:effectLst/>
                <a:latin typeface="Times New Roman"/>
                <a:ea typeface="Times New Roman"/>
                <a:cs typeface="Calibri"/>
              </a:rPr>
              <a:t>Лучевая диагностика заболеваний сердца и сосудов.</a:t>
            </a:r>
            <a:r>
              <a:rPr lang="ru-RU" altLang="ru-RU" b="1" smtClean="0">
                <a:solidFill>
                  <a:schemeClr val="bg1">
                    <a:lumMod val="75000"/>
                  </a:schemeClr>
                </a:solidFill>
              </a:rPr>
              <a:t/>
            </a:r>
            <a:br>
              <a:rPr lang="ru-RU" altLang="ru-RU" b="1" smtClean="0">
                <a:solidFill>
                  <a:schemeClr val="bg1">
                    <a:lumMod val="75000"/>
                  </a:schemeClr>
                </a:solidFill>
              </a:rPr>
            </a:br>
            <a:r>
              <a:rPr lang="ru-RU" altLang="ru-RU" sz="2800" b="1" smtClean="0">
                <a:solidFill>
                  <a:schemeClr val="bg1">
                    <a:lumMod val="75000"/>
                  </a:schemeClr>
                </a:solidFill>
              </a:rPr>
              <a:t>(ФФМО с</a:t>
            </a:r>
            <a:r>
              <a:rPr lang="ru-RU" altLang="ru-RU" sz="2400" b="1" i="1" smtClean="0">
                <a:solidFill>
                  <a:schemeClr val="bg1">
                    <a:lumMod val="75000"/>
                  </a:schemeClr>
                </a:solidFill>
              </a:rPr>
              <a:t>пециальность –ЛЕЧЕБНОЕ ДЕЛО-2 часа).</a:t>
            </a:r>
            <a:endParaRPr lang="ru-RU" altLang="ru-RU" sz="2800" b="1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6420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Методы исследования – рентгенография и рентгеноскопия.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226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eaLnBrk="1" hangingPunct="1"/>
            <a:r>
              <a:rPr lang="ru-RU" altLang="ru-RU" sz="3200" b="1" smtClean="0"/>
              <a:t>Зондирование полостей </a:t>
            </a:r>
            <a:br>
              <a:rPr lang="ru-RU" altLang="ru-RU" sz="3200" b="1" smtClean="0"/>
            </a:br>
            <a:r>
              <a:rPr lang="ru-RU" altLang="ru-RU" sz="3200" b="1" smtClean="0"/>
              <a:t>сердца и</a:t>
            </a:r>
            <a:br>
              <a:rPr lang="ru-RU" altLang="ru-RU" sz="3200" b="1" smtClean="0"/>
            </a:br>
            <a:r>
              <a:rPr lang="ru-RU" altLang="ru-RU" sz="3200" b="1" smtClean="0"/>
              <a:t> ангиография.</a:t>
            </a:r>
            <a:r>
              <a:rPr lang="ru-RU" altLang="ru-RU" sz="4000" smtClean="0"/>
              <a:t>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0965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58344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Методы исследования – рентгеновская компьютерная томография.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2983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1256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7899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714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>
                <a:solidFill>
                  <a:srgbClr val="DFD293"/>
                </a:solidFill>
              </a:rPr>
              <a:t>Ультразвуковые методы исследования 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9215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Ультразвуковые методы исследования 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139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Методы исследования –УЗИ 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6833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Цель лекции.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843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Методы исследования- магнитно-резонансная томография (МРТ).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35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Сцинтиграфия. Перфузия.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362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1550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Рентгеноанатомия сердца –краеобразующие дуги.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994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3450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Нормальная конфигурация сердечной тени - дуги сердечной тени.</a:t>
            </a:r>
            <a:endParaRPr lang="ru-RU" altLang="ru-RU" sz="32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935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Варианты расположения сердца в норме.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192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Конституциональные особенности формы сердца.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509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Рентгеноанатомия сердца – в левой боковой проекции.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8067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Рентгеноанатомия сердца –правое (первое) косое положение.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061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>
                <a:solidFill>
                  <a:srgbClr val="00B0F0"/>
                </a:solidFill>
              </a:rPr>
              <a:t>Задачи лекции</a:t>
            </a:r>
            <a:r>
              <a:rPr lang="ru-RU" altLang="ru-RU" smtClean="0">
                <a:solidFill>
                  <a:srgbClr val="92D050"/>
                </a:solidFill>
              </a:rPr>
              <a:t>.</a:t>
            </a:r>
            <a:endParaRPr lang="ru-RU" altLang="ru-RU" dirty="0" smtClean="0">
              <a:solidFill>
                <a:srgbClr val="92D050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0464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Рентгеноанатомия сердца –левое(второе) косое положение.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25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7430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Патологические конфигурации сердечной тени.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5004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9345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Причины митрализации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190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983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9082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02516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9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030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Анатомия и физиология сердечно- сосудистой системы.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731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Митральная недостаточность.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0171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Митральная недостаточность.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834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Митральная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831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Искусственные клапаны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9739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Аотральная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0242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Аортальная конфигурация сердца.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750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Аортальный стеноз.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43568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Аортальный стеноз.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115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Аортальный стеноз.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857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Аортальная недостаточность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3322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Анатомия и физиология сердечно- сосудистой системы.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714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Аортальная недостаточность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0460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 smtClean="0"/>
              <a:t>Симметеричное расширение тени сердца - шаровидная и трапецевидная конфигурация.</a:t>
            </a:r>
            <a:r>
              <a:rPr lang="ru-RU" altLang="ru-RU" sz="3200" smtClean="0"/>
              <a:t>  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22068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Треугольня (трапецевидная) конфигурация.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6508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b="1" smtClean="0"/>
              <a:t>Треугольня (трапецевидная) конфигурация.</a:t>
            </a:r>
            <a:endParaRPr lang="ru-RU" altLang="ru-RU" sz="3600" b="1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27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Эхокардиография при перикардитах.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1035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ЭХО КГ и МРТ при миокардитах.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159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Локальное расширение сердечной тени- аневризмы сердца и крупных сосудов.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53603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Локальное расширение сердечной тени- аневризмы сердца и крупных сосудов.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50506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Локальное расширение сердечной тени- аневризмы сердца и крупных сосудов.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99516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b="1" smtClean="0">
                <a:solidFill>
                  <a:schemeClr val="hlink"/>
                </a:solidFill>
              </a:rPr>
              <a:t>Врожденные пороки сердца.</a:t>
            </a:r>
            <a:endParaRPr lang="ru-RU" b="1" smtClean="0">
              <a:solidFill>
                <a:schemeClr val="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6953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Анатомия и физиология сердечно- сосудистой системы.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4764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Врожденные пороки сердца.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1487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Классификация.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7239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30078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629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Врожденные пороки сердца.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3842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Врожденные пороки сердца.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83708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Дефект межпредсердной перегородки (ДМПП).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6880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Дефект межжелудочковой перегородки (ДМЖП).</a:t>
            </a:r>
            <a:endParaRPr lang="ru-RU" altLang="ru-RU" sz="40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307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Дефект межжелудочковой перегородки (ДМЖП).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9885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smtClean="0"/>
              <a:t>Дефект межжелудочковой перегородки (ДМЖП).</a:t>
            </a:r>
            <a:endParaRPr lang="ru-RU" altLang="ru-RU" sz="32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8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57303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Открытый артериальный проток.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52866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Открытый артериальный проток.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16701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Открытый артериальный проток.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9079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Врожденные пороки сердца – гипоплазия (стеноз) легочной артерии 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4258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Врожденные пороки сердца – гипоплазия (стеноз) легочной артерии 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5910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4000" smtClean="0"/>
              <a:t>Врожденные пороки- коарктация аорты.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9641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Врожденные пороки- коарктация аорты.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23683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0327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4000" smtClean="0"/>
              <a:t>Лучевая диагностика заболеваний сосудов. </a:t>
            </a:r>
            <a:endParaRPr 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08939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Методы исследования.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6568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Методы исследования сердечно-сосудистой системы.</a:t>
            </a:r>
            <a:endParaRPr lang="ru-RU" altLang="ru-RU" sz="3600" dirty="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98351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4000" smtClean="0"/>
              <a:t>Методы исследования сосудов.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36646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Заболевания сосудов.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62341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Сужение просвета сосуда.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2057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Расширение просвета сосуда – аневризма.</a:t>
            </a:r>
            <a:endParaRPr lang="ru-RU" altLang="ru-RU" sz="36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46909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Заболевания сосудов.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363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/>
            <a:r>
              <a:rPr lang="de-DE" altLang="ru-RU" sz="3300" b="1" smtClean="0">
                <a:solidFill>
                  <a:schemeClr val="folHlink"/>
                </a:solidFill>
                <a:ea typeface="Andale Sans UI"/>
                <a:cs typeface="Andale Sans UI"/>
              </a:rPr>
              <a:t>Список</a:t>
            </a:r>
            <a:r>
              <a:rPr lang="de-DE" altLang="ru-RU" sz="3300" b="1" smtClean="0">
                <a:solidFill>
                  <a:schemeClr val="folHlink"/>
                </a:solidFill>
              </a:rPr>
              <a:t> </a:t>
            </a:r>
            <a:r>
              <a:rPr lang="de-DE" altLang="ru-RU" sz="3300" b="1" smtClean="0">
                <a:solidFill>
                  <a:schemeClr val="folHlink"/>
                </a:solidFill>
                <a:ea typeface="Andale Sans UI"/>
                <a:cs typeface="Andale Sans UI"/>
              </a:rPr>
              <a:t>литературы</a:t>
            </a:r>
            <a:r>
              <a:rPr lang="de-DE" altLang="ru-RU" sz="3300" b="1" smtClean="0">
                <a:solidFill>
                  <a:schemeClr val="folHlink"/>
                </a:solidFill>
              </a:rPr>
              <a:t>.</a:t>
            </a:r>
            <a:endParaRPr lang="ru-RU" altLang="ru-RU" sz="3300" b="1" smtClean="0">
              <a:solidFill>
                <a:schemeClr val="folHlink"/>
              </a:solidFill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978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mtClean="0"/>
              <a:t>Литература:</a:t>
            </a:r>
            <a:endParaRPr lang="ru-RU" altLang="ru-RU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14703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245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600" smtClean="0"/>
              <a:t>Методы исследования – рентгенография и рентгеноскопия.</a:t>
            </a:r>
            <a:r>
              <a:rPr lang="ru-RU" altLang="ru-RU" sz="4000" smtClean="0"/>
              <a:t> </a:t>
            </a:r>
            <a:endParaRPr lang="ru-RU" altLang="ru-RU" sz="4000" smtClean="0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604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Экран (4:3)</PresentationFormat>
  <Paragraphs>75</Paragraphs>
  <Slides>87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87</vt:i4>
      </vt:variant>
    </vt:vector>
  </HeadingPairs>
  <TitlesOfParts>
    <vt:vector size="88" baseType="lpstr">
      <vt:lpstr>Тема Office</vt:lpstr>
      <vt:lpstr>Лекция №5. Лучевая диагностика заболеваний сердца и сосудов. (ФФМО специальность –ЛЕЧЕБНОЕ ДЕЛО-2 часа).</vt:lpstr>
      <vt:lpstr>Цель лекции.</vt:lpstr>
      <vt:lpstr>Задачи лекции.</vt:lpstr>
      <vt:lpstr>Анатомия и физиология сердечно- сосудистой системы.</vt:lpstr>
      <vt:lpstr>Анатомия и физиология сердечно- сосудистой системы.</vt:lpstr>
      <vt:lpstr>Анатомия и физиология сердечно- сосудистой системы.</vt:lpstr>
      <vt:lpstr>Презентация PowerPoint</vt:lpstr>
      <vt:lpstr>Методы исследования сердечно-сосудистой системы.</vt:lpstr>
      <vt:lpstr>Методы исследования – рентгенография и рентгеноскопия. </vt:lpstr>
      <vt:lpstr>Методы исследования – рентгенография и рентгеноскопия.</vt:lpstr>
      <vt:lpstr>Зондирование полостей  сердца и  ангиография. </vt:lpstr>
      <vt:lpstr>Презентация PowerPoint</vt:lpstr>
      <vt:lpstr>Методы исследования – рентгеновская компьютерная томография.</vt:lpstr>
      <vt:lpstr>Презентация PowerPoint</vt:lpstr>
      <vt:lpstr>Презентация PowerPoint</vt:lpstr>
      <vt:lpstr>Презентация PowerPoint</vt:lpstr>
      <vt:lpstr>Ультразвуковые методы исследования .</vt:lpstr>
      <vt:lpstr>Ультразвуковые методы исследования .</vt:lpstr>
      <vt:lpstr>Методы исследования –УЗИ </vt:lpstr>
      <vt:lpstr>Методы исследования- магнитно-резонансная томография (МРТ).</vt:lpstr>
      <vt:lpstr>Сцинтиграфия. Перфузия.</vt:lpstr>
      <vt:lpstr>Презентация PowerPoint</vt:lpstr>
      <vt:lpstr>Рентгеноанатомия сердца –краеобразующие дуги.</vt:lpstr>
      <vt:lpstr>Презентация PowerPoint</vt:lpstr>
      <vt:lpstr>Нормальная конфигурация сердечной тени - дуги сердечной тени.</vt:lpstr>
      <vt:lpstr>Варианты расположения сердца в норме.</vt:lpstr>
      <vt:lpstr>Конституциональные особенности формы сердца.</vt:lpstr>
      <vt:lpstr>Рентгеноанатомия сердца – в левой боковой проекции.</vt:lpstr>
      <vt:lpstr>Рентгеноанатомия сердца –правое (первое) косое положение. </vt:lpstr>
      <vt:lpstr>Рентгеноанатомия сердца –левое(второе) косое положение. </vt:lpstr>
      <vt:lpstr>Презентация PowerPoint</vt:lpstr>
      <vt:lpstr>Патологические конфигурации сердечной тени.</vt:lpstr>
      <vt:lpstr>Митральная конфигурация сердца.</vt:lpstr>
      <vt:lpstr>Причины митрализации сердца.</vt:lpstr>
      <vt:lpstr>Митральная конфигурация сердца.</vt:lpstr>
      <vt:lpstr>Митральная конфигурация сердца.</vt:lpstr>
      <vt:lpstr>Митральная конфигурация сердца.</vt:lpstr>
      <vt:lpstr>Митральная конфигурация сердца</vt:lpstr>
      <vt:lpstr>Митральная конфигурация сердца.</vt:lpstr>
      <vt:lpstr>Митральная недостаточность.</vt:lpstr>
      <vt:lpstr>Митральная недостаточность.</vt:lpstr>
      <vt:lpstr>Митральная конфигурация сердца.</vt:lpstr>
      <vt:lpstr>Искусственные клапаны сердца.</vt:lpstr>
      <vt:lpstr>Аотральная конфигурация сердца.</vt:lpstr>
      <vt:lpstr>Аортальная конфигурация сердца.</vt:lpstr>
      <vt:lpstr>Аортальный стеноз.</vt:lpstr>
      <vt:lpstr>Аортальный стеноз.</vt:lpstr>
      <vt:lpstr>Аортальный стеноз.</vt:lpstr>
      <vt:lpstr>Аортальная недостаточность</vt:lpstr>
      <vt:lpstr>Аортальная недостаточность</vt:lpstr>
      <vt:lpstr>Симметеричное расширение тени сердца - шаровидная и трапецевидная конфигурация.  </vt:lpstr>
      <vt:lpstr>Треугольня (трапецевидная) конфигурация.</vt:lpstr>
      <vt:lpstr>Треугольня (трапецевидная) конфигурация.</vt:lpstr>
      <vt:lpstr>Эхокардиография при перикардитах.</vt:lpstr>
      <vt:lpstr>ЭХО КГ и МРТ при миокардитах.</vt:lpstr>
      <vt:lpstr>Локальное расширение сердечной тени- аневризмы сердца и крупных сосудов.</vt:lpstr>
      <vt:lpstr>Локальное расширение сердечной тени- аневризмы сердца и крупных сосудов.</vt:lpstr>
      <vt:lpstr>Локальное расширение сердечной тени- аневризмы сердца и крупных сосудов.</vt:lpstr>
      <vt:lpstr>Врожденные пороки сердца.</vt:lpstr>
      <vt:lpstr>Врожденные пороки сердца.</vt:lpstr>
      <vt:lpstr>Классификация.</vt:lpstr>
      <vt:lpstr>Презентация PowerPoint</vt:lpstr>
      <vt:lpstr>Презентация PowerPoint</vt:lpstr>
      <vt:lpstr>Врожденные пороки сердца.</vt:lpstr>
      <vt:lpstr>Врожденные пороки сердца.</vt:lpstr>
      <vt:lpstr>Дефект межпредсердной перегородки (ДМПП).</vt:lpstr>
      <vt:lpstr>Дефект межжелудочковой перегородки (ДМЖП).</vt:lpstr>
      <vt:lpstr>Дефект межжелудочковой перегородки (ДМЖП).</vt:lpstr>
      <vt:lpstr>Дефект межжелудочковой перегородки (ДМЖП).</vt:lpstr>
      <vt:lpstr>Открытый артериальный проток.</vt:lpstr>
      <vt:lpstr>Открытый артериальный проток.</vt:lpstr>
      <vt:lpstr>Открытый артериальный проток.</vt:lpstr>
      <vt:lpstr>Врожденные пороки сердца – гипоплазия (стеноз) легочной артерии .</vt:lpstr>
      <vt:lpstr>Врожденные пороки сердца – гипоплазия (стеноз) легочной артерии .</vt:lpstr>
      <vt:lpstr>Врожденные пороки- коарктация аорты.</vt:lpstr>
      <vt:lpstr>Врожденные пороки- коарктация аорты.</vt:lpstr>
      <vt:lpstr>Презентация PowerPoint</vt:lpstr>
      <vt:lpstr>Лучевая диагностика заболеваний сосудов. </vt:lpstr>
      <vt:lpstr>Методы исследования.</vt:lpstr>
      <vt:lpstr>Методы исследования сосудов.</vt:lpstr>
      <vt:lpstr>Заболевания сосудов.</vt:lpstr>
      <vt:lpstr>Сужение просвета сосуда.</vt:lpstr>
      <vt:lpstr>Расширение просвета сосуда – аневризма.</vt:lpstr>
      <vt:lpstr>Заболевания сосудов.</vt:lpstr>
      <vt:lpstr>Список литературы.</vt:lpstr>
      <vt:lpstr>Литература: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Лекция №5. Лучевая диагностика заболеваний сердца и сосудов. (ФФМО специальность –ЛЕЧЕБНОЕ ДЕЛО-2 часа).</dc:title>
  <dc:creator>User</dc:creator>
  <cp:lastModifiedBy>User</cp:lastModifiedBy>
  <cp:revision>1</cp:revision>
  <dcterms:created xsi:type="dcterms:W3CDTF">2016-04-14T13:42:33Z</dcterms:created>
  <dcterms:modified xsi:type="dcterms:W3CDTF">2016-04-14T13:42:33Z</dcterms:modified>
</cp:coreProperties>
</file>