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5" r:id="rId7"/>
    <p:sldId id="256" r:id="rId8"/>
    <p:sldId id="261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8" r:id="rId25"/>
    <p:sldId id="284" r:id="rId26"/>
    <p:sldId id="285" r:id="rId27"/>
    <p:sldId id="286" r:id="rId28"/>
    <p:sldId id="287" r:id="rId29"/>
    <p:sldId id="288" r:id="rId30"/>
    <p:sldId id="291" r:id="rId31"/>
    <p:sldId id="289" r:id="rId32"/>
    <p:sldId id="290" r:id="rId33"/>
    <p:sldId id="262" r:id="rId34"/>
    <p:sldId id="260" r:id="rId35"/>
    <p:sldId id="263" r:id="rId36"/>
    <p:sldId id="26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04A"/>
    <a:srgbClr val="EED1A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71934-A5DD-4B74-943B-37BD3194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D64601-AF72-4605-A6E7-9D18263BF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88491-03C6-41C9-AF04-B5DCB635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58E48-8130-46BB-BA3A-9276F7D6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20204-3322-49A1-88D6-B7A49A06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4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5A868-0BD7-42DE-84CD-E019EE47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4E80EF-714F-4D5D-A2C5-430EEBCD1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F8A89-F10C-4E87-986A-811CD90D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D5F19-9C46-475F-8358-F46A04D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BA429-E281-486F-AB93-F93EF09F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1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77211E-9EC3-4B57-B7FC-4066A0C6D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7276C4-0CAA-4D81-801B-A18788C9E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98DE4-48AF-49CD-A59B-3E71AE4F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04C36-64C5-4042-96F0-B2A35B14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84711-3E2B-43A3-8D29-B185722C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9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8F8DC-2D04-4F30-B19F-6DBEC545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4DF62-5AAC-4951-B8A3-0720E0A1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1B0ED-53A7-4FDA-A17A-69733E7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4671E-9C3B-4849-8A5A-9862D096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8FCBE-2C63-43C0-9373-9EA09DBC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3B37-20A5-4731-9E63-75596E3E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F32D17-F6E1-455B-898B-8A7BF8BE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5C833-9354-4247-80CE-EE45FB2C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AC059-3C1B-452B-B915-B19AF670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82114-D649-4987-BE00-9A5E46EB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FC79E-C55D-4E43-B721-7CC711C6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56CD2-7795-4256-A9A2-94CDB4B18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B0A167-AB30-45F3-BBEA-2F7404847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B6C19B-D219-42D3-8AAA-5C0D3864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CEACDE-1E45-4338-B4C6-254FA565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21C63E-3828-4558-AFA2-8F696590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D0080-9F52-4134-9EA3-2ED9300B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B8AB2A-C693-483C-ABFB-6E264931D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E0F38-0D44-436E-B86E-8ECF53459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A3AFE7-B071-48FF-BE9C-1986F324D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675DD3-95E6-403A-BC6D-67A7D8334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2E780D-B36F-41DD-B72A-A4F0A9E3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19C56D-91A6-49AE-858E-E48719FB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F9274F-9A79-4E5D-BC6D-B2A3A7EA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2C4F4-0A6D-4F81-A62F-CC7C78FA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ADC6BD-5EF7-451A-B23A-D4A72E7E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9053E-D551-4C01-9114-2DBCAABB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9F38E0-1933-4872-BBCC-6E9AEA6E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DC7820-1584-4856-BB62-1C2419E9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6AE7E5-82C5-4ECE-BAA5-23798D95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E7BBD-E1CE-45D7-8E21-82744A64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4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2ECD6-CD68-4D1E-9968-FEDFFAE3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B063C-C3BE-4B1A-9827-AA1F1C29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145AB8-C936-4D4A-8243-43B232AE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02691E-056B-495D-8915-6DB24D6C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9748AE-5D7D-419E-85EA-406054ED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6EC962-64D5-4059-AE0B-F9BE099C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D06E1-D368-4C9C-B833-3863BA58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C6F0D-B144-4086-9E39-FCFB403C8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6C3EEE-0CD4-48AE-901C-768E3F70B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0900ED-7444-4935-B2BE-1A7377F4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230B2-607E-4D20-8C3E-42103A96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4936C-9360-4268-B2DD-179CE308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3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8A55B-FCE7-470C-BFE7-F66E6FE5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A09A8-F3DF-4FC2-AF47-7950B28FD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BD56D-627F-46E7-928B-0150D1F4C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328A-79C6-4F14-908D-833CDF5F503F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DA359-D2D1-4FD4-BBF3-77FDE48D7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10E85-9F65-4386-84FF-88B0D69F0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66AA-B28D-4F19-937C-EA4865C8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F9BC28-FFEF-42A4-B749-A52F05A8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22C64F-6018-4E55-9CDA-4DF09FBCA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4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Пролапс тазовых органов.</a:t>
            </a:r>
            <a:b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Слинговые операции.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416D2D4D-CC6F-4941-9DC8-9510FBE3C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8834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Ковшина Кристина Игоревна - ординатор 1 года обучения кафедры Акушерства и гинекологии ИПО.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F389D1-BFEB-4CB4-9CFB-7C6EEB342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83" y="4191098"/>
            <a:ext cx="2668917" cy="27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F362A-FDFA-44F0-B669-36954658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29F937-75D9-4D56-9E5A-4D55BBF0FC13}"/>
              </a:ext>
            </a:extLst>
          </p:cNvPr>
          <p:cNvSpPr txBox="1">
            <a:spLocks/>
          </p:cNvSpPr>
          <p:nvPr/>
        </p:nvSpPr>
        <p:spPr>
          <a:xfrm>
            <a:off x="234264" y="2174032"/>
            <a:ext cx="334452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Трёхуровневая поддержка </a:t>
            </a:r>
          </a:p>
          <a:p>
            <a:r>
              <a:rPr lang="ru-RU" sz="36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тазового дна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0275E-7878-4384-87C1-529E65B13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53" t="17551" r="23164" b="36190"/>
          <a:stretch/>
        </p:blipFill>
        <p:spPr>
          <a:xfrm>
            <a:off x="3578789" y="177596"/>
            <a:ext cx="7918124" cy="65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пролапса</a:t>
            </a:r>
            <a:b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нарушения поддержки того или иного компонента тазового дна различают следующие виды пролапса.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Пролапс переднего отдела,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в виде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уретроцеле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(пролабирование уретры во влагалище), цистоцеле (пролапс мочевого пузыря) и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цистоуретроцеле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(комбинированный пролапс). Причиной развития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цистоуретроцеле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4 анатомических дефекта лобково-цервикальной фасции: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центральный (срединный);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паравагинальный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(латеральный);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поперечный;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дистальный (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уретроцеле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750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пролапса</a:t>
            </a:r>
            <a:b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Пролапс среднего отдела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включающий в себя маточный пролапс, пролапс сводов влагалища (возникает после гистерэктомии). У пациенток с повреждением 1-го уровня поддержки – маточно-крестцовых и кардинальных связок – верхушка влагалища (шейка или купол) теряют свое прикрепление, поэтому верхняя часть влагалища выпячивается вниз под действием внутрибрюшного давления. Это состояние играет основную роль в развитии пролапса культи влагалища и/или пролапса матки</a:t>
            </a:r>
          </a:p>
        </p:txBody>
      </p:sp>
    </p:spTree>
    <p:extLst>
      <p:ext uri="{BB962C8B-B14F-4D97-AF65-F5344CB8AC3E}">
        <p14:creationId xmlns:p14="http://schemas.microsoft.com/office/powerpoint/2010/main" val="387512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пролапса</a:t>
            </a:r>
            <a:b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Пролапс заднего отдела тазового дна, 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включающий ректоцеле и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энтероцеле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Энтероцеле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(истинная грыжа в области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Дугласова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пространства, как правило, кишечника) выражается в выпячивании брюшины с содержимым или без него через фасциальный слой между влагалищем и стенками прямой кишки. Анатомическая причина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энтероцеле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расхождения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ректовагинальной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перегородки на 1-м уровне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240296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F362A-FDFA-44F0-B669-36954658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29F937-75D9-4D56-9E5A-4D55BBF0FC13}"/>
              </a:ext>
            </a:extLst>
          </p:cNvPr>
          <p:cNvSpPr txBox="1">
            <a:spLocks/>
          </p:cNvSpPr>
          <p:nvPr/>
        </p:nvSpPr>
        <p:spPr>
          <a:xfrm>
            <a:off x="198026" y="2192693"/>
            <a:ext cx="334452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EED1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43F22-D4E5-45B4-99FE-1A74720A3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33" t="46200" r="24939" b="17391"/>
          <a:stretch/>
        </p:blipFill>
        <p:spPr>
          <a:xfrm>
            <a:off x="3740577" y="416477"/>
            <a:ext cx="8451423" cy="6025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1D245-7DFF-480F-AC14-C7A8C057998C}"/>
              </a:ext>
            </a:extLst>
          </p:cNvPr>
          <p:cNvSpPr txBox="1"/>
          <p:nvPr/>
        </p:nvSpPr>
        <p:spPr>
          <a:xfrm>
            <a:off x="111967" y="1808879"/>
            <a:ext cx="36949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возможных повреждений </a:t>
            </a:r>
            <a:r>
              <a:rPr lang="ru-RU" sz="32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пубоцервикальной</a:t>
            </a:r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фасции</a:t>
            </a:r>
          </a:p>
        </p:txBody>
      </p:sp>
    </p:spTree>
    <p:extLst>
      <p:ext uri="{BB962C8B-B14F-4D97-AF65-F5344CB8AC3E}">
        <p14:creationId xmlns:p14="http://schemas.microsoft.com/office/powerpoint/2010/main" val="45696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424627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пролапса 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степени выраженности ПТО, а именно положения тазового дна при максимальном </a:t>
            </a:r>
            <a:r>
              <a:rPr lang="ru-RU" sz="32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натуживании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(проба </a:t>
            </a:r>
            <a:r>
              <a:rPr lang="ru-RU" sz="32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Вальсальвы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было предложено множество классификаций.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для классификации ПТО используются система </a:t>
            </a:r>
            <a:r>
              <a:rPr lang="ru-RU" sz="32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Baden</a:t>
            </a:r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–Walker, а также </a:t>
            </a:r>
            <a:r>
              <a:rPr lang="ru-RU" sz="32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Prolapse</a:t>
            </a:r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Quantification</a:t>
            </a:r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количественная система оценки ПТО.</a:t>
            </a:r>
          </a:p>
        </p:txBody>
      </p:sp>
    </p:spTree>
    <p:extLst>
      <p:ext uri="{BB962C8B-B14F-4D97-AF65-F5344CB8AC3E}">
        <p14:creationId xmlns:p14="http://schemas.microsoft.com/office/powerpoint/2010/main" val="74055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424627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пролапса 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классификация основана на определении расстояния между опущенным органом и девственной плевой во время физиологического напряжения. При этом единица измерения равна половине расстояния от нормально расположенного органа до девственной плевы (система «половины пути»): </a:t>
            </a:r>
          </a:p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1 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опущение на половину расстояния до девственной плевы; </a:t>
            </a:r>
          </a:p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2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 девственной плевы; </a:t>
            </a:r>
          </a:p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3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ниже девственной плевы на половину расстояния до девственной плевы; </a:t>
            </a:r>
          </a:p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4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полное выпадение</a:t>
            </a:r>
          </a:p>
        </p:txBody>
      </p:sp>
    </p:spTree>
    <p:extLst>
      <p:ext uri="{BB962C8B-B14F-4D97-AF65-F5344CB8AC3E}">
        <p14:creationId xmlns:p14="http://schemas.microsoft.com/office/powerpoint/2010/main" val="208084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424627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пролапса 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наибольшее распространение получила классификация </a:t>
            </a:r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POP-Q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была рекомендована к использованию в повседневной практике врача-</a:t>
            </a:r>
            <a:r>
              <a:rPr lang="ru-RU" sz="32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урогинеколога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Международным обществом по удержанию мочи (International </a:t>
            </a:r>
            <a:r>
              <a:rPr lang="ru-RU" sz="32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Continence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Society, ICS). Данная классификация позволяет произвести количественную оценку опущения стенок влагалища с помощью измерения 9 параметров в сагиттальной плоскости.</a:t>
            </a:r>
          </a:p>
        </p:txBody>
      </p:sp>
    </p:spTree>
    <p:extLst>
      <p:ext uri="{BB962C8B-B14F-4D97-AF65-F5344CB8AC3E}">
        <p14:creationId xmlns:p14="http://schemas.microsoft.com/office/powerpoint/2010/main" val="132974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F362A-FDFA-44F0-B669-36954658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29F937-75D9-4D56-9E5A-4D55BBF0FC13}"/>
              </a:ext>
            </a:extLst>
          </p:cNvPr>
          <p:cNvSpPr txBox="1">
            <a:spLocks/>
          </p:cNvSpPr>
          <p:nvPr/>
        </p:nvSpPr>
        <p:spPr>
          <a:xfrm>
            <a:off x="198026" y="2192693"/>
            <a:ext cx="334452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EED1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1D245-7DFF-480F-AC14-C7A8C057998C}"/>
              </a:ext>
            </a:extLst>
          </p:cNvPr>
          <p:cNvSpPr txBox="1"/>
          <p:nvPr/>
        </p:nvSpPr>
        <p:spPr>
          <a:xfrm>
            <a:off x="289248" y="1715572"/>
            <a:ext cx="36949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изображение параметров, определяемых по  классификации</a:t>
            </a:r>
          </a:p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POP-Q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7C47A-24BC-4420-975D-8CE286AE6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5" t="37007" r="28826" b="33333"/>
          <a:stretch/>
        </p:blipFill>
        <p:spPr>
          <a:xfrm>
            <a:off x="4872663" y="496703"/>
            <a:ext cx="7207370" cy="60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424627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пролапса 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производится специальным инструментом с сантиметровой шкалой по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среднесагиттальной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линии в положении пациентки лежа на спине или под углом при максимальной выраженности ПТО (проба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Вальсальвы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Уровень девственной плевы – гименальное кольцо – является плоскостью, которую можно точно визуально определить и относительно которой будут описываться точки и параметры системы.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Анатомическая позиция 6 определяемых точек (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Ва, Ар,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С, D) измеряется в положительных или отрицательных значениях их расположения относительно уровня гименального кольца. Остальные 3 параметра (TVL, GH, PB) измеряются в абсолютных величинах.</a:t>
            </a:r>
          </a:p>
        </p:txBody>
      </p:sp>
    </p:spTree>
    <p:extLst>
      <p:ext uri="{BB962C8B-B14F-4D97-AF65-F5344CB8AC3E}">
        <p14:creationId xmlns:p14="http://schemas.microsoft.com/office/powerpoint/2010/main" val="313216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66171A-1BB9-4922-B976-DB17792E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9861D-3DE1-47D8-82E4-221C3F61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402447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D6A5F-09CB-455C-8A7C-871191E9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</a:t>
            </a:r>
          </a:p>
          <a:p>
            <a:pPr marL="0" indent="0">
              <a:buNone/>
            </a:pPr>
            <a:r>
              <a:rPr lang="ru-RU" dirty="0"/>
              <a:t>2.</a:t>
            </a:r>
          </a:p>
          <a:p>
            <a:pPr marL="0" indent="0">
              <a:buNone/>
            </a:pPr>
            <a:r>
              <a:rPr lang="ru-RU" dirty="0"/>
              <a:t>3.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57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424627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пролапса 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передней стенке влагалища отмечается расположение следующих точек.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sz="24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определяющаяся по средней линии на 3 см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проксимальнее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наружного отверстия уретры, соответствуя расположению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уретровезикального</a:t>
            </a:r>
            <a:endParaRPr lang="ru-RU" sz="2400" dirty="0">
              <a:solidFill>
                <a:srgbClr val="EED1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сегмента. В норме она соответствует 3 см, при выраженном опущении достигает +3 см.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Ва,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представляющая наиболее дистально расположенную позицию любой части передней стенки от шейки матки или купола влагалища (точка С)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точки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норме точка Ва находится на расстоянии –3 см, а при полном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выпадении органов малого таза имеет положительное значение, равное длине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влагалища.</a:t>
            </a:r>
          </a:p>
        </p:txBody>
      </p:sp>
    </p:spTree>
    <p:extLst>
      <p:ext uri="{BB962C8B-B14F-4D97-AF65-F5344CB8AC3E}">
        <p14:creationId xmlns:p14="http://schemas.microsoft.com/office/powerpoint/2010/main" val="320642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424627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пролапса 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С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представляющая собой наиболее дистально расположенную часть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шейки матки/купола влагалища.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задней стенке влагалища отмечается расположение следующих точек: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Точка Ар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находящаяся по средней линии на 3 см от гименального кольца.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Точка </a:t>
            </a:r>
            <a:r>
              <a:rPr lang="ru-RU" sz="2400" b="1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аналогии с точкой Ар соответствующая наиболее дистально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расположенной точке любой части задней стенки влагалища от шейки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матки.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TVL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общую длину влагалища, </a:t>
            </a: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длину половой щели, а </a:t>
            </a: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длину тела промежности.</a:t>
            </a:r>
          </a:p>
        </p:txBody>
      </p:sp>
    </p:spTree>
    <p:extLst>
      <p:ext uri="{BB962C8B-B14F-4D97-AF65-F5344CB8AC3E}">
        <p14:creationId xmlns:p14="http://schemas.microsoft.com/office/powerpoint/2010/main" val="191419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5" y="802335"/>
            <a:ext cx="10424627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пролапса 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Стадирование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системе </a:t>
            </a:r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POP-Q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производится по наиболее дистально расположенной части влагалищной стенки (доминирующему компоненту ПТО):</a:t>
            </a:r>
          </a:p>
          <a:p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стадия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опущение дистального компонента более чем на 1 см выше уровня гименального кольца;</a:t>
            </a:r>
          </a:p>
          <a:p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стадия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опущение на расстояние менее 1 см выше и не более 1 см ниже уровня гименального кольца;</a:t>
            </a:r>
          </a:p>
          <a:p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стадия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опущение на расстояние ниже 1 см от уровня гименального кольца, но менее 2 см от общей длины влагалища;</a:t>
            </a:r>
          </a:p>
          <a:p>
            <a:r>
              <a:rPr lang="ru-RU" sz="2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4-я стадия 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полная </a:t>
            </a:r>
            <a:r>
              <a:rPr lang="ru-RU" sz="24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эверсия</a:t>
            </a:r>
            <a:r>
              <a:rPr lang="ru-RU" sz="24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(выворот) влагалища, ведущая точка пролапса на расстоянии ≥ TVL-2.</a:t>
            </a:r>
          </a:p>
        </p:txBody>
      </p:sp>
    </p:spTree>
    <p:extLst>
      <p:ext uri="{BB962C8B-B14F-4D97-AF65-F5344CB8AC3E}">
        <p14:creationId xmlns:p14="http://schemas.microsoft.com/office/powerpoint/2010/main" val="200674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F362A-FDFA-44F0-B669-36954658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29F937-75D9-4D56-9E5A-4D55BBF0FC13}"/>
              </a:ext>
            </a:extLst>
          </p:cNvPr>
          <p:cNvSpPr txBox="1">
            <a:spLocks/>
          </p:cNvSpPr>
          <p:nvPr/>
        </p:nvSpPr>
        <p:spPr>
          <a:xfrm>
            <a:off x="198026" y="2192693"/>
            <a:ext cx="334452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EED1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1D245-7DFF-480F-AC14-C7A8C057998C}"/>
              </a:ext>
            </a:extLst>
          </p:cNvPr>
          <p:cNvSpPr txBox="1"/>
          <p:nvPr/>
        </p:nvSpPr>
        <p:spPr>
          <a:xfrm>
            <a:off x="514753" y="1824422"/>
            <a:ext cx="36949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классификации </a:t>
            </a:r>
            <a:r>
              <a:rPr lang="en-US" sz="32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POP-Q</a:t>
            </a:r>
            <a:endParaRPr lang="ru-RU" sz="3200" b="1" dirty="0">
              <a:solidFill>
                <a:srgbClr val="EED1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85A99-2F1A-478A-A71F-D72527C21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2" t="27536" r="28587" b="35507"/>
          <a:stretch/>
        </p:blipFill>
        <p:spPr>
          <a:xfrm>
            <a:off x="4876802" y="111186"/>
            <a:ext cx="7025950" cy="66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446245"/>
            <a:ext cx="10318102" cy="50466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следующие группы симптомов: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симптомы </a:t>
            </a: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влагалища: ощущения давления, тяжести во влагалище, выпячивания/</a:t>
            </a:r>
            <a:r>
              <a:rPr lang="ru-RU" sz="31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протрузии</a:t>
            </a: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инородного тела, а также выделения (при наличии изъязвления </a:t>
            </a:r>
            <a:r>
              <a:rPr lang="ru-RU" sz="31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пролабируемой</a:t>
            </a: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слизистой оболочки влагалища);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со стороны мочевых путей: </a:t>
            </a: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накопления мочи (недержание мочи, поллакиурия, императивное недержание), симптомы опорожнения (затрудненное мочеиспускание, продолжительное мочеиспускание, необходимость в мануальном пособии для опорожнения, в смене положения тела для начала мочеиспускания или его окончания), </a:t>
            </a:r>
            <a:r>
              <a:rPr lang="ru-RU" sz="31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постмикционные</a:t>
            </a: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симптомы (подкапывание мочи, ощущение неполного опорожнения мочевого пузыря);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со стороны ЖКТ:</a:t>
            </a: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запоры, императивные позывы к дефекации, недержание газов или стула, неполное опорожнение кишечника, необходимость в мануальном пособии (пальцевом давлении на промежность или на заднюю стенку влагалища) для совершения дефекации;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сексуальная дисфункция </a:t>
            </a: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(диспареуния, потеря вагинальной чувствительности)</a:t>
            </a:r>
          </a:p>
        </p:txBody>
      </p:sp>
    </p:spTree>
    <p:extLst>
      <p:ext uri="{BB962C8B-B14F-4D97-AF65-F5344CB8AC3E}">
        <p14:creationId xmlns:p14="http://schemas.microsoft.com/office/powerpoint/2010/main" val="2977278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пациенток, страдающих пролапсом тазовых органов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791477"/>
            <a:ext cx="10318102" cy="470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жалоб и анамнеза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ПТО обычно устанавливают на основании истории заболевания, клинических данных, а также дополнительного обследования. При этом необходимо детально изучить историю заболевания, определить потенциальные факторы риска развития данной патологии и влияние симптоматики на качество жизни.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выделяют ведущие жалобы пациентки в соответствии с группами симптомов со стороны влагалища, мочевых путей, ЖКТ и половой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43602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49" y="333456"/>
            <a:ext cx="10515600" cy="88228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пациенток, страдающих пролапсом тазовых органов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949" y="1240971"/>
            <a:ext cx="10318102" cy="5144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ПТО относится к заболеваниям, не представляющим угрозу для жизни женщины, основным предметом изучения специалистов является влияние его симптомов на качество жизни. Главный метод определения качества жизни – стандартизированное анкетирование с помощью </a:t>
            </a:r>
            <a:r>
              <a:rPr lang="ru-RU" sz="20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вопросников.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используемый вопросник Реестр расстройств со стороны тазового дна 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Distress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46 (полная форма) или 20 вопросов (короткая форма) и подразделяется на 3 раздела: </a:t>
            </a:r>
          </a:p>
          <a:p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расстройств, вызванных ПТО (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prolapse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distress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POPDI-6),  – для субъективной оценки тяжести симптомов, вызванных ПТО,</a:t>
            </a:r>
          </a:p>
          <a:p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 расстройств со стороны нижних отделов ЖКТ (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Colorectal-Anal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Distress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CARDI-8) – для субъективной оценки тяжести симптомов дисфункции нижних отделов ЖКТ</a:t>
            </a:r>
          </a:p>
          <a:p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 расстройств мочеиспускания (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Urinary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Distress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UDI-6) – для субъективной оценки тяжести симптомов расстройства мочеиспускания.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Distress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ru-RU" sz="2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интегральным показателем из трех перечисленных разделов, в каждом из которых предложено по 4 варианта ответа – от минимальной до максимальной выраженности того или иного симптома.</a:t>
            </a:r>
          </a:p>
        </p:txBody>
      </p:sp>
    </p:spTree>
    <p:extLst>
      <p:ext uri="{BB962C8B-B14F-4D97-AF65-F5344CB8AC3E}">
        <p14:creationId xmlns:p14="http://schemas.microsoft.com/office/powerpoint/2010/main" val="2776454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49" y="333456"/>
            <a:ext cx="10515600" cy="88228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пациенток, страдающих пролапсом тазовых органов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949" y="1240971"/>
            <a:ext cx="10318102" cy="5383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Вопросник по оценке влияния симптомов со стороны тазового дна (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Impact Questionnaire-7 (PFIQ-7)) определяет влияние различных дисфункций тазового дна на психологическую и социальную составляющую качества жизни пациента. Он состоит из 7 вопросов, на которые требуется ответ в отношении каждого из расстройств: мочеиспускания, дисфункции нижних отделов ЖКТ и симптомов ПТО.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применения данного вопросника можно оценить влияние каждого из его разделов на повседневную активность и эмоциональное восприятие по 4 параметрам: </a:t>
            </a:r>
            <a:r>
              <a:rPr lang="ru-RU" sz="2200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путешествия, социальная, эмоциональная и физическая активность.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обследовании женщин, страдающих ПТО, следует уделить внимание изучению особенностей социального и сексуального статуса, качества жизни до и после лечения. Для оценки сексуальной функции у пациенток с ПТО и недержанием мочи был разработан Вопросник по оценке сексуальной функции у женщин с ПТО и недержанием мочи (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Prolapse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Incontinence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PISQ). Вопросник включает 31 вопрос по трем основным разделам половой функции: поведения/эмоций, физиологии и отношений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1975141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пациенток, страдающих пролапсом тазовых органов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690688"/>
            <a:ext cx="10318102" cy="4701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осмотр 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должен быть направлен на выявление маркеров дисплазии соединительной ткани (ДСТ) – аномалии тканевой структуры, проявляющейся в уменьшении содержания отдельных видов коллагена или нарушении их соотношения, что приводит к снижению прочности соединительной ткани многих органов и систем.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 ПТО находится в прямой зависимости от выраженности проявлений ДСТ на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экстрагенитальном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уровне. Чем больше выражены проявления ДСТ, тем раньше и в более тяжелой форме манифестирует ПТО. Характерны ранняя манифестация, молниеносное течение, формирование в течение 3 лет после родов, преобладание тяжелых форм, высокий процент рецидивов, сопутствующая патология тазовых органов, нарушение микроциркуляции в тазовых органах. У таких пациенток отмечаются сопутствующая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гипермобильность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суставов и пониженное содержание коллагена в стенках влагалища или изменение самой структуры коллагена, которое проявляется в том числе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гиперэластозом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кожных покровов, варикозной болезнью, образованием грыж передней брюшной стенки, плоскостопием, </a:t>
            </a:r>
            <a:r>
              <a:rPr lang="ru-RU" sz="22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кифосколиозом</a:t>
            </a:r>
            <a:r>
              <a:rPr lang="ru-RU" sz="22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10860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пациенток, страдающих пролапсом тазовых органов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690688"/>
            <a:ext cx="10318102" cy="4701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в гинекологическом кресле.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в гинекологическом кресле является основным этапом обследования пациенток, страдающих тазовыми расстройствами, в частности ПТО.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визуализации дефекта тазового дна используются зеркала Симпсона, помещаемые поочередно в своды влагалища. При этом необходимо обратить внимание: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форму и расположение наружного отверстия уретры, состояние его слизистой оболочки, наличие возможной патологии (пролапс слизистой оболочки уретры, полип уретры, деструкция);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состояние слизистой оболочки влагалища, наличие рубцов и деформаций, наличие выделений из влагалища и их характер;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состояние передней и задней стенок влагалища в покое и при напряжении, степень опущения;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состояние шейки матки, ее форму, расположение, подвижность, при отсутствии шейки матки – расположение сводов влагалища;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расположение тела матки, его форму, подвижность;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состояние мышц тазового дна, наличие дефектов;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состояние сухожильного центра промежности, его размеры, подвижность</a:t>
            </a:r>
          </a:p>
        </p:txBody>
      </p:sp>
    </p:spTree>
    <p:extLst>
      <p:ext uri="{BB962C8B-B14F-4D97-AF65-F5344CB8AC3E}">
        <p14:creationId xmlns:p14="http://schemas.microsoft.com/office/powerpoint/2010/main" val="79407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645571-68D9-423F-8CD3-19C20EDC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D85B1-7666-4852-A930-3FFD6A44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12" y="467761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4B8BF-0BA5-4CC2-A02E-88AE4926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12" y="1918931"/>
            <a:ext cx="1025278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Пролапс тазовых органов сопровождается различными симптомами со стороны мочевых путей, включающими не только </a:t>
            </a:r>
            <a:r>
              <a:rPr lang="ru-RU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недержание мочи</a:t>
            </a:r>
            <a:r>
              <a:rPr lang="ru-RU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другие </a:t>
            </a:r>
            <a:r>
              <a:rPr lang="ru-RU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мочеиспускания</a:t>
            </a:r>
            <a:r>
              <a:rPr lang="ru-RU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коррекцию которых должны осуществлять подготовленные специалисты. </a:t>
            </a:r>
          </a:p>
          <a:p>
            <a:pPr marL="0" indent="0">
              <a:buNone/>
            </a:pPr>
            <a:r>
              <a:rPr lang="ru-RU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России накоплен большой опыт лечения данной категории пациенток. Улучшение результатов лечения связано с непрерывным осмыслением вновь предлагаемых оперативных пособий и стандартизацией их выполнения, а также обобщением накопленного опыта. </a:t>
            </a:r>
          </a:p>
          <a:p>
            <a:pPr marL="0" indent="0">
              <a:buNone/>
            </a:pPr>
            <a:r>
              <a:rPr lang="ru-RU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Направления диагностики и лечения пролапса тазовых органов традиционно разрабатываются совместно гинекологами, урологами, проктологами, нейрофизиологами и специалистами-психологами. </a:t>
            </a:r>
          </a:p>
        </p:txBody>
      </p:sp>
    </p:spTree>
    <p:extLst>
      <p:ext uri="{BB962C8B-B14F-4D97-AF65-F5344CB8AC3E}">
        <p14:creationId xmlns:p14="http://schemas.microsoft.com/office/powerpoint/2010/main" val="329627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пациенток, страдающих пролапсом тазовых органов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690688"/>
            <a:ext cx="10318102" cy="4701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Пациенткам с ПТО </a:t>
            </a:r>
            <a:r>
              <a:rPr lang="ru-RU" sz="24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вследует</a:t>
            </a:r>
            <a:r>
              <a:rPr lang="ru-RU" sz="24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выполнить </a:t>
            </a:r>
            <a:r>
              <a:rPr lang="ru-RU" sz="24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кашлевой тест </a:t>
            </a:r>
            <a:r>
              <a:rPr lang="ru-RU" sz="24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пробу с </a:t>
            </a:r>
            <a:r>
              <a:rPr lang="ru-RU" sz="24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натуживанием</a:t>
            </a:r>
            <a:endParaRPr lang="ru-RU" sz="2400" dirty="0">
              <a:solidFill>
                <a:srgbClr val="3150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(проба </a:t>
            </a:r>
            <a:r>
              <a:rPr lang="ru-RU" sz="2400" b="1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Вальсальвы</a:t>
            </a:r>
            <a:r>
              <a:rPr lang="ru-RU" sz="24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репозиции ПТО для объективной диагностики наличия НМПН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возможно, недержания кала.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проведение кашлевой пробы осуществляется при наличии у пациентки позыва к мочеиспусканию и наличии в мочевом пузыре не менее 300 мл.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ПТО также необходимо выполнение данных проб с репозицией пролапса с помощью пессария, гинекологического зеркала либо мануально при наполнении мочевого пузыря минимум 150 мл для выявления скрытой формы НМПН.</a:t>
            </a:r>
          </a:p>
        </p:txBody>
      </p:sp>
    </p:spTree>
    <p:extLst>
      <p:ext uri="{BB962C8B-B14F-4D97-AF65-F5344CB8AC3E}">
        <p14:creationId xmlns:p14="http://schemas.microsoft.com/office/powerpoint/2010/main" val="1823118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6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5DFA3F9-325A-47FB-94B9-5E58C81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пациенток, страдающих пролапсом тазовых органов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CE5183-2726-47B9-BC5C-9AE340B2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690688"/>
            <a:ext cx="10318102" cy="4701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определяют степень силы и эффективность сокращений мышц тазового дна. Для этого просят пациентку сжать мышцы-</a:t>
            </a:r>
            <a:r>
              <a:rPr lang="ru-RU" sz="26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леваторы</a:t>
            </a:r>
            <a:r>
              <a:rPr lang="ru-RU" sz="26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ануса вокруг пальца исследующего. Также оценивают состояние кожи промежности, слизистой оболочки влагалища, так как атрофия эпителия влагалища в результате дефицита эстрогенов, как правило, сочетается с атрофией уретры и окружающих тканей. Затем оценивают диаметр входа во влагалище и длину тела промежности (разрывы мягких тканей чаще отмечаются у женщин с низкой промежностью). Для оценки размеров и подвижности тела матки и придатков выполняют </a:t>
            </a:r>
            <a:r>
              <a:rPr lang="ru-RU" sz="26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бимануальное</a:t>
            </a:r>
            <a:r>
              <a:rPr lang="ru-RU" sz="26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исследование. В заключении осмотра проводят ректальное исследование, при котором контролируют состояние тонуса и проверяют наличие </a:t>
            </a:r>
            <a:r>
              <a:rPr lang="ru-RU" sz="2600" dirty="0" err="1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энтероцеле</a:t>
            </a:r>
            <a:r>
              <a:rPr lang="ru-RU" sz="2600" dirty="0">
                <a:solidFill>
                  <a:srgbClr val="315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либо ректоцеле.</a:t>
            </a:r>
          </a:p>
        </p:txBody>
      </p:sp>
    </p:spTree>
    <p:extLst>
      <p:ext uri="{BB962C8B-B14F-4D97-AF65-F5344CB8AC3E}">
        <p14:creationId xmlns:p14="http://schemas.microsoft.com/office/powerpoint/2010/main" val="213729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F362A-FDFA-44F0-B669-36954658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29F937-75D9-4D56-9E5A-4D55BBF0FC13}"/>
              </a:ext>
            </a:extLst>
          </p:cNvPr>
          <p:cNvSpPr txBox="1">
            <a:spLocks/>
          </p:cNvSpPr>
          <p:nvPr/>
        </p:nvSpPr>
        <p:spPr>
          <a:xfrm>
            <a:off x="198026" y="2192693"/>
            <a:ext cx="334452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EED1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1D245-7DFF-480F-AC14-C7A8C057998C}"/>
              </a:ext>
            </a:extLst>
          </p:cNvPr>
          <p:cNvSpPr txBox="1"/>
          <p:nvPr/>
        </p:nvSpPr>
        <p:spPr>
          <a:xfrm>
            <a:off x="83947" y="1085003"/>
            <a:ext cx="36949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скрытой формы НМПН – осмотр в зеркалах (а), положительная</a:t>
            </a:r>
          </a:p>
          <a:p>
            <a:r>
              <a:rPr lang="ru-RU" sz="2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кашлевая проба с репозицией цистоцеле зеркалом (б)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B26E25-19F1-49F9-BC17-DA854E2B1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89" t="31973" r="22857" b="40816"/>
          <a:stretch/>
        </p:blipFill>
        <p:spPr>
          <a:xfrm>
            <a:off x="3542551" y="1085003"/>
            <a:ext cx="8565502" cy="41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5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5AAE13-9647-4772-8AEF-4A51E3D5D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7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8D87C-3066-4698-B8D9-ADF23C22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566A5-59D4-4C85-845F-3D1BFB18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082FE-83D2-479C-A22C-3C41DC92B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36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12F0D-AD36-4740-86FD-071BFC25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A45A3-A575-4943-9F49-63BE8778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511737-03F5-40EA-A601-D1E4ADFA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0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3F27A-CA8C-47BF-8F8C-D0041D9A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6093-814A-47B7-BADA-7C326878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1C377-C398-4CD3-8F1B-CAF4FF515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2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E57A2C-BB70-4F63-9F1D-D8D7B253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25CF9-3D98-4830-9E41-225E5D8A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84" y="72769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13663-F670-4DA3-977E-A3974D6F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866123"/>
            <a:ext cx="10515600" cy="46654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Пролапс тазовых органов (ПТО) 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синдром опущения тазового дна и органов малого таза изолированно или в сочетании, который крайне негативно отражается на качестве жизни пациенток. Согласно мировым данным от 2,9 до 53 % женщин отмечают те или иные проявления ПТО. До 47 % больных пролапсом тазовых органов – это женщины трудоспособного возраста. </a:t>
            </a:r>
          </a:p>
          <a:p>
            <a:pPr marL="0" indent="0">
              <a:buNone/>
            </a:pP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данным исследования </a:t>
            </a:r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Women, s Health Initiative Study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среди 16 616 женщин перименопаузального возраста частота выявления маточного пролапса составила 14,2 %, цистоцеле – 34,3 %, ректоцеле – 18,6 %. В большинстве случаев ПТО протекает практически бессимптомно, что свидетельствует о его большей распространенности в популяции.</a:t>
            </a:r>
          </a:p>
          <a:p>
            <a:pPr marL="0" indent="0">
              <a:buNone/>
            </a:pP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Однако при наличии симптомов ПТО каждая 5-я женщина имеет риск быть прооперированной к 80 годам по поводу ПТО либо </a:t>
            </a:r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недержания 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мочи.</a:t>
            </a:r>
          </a:p>
        </p:txBody>
      </p:sp>
    </p:spTree>
    <p:extLst>
      <p:ext uri="{BB962C8B-B14F-4D97-AF65-F5344CB8AC3E}">
        <p14:creationId xmlns:p14="http://schemas.microsoft.com/office/powerpoint/2010/main" val="367638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8D1A-9920-457D-8FAA-E1E0536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8BDFFE-7022-4432-91FB-3DAC6CA1A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77" b="10118"/>
          <a:stretch/>
        </p:blipFill>
        <p:spPr>
          <a:xfrm>
            <a:off x="2583024" y="265867"/>
            <a:ext cx="7025952" cy="63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0726F-874B-4768-A08B-802AD74B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DD85-21C9-4E33-ADF9-D097E41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81037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 пролапса</a:t>
            </a:r>
            <a:b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тазовых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47EEA-3109-46F0-862A-4EDBFE13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тазовых расстройств, в частности ПТО и недержания мочи при напряжении (НМПН), носит многофакторный характер. R. C. </a:t>
            </a:r>
            <a:r>
              <a:rPr lang="ru-RU" sz="3200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Bump</a:t>
            </a:r>
            <a:r>
              <a:rPr lang="ru-RU" sz="3200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P. A. Norton первыми описали комплексную модель развития тазовых дисфункций, демонстрирующую возможную связь факторов риска развития данной патологии, разделив все факторы на предрасполагающие, инициирующие, способствующие и декомпенсирующие.</a:t>
            </a:r>
          </a:p>
        </p:txBody>
      </p:sp>
    </p:spTree>
    <p:extLst>
      <p:ext uri="{BB962C8B-B14F-4D97-AF65-F5344CB8AC3E}">
        <p14:creationId xmlns:p14="http://schemas.microsoft.com/office/powerpoint/2010/main" val="382517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F362A-FDFA-44F0-B669-36954658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29F937-75D9-4D56-9E5A-4D55BBF0FC13}"/>
              </a:ext>
            </a:extLst>
          </p:cNvPr>
          <p:cNvSpPr txBox="1">
            <a:spLocks/>
          </p:cNvSpPr>
          <p:nvPr/>
        </p:nvSpPr>
        <p:spPr>
          <a:xfrm>
            <a:off x="642256" y="2103437"/>
            <a:ext cx="5180046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развития ПТО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72BB29-35D0-4DF5-8BF2-BDD4B806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98" y="5502"/>
            <a:ext cx="4097694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45B2F-F03C-4EDB-B819-8C88F720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2248F-B314-424F-A2A3-D72E85A3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поддерживающего и фиксирующего аппарата тазового дна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880EF-3404-414F-9E7F-54A43BCA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8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Поддерживающий аппарат тазового дна согласно J.O.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DeLancey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представлен тремя уровнями. Первый уровень представляет собой комплекс кардинально-маточных связок и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пубоцервикальной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фасции, обеспечивающий прикрепление шейки матки и сводов влагалища к крестцу и боковым стенкам таза. При нарушении либо ослаблении поддержки данного комплекса возникает опущение матки и верхней трети влагалища, а также купола влагалища после гистерэктомии. Второй уровень представлен фасцией сухожильной дуги таза,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перивезикальной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периуретральной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фасцией,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пубоуретральными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уретротазовыми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связками,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ректовагинальной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фасцией, покрывающей мышцу-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леватор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ануса, и обеспечивает поддержку средней части влагалища. В случае дефекта данного уровня развиваются цистоцеле,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уретроцеле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ректоцеле,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энтероцеле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НМПН. </a:t>
            </a:r>
          </a:p>
        </p:txBody>
      </p:sp>
    </p:spTree>
    <p:extLst>
      <p:ext uri="{BB962C8B-B14F-4D97-AF65-F5344CB8AC3E}">
        <p14:creationId xmlns:p14="http://schemas.microsoft.com/office/powerpoint/2010/main" val="184326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45B2F-F03C-4EDB-B819-8C88F720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2248F-B314-424F-A2A3-D72E85A3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поддерживающего и фиксирующего аппарата тазового дна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880EF-3404-414F-9E7F-54A43BCA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5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включает наружную уретральную связку, мочеполовую диафрагму и тело промежности, которые создают опору нижней части влагалища. При нарушении функции данных структур возникают дистальное ректоцеле, НМПН. Таким образом, патогенез ПТО представляет собой нарушение баланса на каком-либо уровне поддержки тазовых органов под воздействием предрасполагающих, провоцирующих, стимулирующих и </a:t>
            </a:r>
            <a:r>
              <a:rPr lang="ru-RU" dirty="0" err="1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декомпенсирующих</a:t>
            </a:r>
            <a:r>
              <a:rPr lang="ru-RU" dirty="0">
                <a:solidFill>
                  <a:srgbClr val="EED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риска развития данной патологии.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743063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2461</Words>
  <Application>Microsoft Office PowerPoint</Application>
  <PresentationFormat>Широкоэкранный</PresentationFormat>
  <Paragraphs>122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Пролапс тазовых органов. Слинговые операции.</vt:lpstr>
      <vt:lpstr>Содержание</vt:lpstr>
      <vt:lpstr>Введение</vt:lpstr>
      <vt:lpstr>Эпидемиология</vt:lpstr>
      <vt:lpstr>Презентация PowerPoint</vt:lpstr>
      <vt:lpstr>Этиология и патогенез пролапса тазовых органов</vt:lpstr>
      <vt:lpstr>Презентация PowerPoint</vt:lpstr>
      <vt:lpstr>Анатомия поддерживающего и фиксирующего аппарата тазового дна</vt:lpstr>
      <vt:lpstr>Анатомия поддерживающего и фиксирующего аппарата тазового дна</vt:lpstr>
      <vt:lpstr>Презентация PowerPoint</vt:lpstr>
      <vt:lpstr>Классификация пролапса тазовых органов</vt:lpstr>
      <vt:lpstr>Классификация пролапса тазовых органов</vt:lpstr>
      <vt:lpstr>Классификация пролапса тазовых органов</vt:lpstr>
      <vt:lpstr>Презентация PowerPoint</vt:lpstr>
      <vt:lpstr>Современная классификация пролапса тазовых органов</vt:lpstr>
      <vt:lpstr>Современная классификация пролапса тазовых органов</vt:lpstr>
      <vt:lpstr>Современная классификация пролапса тазовых органов</vt:lpstr>
      <vt:lpstr>Презентация PowerPoint</vt:lpstr>
      <vt:lpstr>Современная классификация пролапса тазовых органов</vt:lpstr>
      <vt:lpstr>Современная классификация пролапса тазовых органов</vt:lpstr>
      <vt:lpstr>Современная классификация пролапса тазовых органов</vt:lpstr>
      <vt:lpstr>Современная классификация пролапса тазовых органов</vt:lpstr>
      <vt:lpstr>Презентация PowerPoint</vt:lpstr>
      <vt:lpstr>Клиническая картина</vt:lpstr>
      <vt:lpstr>Обследование пациенток, страдающих пролапсом тазовых органов</vt:lpstr>
      <vt:lpstr>Обследование пациенток, страдающих пролапсом тазовых органов</vt:lpstr>
      <vt:lpstr>Обследование пациенток, страдающих пролапсом тазовых органов</vt:lpstr>
      <vt:lpstr>Обследование пациенток, страдающих пролапсом тазовых органов</vt:lpstr>
      <vt:lpstr>Обследование пациенток, страдающих пролапсом тазовых органов</vt:lpstr>
      <vt:lpstr>Обследование пациенток, страдающих пролапсом тазовых органов</vt:lpstr>
      <vt:lpstr>Обследование пациенток, страдающих пролапсом тазовых органов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Пролапс тазовых органов. Слинговые операции.</dc:title>
  <dc:creator>А</dc:creator>
  <cp:lastModifiedBy>А</cp:lastModifiedBy>
  <cp:revision>2</cp:revision>
  <dcterms:created xsi:type="dcterms:W3CDTF">2021-08-08T10:27:03Z</dcterms:created>
  <dcterms:modified xsi:type="dcterms:W3CDTF">2021-09-04T15:42:19Z</dcterms:modified>
</cp:coreProperties>
</file>