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3"/>
  </p:notesMasterIdLst>
  <p:handoutMasterIdLst>
    <p:handoutMasterId r:id="rId24"/>
  </p:handoutMasterIdLst>
  <p:sldIdLst>
    <p:sldId id="258" r:id="rId3"/>
    <p:sldId id="257" r:id="rId4"/>
    <p:sldId id="300" r:id="rId5"/>
    <p:sldId id="301" r:id="rId6"/>
    <p:sldId id="260" r:id="rId7"/>
    <p:sldId id="261" r:id="rId8"/>
    <p:sldId id="262" r:id="rId9"/>
    <p:sldId id="263" r:id="rId10"/>
    <p:sldId id="264" r:id="rId11"/>
    <p:sldId id="265" r:id="rId12"/>
    <p:sldId id="302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303" r:id="rId2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8" autoAdjust="0"/>
    <p:restoredTop sz="83137" autoAdjust="0"/>
  </p:normalViewPr>
  <p:slideViewPr>
    <p:cSldViewPr>
      <p:cViewPr varScale="1">
        <p:scale>
          <a:sx n="75" d="100"/>
          <a:sy n="7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725DC-3959-4D9D-9645-0F5707329C57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579E11-E77B-4386-BAA9-28F0DFF52859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Защита глазного яблока</a:t>
          </a:r>
        </a:p>
      </dgm:t>
    </dgm:pt>
    <dgm:pt modelId="{C76ACE3D-438B-4442-9F6E-C2F682F847C6}" type="parTrans" cxnId="{FADADE4F-3D90-4FDC-B213-E430C46BFD2E}">
      <dgm:prSet/>
      <dgm:spPr/>
      <dgm:t>
        <a:bodyPr/>
        <a:lstStyle/>
        <a:p>
          <a:endParaRPr lang="ru-RU"/>
        </a:p>
      </dgm:t>
    </dgm:pt>
    <dgm:pt modelId="{147DDA4B-828B-4A0C-B056-50DA7EAC6C8F}" type="sibTrans" cxnId="{FADADE4F-3D90-4FDC-B213-E430C46BFD2E}">
      <dgm:prSet/>
      <dgm:spPr/>
      <dgm:t>
        <a:bodyPr/>
        <a:lstStyle/>
        <a:p>
          <a:endParaRPr lang="ru-RU"/>
        </a:p>
      </dgm:t>
    </dgm:pt>
    <dgm:pt modelId="{3EE0977B-4E82-444D-A798-562D432C00C6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Обеспечение достаточной и приемлемой для зрения глазной щели</a:t>
          </a:r>
        </a:p>
      </dgm:t>
    </dgm:pt>
    <dgm:pt modelId="{722000B6-71EA-4D2F-A734-7D051EB433F6}" type="parTrans" cxnId="{443C7C6F-E704-4C31-A38E-E1432C78AC28}">
      <dgm:prSet/>
      <dgm:spPr/>
      <dgm:t>
        <a:bodyPr/>
        <a:lstStyle/>
        <a:p>
          <a:endParaRPr lang="ru-RU"/>
        </a:p>
      </dgm:t>
    </dgm:pt>
    <dgm:pt modelId="{2D361301-8141-4F1D-BCBF-0927D0DB3D16}" type="sibTrans" cxnId="{443C7C6F-E704-4C31-A38E-E1432C78AC28}">
      <dgm:prSet/>
      <dgm:spPr/>
      <dgm:t>
        <a:bodyPr/>
        <a:lstStyle/>
        <a:p>
          <a:endParaRPr lang="ru-RU"/>
        </a:p>
      </dgm:t>
    </dgm:pt>
    <dgm:pt modelId="{1918AAD1-C14C-4882-A44C-0DC48ECB890D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Участие в лицевой экспрессии (мимика)</a:t>
          </a:r>
        </a:p>
      </dgm:t>
    </dgm:pt>
    <dgm:pt modelId="{04097350-F163-406D-990B-FB06F75733D6}" type="parTrans" cxnId="{88C8E436-5688-4786-9CB8-ED12AE9F331C}">
      <dgm:prSet/>
      <dgm:spPr/>
      <dgm:t>
        <a:bodyPr/>
        <a:lstStyle/>
        <a:p>
          <a:endParaRPr lang="ru-RU"/>
        </a:p>
      </dgm:t>
    </dgm:pt>
    <dgm:pt modelId="{10A5998A-3CC9-4DF4-A288-42A8790AEE72}" type="sibTrans" cxnId="{88C8E436-5688-4786-9CB8-ED12AE9F331C}">
      <dgm:prSet/>
      <dgm:spPr/>
      <dgm:t>
        <a:bodyPr/>
        <a:lstStyle/>
        <a:p>
          <a:endParaRPr lang="ru-RU"/>
        </a:p>
      </dgm:t>
    </dgm:pt>
    <dgm:pt modelId="{61A72AAB-FEC0-4669-A67E-6E6B55C57B21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Участие в выработке и распределении слезной жидкости</a:t>
          </a:r>
        </a:p>
      </dgm:t>
    </dgm:pt>
    <dgm:pt modelId="{08C381FD-F0B1-4A9C-A317-95FF3A2C824E}" type="parTrans" cxnId="{45B9FF35-F8FB-4B93-9B1B-F4164558C8AF}">
      <dgm:prSet/>
      <dgm:spPr/>
      <dgm:t>
        <a:bodyPr/>
        <a:lstStyle/>
        <a:p>
          <a:endParaRPr lang="ru-RU"/>
        </a:p>
      </dgm:t>
    </dgm:pt>
    <dgm:pt modelId="{561099D8-1E83-489E-AC79-632C6C0B7D05}" type="sibTrans" cxnId="{45B9FF35-F8FB-4B93-9B1B-F4164558C8AF}">
      <dgm:prSet/>
      <dgm:spPr/>
      <dgm:t>
        <a:bodyPr/>
        <a:lstStyle/>
        <a:p>
          <a:endParaRPr lang="ru-RU"/>
        </a:p>
      </dgm:t>
    </dgm:pt>
    <dgm:pt modelId="{0D2BE410-C031-4879-A969-18E2A7D3B655}" type="pres">
      <dgm:prSet presAssocID="{DCF725DC-3959-4D9D-9645-0F5707329C5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75F6CB5-BEAE-4729-95AA-BD83347584B6}" type="pres">
      <dgm:prSet presAssocID="{72579E11-E77B-4386-BAA9-28F0DFF52859}" presName="parenttextcomposite" presStyleCnt="0"/>
      <dgm:spPr/>
    </dgm:pt>
    <dgm:pt modelId="{7F97B654-E135-446E-812E-179008D5C020}" type="pres">
      <dgm:prSet presAssocID="{72579E11-E77B-4386-BAA9-28F0DFF5285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396C0-B465-41E0-A94F-EB7BC08EF289}" type="pres">
      <dgm:prSet presAssocID="{72579E11-E77B-4386-BAA9-28F0DFF52859}" presName="parallelogramComposite" presStyleCnt="0"/>
      <dgm:spPr/>
    </dgm:pt>
    <dgm:pt modelId="{6265B4B6-F9F6-4B1F-9DF6-EE39F831EBAA}" type="pres">
      <dgm:prSet presAssocID="{72579E11-E77B-4386-BAA9-28F0DFF52859}" presName="parallelogram1" presStyleLbl="alignNode1" presStyleIdx="0" presStyleCnt="28"/>
      <dgm:spPr/>
    </dgm:pt>
    <dgm:pt modelId="{2D274E48-D01B-4274-9AC4-63F07A35C13E}" type="pres">
      <dgm:prSet presAssocID="{72579E11-E77B-4386-BAA9-28F0DFF52859}" presName="parallelogram2" presStyleLbl="alignNode1" presStyleIdx="1" presStyleCnt="28"/>
      <dgm:spPr/>
    </dgm:pt>
    <dgm:pt modelId="{BF34CF74-B48B-44ED-98D4-3E49151231B6}" type="pres">
      <dgm:prSet presAssocID="{72579E11-E77B-4386-BAA9-28F0DFF52859}" presName="parallelogram3" presStyleLbl="alignNode1" presStyleIdx="2" presStyleCnt="28"/>
      <dgm:spPr/>
    </dgm:pt>
    <dgm:pt modelId="{778967B5-89D5-4160-85CB-1691A1CE11AE}" type="pres">
      <dgm:prSet presAssocID="{72579E11-E77B-4386-BAA9-28F0DFF52859}" presName="parallelogram4" presStyleLbl="alignNode1" presStyleIdx="3" presStyleCnt="28"/>
      <dgm:spPr/>
    </dgm:pt>
    <dgm:pt modelId="{F54E9692-84B9-4763-876A-ACB2EFB6E8D0}" type="pres">
      <dgm:prSet presAssocID="{72579E11-E77B-4386-BAA9-28F0DFF52859}" presName="parallelogram5" presStyleLbl="alignNode1" presStyleIdx="4" presStyleCnt="28"/>
      <dgm:spPr/>
    </dgm:pt>
    <dgm:pt modelId="{866E7710-EADA-4683-9D96-5FC54288AF8C}" type="pres">
      <dgm:prSet presAssocID="{72579E11-E77B-4386-BAA9-28F0DFF52859}" presName="parallelogram6" presStyleLbl="alignNode1" presStyleIdx="5" presStyleCnt="28"/>
      <dgm:spPr/>
    </dgm:pt>
    <dgm:pt modelId="{538C0B1D-7D9B-4702-8815-B6AB4E7C2B56}" type="pres">
      <dgm:prSet presAssocID="{72579E11-E77B-4386-BAA9-28F0DFF52859}" presName="parallelogram7" presStyleLbl="alignNode1" presStyleIdx="6" presStyleCnt="28"/>
      <dgm:spPr/>
    </dgm:pt>
    <dgm:pt modelId="{D3CD34A2-6466-41F1-BC2C-C8C3015ED86C}" type="pres">
      <dgm:prSet presAssocID="{147DDA4B-828B-4A0C-B056-50DA7EAC6C8F}" presName="sibTrans" presStyleCnt="0"/>
      <dgm:spPr/>
    </dgm:pt>
    <dgm:pt modelId="{C5E3A06D-D26C-47CA-8CBB-2069DA73C837}" type="pres">
      <dgm:prSet presAssocID="{3EE0977B-4E82-444D-A798-562D432C00C6}" presName="parenttextcomposite" presStyleCnt="0"/>
      <dgm:spPr/>
    </dgm:pt>
    <dgm:pt modelId="{DC078541-B2BB-468A-B3CE-92B9B3683A1F}" type="pres">
      <dgm:prSet presAssocID="{3EE0977B-4E82-444D-A798-562D432C00C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F181-4F9E-4448-A684-90CE399E2DDF}" type="pres">
      <dgm:prSet presAssocID="{3EE0977B-4E82-444D-A798-562D432C00C6}" presName="parallelogramComposite" presStyleCnt="0"/>
      <dgm:spPr/>
    </dgm:pt>
    <dgm:pt modelId="{0EA08770-00C7-4EB9-B512-D1BE32BF7036}" type="pres">
      <dgm:prSet presAssocID="{3EE0977B-4E82-444D-A798-562D432C00C6}" presName="parallelogram1" presStyleLbl="alignNode1" presStyleIdx="7" presStyleCnt="28"/>
      <dgm:spPr/>
    </dgm:pt>
    <dgm:pt modelId="{AC1DD960-E77E-43FF-A6DB-131D231A56C1}" type="pres">
      <dgm:prSet presAssocID="{3EE0977B-4E82-444D-A798-562D432C00C6}" presName="parallelogram2" presStyleLbl="alignNode1" presStyleIdx="8" presStyleCnt="28"/>
      <dgm:spPr/>
    </dgm:pt>
    <dgm:pt modelId="{4AD1E06B-C1D3-4D0D-AEF8-DC03C10B46D1}" type="pres">
      <dgm:prSet presAssocID="{3EE0977B-4E82-444D-A798-562D432C00C6}" presName="parallelogram3" presStyleLbl="alignNode1" presStyleIdx="9" presStyleCnt="28"/>
      <dgm:spPr/>
    </dgm:pt>
    <dgm:pt modelId="{E9B817C9-E72B-4B04-9DD9-B93F8EA2E759}" type="pres">
      <dgm:prSet presAssocID="{3EE0977B-4E82-444D-A798-562D432C00C6}" presName="parallelogram4" presStyleLbl="alignNode1" presStyleIdx="10" presStyleCnt="28"/>
      <dgm:spPr/>
    </dgm:pt>
    <dgm:pt modelId="{80769C23-C760-4193-AF81-F2569F167D61}" type="pres">
      <dgm:prSet presAssocID="{3EE0977B-4E82-444D-A798-562D432C00C6}" presName="parallelogram5" presStyleLbl="alignNode1" presStyleIdx="11" presStyleCnt="28"/>
      <dgm:spPr/>
    </dgm:pt>
    <dgm:pt modelId="{7EAEABD3-72A8-499D-9990-66F3588F7996}" type="pres">
      <dgm:prSet presAssocID="{3EE0977B-4E82-444D-A798-562D432C00C6}" presName="parallelogram6" presStyleLbl="alignNode1" presStyleIdx="12" presStyleCnt="28"/>
      <dgm:spPr/>
    </dgm:pt>
    <dgm:pt modelId="{E8212948-39E7-4436-BE94-F6F07FEADF1A}" type="pres">
      <dgm:prSet presAssocID="{3EE0977B-4E82-444D-A798-562D432C00C6}" presName="parallelogram7" presStyleLbl="alignNode1" presStyleIdx="13" presStyleCnt="28"/>
      <dgm:spPr/>
    </dgm:pt>
    <dgm:pt modelId="{4D033BE9-6728-403B-BA58-CC54F085B4A1}" type="pres">
      <dgm:prSet presAssocID="{2D361301-8141-4F1D-BCBF-0927D0DB3D16}" presName="sibTrans" presStyleCnt="0"/>
      <dgm:spPr/>
    </dgm:pt>
    <dgm:pt modelId="{9A8DA164-27D6-4274-B5FF-9C74C7C733A6}" type="pres">
      <dgm:prSet presAssocID="{1918AAD1-C14C-4882-A44C-0DC48ECB890D}" presName="parenttextcomposite" presStyleCnt="0"/>
      <dgm:spPr/>
    </dgm:pt>
    <dgm:pt modelId="{2C1FCF8C-D264-4044-B329-38375E7563BE}" type="pres">
      <dgm:prSet presAssocID="{1918AAD1-C14C-4882-A44C-0DC48ECB890D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3648-E4FC-4299-95F0-DCC641C1CD84}" type="pres">
      <dgm:prSet presAssocID="{1918AAD1-C14C-4882-A44C-0DC48ECB890D}" presName="parallelogramComposite" presStyleCnt="0"/>
      <dgm:spPr/>
    </dgm:pt>
    <dgm:pt modelId="{0D02C6D4-5ABF-4447-B9E8-22AAF185C894}" type="pres">
      <dgm:prSet presAssocID="{1918AAD1-C14C-4882-A44C-0DC48ECB890D}" presName="parallelogram1" presStyleLbl="alignNode1" presStyleIdx="14" presStyleCnt="28"/>
      <dgm:spPr/>
    </dgm:pt>
    <dgm:pt modelId="{40457818-CDBA-4E8A-BC88-C67E6D679E7F}" type="pres">
      <dgm:prSet presAssocID="{1918AAD1-C14C-4882-A44C-0DC48ECB890D}" presName="parallelogram2" presStyleLbl="alignNode1" presStyleIdx="15" presStyleCnt="28"/>
      <dgm:spPr/>
    </dgm:pt>
    <dgm:pt modelId="{3AF6926D-72C6-431D-BF7C-7709919A7E62}" type="pres">
      <dgm:prSet presAssocID="{1918AAD1-C14C-4882-A44C-0DC48ECB890D}" presName="parallelogram3" presStyleLbl="alignNode1" presStyleIdx="16" presStyleCnt="28"/>
      <dgm:spPr/>
    </dgm:pt>
    <dgm:pt modelId="{061C311D-5717-4A60-82D0-5E5C386234E1}" type="pres">
      <dgm:prSet presAssocID="{1918AAD1-C14C-4882-A44C-0DC48ECB890D}" presName="parallelogram4" presStyleLbl="alignNode1" presStyleIdx="17" presStyleCnt="28"/>
      <dgm:spPr/>
    </dgm:pt>
    <dgm:pt modelId="{0EABA203-D6EB-4AA5-8171-09A20D5BD863}" type="pres">
      <dgm:prSet presAssocID="{1918AAD1-C14C-4882-A44C-0DC48ECB890D}" presName="parallelogram5" presStyleLbl="alignNode1" presStyleIdx="18" presStyleCnt="28"/>
      <dgm:spPr/>
    </dgm:pt>
    <dgm:pt modelId="{CA7C475D-FAA3-4929-93D8-3592F98A3616}" type="pres">
      <dgm:prSet presAssocID="{1918AAD1-C14C-4882-A44C-0DC48ECB890D}" presName="parallelogram6" presStyleLbl="alignNode1" presStyleIdx="19" presStyleCnt="28"/>
      <dgm:spPr/>
    </dgm:pt>
    <dgm:pt modelId="{3FEA7CCA-AB50-413B-A81F-4E9BE59828FB}" type="pres">
      <dgm:prSet presAssocID="{1918AAD1-C14C-4882-A44C-0DC48ECB890D}" presName="parallelogram7" presStyleLbl="alignNode1" presStyleIdx="20" presStyleCnt="28"/>
      <dgm:spPr/>
    </dgm:pt>
    <dgm:pt modelId="{AD4EA3F3-C3E6-4898-82D0-75A3B4E4AD2C}" type="pres">
      <dgm:prSet presAssocID="{10A5998A-3CC9-4DF4-A288-42A8790AEE72}" presName="sibTrans" presStyleCnt="0"/>
      <dgm:spPr/>
    </dgm:pt>
    <dgm:pt modelId="{B790E7BF-D051-4A90-9E44-CAF014597DDD}" type="pres">
      <dgm:prSet presAssocID="{61A72AAB-FEC0-4669-A67E-6E6B55C57B21}" presName="parenttextcomposite" presStyleCnt="0"/>
      <dgm:spPr/>
    </dgm:pt>
    <dgm:pt modelId="{4E2F68D1-96E3-4EA6-B2D7-BC4068457BE0}" type="pres">
      <dgm:prSet presAssocID="{61A72AAB-FEC0-4669-A67E-6E6B55C57B2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0DE19-B104-4C3C-B94F-E1386375B0A8}" type="pres">
      <dgm:prSet presAssocID="{61A72AAB-FEC0-4669-A67E-6E6B55C57B21}" presName="parallelogramComposite" presStyleCnt="0"/>
      <dgm:spPr/>
    </dgm:pt>
    <dgm:pt modelId="{87C32183-9C2B-4761-9536-A928125AE0E2}" type="pres">
      <dgm:prSet presAssocID="{61A72AAB-FEC0-4669-A67E-6E6B55C57B21}" presName="parallelogram1" presStyleLbl="alignNode1" presStyleIdx="21" presStyleCnt="28"/>
      <dgm:spPr/>
    </dgm:pt>
    <dgm:pt modelId="{3BCAEC2C-E5DB-4453-94D3-27F0A390A833}" type="pres">
      <dgm:prSet presAssocID="{61A72AAB-FEC0-4669-A67E-6E6B55C57B21}" presName="parallelogram2" presStyleLbl="alignNode1" presStyleIdx="22" presStyleCnt="28"/>
      <dgm:spPr/>
    </dgm:pt>
    <dgm:pt modelId="{F6BBF75C-233D-423E-9FA3-77035303596E}" type="pres">
      <dgm:prSet presAssocID="{61A72AAB-FEC0-4669-A67E-6E6B55C57B21}" presName="parallelogram3" presStyleLbl="alignNode1" presStyleIdx="23" presStyleCnt="28"/>
      <dgm:spPr/>
    </dgm:pt>
    <dgm:pt modelId="{FA20830D-FB48-40E0-AE35-61B3DBF60DE2}" type="pres">
      <dgm:prSet presAssocID="{61A72AAB-FEC0-4669-A67E-6E6B55C57B21}" presName="parallelogram4" presStyleLbl="alignNode1" presStyleIdx="24" presStyleCnt="28"/>
      <dgm:spPr/>
    </dgm:pt>
    <dgm:pt modelId="{5997C233-A90A-45D8-A53C-D2ACBB687CBE}" type="pres">
      <dgm:prSet presAssocID="{61A72AAB-FEC0-4669-A67E-6E6B55C57B21}" presName="parallelogram5" presStyleLbl="alignNode1" presStyleIdx="25" presStyleCnt="28"/>
      <dgm:spPr/>
    </dgm:pt>
    <dgm:pt modelId="{B4EABE86-69E6-4BE7-A551-F7CE3BF9D534}" type="pres">
      <dgm:prSet presAssocID="{61A72AAB-FEC0-4669-A67E-6E6B55C57B21}" presName="parallelogram6" presStyleLbl="alignNode1" presStyleIdx="26" presStyleCnt="28"/>
      <dgm:spPr/>
    </dgm:pt>
    <dgm:pt modelId="{1EFAAA9C-8CAA-4D40-BDFB-4E881D0B570C}" type="pres">
      <dgm:prSet presAssocID="{61A72AAB-FEC0-4669-A67E-6E6B55C57B21}" presName="parallelogram7" presStyleLbl="alignNode1" presStyleIdx="27" presStyleCnt="28"/>
      <dgm:spPr/>
    </dgm:pt>
  </dgm:ptLst>
  <dgm:cxnLst>
    <dgm:cxn modelId="{443C7C6F-E704-4C31-A38E-E1432C78AC28}" srcId="{DCF725DC-3959-4D9D-9645-0F5707329C57}" destId="{3EE0977B-4E82-444D-A798-562D432C00C6}" srcOrd="1" destOrd="0" parTransId="{722000B6-71EA-4D2F-A734-7D051EB433F6}" sibTransId="{2D361301-8141-4F1D-BCBF-0927D0DB3D16}"/>
    <dgm:cxn modelId="{832A5A10-D08B-48C8-8F06-FBCA6FE72479}" type="presOf" srcId="{61A72AAB-FEC0-4669-A67E-6E6B55C57B21}" destId="{4E2F68D1-96E3-4EA6-B2D7-BC4068457BE0}" srcOrd="0" destOrd="0" presId="urn:microsoft.com/office/officeart/2008/layout/VerticalAccentList"/>
    <dgm:cxn modelId="{4EB33827-4923-44AA-B999-2B498F11B40E}" type="presOf" srcId="{1918AAD1-C14C-4882-A44C-0DC48ECB890D}" destId="{2C1FCF8C-D264-4044-B329-38375E7563BE}" srcOrd="0" destOrd="0" presId="urn:microsoft.com/office/officeart/2008/layout/VerticalAccentList"/>
    <dgm:cxn modelId="{45B9FF35-F8FB-4B93-9B1B-F4164558C8AF}" srcId="{DCF725DC-3959-4D9D-9645-0F5707329C57}" destId="{61A72AAB-FEC0-4669-A67E-6E6B55C57B21}" srcOrd="3" destOrd="0" parTransId="{08C381FD-F0B1-4A9C-A317-95FF3A2C824E}" sibTransId="{561099D8-1E83-489E-AC79-632C6C0B7D05}"/>
    <dgm:cxn modelId="{B32F2339-8064-49C4-9A70-C6B13552FE87}" type="presOf" srcId="{DCF725DC-3959-4D9D-9645-0F5707329C57}" destId="{0D2BE410-C031-4879-A969-18E2A7D3B655}" srcOrd="0" destOrd="0" presId="urn:microsoft.com/office/officeart/2008/layout/VerticalAccentList"/>
    <dgm:cxn modelId="{88C8E436-5688-4786-9CB8-ED12AE9F331C}" srcId="{DCF725DC-3959-4D9D-9645-0F5707329C57}" destId="{1918AAD1-C14C-4882-A44C-0DC48ECB890D}" srcOrd="2" destOrd="0" parTransId="{04097350-F163-406D-990B-FB06F75733D6}" sibTransId="{10A5998A-3CC9-4DF4-A288-42A8790AEE72}"/>
    <dgm:cxn modelId="{FADADE4F-3D90-4FDC-B213-E430C46BFD2E}" srcId="{DCF725DC-3959-4D9D-9645-0F5707329C57}" destId="{72579E11-E77B-4386-BAA9-28F0DFF52859}" srcOrd="0" destOrd="0" parTransId="{C76ACE3D-438B-4442-9F6E-C2F682F847C6}" sibTransId="{147DDA4B-828B-4A0C-B056-50DA7EAC6C8F}"/>
    <dgm:cxn modelId="{D6C46483-7F5F-48C7-A2A7-A30BC9C86592}" type="presOf" srcId="{3EE0977B-4E82-444D-A798-562D432C00C6}" destId="{DC078541-B2BB-468A-B3CE-92B9B3683A1F}" srcOrd="0" destOrd="0" presId="urn:microsoft.com/office/officeart/2008/layout/VerticalAccentList"/>
    <dgm:cxn modelId="{43E81E0B-EEC4-455E-A7CF-35E3E213FA25}" type="presOf" srcId="{72579E11-E77B-4386-BAA9-28F0DFF52859}" destId="{7F97B654-E135-446E-812E-179008D5C020}" srcOrd="0" destOrd="0" presId="urn:microsoft.com/office/officeart/2008/layout/VerticalAccentList"/>
    <dgm:cxn modelId="{A5831975-F9A5-4DB4-9363-6B310A18F160}" type="presParOf" srcId="{0D2BE410-C031-4879-A969-18E2A7D3B655}" destId="{175F6CB5-BEAE-4729-95AA-BD83347584B6}" srcOrd="0" destOrd="0" presId="urn:microsoft.com/office/officeart/2008/layout/VerticalAccentList"/>
    <dgm:cxn modelId="{9A8ECE21-61F6-42A4-A329-64E4167E5FEA}" type="presParOf" srcId="{175F6CB5-BEAE-4729-95AA-BD83347584B6}" destId="{7F97B654-E135-446E-812E-179008D5C020}" srcOrd="0" destOrd="0" presId="urn:microsoft.com/office/officeart/2008/layout/VerticalAccentList"/>
    <dgm:cxn modelId="{423B2E2B-88A0-4FE8-9C2F-354FFD2592D3}" type="presParOf" srcId="{0D2BE410-C031-4879-A969-18E2A7D3B655}" destId="{583396C0-B465-41E0-A94F-EB7BC08EF289}" srcOrd="1" destOrd="0" presId="urn:microsoft.com/office/officeart/2008/layout/VerticalAccentList"/>
    <dgm:cxn modelId="{30A2C338-8E90-44F1-BF60-28B54FA8DA4E}" type="presParOf" srcId="{583396C0-B465-41E0-A94F-EB7BC08EF289}" destId="{6265B4B6-F9F6-4B1F-9DF6-EE39F831EBAA}" srcOrd="0" destOrd="0" presId="urn:microsoft.com/office/officeart/2008/layout/VerticalAccentList"/>
    <dgm:cxn modelId="{8205ECA6-0C48-493A-BFDD-08234E60907A}" type="presParOf" srcId="{583396C0-B465-41E0-A94F-EB7BC08EF289}" destId="{2D274E48-D01B-4274-9AC4-63F07A35C13E}" srcOrd="1" destOrd="0" presId="urn:microsoft.com/office/officeart/2008/layout/VerticalAccentList"/>
    <dgm:cxn modelId="{528369D1-D86A-456F-BCBF-7B9B00F8831F}" type="presParOf" srcId="{583396C0-B465-41E0-A94F-EB7BC08EF289}" destId="{BF34CF74-B48B-44ED-98D4-3E49151231B6}" srcOrd="2" destOrd="0" presId="urn:microsoft.com/office/officeart/2008/layout/VerticalAccentList"/>
    <dgm:cxn modelId="{5A3146D7-A99B-4C6F-BD0F-FD754C512CCB}" type="presParOf" srcId="{583396C0-B465-41E0-A94F-EB7BC08EF289}" destId="{778967B5-89D5-4160-85CB-1691A1CE11AE}" srcOrd="3" destOrd="0" presId="urn:microsoft.com/office/officeart/2008/layout/VerticalAccentList"/>
    <dgm:cxn modelId="{7B9A4B58-DDCB-4EF0-8E37-6EC21DABADE5}" type="presParOf" srcId="{583396C0-B465-41E0-A94F-EB7BC08EF289}" destId="{F54E9692-84B9-4763-876A-ACB2EFB6E8D0}" srcOrd="4" destOrd="0" presId="urn:microsoft.com/office/officeart/2008/layout/VerticalAccentList"/>
    <dgm:cxn modelId="{9A1A719A-0BE4-4BC2-9790-FAA3A2138539}" type="presParOf" srcId="{583396C0-B465-41E0-A94F-EB7BC08EF289}" destId="{866E7710-EADA-4683-9D96-5FC54288AF8C}" srcOrd="5" destOrd="0" presId="urn:microsoft.com/office/officeart/2008/layout/VerticalAccentList"/>
    <dgm:cxn modelId="{2C933BF9-389D-405C-B0E0-FE81B6109AC9}" type="presParOf" srcId="{583396C0-B465-41E0-A94F-EB7BC08EF289}" destId="{538C0B1D-7D9B-4702-8815-B6AB4E7C2B56}" srcOrd="6" destOrd="0" presId="urn:microsoft.com/office/officeart/2008/layout/VerticalAccentList"/>
    <dgm:cxn modelId="{3BA0FF88-D39A-4643-A8DE-5E4B40460BE1}" type="presParOf" srcId="{0D2BE410-C031-4879-A969-18E2A7D3B655}" destId="{D3CD34A2-6466-41F1-BC2C-C8C3015ED86C}" srcOrd="2" destOrd="0" presId="urn:microsoft.com/office/officeart/2008/layout/VerticalAccentList"/>
    <dgm:cxn modelId="{82DD248E-1F7F-4124-92FD-44BDE3EC42C2}" type="presParOf" srcId="{0D2BE410-C031-4879-A969-18E2A7D3B655}" destId="{C5E3A06D-D26C-47CA-8CBB-2069DA73C837}" srcOrd="3" destOrd="0" presId="urn:microsoft.com/office/officeart/2008/layout/VerticalAccentList"/>
    <dgm:cxn modelId="{379A2154-94FC-4B48-B4B0-D02879D7E8C6}" type="presParOf" srcId="{C5E3A06D-D26C-47CA-8CBB-2069DA73C837}" destId="{DC078541-B2BB-468A-B3CE-92B9B3683A1F}" srcOrd="0" destOrd="0" presId="urn:microsoft.com/office/officeart/2008/layout/VerticalAccentList"/>
    <dgm:cxn modelId="{3BE6B317-452F-457C-AA1B-044F843951A1}" type="presParOf" srcId="{0D2BE410-C031-4879-A969-18E2A7D3B655}" destId="{7CC1F181-4F9E-4448-A684-90CE399E2DDF}" srcOrd="4" destOrd="0" presId="urn:microsoft.com/office/officeart/2008/layout/VerticalAccentList"/>
    <dgm:cxn modelId="{C9CB3E39-701A-42B9-B598-BCB400752219}" type="presParOf" srcId="{7CC1F181-4F9E-4448-A684-90CE399E2DDF}" destId="{0EA08770-00C7-4EB9-B512-D1BE32BF7036}" srcOrd="0" destOrd="0" presId="urn:microsoft.com/office/officeart/2008/layout/VerticalAccentList"/>
    <dgm:cxn modelId="{9158A66A-80B0-43A2-9CB6-3620021061DE}" type="presParOf" srcId="{7CC1F181-4F9E-4448-A684-90CE399E2DDF}" destId="{AC1DD960-E77E-43FF-A6DB-131D231A56C1}" srcOrd="1" destOrd="0" presId="urn:microsoft.com/office/officeart/2008/layout/VerticalAccentList"/>
    <dgm:cxn modelId="{466C41C8-77B3-4406-A53D-9BDAE5313CAC}" type="presParOf" srcId="{7CC1F181-4F9E-4448-A684-90CE399E2DDF}" destId="{4AD1E06B-C1D3-4D0D-AEF8-DC03C10B46D1}" srcOrd="2" destOrd="0" presId="urn:microsoft.com/office/officeart/2008/layout/VerticalAccentList"/>
    <dgm:cxn modelId="{EA7F82FC-C078-4495-8FB3-DE3F8D8841B7}" type="presParOf" srcId="{7CC1F181-4F9E-4448-A684-90CE399E2DDF}" destId="{E9B817C9-E72B-4B04-9DD9-B93F8EA2E759}" srcOrd="3" destOrd="0" presId="urn:microsoft.com/office/officeart/2008/layout/VerticalAccentList"/>
    <dgm:cxn modelId="{E77174A6-FDA0-46A4-8910-F15D8C692A91}" type="presParOf" srcId="{7CC1F181-4F9E-4448-A684-90CE399E2DDF}" destId="{80769C23-C760-4193-AF81-F2569F167D61}" srcOrd="4" destOrd="0" presId="urn:microsoft.com/office/officeart/2008/layout/VerticalAccentList"/>
    <dgm:cxn modelId="{FEDC3BCB-FACF-464E-9276-54CDB20C3971}" type="presParOf" srcId="{7CC1F181-4F9E-4448-A684-90CE399E2DDF}" destId="{7EAEABD3-72A8-499D-9990-66F3588F7996}" srcOrd="5" destOrd="0" presId="urn:microsoft.com/office/officeart/2008/layout/VerticalAccentList"/>
    <dgm:cxn modelId="{69D2F4FB-F40C-4E3B-88BE-D31C96669B89}" type="presParOf" srcId="{7CC1F181-4F9E-4448-A684-90CE399E2DDF}" destId="{E8212948-39E7-4436-BE94-F6F07FEADF1A}" srcOrd="6" destOrd="0" presId="urn:microsoft.com/office/officeart/2008/layout/VerticalAccentList"/>
    <dgm:cxn modelId="{C8C5D29A-8E1C-420E-A16D-F02B76B40879}" type="presParOf" srcId="{0D2BE410-C031-4879-A969-18E2A7D3B655}" destId="{4D033BE9-6728-403B-BA58-CC54F085B4A1}" srcOrd="5" destOrd="0" presId="urn:microsoft.com/office/officeart/2008/layout/VerticalAccentList"/>
    <dgm:cxn modelId="{63CAA19A-4E13-4985-9942-6511CDFDC8A6}" type="presParOf" srcId="{0D2BE410-C031-4879-A969-18E2A7D3B655}" destId="{9A8DA164-27D6-4274-B5FF-9C74C7C733A6}" srcOrd="6" destOrd="0" presId="urn:microsoft.com/office/officeart/2008/layout/VerticalAccentList"/>
    <dgm:cxn modelId="{A28F6BEA-ACEB-43ED-BCA3-1D73B2E80AA8}" type="presParOf" srcId="{9A8DA164-27D6-4274-B5FF-9C74C7C733A6}" destId="{2C1FCF8C-D264-4044-B329-38375E7563BE}" srcOrd="0" destOrd="0" presId="urn:microsoft.com/office/officeart/2008/layout/VerticalAccentList"/>
    <dgm:cxn modelId="{46CA6897-18D3-4E4D-B088-6E33A367E65B}" type="presParOf" srcId="{0D2BE410-C031-4879-A969-18E2A7D3B655}" destId="{ECC03648-E4FC-4299-95F0-DCC641C1CD84}" srcOrd="7" destOrd="0" presId="urn:microsoft.com/office/officeart/2008/layout/VerticalAccentList"/>
    <dgm:cxn modelId="{0641644C-4AD0-43BE-AAB7-EE051BC93465}" type="presParOf" srcId="{ECC03648-E4FC-4299-95F0-DCC641C1CD84}" destId="{0D02C6D4-5ABF-4447-B9E8-22AAF185C894}" srcOrd="0" destOrd="0" presId="urn:microsoft.com/office/officeart/2008/layout/VerticalAccentList"/>
    <dgm:cxn modelId="{E282B0DD-2DB0-4F92-B31E-CEF39F3D80D4}" type="presParOf" srcId="{ECC03648-E4FC-4299-95F0-DCC641C1CD84}" destId="{40457818-CDBA-4E8A-BC88-C67E6D679E7F}" srcOrd="1" destOrd="0" presId="urn:microsoft.com/office/officeart/2008/layout/VerticalAccentList"/>
    <dgm:cxn modelId="{5EC45DB2-3EFC-45C7-AD65-5815E213684E}" type="presParOf" srcId="{ECC03648-E4FC-4299-95F0-DCC641C1CD84}" destId="{3AF6926D-72C6-431D-BF7C-7709919A7E62}" srcOrd="2" destOrd="0" presId="urn:microsoft.com/office/officeart/2008/layout/VerticalAccentList"/>
    <dgm:cxn modelId="{144FB2D5-DCAD-4E8A-B440-EDAC86D3FEFF}" type="presParOf" srcId="{ECC03648-E4FC-4299-95F0-DCC641C1CD84}" destId="{061C311D-5717-4A60-82D0-5E5C386234E1}" srcOrd="3" destOrd="0" presId="urn:microsoft.com/office/officeart/2008/layout/VerticalAccentList"/>
    <dgm:cxn modelId="{9FE9999F-A0F2-486D-A9AD-84359B4C459F}" type="presParOf" srcId="{ECC03648-E4FC-4299-95F0-DCC641C1CD84}" destId="{0EABA203-D6EB-4AA5-8171-09A20D5BD863}" srcOrd="4" destOrd="0" presId="urn:microsoft.com/office/officeart/2008/layout/VerticalAccentList"/>
    <dgm:cxn modelId="{1AA270D9-1345-4BD7-94D7-2A0A344451A5}" type="presParOf" srcId="{ECC03648-E4FC-4299-95F0-DCC641C1CD84}" destId="{CA7C475D-FAA3-4929-93D8-3592F98A3616}" srcOrd="5" destOrd="0" presId="urn:microsoft.com/office/officeart/2008/layout/VerticalAccentList"/>
    <dgm:cxn modelId="{AC8FBC48-93C6-4DFA-9F01-B18709C16B85}" type="presParOf" srcId="{ECC03648-E4FC-4299-95F0-DCC641C1CD84}" destId="{3FEA7CCA-AB50-413B-A81F-4E9BE59828FB}" srcOrd="6" destOrd="0" presId="urn:microsoft.com/office/officeart/2008/layout/VerticalAccentList"/>
    <dgm:cxn modelId="{EF028865-5B42-45B9-B7A7-B58F530A379E}" type="presParOf" srcId="{0D2BE410-C031-4879-A969-18E2A7D3B655}" destId="{AD4EA3F3-C3E6-4898-82D0-75A3B4E4AD2C}" srcOrd="8" destOrd="0" presId="urn:microsoft.com/office/officeart/2008/layout/VerticalAccentList"/>
    <dgm:cxn modelId="{DF0949AA-43EE-4A9B-AF6B-7185F5F9A191}" type="presParOf" srcId="{0D2BE410-C031-4879-A969-18E2A7D3B655}" destId="{B790E7BF-D051-4A90-9E44-CAF014597DDD}" srcOrd="9" destOrd="0" presId="urn:microsoft.com/office/officeart/2008/layout/VerticalAccentList"/>
    <dgm:cxn modelId="{08245B79-4A0C-4F59-8647-B29F1803C016}" type="presParOf" srcId="{B790E7BF-D051-4A90-9E44-CAF014597DDD}" destId="{4E2F68D1-96E3-4EA6-B2D7-BC4068457BE0}" srcOrd="0" destOrd="0" presId="urn:microsoft.com/office/officeart/2008/layout/VerticalAccentList"/>
    <dgm:cxn modelId="{7C7D4B52-EEBE-4F13-8938-F547137AC042}" type="presParOf" srcId="{0D2BE410-C031-4879-A969-18E2A7D3B655}" destId="{04E0DE19-B104-4C3C-B94F-E1386375B0A8}" srcOrd="10" destOrd="0" presId="urn:microsoft.com/office/officeart/2008/layout/VerticalAccentList"/>
    <dgm:cxn modelId="{5824497C-1C9B-4501-9201-2E6C1CABAAEC}" type="presParOf" srcId="{04E0DE19-B104-4C3C-B94F-E1386375B0A8}" destId="{87C32183-9C2B-4761-9536-A928125AE0E2}" srcOrd="0" destOrd="0" presId="urn:microsoft.com/office/officeart/2008/layout/VerticalAccentList"/>
    <dgm:cxn modelId="{2BD455E2-0E01-4FB5-A99B-21EF59BC888E}" type="presParOf" srcId="{04E0DE19-B104-4C3C-B94F-E1386375B0A8}" destId="{3BCAEC2C-E5DB-4453-94D3-27F0A390A833}" srcOrd="1" destOrd="0" presId="urn:microsoft.com/office/officeart/2008/layout/VerticalAccentList"/>
    <dgm:cxn modelId="{73BF7402-0284-497D-A6F7-BDE1DEB1363F}" type="presParOf" srcId="{04E0DE19-B104-4C3C-B94F-E1386375B0A8}" destId="{F6BBF75C-233D-423E-9FA3-77035303596E}" srcOrd="2" destOrd="0" presId="urn:microsoft.com/office/officeart/2008/layout/VerticalAccentList"/>
    <dgm:cxn modelId="{92040B17-D35B-4043-9AC6-660A850999D3}" type="presParOf" srcId="{04E0DE19-B104-4C3C-B94F-E1386375B0A8}" destId="{FA20830D-FB48-40E0-AE35-61B3DBF60DE2}" srcOrd="3" destOrd="0" presId="urn:microsoft.com/office/officeart/2008/layout/VerticalAccentList"/>
    <dgm:cxn modelId="{9688134D-786A-400E-8792-A2E095FCCC34}" type="presParOf" srcId="{04E0DE19-B104-4C3C-B94F-E1386375B0A8}" destId="{5997C233-A90A-45D8-A53C-D2ACBB687CBE}" srcOrd="4" destOrd="0" presId="urn:microsoft.com/office/officeart/2008/layout/VerticalAccentList"/>
    <dgm:cxn modelId="{1CA0663F-E894-4C5B-A815-09F587C76D59}" type="presParOf" srcId="{04E0DE19-B104-4C3C-B94F-E1386375B0A8}" destId="{B4EABE86-69E6-4BE7-A551-F7CE3BF9D534}" srcOrd="5" destOrd="0" presId="urn:microsoft.com/office/officeart/2008/layout/VerticalAccentList"/>
    <dgm:cxn modelId="{7D90269D-55E2-4029-9A11-9C63CFAD212C}" type="presParOf" srcId="{04E0DE19-B104-4C3C-B94F-E1386375B0A8}" destId="{1EFAAA9C-8CAA-4D40-BDFB-4E881D0B570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7B654-E135-446E-812E-179008D5C020}">
      <dsp:nvSpPr>
        <dsp:cNvPr id="0" name=""/>
        <dsp:cNvSpPr/>
      </dsp:nvSpPr>
      <dsp:spPr>
        <a:xfrm>
          <a:off x="382278" y="17319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Защита глазного яблока</a:t>
          </a:r>
        </a:p>
      </dsp:txBody>
      <dsp:txXfrm>
        <a:off x="382278" y="17319"/>
        <a:ext cx="6881009" cy="625546"/>
      </dsp:txXfrm>
    </dsp:sp>
    <dsp:sp modelId="{6265B4B6-F9F6-4B1F-9DF6-EE39F831EBAA}">
      <dsp:nvSpPr>
        <dsp:cNvPr id="0" name=""/>
        <dsp:cNvSpPr/>
      </dsp:nvSpPr>
      <dsp:spPr>
        <a:xfrm>
          <a:off x="382278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74E48-D01B-4274-9AC4-63F07A35C13E}">
      <dsp:nvSpPr>
        <dsp:cNvPr id="0" name=""/>
        <dsp:cNvSpPr/>
      </dsp:nvSpPr>
      <dsp:spPr>
        <a:xfrm>
          <a:off x="1353265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73390"/>
                <a:satOff val="-216"/>
                <a:lumOff val="51"/>
                <a:alphaOff val="0"/>
                <a:shade val="51000"/>
                <a:satMod val="130000"/>
              </a:schemeClr>
            </a:gs>
            <a:gs pos="80000">
              <a:schemeClr val="accent2">
                <a:hueOff val="173390"/>
                <a:satOff val="-216"/>
                <a:lumOff val="51"/>
                <a:alphaOff val="0"/>
                <a:shade val="93000"/>
                <a:satMod val="130000"/>
              </a:schemeClr>
            </a:gs>
            <a:gs pos="100000">
              <a:schemeClr val="accent2">
                <a:hueOff val="173390"/>
                <a:satOff val="-216"/>
                <a:lumOff val="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3390"/>
              <a:satOff val="-216"/>
              <a:lumOff val="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4CF74-B48B-44ED-98D4-3E49151231B6}">
      <dsp:nvSpPr>
        <dsp:cNvPr id="0" name=""/>
        <dsp:cNvSpPr/>
      </dsp:nvSpPr>
      <dsp:spPr>
        <a:xfrm>
          <a:off x="2324252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46779"/>
                <a:satOff val="-433"/>
                <a:lumOff val="102"/>
                <a:alphaOff val="0"/>
                <a:shade val="51000"/>
                <a:satMod val="130000"/>
              </a:schemeClr>
            </a:gs>
            <a:gs pos="80000">
              <a:schemeClr val="accent2">
                <a:hueOff val="346779"/>
                <a:satOff val="-433"/>
                <a:lumOff val="102"/>
                <a:alphaOff val="0"/>
                <a:shade val="93000"/>
                <a:satMod val="130000"/>
              </a:schemeClr>
            </a:gs>
            <a:gs pos="100000">
              <a:schemeClr val="accent2">
                <a:hueOff val="346779"/>
                <a:satOff val="-433"/>
                <a:lumOff val="1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46779"/>
              <a:satOff val="-433"/>
              <a:lumOff val="1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967B5-89D5-4160-85CB-1691A1CE11AE}">
      <dsp:nvSpPr>
        <dsp:cNvPr id="0" name=""/>
        <dsp:cNvSpPr/>
      </dsp:nvSpPr>
      <dsp:spPr>
        <a:xfrm>
          <a:off x="3295238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E9692-84B9-4763-876A-ACB2EFB6E8D0}">
      <dsp:nvSpPr>
        <dsp:cNvPr id="0" name=""/>
        <dsp:cNvSpPr/>
      </dsp:nvSpPr>
      <dsp:spPr>
        <a:xfrm>
          <a:off x="4266225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93558"/>
                <a:satOff val="-865"/>
                <a:lumOff val="203"/>
                <a:alphaOff val="0"/>
                <a:shade val="51000"/>
                <a:satMod val="130000"/>
              </a:schemeClr>
            </a:gs>
            <a:gs pos="80000">
              <a:schemeClr val="accent2">
                <a:hueOff val="693558"/>
                <a:satOff val="-865"/>
                <a:lumOff val="203"/>
                <a:alphaOff val="0"/>
                <a:shade val="93000"/>
                <a:satMod val="130000"/>
              </a:schemeClr>
            </a:gs>
            <a:gs pos="100000">
              <a:schemeClr val="accent2">
                <a:hueOff val="693558"/>
                <a:satOff val="-865"/>
                <a:lumOff val="2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93558"/>
              <a:satOff val="-865"/>
              <a:lumOff val="2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6E7710-EADA-4683-9D96-5FC54288AF8C}">
      <dsp:nvSpPr>
        <dsp:cNvPr id="0" name=""/>
        <dsp:cNvSpPr/>
      </dsp:nvSpPr>
      <dsp:spPr>
        <a:xfrm>
          <a:off x="5237212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66948"/>
                <a:satOff val="-1081"/>
                <a:lumOff val="254"/>
                <a:alphaOff val="0"/>
                <a:shade val="51000"/>
                <a:satMod val="130000"/>
              </a:schemeClr>
            </a:gs>
            <a:gs pos="80000">
              <a:schemeClr val="accent2">
                <a:hueOff val="866948"/>
                <a:satOff val="-1081"/>
                <a:lumOff val="254"/>
                <a:alphaOff val="0"/>
                <a:shade val="93000"/>
                <a:satMod val="130000"/>
              </a:schemeClr>
            </a:gs>
            <a:gs pos="100000">
              <a:schemeClr val="accent2">
                <a:hueOff val="866948"/>
                <a:satOff val="-1081"/>
                <a:lumOff val="2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66948"/>
              <a:satOff val="-1081"/>
              <a:lumOff val="2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C0B1D-7D9B-4702-8815-B6AB4E7C2B56}">
      <dsp:nvSpPr>
        <dsp:cNvPr id="0" name=""/>
        <dsp:cNvSpPr/>
      </dsp:nvSpPr>
      <dsp:spPr>
        <a:xfrm>
          <a:off x="6208199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78541-B2BB-468A-B3CE-92B9B3683A1F}">
      <dsp:nvSpPr>
        <dsp:cNvPr id="0" name=""/>
        <dsp:cNvSpPr/>
      </dsp:nvSpPr>
      <dsp:spPr>
        <a:xfrm>
          <a:off x="382278" y="862765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Обеспечение достаточной и приемлемой для зрения глазной щели</a:t>
          </a:r>
        </a:p>
      </dsp:txBody>
      <dsp:txXfrm>
        <a:off x="382278" y="862765"/>
        <a:ext cx="6881009" cy="625546"/>
      </dsp:txXfrm>
    </dsp:sp>
    <dsp:sp modelId="{0EA08770-00C7-4EB9-B512-D1BE32BF7036}">
      <dsp:nvSpPr>
        <dsp:cNvPr id="0" name=""/>
        <dsp:cNvSpPr/>
      </dsp:nvSpPr>
      <dsp:spPr>
        <a:xfrm>
          <a:off x="382278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213727"/>
                <a:satOff val="-1514"/>
                <a:lumOff val="356"/>
                <a:alphaOff val="0"/>
                <a:shade val="51000"/>
                <a:satMod val="130000"/>
              </a:schemeClr>
            </a:gs>
            <a:gs pos="80000">
              <a:schemeClr val="accent2">
                <a:hueOff val="1213727"/>
                <a:satOff val="-1514"/>
                <a:lumOff val="356"/>
                <a:alphaOff val="0"/>
                <a:shade val="93000"/>
                <a:satMod val="130000"/>
              </a:schemeClr>
            </a:gs>
            <a:gs pos="100000">
              <a:schemeClr val="accent2">
                <a:hueOff val="1213727"/>
                <a:satOff val="-1514"/>
                <a:lumOff val="3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213727"/>
              <a:satOff val="-1514"/>
              <a:lumOff val="3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DD960-E77E-43FF-A6DB-131D231A56C1}">
      <dsp:nvSpPr>
        <dsp:cNvPr id="0" name=""/>
        <dsp:cNvSpPr/>
      </dsp:nvSpPr>
      <dsp:spPr>
        <a:xfrm>
          <a:off x="1353265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387117"/>
                <a:satOff val="-1730"/>
                <a:lumOff val="407"/>
                <a:alphaOff val="0"/>
                <a:shade val="51000"/>
                <a:satMod val="130000"/>
              </a:schemeClr>
            </a:gs>
            <a:gs pos="80000">
              <a:schemeClr val="accent2">
                <a:hueOff val="1387117"/>
                <a:satOff val="-1730"/>
                <a:lumOff val="407"/>
                <a:alphaOff val="0"/>
                <a:shade val="93000"/>
                <a:satMod val="130000"/>
              </a:schemeClr>
            </a:gs>
            <a:gs pos="100000">
              <a:schemeClr val="accent2">
                <a:hueOff val="1387117"/>
                <a:satOff val="-1730"/>
                <a:lumOff val="4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387117"/>
              <a:satOff val="-1730"/>
              <a:lumOff val="4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1E06B-C1D3-4D0D-AEF8-DC03C10B46D1}">
      <dsp:nvSpPr>
        <dsp:cNvPr id="0" name=""/>
        <dsp:cNvSpPr/>
      </dsp:nvSpPr>
      <dsp:spPr>
        <a:xfrm>
          <a:off x="2324252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817C9-E72B-4B04-9DD9-B93F8EA2E759}">
      <dsp:nvSpPr>
        <dsp:cNvPr id="0" name=""/>
        <dsp:cNvSpPr/>
      </dsp:nvSpPr>
      <dsp:spPr>
        <a:xfrm>
          <a:off x="3295238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733896"/>
                <a:satOff val="-2163"/>
                <a:lumOff val="509"/>
                <a:alphaOff val="0"/>
                <a:shade val="51000"/>
                <a:satMod val="130000"/>
              </a:schemeClr>
            </a:gs>
            <a:gs pos="80000">
              <a:schemeClr val="accent2">
                <a:hueOff val="1733896"/>
                <a:satOff val="-2163"/>
                <a:lumOff val="509"/>
                <a:alphaOff val="0"/>
                <a:shade val="93000"/>
                <a:satMod val="130000"/>
              </a:schemeClr>
            </a:gs>
            <a:gs pos="100000">
              <a:schemeClr val="accent2">
                <a:hueOff val="1733896"/>
                <a:satOff val="-2163"/>
                <a:lumOff val="5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33896"/>
              <a:satOff val="-2163"/>
              <a:lumOff val="5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69C23-C760-4193-AF81-F2569F167D61}">
      <dsp:nvSpPr>
        <dsp:cNvPr id="0" name=""/>
        <dsp:cNvSpPr/>
      </dsp:nvSpPr>
      <dsp:spPr>
        <a:xfrm>
          <a:off x="4266225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907285"/>
                <a:satOff val="-2379"/>
                <a:lumOff val="559"/>
                <a:alphaOff val="0"/>
                <a:shade val="51000"/>
                <a:satMod val="130000"/>
              </a:schemeClr>
            </a:gs>
            <a:gs pos="80000">
              <a:schemeClr val="accent2">
                <a:hueOff val="1907285"/>
                <a:satOff val="-2379"/>
                <a:lumOff val="559"/>
                <a:alphaOff val="0"/>
                <a:shade val="93000"/>
                <a:satMod val="130000"/>
              </a:schemeClr>
            </a:gs>
            <a:gs pos="100000">
              <a:schemeClr val="accent2">
                <a:hueOff val="1907285"/>
                <a:satOff val="-2379"/>
                <a:lumOff val="5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907285"/>
              <a:satOff val="-2379"/>
              <a:lumOff val="5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EABD3-72A8-499D-9990-66F3588F7996}">
      <dsp:nvSpPr>
        <dsp:cNvPr id="0" name=""/>
        <dsp:cNvSpPr/>
      </dsp:nvSpPr>
      <dsp:spPr>
        <a:xfrm>
          <a:off x="5237212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12948-39E7-4436-BE94-F6F07FEADF1A}">
      <dsp:nvSpPr>
        <dsp:cNvPr id="0" name=""/>
        <dsp:cNvSpPr/>
      </dsp:nvSpPr>
      <dsp:spPr>
        <a:xfrm>
          <a:off x="6208199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254065"/>
                <a:satOff val="-2811"/>
                <a:lumOff val="661"/>
                <a:alphaOff val="0"/>
                <a:shade val="51000"/>
                <a:satMod val="130000"/>
              </a:schemeClr>
            </a:gs>
            <a:gs pos="80000">
              <a:schemeClr val="accent2">
                <a:hueOff val="2254065"/>
                <a:satOff val="-2811"/>
                <a:lumOff val="661"/>
                <a:alphaOff val="0"/>
                <a:shade val="93000"/>
                <a:satMod val="130000"/>
              </a:schemeClr>
            </a:gs>
            <a:gs pos="100000">
              <a:schemeClr val="accent2">
                <a:hueOff val="2254065"/>
                <a:satOff val="-2811"/>
                <a:lumOff val="6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254065"/>
              <a:satOff val="-2811"/>
              <a:lumOff val="6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1FCF8C-D264-4044-B329-38375E7563BE}">
      <dsp:nvSpPr>
        <dsp:cNvPr id="0" name=""/>
        <dsp:cNvSpPr/>
      </dsp:nvSpPr>
      <dsp:spPr>
        <a:xfrm>
          <a:off x="382278" y="1708211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Участие в лицевой экспрессии (мимика)</a:t>
          </a:r>
        </a:p>
      </dsp:txBody>
      <dsp:txXfrm>
        <a:off x="382278" y="1708211"/>
        <a:ext cx="6881009" cy="625546"/>
      </dsp:txXfrm>
    </dsp:sp>
    <dsp:sp modelId="{0D02C6D4-5ABF-4447-B9E8-22AAF185C894}">
      <dsp:nvSpPr>
        <dsp:cNvPr id="0" name=""/>
        <dsp:cNvSpPr/>
      </dsp:nvSpPr>
      <dsp:spPr>
        <a:xfrm>
          <a:off x="382278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427454"/>
                <a:satOff val="-3028"/>
                <a:lumOff val="712"/>
                <a:alphaOff val="0"/>
                <a:shade val="51000"/>
                <a:satMod val="130000"/>
              </a:schemeClr>
            </a:gs>
            <a:gs pos="80000">
              <a:schemeClr val="accent2">
                <a:hueOff val="2427454"/>
                <a:satOff val="-3028"/>
                <a:lumOff val="712"/>
                <a:alphaOff val="0"/>
                <a:shade val="93000"/>
                <a:satMod val="130000"/>
              </a:schemeClr>
            </a:gs>
            <a:gs pos="100000">
              <a:schemeClr val="accent2">
                <a:hueOff val="2427454"/>
                <a:satOff val="-3028"/>
                <a:lumOff val="7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427454"/>
              <a:satOff val="-3028"/>
              <a:lumOff val="7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57818-CDBA-4E8A-BC88-C67E6D679E7F}">
      <dsp:nvSpPr>
        <dsp:cNvPr id="0" name=""/>
        <dsp:cNvSpPr/>
      </dsp:nvSpPr>
      <dsp:spPr>
        <a:xfrm>
          <a:off x="1353265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F6926D-72C6-431D-BF7C-7709919A7E62}">
      <dsp:nvSpPr>
        <dsp:cNvPr id="0" name=""/>
        <dsp:cNvSpPr/>
      </dsp:nvSpPr>
      <dsp:spPr>
        <a:xfrm>
          <a:off x="2324252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774233"/>
                <a:satOff val="-3460"/>
                <a:lumOff val="814"/>
                <a:alphaOff val="0"/>
                <a:shade val="51000"/>
                <a:satMod val="130000"/>
              </a:schemeClr>
            </a:gs>
            <a:gs pos="80000">
              <a:schemeClr val="accent2">
                <a:hueOff val="2774233"/>
                <a:satOff val="-3460"/>
                <a:lumOff val="814"/>
                <a:alphaOff val="0"/>
                <a:shade val="93000"/>
                <a:satMod val="130000"/>
              </a:schemeClr>
            </a:gs>
            <a:gs pos="100000">
              <a:schemeClr val="accent2">
                <a:hueOff val="2774233"/>
                <a:satOff val="-3460"/>
                <a:lumOff val="8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774233"/>
              <a:satOff val="-3460"/>
              <a:lumOff val="8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C311D-5717-4A60-82D0-5E5C386234E1}">
      <dsp:nvSpPr>
        <dsp:cNvPr id="0" name=""/>
        <dsp:cNvSpPr/>
      </dsp:nvSpPr>
      <dsp:spPr>
        <a:xfrm>
          <a:off x="3295238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947623"/>
                <a:satOff val="-3676"/>
                <a:lumOff val="864"/>
                <a:alphaOff val="0"/>
                <a:shade val="51000"/>
                <a:satMod val="130000"/>
              </a:schemeClr>
            </a:gs>
            <a:gs pos="80000">
              <a:schemeClr val="accent2">
                <a:hueOff val="2947623"/>
                <a:satOff val="-3676"/>
                <a:lumOff val="864"/>
                <a:alphaOff val="0"/>
                <a:shade val="93000"/>
                <a:satMod val="130000"/>
              </a:schemeClr>
            </a:gs>
            <a:gs pos="100000">
              <a:schemeClr val="accent2">
                <a:hueOff val="2947623"/>
                <a:satOff val="-3676"/>
                <a:lumOff val="8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947623"/>
              <a:satOff val="-3676"/>
              <a:lumOff val="8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BA203-D6EB-4AA5-8171-09A20D5BD863}">
      <dsp:nvSpPr>
        <dsp:cNvPr id="0" name=""/>
        <dsp:cNvSpPr/>
      </dsp:nvSpPr>
      <dsp:spPr>
        <a:xfrm>
          <a:off x="4266225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C475D-FAA3-4929-93D8-3592F98A3616}">
      <dsp:nvSpPr>
        <dsp:cNvPr id="0" name=""/>
        <dsp:cNvSpPr/>
      </dsp:nvSpPr>
      <dsp:spPr>
        <a:xfrm>
          <a:off x="5237212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294402"/>
                <a:satOff val="-4109"/>
                <a:lumOff val="966"/>
                <a:alphaOff val="0"/>
                <a:shade val="51000"/>
                <a:satMod val="130000"/>
              </a:schemeClr>
            </a:gs>
            <a:gs pos="80000">
              <a:schemeClr val="accent2">
                <a:hueOff val="3294402"/>
                <a:satOff val="-4109"/>
                <a:lumOff val="966"/>
                <a:alphaOff val="0"/>
                <a:shade val="93000"/>
                <a:satMod val="130000"/>
              </a:schemeClr>
            </a:gs>
            <a:gs pos="100000">
              <a:schemeClr val="accent2">
                <a:hueOff val="3294402"/>
                <a:satOff val="-4109"/>
                <a:lumOff val="96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94402"/>
              <a:satOff val="-4109"/>
              <a:lumOff val="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A7CCA-AB50-413B-A81F-4E9BE59828FB}">
      <dsp:nvSpPr>
        <dsp:cNvPr id="0" name=""/>
        <dsp:cNvSpPr/>
      </dsp:nvSpPr>
      <dsp:spPr>
        <a:xfrm>
          <a:off x="6208199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467792"/>
                <a:satOff val="-4325"/>
                <a:lumOff val="1017"/>
                <a:alphaOff val="0"/>
                <a:shade val="51000"/>
                <a:satMod val="130000"/>
              </a:schemeClr>
            </a:gs>
            <a:gs pos="80000">
              <a:schemeClr val="accent2">
                <a:hueOff val="3467792"/>
                <a:satOff val="-4325"/>
                <a:lumOff val="1017"/>
                <a:alphaOff val="0"/>
                <a:shade val="93000"/>
                <a:satMod val="130000"/>
              </a:schemeClr>
            </a:gs>
            <a:gs pos="100000">
              <a:schemeClr val="accent2">
                <a:hueOff val="3467792"/>
                <a:satOff val="-4325"/>
                <a:lumOff val="10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467792"/>
              <a:satOff val="-4325"/>
              <a:lumOff val="10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F68D1-96E3-4EA6-B2D7-BC4068457BE0}">
      <dsp:nvSpPr>
        <dsp:cNvPr id="0" name=""/>
        <dsp:cNvSpPr/>
      </dsp:nvSpPr>
      <dsp:spPr>
        <a:xfrm>
          <a:off x="382278" y="2553658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Участие в выработке и распределении слезной жидкости</a:t>
          </a:r>
        </a:p>
      </dsp:txBody>
      <dsp:txXfrm>
        <a:off x="382278" y="2553658"/>
        <a:ext cx="6881009" cy="625546"/>
      </dsp:txXfrm>
    </dsp:sp>
    <dsp:sp modelId="{87C32183-9C2B-4761-9536-A928125AE0E2}">
      <dsp:nvSpPr>
        <dsp:cNvPr id="0" name=""/>
        <dsp:cNvSpPr/>
      </dsp:nvSpPr>
      <dsp:spPr>
        <a:xfrm>
          <a:off x="382278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AEC2C-E5DB-4453-94D3-27F0A390A833}">
      <dsp:nvSpPr>
        <dsp:cNvPr id="0" name=""/>
        <dsp:cNvSpPr/>
      </dsp:nvSpPr>
      <dsp:spPr>
        <a:xfrm>
          <a:off x="1353265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814571"/>
                <a:satOff val="-4758"/>
                <a:lumOff val="1119"/>
                <a:alphaOff val="0"/>
                <a:shade val="51000"/>
                <a:satMod val="130000"/>
              </a:schemeClr>
            </a:gs>
            <a:gs pos="80000">
              <a:schemeClr val="accent2">
                <a:hueOff val="3814571"/>
                <a:satOff val="-4758"/>
                <a:lumOff val="1119"/>
                <a:alphaOff val="0"/>
                <a:shade val="93000"/>
                <a:satMod val="130000"/>
              </a:schemeClr>
            </a:gs>
            <a:gs pos="100000">
              <a:schemeClr val="accent2">
                <a:hueOff val="3814571"/>
                <a:satOff val="-4758"/>
                <a:lumOff val="11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814571"/>
              <a:satOff val="-4758"/>
              <a:lumOff val="11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BF75C-233D-423E-9FA3-77035303596E}">
      <dsp:nvSpPr>
        <dsp:cNvPr id="0" name=""/>
        <dsp:cNvSpPr/>
      </dsp:nvSpPr>
      <dsp:spPr>
        <a:xfrm>
          <a:off x="2324252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987961"/>
                <a:satOff val="-4974"/>
                <a:lumOff val="1170"/>
                <a:alphaOff val="0"/>
                <a:shade val="51000"/>
                <a:satMod val="130000"/>
              </a:schemeClr>
            </a:gs>
            <a:gs pos="80000">
              <a:schemeClr val="accent2">
                <a:hueOff val="3987961"/>
                <a:satOff val="-4974"/>
                <a:lumOff val="1170"/>
                <a:alphaOff val="0"/>
                <a:shade val="93000"/>
                <a:satMod val="130000"/>
              </a:schemeClr>
            </a:gs>
            <a:gs pos="100000">
              <a:schemeClr val="accent2">
                <a:hueOff val="3987961"/>
                <a:satOff val="-4974"/>
                <a:lumOff val="117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87961"/>
              <a:satOff val="-4974"/>
              <a:lumOff val="11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0830D-FB48-40E0-AE35-61B3DBF60DE2}">
      <dsp:nvSpPr>
        <dsp:cNvPr id="0" name=""/>
        <dsp:cNvSpPr/>
      </dsp:nvSpPr>
      <dsp:spPr>
        <a:xfrm>
          <a:off x="3295238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7C233-A90A-45D8-A53C-D2ACBB687CBE}">
      <dsp:nvSpPr>
        <dsp:cNvPr id="0" name=""/>
        <dsp:cNvSpPr/>
      </dsp:nvSpPr>
      <dsp:spPr>
        <a:xfrm>
          <a:off x="4266225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334740"/>
                <a:satOff val="-5406"/>
                <a:lumOff val="1271"/>
                <a:alphaOff val="0"/>
                <a:shade val="51000"/>
                <a:satMod val="130000"/>
              </a:schemeClr>
            </a:gs>
            <a:gs pos="80000">
              <a:schemeClr val="accent2">
                <a:hueOff val="4334740"/>
                <a:satOff val="-5406"/>
                <a:lumOff val="1271"/>
                <a:alphaOff val="0"/>
                <a:shade val="93000"/>
                <a:satMod val="130000"/>
              </a:schemeClr>
            </a:gs>
            <a:gs pos="100000">
              <a:schemeClr val="accent2">
                <a:hueOff val="4334740"/>
                <a:satOff val="-5406"/>
                <a:lumOff val="12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34740"/>
              <a:satOff val="-5406"/>
              <a:lumOff val="12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ABE86-69E6-4BE7-A551-F7CE3BF9D534}">
      <dsp:nvSpPr>
        <dsp:cNvPr id="0" name=""/>
        <dsp:cNvSpPr/>
      </dsp:nvSpPr>
      <dsp:spPr>
        <a:xfrm>
          <a:off x="5237212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508129"/>
                <a:satOff val="-5623"/>
                <a:lumOff val="1322"/>
                <a:alphaOff val="0"/>
                <a:shade val="51000"/>
                <a:satMod val="130000"/>
              </a:schemeClr>
            </a:gs>
            <a:gs pos="80000">
              <a:schemeClr val="accent2">
                <a:hueOff val="4508129"/>
                <a:satOff val="-5623"/>
                <a:lumOff val="1322"/>
                <a:alphaOff val="0"/>
                <a:shade val="93000"/>
                <a:satMod val="130000"/>
              </a:schemeClr>
            </a:gs>
            <a:gs pos="100000">
              <a:schemeClr val="accent2">
                <a:hueOff val="4508129"/>
                <a:satOff val="-5623"/>
                <a:lumOff val="13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508129"/>
              <a:satOff val="-5623"/>
              <a:lumOff val="13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AAA9C-8CAA-4D40-BDFB-4E881D0B570C}">
      <dsp:nvSpPr>
        <dsp:cNvPr id="0" name=""/>
        <dsp:cNvSpPr/>
      </dsp:nvSpPr>
      <dsp:spPr>
        <a:xfrm>
          <a:off x="6208199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34D9-03F8-4E1B-92E1-ABEB589DEE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45C4-4A48-4864-91F4-7EC82C31B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51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27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6000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7676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9568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C000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783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54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775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845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1565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4142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608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70730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92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26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15575"/>
            <a:ext cx="9144000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Miriam" panose="020B0502050101010101" pitchFamily="34" charset="-79"/>
              </a:rPr>
              <a:t>Блефаропластика</a:t>
            </a:r>
          </a:p>
          <a:p>
            <a:pPr algn="ctr"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Miriam" panose="020B0502050101010101" pitchFamily="34" charset="-79"/>
              </a:rPr>
              <a:t>Часть 1</a:t>
            </a:r>
            <a:endParaRPr lang="ru-RU" sz="32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Miriam" panose="020B0502050101010101" pitchFamily="34" charset="-79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09073"/>
            <a:ext cx="91679" cy="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763688" y="181421"/>
            <a:ext cx="596622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350" b="1" dirty="0">
                <a:solidFill>
                  <a:srgbClr val="000000"/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</a:t>
            </a:r>
          </a:p>
          <a:p>
            <a:pPr algn="ctr"/>
            <a:r>
              <a:rPr lang="ru-RU" altLang="ru-RU" sz="1350" b="1" dirty="0">
                <a:solidFill>
                  <a:srgbClr val="000000"/>
                </a:solidFill>
              </a:rPr>
              <a:t>Кафедра общей хирургии им. проф. М.И. </a:t>
            </a:r>
            <a:r>
              <a:rPr lang="ru-RU" altLang="ru-RU" sz="1350" b="1" dirty="0" err="1">
                <a:solidFill>
                  <a:srgbClr val="000000"/>
                </a:solidFill>
              </a:rPr>
              <a:t>Гульмана</a:t>
            </a:r>
            <a:endParaRPr lang="ru-RU" altLang="ru-RU" sz="1350" b="1" dirty="0">
              <a:solidFill>
                <a:srgbClr val="000000"/>
              </a:solidFill>
            </a:endParaRPr>
          </a:p>
          <a:p>
            <a:pPr algn="ctr"/>
            <a:endParaRPr lang="ru-RU" altLang="ru-RU" sz="13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910" y="181420"/>
            <a:ext cx="1336645" cy="130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Надпись 2"/>
          <p:cNvSpPr txBox="1"/>
          <p:nvPr/>
        </p:nvSpPr>
        <p:spPr>
          <a:xfrm>
            <a:off x="4355976" y="5733257"/>
            <a:ext cx="4655687" cy="1024938"/>
          </a:xfrm>
          <a:prstGeom prst="rect">
            <a:avLst/>
          </a:prstGeom>
          <a:noFill/>
          <a:ln w="6350">
            <a:noFill/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</a:t>
            </a:r>
            <a:r>
              <a:rPr lang="ru-RU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ординатор </a:t>
            </a:r>
            <a:r>
              <a:rPr lang="ru-RU" sz="1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 </a:t>
            </a:r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пластическая хирургия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Якушевич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В.В.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0" t="50000" r="69688" b="28840"/>
          <a:stretch/>
        </p:blipFill>
        <p:spPr>
          <a:xfrm>
            <a:off x="251520" y="181421"/>
            <a:ext cx="1303363" cy="130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698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1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717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6648" y="620688"/>
            <a:ext cx="3899535" cy="99450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dirty="0">
                <a:solidFill>
                  <a:srgbClr val="C00000"/>
                </a:solidFill>
                <a:latin typeface="Century Gothic"/>
                <a:cs typeface="Century Gothic"/>
              </a:rPr>
              <a:t>Тарзальные</a:t>
            </a:r>
            <a:r>
              <a:rPr sz="3200" spc="-79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spc="-4" dirty="0">
                <a:solidFill>
                  <a:srgbClr val="C00000"/>
                </a:solidFill>
                <a:latin typeface="Century Gothic"/>
                <a:cs typeface="Century Gothic"/>
              </a:rPr>
              <a:t>пластинки</a:t>
            </a:r>
            <a:endParaRPr sz="32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536" y="1844823"/>
            <a:ext cx="4139126" cy="3702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011" indent="-80963">
              <a:spcBef>
                <a:spcPts val="75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Представляют</a:t>
            </a:r>
            <a:endParaRPr sz="2000" dirty="0">
              <a:latin typeface="Century Gothic"/>
              <a:cs typeface="Century Gothic"/>
            </a:endParaRPr>
          </a:p>
          <a:p>
            <a:pPr marL="9525"/>
            <a:r>
              <a:rPr sz="2000" spc="-4" dirty="0">
                <a:latin typeface="Century Gothic"/>
                <a:cs typeface="Century Gothic"/>
              </a:rPr>
              <a:t>соединительнотканную</a:t>
            </a:r>
            <a:endParaRPr sz="2000" dirty="0">
              <a:latin typeface="Century Gothic"/>
              <a:cs typeface="Century Gothic"/>
            </a:endParaRPr>
          </a:p>
          <a:p>
            <a:pPr marL="9525"/>
            <a:r>
              <a:rPr sz="2000" dirty="0">
                <a:latin typeface="Century Gothic"/>
                <a:cs typeface="Century Gothic"/>
              </a:rPr>
              <a:t>основу</a:t>
            </a:r>
            <a:r>
              <a:rPr sz="2000" spc="-26" dirty="0">
                <a:latin typeface="Century Gothic"/>
                <a:cs typeface="Century Gothic"/>
              </a:rPr>
              <a:t> </a:t>
            </a:r>
            <a:r>
              <a:rPr sz="2000" spc="-4" dirty="0">
                <a:latin typeface="Century Gothic"/>
                <a:cs typeface="Century Gothic"/>
              </a:rPr>
              <a:t>век</a:t>
            </a:r>
            <a:endParaRPr sz="2000" dirty="0">
              <a:latin typeface="Century Gothic"/>
              <a:cs typeface="Century Gothic"/>
            </a:endParaRPr>
          </a:p>
          <a:p>
            <a:pPr marL="9525" marR="3810">
              <a:spcBef>
                <a:spcPts val="750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Верхняя </a:t>
            </a:r>
            <a:r>
              <a:rPr sz="2000" dirty="0">
                <a:latin typeface="Century Gothic"/>
                <a:cs typeface="Century Gothic"/>
              </a:rPr>
              <a:t>– в </a:t>
            </a:r>
            <a:r>
              <a:rPr sz="2000" spc="-4" dirty="0">
                <a:latin typeface="Century Gothic"/>
                <a:cs typeface="Century Gothic"/>
              </a:rPr>
              <a:t>среднем </a:t>
            </a:r>
            <a:r>
              <a:rPr sz="2000" dirty="0">
                <a:latin typeface="Century Gothic"/>
                <a:cs typeface="Century Gothic"/>
              </a:rPr>
              <a:t>29</a:t>
            </a:r>
            <a:r>
              <a:rPr sz="2000" spc="-98" dirty="0">
                <a:latin typeface="Century Gothic"/>
                <a:cs typeface="Century Gothic"/>
              </a:rPr>
              <a:t> </a:t>
            </a:r>
            <a:r>
              <a:rPr sz="2000" spc="-8" dirty="0">
                <a:latin typeface="Century Gothic"/>
                <a:cs typeface="Century Gothic"/>
              </a:rPr>
              <a:t>мм 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длину </a:t>
            </a:r>
            <a:r>
              <a:rPr sz="2000" dirty="0">
                <a:latin typeface="Century Gothic"/>
                <a:cs typeface="Century Gothic"/>
              </a:rPr>
              <a:t>и 10 </a:t>
            </a:r>
            <a:r>
              <a:rPr sz="2000" spc="-4" dirty="0">
                <a:latin typeface="Century Gothic"/>
                <a:cs typeface="Century Gothic"/>
              </a:rPr>
              <a:t>мм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ширину  </a:t>
            </a:r>
            <a:r>
              <a:rPr sz="2000" spc="-8" dirty="0">
                <a:latin typeface="Century Gothic"/>
                <a:cs typeface="Century Gothic"/>
              </a:rPr>
              <a:t>(центральная</a:t>
            </a:r>
            <a:r>
              <a:rPr sz="2000" dirty="0">
                <a:latin typeface="Century Gothic"/>
                <a:cs typeface="Century Gothic"/>
              </a:rPr>
              <a:t> часть)</a:t>
            </a:r>
          </a:p>
          <a:p>
            <a:pPr marL="9525" marR="76200">
              <a:spcBef>
                <a:spcPts val="754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Нижняя </a:t>
            </a:r>
            <a:r>
              <a:rPr sz="2000" dirty="0">
                <a:latin typeface="Century Gothic"/>
                <a:cs typeface="Century Gothic"/>
              </a:rPr>
              <a:t>– в среднем 24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11" dirty="0">
                <a:latin typeface="Century Gothic"/>
                <a:cs typeface="Century Gothic"/>
              </a:rPr>
              <a:t>мм 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длину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4" dirty="0">
                <a:latin typeface="Century Gothic"/>
                <a:cs typeface="Century Gothic"/>
              </a:rPr>
              <a:t>4-5 </a:t>
            </a:r>
            <a:r>
              <a:rPr sz="2000" spc="-4" dirty="0">
                <a:latin typeface="Century Gothic"/>
                <a:cs typeface="Century Gothic"/>
              </a:rPr>
              <a:t>мм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ширину  </a:t>
            </a:r>
            <a:r>
              <a:rPr sz="2000" spc="-8" dirty="0">
                <a:latin typeface="Century Gothic"/>
                <a:cs typeface="Century Gothic"/>
              </a:rPr>
              <a:t>(центральная</a:t>
            </a:r>
            <a:r>
              <a:rPr sz="2000" dirty="0">
                <a:latin typeface="Century Gothic"/>
                <a:cs typeface="Century Gothic"/>
              </a:rPr>
              <a:t> часть)</a:t>
            </a:r>
          </a:p>
          <a:p>
            <a:pPr marL="90011" indent="-80963">
              <a:spcBef>
                <a:spcPts val="754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dirty="0">
                <a:latin typeface="Century Gothic"/>
                <a:cs typeface="Century Gothic"/>
              </a:rPr>
              <a:t>Содержат</a:t>
            </a:r>
            <a:r>
              <a:rPr sz="2000" spc="-3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Мейбомиевы</a:t>
            </a:r>
          </a:p>
          <a:p>
            <a:pPr marL="9525"/>
            <a:r>
              <a:rPr sz="2000" dirty="0">
                <a:latin typeface="Century Gothic"/>
                <a:cs typeface="Century Gothic"/>
              </a:rPr>
              <a:t>железы</a:t>
            </a:r>
          </a:p>
        </p:txBody>
      </p:sp>
      <p:sp>
        <p:nvSpPr>
          <p:cNvPr id="8" name="object 8"/>
          <p:cNvSpPr/>
          <p:nvPr/>
        </p:nvSpPr>
        <p:spPr>
          <a:xfrm>
            <a:off x="4419351" y="1999631"/>
            <a:ext cx="4329113" cy="2858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572" y="188640"/>
            <a:ext cx="7704856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19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Перегородка </a:t>
            </a:r>
            <a:r>
              <a:rPr sz="30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(септа)</a:t>
            </a:r>
            <a:r>
              <a:rPr sz="3000" spc="-3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30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орбиты</a:t>
            </a:r>
            <a:endParaRPr sz="30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7504" y="1210277"/>
            <a:ext cx="8748464" cy="429765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08146" indent="0">
              <a:spcBef>
                <a:spcPts val="300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spc="-4" dirty="0">
                <a:latin typeface="Century Gothic" panose="020B0502020202020204" pitchFamily="34" charset="0"/>
              </a:rPr>
              <a:t>Является </a:t>
            </a:r>
            <a:r>
              <a:rPr sz="2400" spc="-8" dirty="0">
                <a:latin typeface="Century Gothic" panose="020B0502020202020204" pitchFamily="34" charset="0"/>
              </a:rPr>
              <a:t>продолжением </a:t>
            </a:r>
            <a:r>
              <a:rPr sz="2400" dirty="0">
                <a:latin typeface="Century Gothic" panose="020B0502020202020204" pitchFamily="34" charset="0"/>
              </a:rPr>
              <a:t>орбитальной</a:t>
            </a:r>
            <a:r>
              <a:rPr sz="2400" spc="-94" dirty="0">
                <a:latin typeface="Century Gothic" panose="020B0502020202020204" pitchFamily="34" charset="0"/>
              </a:rPr>
              <a:t> </a:t>
            </a:r>
            <a:r>
              <a:rPr sz="2400" spc="-4" dirty="0">
                <a:latin typeface="Century Gothic" panose="020B0502020202020204" pitchFamily="34" charset="0"/>
              </a:rPr>
              <a:t>надкостницы</a:t>
            </a:r>
          </a:p>
          <a:p>
            <a:pPr marL="408146" indent="0">
              <a:spcBef>
                <a:spcPts val="225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spc="-26" dirty="0">
                <a:latin typeface="Century Gothic" panose="020B0502020202020204" pitchFamily="34" charset="0"/>
              </a:rPr>
              <a:t>Тонкая </a:t>
            </a:r>
            <a:r>
              <a:rPr sz="2400" spc="-4" dirty="0">
                <a:latin typeface="Century Gothic" panose="020B0502020202020204" pitchFamily="34" charset="0"/>
              </a:rPr>
              <a:t>фибро-эластическая</a:t>
            </a:r>
            <a:r>
              <a:rPr sz="2400" spc="-8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мембрана</a:t>
            </a:r>
          </a:p>
          <a:p>
            <a:pPr marL="408146" indent="0" algn="ctr">
              <a:spcBef>
                <a:spcPts val="344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b="1" spc="-4" dirty="0">
                <a:solidFill>
                  <a:srgbClr val="C00000"/>
                </a:solidFill>
                <a:latin typeface="Century Gothic" panose="020B0502020202020204" pitchFamily="34" charset="0"/>
              </a:rPr>
              <a:t>Прикрепляется:</a:t>
            </a:r>
          </a:p>
          <a:p>
            <a:pPr marL="865346" indent="-457200">
              <a:spcBef>
                <a:spcPts val="139"/>
              </a:spcBef>
              <a:buClr>
                <a:srgbClr val="D24717"/>
              </a:buClr>
              <a:buSzPct val="85416"/>
              <a:tabLst>
                <a:tab pos="614363" algn="l"/>
              </a:tabLst>
            </a:pPr>
            <a:r>
              <a:rPr sz="2400" spc="-4" dirty="0">
                <a:latin typeface="Century Gothic" panose="020B0502020202020204" pitchFamily="34" charset="0"/>
              </a:rPr>
              <a:t>Медиально </a:t>
            </a:r>
            <a:r>
              <a:rPr sz="2400" dirty="0">
                <a:latin typeface="Century Gothic" panose="020B0502020202020204" pitchFamily="34" charset="0"/>
              </a:rPr>
              <a:t>к нижнему </a:t>
            </a:r>
            <a:r>
              <a:rPr sz="2400" spc="-4" dirty="0">
                <a:latin typeface="Century Gothic" panose="020B0502020202020204" pitchFamily="34" charset="0"/>
              </a:rPr>
              <a:t>концу </a:t>
            </a:r>
            <a:r>
              <a:rPr sz="2400" dirty="0">
                <a:latin typeface="Century Gothic" panose="020B0502020202020204" pitchFamily="34" charset="0"/>
              </a:rPr>
              <a:t>переднего слезного</a:t>
            </a:r>
            <a:r>
              <a:rPr sz="2400" spc="-120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гребня</a:t>
            </a:r>
          </a:p>
          <a:p>
            <a:pPr marL="865346" indent="-457200">
              <a:spcBef>
                <a:spcPts val="225"/>
              </a:spcBef>
              <a:buClr>
                <a:srgbClr val="D24717"/>
              </a:buClr>
              <a:buSzPct val="85416"/>
              <a:tabLst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Латерально – к </a:t>
            </a:r>
            <a:r>
              <a:rPr sz="2400" spc="-4" dirty="0">
                <a:latin typeface="Century Gothic" panose="020B0502020202020204" pitchFamily="34" charset="0"/>
              </a:rPr>
              <a:t>латеральному </a:t>
            </a:r>
            <a:r>
              <a:rPr sz="2400" dirty="0">
                <a:latin typeface="Century Gothic" panose="020B0502020202020204" pitchFamily="34" charset="0"/>
              </a:rPr>
              <a:t>кантальному</a:t>
            </a:r>
            <a:r>
              <a:rPr sz="2400" spc="-68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шву</a:t>
            </a:r>
          </a:p>
          <a:p>
            <a:pPr marL="864870" marR="1197293" indent="-457200">
              <a:lnSpc>
                <a:spcPts val="1935"/>
              </a:lnSpc>
              <a:spcBef>
                <a:spcPts val="491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i="1" spc="-8" dirty="0">
                <a:latin typeface="Century Gothic" panose="020B0502020202020204" pitchFamily="34" charset="0"/>
                <a:cs typeface="Cambria"/>
              </a:rPr>
              <a:t>Arcus </a:t>
            </a:r>
            <a:r>
              <a:rPr sz="2400" i="1" spc="-4" dirty="0">
                <a:latin typeface="Century Gothic" panose="020B0502020202020204" pitchFamily="34" charset="0"/>
                <a:cs typeface="Cambria"/>
              </a:rPr>
              <a:t>marginalis </a:t>
            </a:r>
            <a:r>
              <a:rPr sz="2400" dirty="0">
                <a:latin typeface="Century Gothic" panose="020B0502020202020204" pitchFamily="34" charset="0"/>
                <a:cs typeface="Perpetua"/>
              </a:rPr>
              <a:t>– </a:t>
            </a:r>
            <a:r>
              <a:rPr sz="2400" dirty="0">
                <a:latin typeface="Century Gothic" panose="020B0502020202020204" pitchFamily="34" charset="0"/>
              </a:rPr>
              <a:t>слияние септы с собственно</a:t>
            </a:r>
            <a:r>
              <a:rPr sz="2400" spc="-135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орбитальной  </a:t>
            </a:r>
            <a:r>
              <a:rPr sz="2400" spc="-4" dirty="0">
                <a:latin typeface="Century Gothic" panose="020B0502020202020204" pitchFamily="34" charset="0"/>
              </a:rPr>
              <a:t>надкостницей</a:t>
            </a:r>
          </a:p>
          <a:p>
            <a:pPr marL="864870" marR="168116" indent="-457200">
              <a:lnSpc>
                <a:spcPts val="1950"/>
              </a:lnSpc>
              <a:spcBef>
                <a:spcPts val="454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В </a:t>
            </a:r>
            <a:r>
              <a:rPr sz="2400" spc="-4" dirty="0">
                <a:latin typeface="Century Gothic" panose="020B0502020202020204" pitchFamily="34" charset="0"/>
              </a:rPr>
              <a:t>верхнем веке </a:t>
            </a:r>
            <a:r>
              <a:rPr sz="2400" dirty="0">
                <a:latin typeface="Century Gothic" panose="020B0502020202020204" pitchFamily="34" charset="0"/>
              </a:rPr>
              <a:t>септа прикрепляется к </a:t>
            </a:r>
            <a:r>
              <a:rPr sz="2400" i="1" spc="-8" dirty="0">
                <a:latin typeface="Century Gothic" panose="020B0502020202020204" pitchFamily="34" charset="0"/>
                <a:cs typeface="Cambria"/>
              </a:rPr>
              <a:t>levator </a:t>
            </a:r>
            <a:r>
              <a:rPr sz="2400" i="1" spc="-4" dirty="0">
                <a:latin typeface="Century Gothic" panose="020B0502020202020204" pitchFamily="34" charset="0"/>
                <a:cs typeface="Cambria"/>
              </a:rPr>
              <a:t>aponeurosis </a:t>
            </a:r>
            <a:r>
              <a:rPr sz="2400" spc="-4" dirty="0">
                <a:latin typeface="Century Gothic" panose="020B0502020202020204" pitchFamily="34" charset="0"/>
              </a:rPr>
              <a:t>около </a:t>
            </a:r>
            <a:r>
              <a:rPr sz="2400" dirty="0">
                <a:latin typeface="Century Gothic" panose="020B0502020202020204" pitchFamily="34" charset="0"/>
                <a:cs typeface="Perpetua"/>
              </a:rPr>
              <a:t>25 </a:t>
            </a:r>
            <a:r>
              <a:rPr sz="2400" spc="4" dirty="0">
                <a:latin typeface="Century Gothic" panose="020B0502020202020204" pitchFamily="34" charset="0"/>
              </a:rPr>
              <a:t>мм  </a:t>
            </a:r>
            <a:r>
              <a:rPr sz="2400" dirty="0">
                <a:latin typeface="Century Gothic" panose="020B0502020202020204" pitchFamily="34" charset="0"/>
              </a:rPr>
              <a:t>выше </a:t>
            </a:r>
            <a:r>
              <a:rPr sz="2400" spc="-4" dirty="0">
                <a:latin typeface="Century Gothic" panose="020B0502020202020204" pitchFamily="34" charset="0"/>
              </a:rPr>
              <a:t>верхнего </a:t>
            </a:r>
            <a:r>
              <a:rPr sz="2400" dirty="0">
                <a:latin typeface="Century Gothic" panose="020B0502020202020204" pitchFamily="34" charset="0"/>
              </a:rPr>
              <a:t>края </a:t>
            </a:r>
            <a:r>
              <a:rPr sz="2400" spc="-4" dirty="0">
                <a:latin typeface="Century Gothic" panose="020B0502020202020204" pitchFamily="34" charset="0"/>
              </a:rPr>
              <a:t>тарзальной</a:t>
            </a:r>
            <a:r>
              <a:rPr sz="2400" spc="-45" dirty="0">
                <a:latin typeface="Century Gothic" panose="020B0502020202020204" pitchFamily="34" charset="0"/>
              </a:rPr>
              <a:t> </a:t>
            </a:r>
            <a:r>
              <a:rPr sz="2400" spc="-4" dirty="0">
                <a:latin typeface="Century Gothic" panose="020B0502020202020204" pitchFamily="34" charset="0"/>
              </a:rPr>
              <a:t>пластинки</a:t>
            </a:r>
          </a:p>
          <a:p>
            <a:pPr marL="865346" indent="-457200">
              <a:lnSpc>
                <a:spcPts val="2002"/>
              </a:lnSpc>
              <a:spcBef>
                <a:spcPts val="304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В нижнем </a:t>
            </a:r>
            <a:r>
              <a:rPr sz="2400" spc="-4" dirty="0">
                <a:latin typeface="Century Gothic" panose="020B0502020202020204" pitchFamily="34" charset="0"/>
              </a:rPr>
              <a:t>веке </a:t>
            </a:r>
            <a:r>
              <a:rPr sz="2400" dirty="0">
                <a:latin typeface="Century Gothic" panose="020B0502020202020204" pitchFamily="34" charset="0"/>
              </a:rPr>
              <a:t>– к </a:t>
            </a:r>
            <a:r>
              <a:rPr sz="2400" spc="-8" dirty="0">
                <a:latin typeface="Century Gothic" panose="020B0502020202020204" pitchFamily="34" charset="0"/>
              </a:rPr>
              <a:t>капсулопальпебральной </a:t>
            </a:r>
            <a:r>
              <a:rPr sz="2400" spc="-4" dirty="0">
                <a:latin typeface="Century Gothic" panose="020B0502020202020204" pitchFamily="34" charset="0"/>
              </a:rPr>
              <a:t>фасции ниже </a:t>
            </a:r>
            <a:r>
              <a:rPr sz="2400" dirty="0" err="1">
                <a:latin typeface="Century Gothic" panose="020B0502020202020204" pitchFamily="34" charset="0"/>
              </a:rPr>
              <a:t>нижнего</a:t>
            </a:r>
            <a:r>
              <a:rPr sz="2400" spc="-75" dirty="0">
                <a:latin typeface="Century Gothic" panose="020B0502020202020204" pitchFamily="34" charset="0"/>
              </a:rPr>
              <a:t> </a:t>
            </a:r>
            <a:r>
              <a:rPr sz="2400" dirty="0" err="1">
                <a:latin typeface="Century Gothic" panose="020B0502020202020204" pitchFamily="34" charset="0"/>
              </a:rPr>
              <a:t>края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sz="2400" spc="-4" dirty="0" err="1">
                <a:latin typeface="Century Gothic" panose="020B0502020202020204" pitchFamily="34" charset="0"/>
              </a:rPr>
              <a:t>тарзальной</a:t>
            </a:r>
            <a:r>
              <a:rPr sz="2400" spc="-34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пластинки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919" y="133436"/>
            <a:ext cx="7784162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Жировые </a:t>
            </a:r>
            <a:r>
              <a:rPr sz="3200" spc="-8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пакеты</a:t>
            </a:r>
            <a:r>
              <a:rPr sz="3200" spc="-75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орбиты</a:t>
            </a:r>
            <a:endParaRPr sz="3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29" y="1001571"/>
            <a:ext cx="8953579" cy="18383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 indent="-57626">
              <a:spcBef>
                <a:spcPts val="75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spc="-4" dirty="0">
                <a:latin typeface="Cambria"/>
                <a:cs typeface="Cambria"/>
              </a:rPr>
              <a:t>Претарзальный </a:t>
            </a:r>
            <a:r>
              <a:rPr sz="2000" spc="-15" dirty="0">
                <a:latin typeface="Perpetua"/>
                <a:cs typeface="Perpetua"/>
              </a:rPr>
              <a:t>(ROOF) </a:t>
            </a:r>
            <a:r>
              <a:rPr sz="2000" dirty="0">
                <a:latin typeface="Cambria"/>
                <a:cs typeface="Cambria"/>
              </a:rPr>
              <a:t>- </a:t>
            </a:r>
            <a:r>
              <a:rPr sz="2000" spc="-4" dirty="0">
                <a:latin typeface="Cambria"/>
                <a:cs typeface="Cambria"/>
              </a:rPr>
              <a:t>около </a:t>
            </a:r>
            <a:r>
              <a:rPr sz="2000" dirty="0">
                <a:latin typeface="Perpetua"/>
                <a:cs typeface="Perpetua"/>
              </a:rPr>
              <a:t>6 </a:t>
            </a:r>
            <a:r>
              <a:rPr sz="2000" spc="-4" dirty="0">
                <a:latin typeface="Cambria"/>
                <a:cs typeface="Cambria"/>
              </a:rPr>
              <a:t>мм</a:t>
            </a:r>
            <a:r>
              <a:rPr sz="2000" spc="-26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толщиной</a:t>
            </a:r>
            <a:endParaRPr sz="2000" dirty="0">
              <a:latin typeface="Cambria"/>
              <a:cs typeface="Cambria"/>
            </a:endParaRPr>
          </a:p>
          <a:p>
            <a:pPr marL="66675" indent="-57626">
              <a:spcBef>
                <a:spcPts val="90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spc="-4" dirty="0">
                <a:latin typeface="Cambria"/>
                <a:cs typeface="Cambria"/>
              </a:rPr>
              <a:t>Постсептальный (внутриорбитальный</a:t>
            </a:r>
            <a:r>
              <a:rPr sz="2000" spc="-4" dirty="0">
                <a:latin typeface="Perpetua"/>
                <a:cs typeface="Perpetua"/>
              </a:rPr>
              <a:t>intra</a:t>
            </a:r>
            <a:r>
              <a:rPr sz="2000" spc="4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orbital</a:t>
            </a:r>
            <a:r>
              <a:rPr sz="2000" dirty="0">
                <a:latin typeface="Cambria"/>
                <a:cs typeface="Cambria"/>
              </a:rPr>
              <a:t>)</a:t>
            </a:r>
          </a:p>
          <a:p>
            <a:pPr marL="9525">
              <a:spcBef>
                <a:spcPts val="90"/>
              </a:spcBef>
            </a:pPr>
            <a:r>
              <a:rPr spc="-8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8" dirty="0">
                <a:latin typeface="Cambria"/>
                <a:cs typeface="Cambria"/>
              </a:rPr>
              <a:t>Верхнее веко </a:t>
            </a:r>
            <a:r>
              <a:rPr sz="2000" dirty="0">
                <a:latin typeface="Perpetua"/>
                <a:cs typeface="Perpetua"/>
              </a:rPr>
              <a:t>– </a:t>
            </a:r>
            <a:r>
              <a:rPr sz="2000" spc="-4" dirty="0">
                <a:latin typeface="Cambria"/>
                <a:cs typeface="Cambria"/>
              </a:rPr>
              <a:t>два </a:t>
            </a:r>
            <a:r>
              <a:rPr sz="2000" spc="-4" dirty="0">
                <a:latin typeface="Perpetua"/>
                <a:cs typeface="Perpetua"/>
              </a:rPr>
              <a:t>(</a:t>
            </a:r>
            <a:r>
              <a:rPr sz="2000" spc="-4" dirty="0">
                <a:latin typeface="Cambria"/>
                <a:cs typeface="Cambria"/>
              </a:rPr>
              <a:t>медиальный,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центральный)</a:t>
            </a:r>
            <a:r>
              <a:rPr sz="2000" spc="-4" dirty="0">
                <a:latin typeface="Perpetua"/>
                <a:cs typeface="Perpetua"/>
              </a:rPr>
              <a:t>)</a:t>
            </a:r>
            <a:endParaRPr sz="2000" dirty="0">
              <a:latin typeface="Perpetua"/>
              <a:cs typeface="Perpetua"/>
            </a:endParaRPr>
          </a:p>
          <a:p>
            <a:pPr marL="9525">
              <a:spcBef>
                <a:spcPts val="94"/>
              </a:spcBef>
            </a:pPr>
            <a:r>
              <a:rPr spc="-4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4" dirty="0">
                <a:latin typeface="Cambria"/>
                <a:cs typeface="Cambria"/>
              </a:rPr>
              <a:t>Нижнее </a:t>
            </a:r>
            <a:r>
              <a:rPr sz="2000" spc="-8" dirty="0">
                <a:latin typeface="Cambria"/>
                <a:cs typeface="Cambria"/>
              </a:rPr>
              <a:t>веко </a:t>
            </a:r>
            <a:r>
              <a:rPr sz="2000" dirty="0">
                <a:latin typeface="Cambria"/>
                <a:cs typeface="Cambria"/>
              </a:rPr>
              <a:t>- </a:t>
            </a:r>
            <a:r>
              <a:rPr sz="2000" spc="-4" dirty="0">
                <a:latin typeface="Cambria"/>
                <a:cs typeface="Cambria"/>
              </a:rPr>
              <a:t>три </a:t>
            </a:r>
            <a:r>
              <a:rPr sz="2000" spc="-4" dirty="0">
                <a:latin typeface="Perpetua"/>
                <a:cs typeface="Perpetua"/>
              </a:rPr>
              <a:t>(</a:t>
            </a:r>
            <a:r>
              <a:rPr sz="2000" spc="-4" dirty="0">
                <a:latin typeface="Cambria"/>
                <a:cs typeface="Cambria"/>
              </a:rPr>
              <a:t>медиальный, </a:t>
            </a:r>
            <a:r>
              <a:rPr sz="2000" dirty="0">
                <a:latin typeface="Cambria"/>
                <a:cs typeface="Cambria"/>
              </a:rPr>
              <a:t>центральный,</a:t>
            </a:r>
            <a:r>
              <a:rPr sz="2000" spc="-34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латеральный</a:t>
            </a:r>
            <a:r>
              <a:rPr sz="2000" spc="-4" dirty="0">
                <a:latin typeface="Perpetua"/>
                <a:cs typeface="Perpetua"/>
              </a:rPr>
              <a:t>)</a:t>
            </a:r>
            <a:endParaRPr sz="2000" dirty="0">
              <a:latin typeface="Perpetua"/>
              <a:cs typeface="Perpetua"/>
            </a:endParaRPr>
          </a:p>
          <a:p>
            <a:pPr marL="9525" marR="406241">
              <a:lnSpc>
                <a:spcPct val="80100"/>
              </a:lnSpc>
              <a:spcBef>
                <a:spcPts val="446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dirty="0">
                <a:latin typeface="Cambria"/>
                <a:cs typeface="Cambria"/>
              </a:rPr>
              <a:t>Эйслера </a:t>
            </a:r>
            <a:r>
              <a:rPr sz="2000" spc="-4" dirty="0">
                <a:latin typeface="Cambria"/>
                <a:cs typeface="Cambria"/>
              </a:rPr>
              <a:t>(</a:t>
            </a:r>
            <a:r>
              <a:rPr sz="2000" spc="-4" dirty="0">
                <a:latin typeface="Perpetua"/>
                <a:cs typeface="Perpetua"/>
              </a:rPr>
              <a:t>Eisler </a:t>
            </a:r>
            <a:r>
              <a:rPr sz="2000" spc="-11" dirty="0">
                <a:latin typeface="Perpetua"/>
                <a:cs typeface="Perpetua"/>
              </a:rPr>
              <a:t>fat </a:t>
            </a:r>
            <a:r>
              <a:rPr sz="2000" dirty="0">
                <a:latin typeface="Perpetua"/>
                <a:cs typeface="Perpetua"/>
              </a:rPr>
              <a:t>pad</a:t>
            </a:r>
            <a:r>
              <a:rPr sz="2000" dirty="0">
                <a:latin typeface="Cambria"/>
                <a:cs typeface="Cambria"/>
              </a:rPr>
              <a:t>) </a:t>
            </a:r>
            <a:r>
              <a:rPr sz="2000" dirty="0">
                <a:latin typeface="Perpetua"/>
                <a:cs typeface="Perpetua"/>
              </a:rPr>
              <a:t>– </a:t>
            </a:r>
            <a:r>
              <a:rPr sz="2000" dirty="0">
                <a:latin typeface="Cambria"/>
                <a:cs typeface="Cambria"/>
              </a:rPr>
              <a:t>между </a:t>
            </a:r>
            <a:r>
              <a:rPr sz="2000" spc="-4" dirty="0">
                <a:latin typeface="Cambria"/>
                <a:cs typeface="Cambria"/>
              </a:rPr>
              <a:t>септой </a:t>
            </a:r>
            <a:r>
              <a:rPr sz="2000" dirty="0">
                <a:latin typeface="Cambria"/>
                <a:cs typeface="Cambria"/>
              </a:rPr>
              <a:t>и </a:t>
            </a:r>
            <a:r>
              <a:rPr sz="2000" spc="-4" dirty="0">
                <a:latin typeface="Cambria"/>
                <a:cs typeface="Cambria"/>
              </a:rPr>
              <a:t>латеральным  кантальным </a:t>
            </a:r>
            <a:r>
              <a:rPr sz="2000" spc="-8" dirty="0">
                <a:latin typeface="Cambria"/>
                <a:cs typeface="Cambria"/>
              </a:rPr>
              <a:t>сухожилием </a:t>
            </a:r>
            <a:r>
              <a:rPr sz="2000" spc="-4" dirty="0">
                <a:latin typeface="Cambria"/>
                <a:cs typeface="Cambria"/>
              </a:rPr>
              <a:t>(используется как ориентир </a:t>
            </a:r>
            <a:r>
              <a:rPr sz="2000" spc="8" dirty="0">
                <a:latin typeface="Cambria"/>
                <a:cs typeface="Cambria"/>
              </a:rPr>
              <a:t>для  </a:t>
            </a:r>
            <a:r>
              <a:rPr sz="2000" spc="-4" dirty="0">
                <a:latin typeface="Cambria"/>
                <a:cs typeface="Cambria"/>
              </a:rPr>
              <a:t>бугорка</a:t>
            </a:r>
            <a:r>
              <a:rPr sz="2000" spc="-19" dirty="0">
                <a:latin typeface="Cambria"/>
                <a:cs typeface="Cambria"/>
              </a:rPr>
              <a:t> </a:t>
            </a:r>
            <a:r>
              <a:rPr sz="2000" i="1" spc="-4" dirty="0">
                <a:latin typeface="Perpetua"/>
                <a:cs typeface="Perpetua"/>
              </a:rPr>
              <a:t>Whitnall</a:t>
            </a:r>
            <a:r>
              <a:rPr sz="2000" spc="-4" dirty="0">
                <a:latin typeface="Cambria"/>
                <a:cs typeface="Cambria"/>
              </a:rPr>
              <a:t>)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8219" y="3088480"/>
            <a:ext cx="3936206" cy="278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09575" y="3181350"/>
            <a:ext cx="3929063" cy="260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584" y="188640"/>
            <a:ext cx="6047819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4000" i="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Слезный</a:t>
            </a:r>
            <a:r>
              <a:rPr sz="4000" i="0" spc="-9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4000" i="0" spc="-4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аппарат</a:t>
            </a:r>
            <a:endParaRPr sz="40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5850" y="1052736"/>
            <a:ext cx="5047286" cy="557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3285" y="188640"/>
            <a:ext cx="4197429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Кровосна</a:t>
            </a:r>
            <a:r>
              <a:rPr sz="3200" spc="-19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</a:t>
            </a:r>
            <a:r>
              <a:rPr sz="3200" spc="-26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ж</a:t>
            </a:r>
            <a:r>
              <a:rPr sz="32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ение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44" y="1291149"/>
            <a:ext cx="2122646" cy="40470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4" indent="-68580">
              <a:lnSpc>
                <a:spcPts val="2085"/>
              </a:lnSpc>
              <a:spcBef>
                <a:spcPts val="75"/>
              </a:spcBef>
              <a:buClr>
                <a:srgbClr val="D24717"/>
              </a:buClr>
              <a:buSzPct val="81250"/>
              <a:buFont typeface="Arial"/>
              <a:buChar char="•"/>
              <a:tabLst>
                <a:tab pos="78104" algn="l"/>
              </a:tabLst>
            </a:pPr>
            <a:r>
              <a:rPr sz="2000" dirty="0">
                <a:latin typeface="Century Gothic" panose="020B0502020202020204" pitchFamily="34" charset="0"/>
                <a:cs typeface="Cambria"/>
              </a:rPr>
              <a:t>Внутренняя</a:t>
            </a:r>
            <a:r>
              <a:rPr sz="2000" spc="-71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сонная</a:t>
            </a:r>
          </a:p>
          <a:p>
            <a:pPr marL="9525">
              <a:lnSpc>
                <a:spcPts val="2085"/>
              </a:lnSpc>
            </a:pPr>
            <a:r>
              <a:rPr sz="2000" dirty="0">
                <a:latin typeface="Century Gothic" panose="020B0502020202020204" pitchFamily="34" charset="0"/>
                <a:cs typeface="Perpetua"/>
              </a:rPr>
              <a:t>(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преобладает</a:t>
            </a:r>
            <a:r>
              <a:rPr sz="2000" dirty="0">
                <a:latin typeface="Century Gothic" panose="020B0502020202020204" pitchFamily="34" charset="0"/>
                <a:cs typeface="Perpetua"/>
              </a:rPr>
              <a:t>)</a:t>
            </a:r>
          </a:p>
          <a:p>
            <a:pPr marL="9525">
              <a:spcBef>
                <a:spcPts val="390"/>
              </a:spcBef>
            </a:pPr>
            <a:r>
              <a:rPr sz="2000" spc="-4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4" dirty="0">
                <a:latin typeface="Century Gothic" panose="020B0502020202020204" pitchFamily="34" charset="0"/>
                <a:cs typeface="Perpetua"/>
              </a:rPr>
              <a:t>Ophthalmic</a:t>
            </a:r>
            <a:r>
              <a:rPr sz="2000" i="1" spc="-86" dirty="0">
                <a:latin typeface="Century Gothic" panose="020B0502020202020204" pitchFamily="34" charset="0"/>
                <a:cs typeface="Perpetua"/>
              </a:rPr>
              <a:t>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</a:t>
            </a:r>
            <a:endParaRPr sz="2000" dirty="0">
              <a:latin typeface="Century Gothic" panose="020B0502020202020204" pitchFamily="34" charset="0"/>
              <a:cs typeface="Perpetua"/>
            </a:endParaRPr>
          </a:p>
          <a:p>
            <a:pPr marL="9525" marR="15716">
              <a:lnSpc>
                <a:spcPct val="119900"/>
              </a:lnSpc>
              <a:spcBef>
                <a:spcPts val="83"/>
              </a:spcBef>
              <a:buClr>
                <a:srgbClr val="D24717"/>
              </a:buClr>
              <a:buSzPct val="81250"/>
              <a:buFont typeface="Arial"/>
              <a:buChar char="•"/>
              <a:tabLst>
                <a:tab pos="78104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Наружняя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сонная </a:t>
            </a:r>
            <a:r>
              <a:rPr sz="2000" dirty="0">
                <a:solidFill>
                  <a:srgbClr val="D24717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4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4" dirty="0">
                <a:latin typeface="Century Gothic" panose="020B0502020202020204" pitchFamily="34" charset="0"/>
                <a:cs typeface="Perpetua"/>
              </a:rPr>
              <a:t>Angular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 </a:t>
            </a:r>
            <a:r>
              <a:rPr sz="2000" i="1" spc="11" dirty="0">
                <a:solidFill>
                  <a:srgbClr val="D24717"/>
                </a:solidFill>
                <a:latin typeface="Century Gothic" panose="020B0502020202020204" pitchFamily="34" charset="0"/>
                <a:cs typeface="Perpetua"/>
              </a:rPr>
              <a:t> </a:t>
            </a:r>
            <a:r>
              <a:rPr sz="2000" spc="-8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8" dirty="0">
                <a:latin typeface="Century Gothic" panose="020B0502020202020204" pitchFamily="34" charset="0"/>
                <a:cs typeface="Perpetua"/>
              </a:rPr>
              <a:t>Infraorbital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 </a:t>
            </a:r>
            <a:r>
              <a:rPr sz="2000" i="1" spc="11" dirty="0">
                <a:solidFill>
                  <a:srgbClr val="D24717"/>
                </a:solidFill>
                <a:latin typeface="Century Gothic" panose="020B0502020202020204" pitchFamily="34" charset="0"/>
                <a:cs typeface="Perpetua"/>
              </a:rPr>
              <a:t> </a:t>
            </a:r>
            <a:r>
              <a:rPr sz="2000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dirty="0">
                <a:latin typeface="Century Gothic" panose="020B0502020202020204" pitchFamily="34" charset="0"/>
                <a:cs typeface="Perpetua"/>
              </a:rPr>
              <a:t>Superficial </a:t>
            </a:r>
            <a:r>
              <a:rPr sz="2000" i="1" spc="-8" dirty="0">
                <a:latin typeface="Century Gothic" panose="020B0502020202020204" pitchFamily="34" charset="0"/>
                <a:cs typeface="Perpetua"/>
              </a:rPr>
              <a:t>temporal</a:t>
            </a:r>
            <a:r>
              <a:rPr sz="2000" i="1" spc="-139" dirty="0">
                <a:latin typeface="Century Gothic" panose="020B0502020202020204" pitchFamily="34" charset="0"/>
                <a:cs typeface="Perpetua"/>
              </a:rPr>
              <a:t>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</a:t>
            </a:r>
            <a:endParaRPr sz="2000" dirty="0">
              <a:latin typeface="Century Gothic" panose="020B0502020202020204" pitchFamily="34" charset="0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856" y="1204828"/>
            <a:ext cx="5541350" cy="421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7" y="260648"/>
            <a:ext cx="2896625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Иннервация</a:t>
            </a:r>
            <a:endParaRPr sz="3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343" y="2996952"/>
            <a:ext cx="35433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211960" y="1124744"/>
            <a:ext cx="4424697" cy="2410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1091" y="188640"/>
            <a:ext cx="3001818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Показания</a:t>
            </a:r>
            <a:endParaRPr sz="30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43" y="1008261"/>
            <a:ext cx="8274025" cy="1546097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>
              <a:spcBef>
                <a:spcPts val="476"/>
              </a:spcBef>
            </a:pPr>
            <a:r>
              <a:rPr sz="2400" spc="-8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Блефарохалазис:</a:t>
            </a:r>
            <a:endParaRPr sz="2400" dirty="0">
              <a:latin typeface="Century Gothic" panose="020B0502020202020204" pitchFamily="34" charset="0"/>
              <a:cs typeface="Cambria"/>
            </a:endParaRPr>
          </a:p>
          <a:p>
            <a:pPr marL="695325">
              <a:spcBef>
                <a:spcPts val="409"/>
              </a:spcBef>
            </a:pPr>
            <a:r>
              <a:rPr sz="2400" spc="-23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23" dirty="0">
                <a:latin typeface="Century Gothic" panose="020B0502020202020204" pitchFamily="34" charset="0"/>
                <a:cs typeface="Cambria"/>
              </a:rPr>
              <a:t>Токая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кожа </a:t>
            </a:r>
            <a:r>
              <a:rPr dirty="0">
                <a:latin typeface="Century Gothic" panose="020B0502020202020204" pitchFamily="34" charset="0"/>
                <a:cs typeface="Cambria"/>
              </a:rPr>
              <a:t>и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нарушение </a:t>
            </a:r>
            <a:r>
              <a:rPr spc="-8" dirty="0">
                <a:latin typeface="Century Gothic" panose="020B0502020202020204" pitchFamily="34" charset="0"/>
                <a:cs typeface="Cambria"/>
              </a:rPr>
              <a:t>тонуса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век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695325">
              <a:spcBef>
                <a:spcPts val="555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Дубликатура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dirty="0">
                <a:latin typeface="Century Gothic" panose="020B0502020202020204" pitchFamily="34" charset="0"/>
                <a:cs typeface="Cambria"/>
              </a:rPr>
              <a:t>и часто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мышцы </a:t>
            </a:r>
            <a:r>
              <a:rPr spc="-8" dirty="0">
                <a:latin typeface="Century Gothic" panose="020B0502020202020204" pitchFamily="34" charset="0"/>
                <a:cs typeface="Cambria"/>
              </a:rPr>
              <a:t>вокруг</a:t>
            </a:r>
            <a:r>
              <a:rPr dirty="0">
                <a:latin typeface="Century Gothic" panose="020B0502020202020204" pitchFamily="34" charset="0"/>
                <a:cs typeface="Cambria"/>
              </a:rPr>
              <a:t> орбиты</a:t>
            </a:r>
          </a:p>
          <a:p>
            <a:pPr marL="695325">
              <a:spcBef>
                <a:spcPts val="450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Препятствие </a:t>
            </a:r>
            <a:r>
              <a:rPr dirty="0">
                <a:latin typeface="Century Gothic" panose="020B0502020202020204" pitchFamily="34" charset="0"/>
                <a:cs typeface="Cambria"/>
              </a:rPr>
              <a:t>в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области верхнего </a:t>
            </a:r>
            <a:r>
              <a:rPr dirty="0">
                <a:latin typeface="Century Gothic" panose="020B0502020202020204" pitchFamily="34" charset="0"/>
                <a:cs typeface="Cambria"/>
              </a:rPr>
              <a:t>поля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 </a:t>
            </a:r>
            <a:r>
              <a:rPr dirty="0">
                <a:latin typeface="Century Gothic" panose="020B0502020202020204" pitchFamily="34" charset="0"/>
                <a:cs typeface="Cambria"/>
              </a:rPr>
              <a:t>зрения</a:t>
            </a:r>
          </a:p>
        </p:txBody>
      </p:sp>
      <p:sp>
        <p:nvSpPr>
          <p:cNvPr id="7" name="object 7"/>
          <p:cNvSpPr/>
          <p:nvPr/>
        </p:nvSpPr>
        <p:spPr>
          <a:xfrm>
            <a:off x="2262909" y="2902696"/>
            <a:ext cx="4683292" cy="343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404664"/>
            <a:ext cx="3308033" cy="2654092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>
              <a:spcBef>
                <a:spcPts val="476"/>
              </a:spcBef>
              <a:buClr>
                <a:srgbClr val="D24717"/>
              </a:buClr>
              <a:buSzPct val="84615"/>
              <a:tabLst>
                <a:tab pos="215265" algn="l"/>
              </a:tabLst>
            </a:pPr>
            <a:r>
              <a:rPr lang="ru-RU" sz="2400" spc="-11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	</a:t>
            </a:r>
            <a:r>
              <a:rPr sz="2400" spc="-11" dirty="0" err="1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Дерматохалазис</a:t>
            </a:r>
            <a:r>
              <a:rPr sz="2400" spc="-11" dirty="0">
                <a:solidFill>
                  <a:srgbClr val="9B2C1F"/>
                </a:solidFill>
                <a:latin typeface="Century Gothic" panose="020B0502020202020204" pitchFamily="34" charset="0"/>
                <a:cs typeface="Perpetua"/>
              </a:rPr>
              <a:t>:</a:t>
            </a:r>
            <a:endParaRPr sz="2400" dirty="0">
              <a:latin typeface="Century Gothic" panose="020B0502020202020204" pitchFamily="34" charset="0"/>
              <a:cs typeface="Perpetua"/>
            </a:endParaRPr>
          </a:p>
          <a:p>
            <a:pPr marL="214789">
              <a:spcBef>
                <a:spcPts val="409"/>
              </a:spcBef>
            </a:pPr>
            <a:r>
              <a:rPr sz="2400"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Избыток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верхнего</a:t>
            </a:r>
            <a:r>
              <a:rPr spc="-15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века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214789">
              <a:spcBef>
                <a:spcPts val="555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Свисание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dirty="0">
                <a:latin typeface="Century Gothic" panose="020B0502020202020204" pitchFamily="34" charset="0"/>
                <a:cs typeface="Cambria"/>
              </a:rPr>
              <a:t>за цилиарный</a:t>
            </a:r>
            <a:r>
              <a:rPr spc="-83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край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214789">
              <a:spcBef>
                <a:spcPts val="450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Обычно начинается </a:t>
            </a:r>
            <a:r>
              <a:rPr dirty="0">
                <a:latin typeface="Century Gothic" panose="020B0502020202020204" pitchFamily="34" charset="0"/>
                <a:cs typeface="Cambria"/>
              </a:rPr>
              <a:t>в</a:t>
            </a:r>
            <a:r>
              <a:rPr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dirty="0">
                <a:latin typeface="Century Gothic" panose="020B0502020202020204" pitchFamily="34" charset="0"/>
                <a:cs typeface="Cambria"/>
              </a:rPr>
              <a:t>среднем</a:t>
            </a:r>
          </a:p>
          <a:p>
            <a:pPr marL="214789"/>
            <a:r>
              <a:rPr spc="-4" dirty="0">
                <a:latin typeface="Century Gothic" panose="020B0502020202020204" pitchFamily="34" charset="0"/>
                <a:cs typeface="Cambria"/>
              </a:rPr>
              <a:t>возрасте</a:t>
            </a:r>
            <a:endParaRPr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9593" y="1124840"/>
            <a:ext cx="4862555" cy="5348810"/>
          </a:xfrm>
          <a:prstGeom prst="rect">
            <a:avLst/>
          </a:prstGeom>
          <a:blipFill>
            <a:blip r:embed="rId2" cstate="print"/>
            <a:stretch>
              <a:fillRect l="-116665" t="-18182" r="-3298" b="-6879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27" y="260648"/>
            <a:ext cx="7126746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Противопоказания</a:t>
            </a:r>
            <a:endParaRPr sz="36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3646" y="1882718"/>
            <a:ext cx="6833711" cy="2862483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215265" indent="-205740">
              <a:spcBef>
                <a:spcPts val="521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8" dirty="0">
                <a:latin typeface="Century Gothic" panose="020B0502020202020204" pitchFamily="34" charset="0"/>
                <a:cs typeface="Cambria"/>
              </a:rPr>
              <a:t>Экзофтальм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dirty="0">
                <a:latin typeface="Century Gothic" panose="020B0502020202020204" pitchFamily="34" charset="0"/>
                <a:cs typeface="Cambria"/>
              </a:rPr>
              <a:t>Синдром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сухого</a:t>
            </a:r>
            <a:r>
              <a:rPr sz="2000" spc="-38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23" dirty="0">
                <a:latin typeface="Century Gothic" panose="020B0502020202020204" pitchFamily="34" charset="0"/>
                <a:cs typeface="Cambria"/>
              </a:rPr>
              <a:t>глаза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8" dirty="0">
                <a:latin typeface="Century Gothic" panose="020B0502020202020204" pitchFamily="34" charset="0"/>
                <a:cs typeface="Cambria"/>
              </a:rPr>
              <a:t>Высокая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склонность к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келлоидозу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61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Заболевания крови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связанные с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нарушениями</a:t>
            </a:r>
            <a:r>
              <a:rPr sz="2000"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15" dirty="0">
                <a:latin typeface="Century Gothic" panose="020B0502020202020204" pitchFamily="34" charset="0"/>
                <a:cs typeface="Cambria"/>
              </a:rPr>
              <a:t>коагуляции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4789" marR="887254" indent="-205740">
              <a:spcBef>
                <a:spcPts val="45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Прием </a:t>
            </a:r>
            <a:r>
              <a:rPr sz="2000" spc="-11" dirty="0">
                <a:latin typeface="Century Gothic" panose="020B0502020202020204" pitchFamily="34" charset="0"/>
                <a:cs typeface="Cambria"/>
              </a:rPr>
              <a:t>некоторых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лекарств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–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Гинкго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Билоба, </a:t>
            </a:r>
            <a:r>
              <a:rPr sz="2000" spc="-26" dirty="0">
                <a:latin typeface="Century Gothic" panose="020B0502020202020204" pitchFamily="34" charset="0"/>
                <a:cs typeface="Cambria"/>
              </a:rPr>
              <a:t>вит.Е, 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антикоагуллянты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Воспалительные заболевания</a:t>
            </a:r>
            <a:r>
              <a:rPr sz="2000" spc="-15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26" dirty="0">
                <a:latin typeface="Century Gothic" panose="020B0502020202020204" pitchFamily="34" charset="0"/>
                <a:cs typeface="Cambria"/>
              </a:rPr>
              <a:t>глаз</a:t>
            </a:r>
            <a:endParaRPr sz="2000" dirty="0">
              <a:latin typeface="Century Gothic" panose="020B0502020202020204" pitchFamily="34" charset="0"/>
              <a:cs typeface="Cambri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404664"/>
            <a:ext cx="7848872" cy="2006158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L="214789" marR="614363" indent="-205740" algn="just">
              <a:lnSpc>
                <a:spcPts val="2340"/>
              </a:lnSpc>
              <a:spcBef>
                <a:spcPts val="304"/>
              </a:spcBef>
              <a:buClr>
                <a:srgbClr val="D24717"/>
              </a:buClr>
              <a:buSzPct val="83928"/>
              <a:buFont typeface="Wingdings"/>
              <a:buChar char=""/>
              <a:tabLst>
                <a:tab pos="215265" algn="l"/>
              </a:tabLst>
            </a:pPr>
            <a:r>
              <a:rPr sz="2100" spc="-8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Гипертрофия</a:t>
            </a:r>
            <a:r>
              <a:rPr sz="2100" spc="-79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круговой  </a:t>
            </a:r>
            <a:r>
              <a:rPr sz="2100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мышцы</a:t>
            </a:r>
            <a:r>
              <a:rPr sz="2100" spc="-4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23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глаза: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4789" algn="just">
              <a:lnSpc>
                <a:spcPts val="2475"/>
              </a:lnSpc>
            </a:pPr>
            <a:r>
              <a:rPr sz="2100" spc="-15" dirty="0">
                <a:solidFill>
                  <a:srgbClr val="9B2C1F"/>
                </a:solidFill>
                <a:latin typeface="Century Gothic" panose="020B0502020202020204" pitchFamily="34" charset="0"/>
                <a:cs typeface="Perpetua"/>
              </a:rPr>
              <a:t>-</a:t>
            </a:r>
            <a:r>
              <a:rPr sz="2100" spc="-15" dirty="0">
                <a:latin typeface="Century Gothic" panose="020B0502020202020204" pitchFamily="34" charset="0"/>
                <a:cs typeface="Cambria"/>
              </a:rPr>
              <a:t>Гофрирование</a:t>
            </a:r>
            <a:r>
              <a:rPr sz="2100" spc="-19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и</a:t>
            </a:r>
          </a:p>
          <a:p>
            <a:pPr marL="214789" marR="3810" algn="just">
              <a:spcBef>
                <a:spcPts val="180"/>
              </a:spcBef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выпячивание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мышцы</a:t>
            </a:r>
            <a:r>
              <a:rPr sz="2100" spc="-45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вдоль  нижнего века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с </a:t>
            </a:r>
            <a:r>
              <a:rPr sz="2100" spc="-8" dirty="0">
                <a:latin typeface="Century Gothic" panose="020B0502020202020204" pitchFamily="34" charset="0"/>
                <a:cs typeface="Cambria"/>
              </a:rPr>
              <a:t>обнажением 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цилиарного</a:t>
            </a:r>
            <a:r>
              <a:rPr sz="2100"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края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5265" indent="-205740" algn="just">
              <a:lnSpc>
                <a:spcPts val="2430"/>
              </a:lnSpc>
              <a:spcBef>
                <a:spcPts val="454"/>
              </a:spcBef>
              <a:buClr>
                <a:srgbClr val="D24717"/>
              </a:buClr>
              <a:buSzPct val="83928"/>
              <a:buFont typeface="Wingdings"/>
              <a:buChar char=""/>
              <a:tabLst>
                <a:tab pos="215265" algn="l"/>
              </a:tabLst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Псевдогрыжи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4789">
              <a:lnSpc>
                <a:spcPts val="2430"/>
              </a:lnSpc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(стеатоблефарон)</a:t>
            </a:r>
            <a:endParaRPr sz="2100"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664" y="2703209"/>
            <a:ext cx="5688632" cy="387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8172400" cy="87139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430179">
              <a:spcBef>
                <a:spcPts val="75"/>
              </a:spcBef>
            </a:pPr>
            <a:r>
              <a:rPr lang="ru-RU" sz="2800" spc="-4" dirty="0">
                <a:solidFill>
                  <a:srgbClr val="C00000"/>
                </a:solidFill>
                <a:latin typeface="Century Gothic"/>
                <a:cs typeface="Century Gothic"/>
              </a:rPr>
              <a:t>Что </a:t>
            </a:r>
            <a:r>
              <a:rPr lang="ru-RU" sz="2800" dirty="0">
                <a:solidFill>
                  <a:srgbClr val="C00000"/>
                </a:solidFill>
                <a:latin typeface="Century Gothic"/>
                <a:cs typeface="Century Gothic"/>
              </a:rPr>
              <a:t>такое</a:t>
            </a:r>
            <a:r>
              <a:rPr lang="ru-RU" sz="2800" spc="-4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2800" spc="-4" dirty="0">
                <a:solidFill>
                  <a:srgbClr val="C00000"/>
                </a:solidFill>
                <a:latin typeface="Century Gothic"/>
                <a:cs typeface="Century Gothic"/>
              </a:rPr>
              <a:t>блефаропластика?</a:t>
            </a:r>
            <a:endParaRPr lang="ru-RU" sz="2800" dirty="0">
              <a:latin typeface="Century Gothic"/>
              <a:cs typeface="Century Gothic"/>
            </a:endParaRPr>
          </a:p>
          <a:p>
            <a:pPr marL="1430654"/>
            <a:r>
              <a:rPr lang="ru-RU" sz="2800" spc="-4" dirty="0">
                <a:solidFill>
                  <a:srgbClr val="C00000"/>
                </a:solidFill>
                <a:latin typeface="Century Gothic"/>
                <a:cs typeface="Century Gothic"/>
              </a:rPr>
              <a:t>Ее</a:t>
            </a:r>
            <a:r>
              <a:rPr lang="ru-RU" sz="2800" spc="-26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entury Gothic"/>
                <a:cs typeface="Century Gothic"/>
              </a:rPr>
              <a:t>цель?</a:t>
            </a:r>
            <a:endParaRPr lang="ru-RU" sz="2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568" y="1700808"/>
            <a:ext cx="8064896" cy="3087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222885" indent="-257175">
              <a:spcBef>
                <a:spcPts val="75"/>
              </a:spcBef>
              <a:buClr>
                <a:srgbClr val="A42F0F"/>
              </a:buClr>
              <a:buFont typeface="Wingdings 3"/>
              <a:buChar char=""/>
              <a:tabLst>
                <a:tab pos="266224" algn="l"/>
                <a:tab pos="266700" algn="l"/>
              </a:tabLst>
            </a:pPr>
            <a:r>
              <a:rPr lang="ru-RU" sz="2000" b="1" spc="-4" dirty="0">
                <a:solidFill>
                  <a:srgbClr val="404040"/>
                </a:solidFill>
                <a:latin typeface="Century Gothic"/>
                <a:cs typeface="Century Gothic"/>
              </a:rPr>
              <a:t>Блефаропластика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это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хирургическая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операция направленная на  улучшение внешнего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вида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век, основными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показаниями</a:t>
            </a:r>
            <a:r>
              <a:rPr lang="ru-RU" sz="2000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которой</a:t>
            </a:r>
            <a:endParaRPr lang="ru-RU" sz="2000" dirty="0">
              <a:latin typeface="Century Gothic"/>
              <a:cs typeface="Century Gothic"/>
            </a:endParaRPr>
          </a:p>
          <a:p>
            <a:pPr marL="266700"/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являются возрастные изменения </a:t>
            </a:r>
            <a:r>
              <a:rPr lang="ru-RU" sz="2000" spc="-8" dirty="0" err="1">
                <a:solidFill>
                  <a:srgbClr val="404040"/>
                </a:solidFill>
                <a:latin typeface="Century Gothic"/>
                <a:cs typeface="Century Gothic"/>
              </a:rPr>
              <a:t>параорбитальных</a:t>
            </a:r>
            <a:r>
              <a:rPr lang="ru-RU" sz="2000" spc="1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тканей</a:t>
            </a:r>
            <a:endParaRPr lang="ru-RU" sz="2000" dirty="0">
              <a:latin typeface="Century Gothic"/>
              <a:cs typeface="Century Gothic"/>
            </a:endParaRPr>
          </a:p>
          <a:p>
            <a:pPr marL="1590675">
              <a:spcBef>
                <a:spcPts val="750"/>
              </a:spcBef>
            </a:pPr>
            <a:r>
              <a:rPr lang="ru-RU" sz="2000" spc="-11" dirty="0">
                <a:solidFill>
                  <a:srgbClr val="404040"/>
                </a:solidFill>
                <a:latin typeface="Century Gothic"/>
                <a:cs typeface="Century Gothic"/>
              </a:rPr>
              <a:t>(исключение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пластика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азиатских</a:t>
            </a:r>
            <a:r>
              <a:rPr lang="ru-RU" sz="2000" spc="10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век)</a:t>
            </a:r>
          </a:p>
          <a:p>
            <a:pPr marL="1590675">
              <a:spcBef>
                <a:spcPts val="750"/>
              </a:spcBef>
            </a:pPr>
            <a:endParaRPr lang="ru-RU" sz="2000" dirty="0">
              <a:latin typeface="Century Gothic"/>
              <a:cs typeface="Century Gothic"/>
            </a:endParaRPr>
          </a:p>
          <a:p>
            <a:pPr marL="266700" marR="3810" indent="-257175">
              <a:spcBef>
                <a:spcPts val="754"/>
              </a:spcBef>
              <a:buClr>
                <a:srgbClr val="A42F0F"/>
              </a:buClr>
              <a:buFont typeface="Wingdings 3"/>
              <a:buChar char=""/>
              <a:tabLst>
                <a:tab pos="266224" algn="l"/>
                <a:tab pos="266700" algn="l"/>
              </a:tabLst>
            </a:pPr>
            <a:r>
              <a:rPr lang="ru-RU" sz="2000" b="1" spc="-4" dirty="0">
                <a:solidFill>
                  <a:srgbClr val="404040"/>
                </a:solidFill>
                <a:latin typeface="Century Gothic"/>
                <a:cs typeface="Century Gothic"/>
              </a:rPr>
              <a:t>Цель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добиться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наиболее возможного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эстетического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внешнего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вида 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с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обязательным сохранением естественной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формы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положения  глазной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 щели</a:t>
            </a:r>
            <a:endParaRPr lang="ru-RU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412776"/>
            <a:ext cx="8712968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4928" y="260648"/>
            <a:ext cx="2674144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3000" spc="-4" dirty="0">
                <a:solidFill>
                  <a:srgbClr val="C00000"/>
                </a:solidFill>
                <a:latin typeface="Century Gothic"/>
                <a:cs typeface="Century Gothic"/>
              </a:rPr>
              <a:t>Функции</a:t>
            </a:r>
            <a:r>
              <a:rPr lang="ru-RU" sz="3000" spc="-79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Century Gothic"/>
                <a:cs typeface="Century Gothic"/>
              </a:rPr>
              <a:t>века</a:t>
            </a:r>
            <a:endParaRPr lang="ru-RU" sz="3000" dirty="0">
              <a:latin typeface="Century Gothic"/>
              <a:cs typeface="Century Gothic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FEC710E-A632-4FC0-A916-AD2D3AAF9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2228726"/>
              </p:ext>
            </p:extLst>
          </p:nvPr>
        </p:nvGraphicFramePr>
        <p:xfrm>
          <a:off x="683568" y="1700808"/>
          <a:ext cx="7645566" cy="334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3728" y="116632"/>
            <a:ext cx="5441346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spc="-8" dirty="0">
                <a:solidFill>
                  <a:srgbClr val="C00000"/>
                </a:solidFill>
                <a:latin typeface="Century Gothic"/>
                <a:cs typeface="Century Gothic"/>
              </a:rPr>
              <a:t>Наружная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анатомия</a:t>
            </a:r>
            <a:r>
              <a:rPr sz="3200" i="0" spc="-4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век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921" y="836712"/>
            <a:ext cx="8096158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9672" y="260648"/>
            <a:ext cx="6506196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Сагиттальный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распил</a:t>
            </a:r>
            <a:r>
              <a:rPr sz="3200" i="0" spc="-116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орбиты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4070" y="980729"/>
            <a:ext cx="4590218" cy="562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91616" y="1403986"/>
            <a:ext cx="548639" cy="55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5988" y="906734"/>
            <a:ext cx="2648903" cy="99450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Orbicularis</a:t>
            </a:r>
            <a:r>
              <a:rPr sz="3200" spc="-5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A42F0F"/>
                </a:solidFill>
                <a:latin typeface="Century Gothic"/>
                <a:cs typeface="Century Gothic"/>
              </a:rPr>
              <a:t>oculi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925" y="2457497"/>
            <a:ext cx="3476186" cy="27180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Pars</a:t>
            </a:r>
            <a:r>
              <a:rPr sz="2400" spc="-23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orbitalis</a:t>
            </a:r>
            <a:endParaRPr sz="2400" dirty="0">
              <a:latin typeface="Century Gothic"/>
              <a:cs typeface="Century Gothic"/>
            </a:endParaRPr>
          </a:p>
          <a:p>
            <a:pPr>
              <a:spcBef>
                <a:spcPts val="23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9525"/>
            <a:r>
              <a:rPr sz="24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Pars palpebarum</a:t>
            </a:r>
            <a:r>
              <a:rPr sz="2400" spc="-10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–</a:t>
            </a:r>
            <a:endParaRPr sz="2400" dirty="0">
              <a:latin typeface="Century Gothic"/>
              <a:cs typeface="Century Gothic"/>
            </a:endParaRPr>
          </a:p>
          <a:p>
            <a:pPr marL="9525"/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делится</a:t>
            </a:r>
            <a:r>
              <a:rPr sz="2400" spc="-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на</a:t>
            </a:r>
            <a:endParaRPr sz="2400" dirty="0">
              <a:latin typeface="Century Gothic"/>
              <a:cs typeface="Century Gothic"/>
            </a:endParaRPr>
          </a:p>
          <a:p>
            <a:pPr marL="9525" marR="243840">
              <a:spcBef>
                <a:spcPts val="4"/>
              </a:spcBef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претарзальную</a:t>
            </a:r>
            <a:r>
              <a:rPr sz="2400" spc="-83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и  пресептальную  части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1722" y="763444"/>
            <a:ext cx="4676290" cy="4860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0218" y="255158"/>
            <a:ext cx="3672408" cy="9791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solidFill>
                  <a:srgbClr val="A42F0F"/>
                </a:solidFill>
                <a:latin typeface="Century Gothic"/>
                <a:cs typeface="Century Gothic"/>
              </a:rPr>
              <a:t>Медиальный</a:t>
            </a:r>
            <a:r>
              <a:rPr sz="2700" spc="-34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2700" spc="-4" dirty="0">
                <a:solidFill>
                  <a:srgbClr val="A42F0F"/>
                </a:solidFill>
                <a:latin typeface="Century Gothic"/>
                <a:cs typeface="Century Gothic"/>
              </a:rPr>
              <a:t>кантус</a:t>
            </a:r>
            <a:endParaRPr sz="2700" dirty="0">
              <a:latin typeface="Century Gothic"/>
              <a:cs typeface="Century Gothic"/>
            </a:endParaRPr>
          </a:p>
          <a:p>
            <a:pPr marL="9525">
              <a:spcBef>
                <a:spcPts val="15"/>
              </a:spcBef>
            </a:pPr>
            <a:r>
              <a:rPr sz="1800" dirty="0">
                <a:solidFill>
                  <a:srgbClr val="A42F0F"/>
                </a:solidFill>
                <a:latin typeface="Century Gothic"/>
                <a:cs typeface="Century Gothic"/>
              </a:rPr>
              <a:t>Особенность – прочно</a:t>
            </a:r>
            <a:r>
              <a:rPr sz="1800" spc="-8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фиксирован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84" y="1556792"/>
            <a:ext cx="3354705" cy="4552048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9525" marR="27146">
              <a:lnSpc>
                <a:spcPct val="80000"/>
              </a:lnSpc>
              <a:spcBef>
                <a:spcPts val="416"/>
              </a:spcBef>
              <a:buClr>
                <a:srgbClr val="A42F0F"/>
              </a:buClr>
              <a:buSzPct val="94736"/>
              <a:buFont typeface="Arial"/>
              <a:buChar char="•"/>
              <a:tabLst>
                <a:tab pos="73819" algn="l"/>
              </a:tabLst>
            </a:pP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Представляет собой интеграцию  претарзальной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пресептальной  частей </a:t>
            </a:r>
            <a:r>
              <a:rPr sz="1600" i="1" dirty="0">
                <a:solidFill>
                  <a:srgbClr val="404040"/>
                </a:solidFill>
                <a:latin typeface="Century Gothic"/>
                <a:cs typeface="Century Gothic"/>
              </a:rPr>
              <a:t>orbicularis </a:t>
            </a:r>
            <a:r>
              <a:rPr sz="1600" i="1" spc="4" dirty="0">
                <a:solidFill>
                  <a:srgbClr val="404040"/>
                </a:solidFill>
                <a:latin typeface="Century Gothic"/>
                <a:cs typeface="Century Gothic"/>
              </a:rPr>
              <a:t>oculi</a:t>
            </a:r>
            <a:r>
              <a:rPr sz="1600" spc="4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600" spc="-1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орбитальной 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септы, медиального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конца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связки  </a:t>
            </a:r>
            <a:r>
              <a:rPr sz="1600" i="1" spc="-4" dirty="0">
                <a:solidFill>
                  <a:srgbClr val="404040"/>
                </a:solidFill>
                <a:latin typeface="Century Gothic"/>
                <a:cs typeface="Century Gothic"/>
              </a:rPr>
              <a:t>Lockwood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, медиального рога  </a:t>
            </a:r>
            <a:r>
              <a:rPr sz="1600" i="1" dirty="0">
                <a:solidFill>
                  <a:srgbClr val="404040"/>
                </a:solidFill>
                <a:latin typeface="Century Gothic"/>
                <a:cs typeface="Century Gothic"/>
              </a:rPr>
              <a:t>levator </a:t>
            </a:r>
            <a:r>
              <a:rPr sz="1600" i="1" spc="-4" dirty="0">
                <a:solidFill>
                  <a:srgbClr val="404040"/>
                </a:solidFill>
                <a:latin typeface="Century Gothic"/>
                <a:cs typeface="Century Gothic"/>
              </a:rPr>
              <a:t>aponeurosis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600" spc="-4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связки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365"/>
              </a:lnSpc>
            </a:pP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медиальной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примой</a:t>
            </a:r>
            <a:r>
              <a:rPr sz="1600" spc="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мышцы</a:t>
            </a:r>
            <a:endParaRPr sz="1600" dirty="0">
              <a:latin typeface="Century Gothic"/>
              <a:cs typeface="Century Gothic"/>
            </a:endParaRPr>
          </a:p>
          <a:p>
            <a:pPr marL="9525" marR="315278">
              <a:lnSpc>
                <a:spcPct val="79900"/>
              </a:lnSpc>
              <a:spcBef>
                <a:spcPts val="765"/>
              </a:spcBef>
              <a:buClr>
                <a:srgbClr val="A42F0F"/>
              </a:buClr>
              <a:buSzPct val="94736"/>
              <a:buFont typeface="Arial"/>
              <a:buChar char="•"/>
              <a:tabLst>
                <a:tab pos="73819" algn="l"/>
              </a:tabLst>
            </a:pP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Вставляется во фронтальный 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отросток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верхней челюсти тремя 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путями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прикрепления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538"/>
              </a:lnSpc>
              <a:spcBef>
                <a:spcPts val="405"/>
              </a:spcBef>
            </a:pPr>
            <a:r>
              <a:rPr sz="1600" spc="-4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Передний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– в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передний</a:t>
            </a:r>
            <a:r>
              <a:rPr sz="1600" spc="-26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слезный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538"/>
              </a:lnSpc>
            </a:pP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гребень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spcBef>
                <a:spcPts val="420"/>
              </a:spcBef>
            </a:pPr>
            <a:r>
              <a:rPr sz="1600" spc="-4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Задний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– в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задний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слезный</a:t>
            </a:r>
            <a:r>
              <a:rPr sz="1600" spc="-7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гребень</a:t>
            </a:r>
            <a:endParaRPr sz="1600" dirty="0">
              <a:latin typeface="Century Gothic"/>
              <a:cs typeface="Century Gothic"/>
            </a:endParaRPr>
          </a:p>
          <a:p>
            <a:pPr marL="9525" marR="493395">
              <a:lnSpc>
                <a:spcPct val="79900"/>
              </a:lnSpc>
              <a:spcBef>
                <a:spcPts val="746"/>
              </a:spcBef>
            </a:pPr>
            <a:r>
              <a:rPr sz="16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Вертикальный – в</a:t>
            </a:r>
            <a:r>
              <a:rPr sz="1600" spc="-116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медиальной 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части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орбиты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(главнейший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в  стабилизации)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7418" y="839310"/>
            <a:ext cx="3963362" cy="5265448"/>
          </a:xfrm>
          <a:prstGeom prst="rect">
            <a:avLst/>
          </a:prstGeom>
          <a:blipFill>
            <a:blip r:embed="rId2" cstate="print"/>
            <a:stretch>
              <a:fillRect t="273" b="-2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077" y="980728"/>
            <a:ext cx="3551873" cy="127150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Латеральный</a:t>
            </a:r>
            <a:r>
              <a:rPr sz="3200" spc="-8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кантус</a:t>
            </a:r>
            <a:endParaRPr sz="3200" dirty="0">
              <a:latin typeface="Century Gothic"/>
              <a:cs typeface="Century Gothic"/>
            </a:endParaRPr>
          </a:p>
          <a:p>
            <a:pPr marL="9525">
              <a:spcBef>
                <a:spcPts val="30"/>
              </a:spcBef>
            </a:pP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Особенность </a:t>
            </a:r>
            <a:r>
              <a:rPr sz="1800" dirty="0">
                <a:solidFill>
                  <a:srgbClr val="A42F0F"/>
                </a:solidFill>
                <a:latin typeface="Century Gothic"/>
                <a:cs typeface="Century Gothic"/>
              </a:rPr>
              <a:t>-</a:t>
            </a:r>
            <a:r>
              <a:rPr sz="1800" spc="-11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мобилен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989" y="2780928"/>
            <a:ext cx="2872983" cy="33289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6676" indent="-67628">
              <a:lnSpc>
                <a:spcPts val="1710"/>
              </a:lnSpc>
              <a:spcBef>
                <a:spcPts val="75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spc="-4" dirty="0">
                <a:latin typeface="Century Gothic"/>
                <a:cs typeface="Century Gothic"/>
              </a:rPr>
              <a:t>Представляет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собой</a:t>
            </a:r>
            <a:endParaRPr sz="1600" dirty="0">
              <a:latin typeface="Century Gothic"/>
              <a:cs typeface="Century Gothic"/>
            </a:endParaRPr>
          </a:p>
          <a:p>
            <a:pPr marL="9525" marR="239554">
              <a:lnSpc>
                <a:spcPts val="1620"/>
              </a:lnSpc>
              <a:spcBef>
                <a:spcPts val="113"/>
              </a:spcBef>
            </a:pPr>
            <a:r>
              <a:rPr sz="1600" spc="-4" dirty="0">
                <a:latin typeface="Century Gothic"/>
                <a:cs typeface="Century Gothic"/>
              </a:rPr>
              <a:t>конденсацию  </a:t>
            </a:r>
            <a:r>
              <a:rPr sz="1600" spc="-8" dirty="0">
                <a:latin typeface="Century Gothic"/>
                <a:cs typeface="Century Gothic"/>
              </a:rPr>
              <a:t>фиброзный волокон </a:t>
            </a:r>
            <a:r>
              <a:rPr sz="1600" spc="-4" dirty="0">
                <a:latin typeface="Century Gothic"/>
                <a:cs typeface="Century Gothic"/>
              </a:rPr>
              <a:t>Y-  </a:t>
            </a:r>
            <a:r>
              <a:rPr sz="1600" spc="-8" dirty="0">
                <a:latin typeface="Century Gothic"/>
                <a:cs typeface="Century Gothic"/>
              </a:rPr>
              <a:t>образной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8" dirty="0">
                <a:latin typeface="Century Gothic"/>
                <a:cs typeface="Century Gothic"/>
              </a:rPr>
              <a:t>формы</a:t>
            </a:r>
            <a:endParaRPr sz="1600" dirty="0">
              <a:latin typeface="Century Gothic"/>
              <a:cs typeface="Century Gothic"/>
            </a:endParaRPr>
          </a:p>
          <a:p>
            <a:pPr marL="76676" indent="-67628">
              <a:lnSpc>
                <a:spcPts val="1710"/>
              </a:lnSpc>
              <a:spcBef>
                <a:spcPts val="548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spc="-4" dirty="0">
                <a:latin typeface="Century Gothic"/>
                <a:cs typeface="Century Gothic"/>
              </a:rPr>
              <a:t>Начинается </a:t>
            </a:r>
            <a:r>
              <a:rPr sz="1600" spc="-8" dirty="0">
                <a:latin typeface="Century Gothic"/>
                <a:cs typeface="Century Gothic"/>
              </a:rPr>
              <a:t>от </a:t>
            </a:r>
            <a:r>
              <a:rPr sz="1600" dirty="0">
                <a:latin typeface="Century Gothic"/>
                <a:cs typeface="Century Gothic"/>
              </a:rPr>
              <a:t>верхней</a:t>
            </a:r>
            <a:r>
              <a:rPr sz="1600" spc="-53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</a:t>
            </a:r>
          </a:p>
          <a:p>
            <a:pPr marL="9525" marR="69056">
              <a:lnSpc>
                <a:spcPts val="1620"/>
              </a:lnSpc>
              <a:spcBef>
                <a:spcPts val="116"/>
              </a:spcBef>
            </a:pPr>
            <a:r>
              <a:rPr sz="1600" spc="-4" dirty="0">
                <a:latin typeface="Century Gothic"/>
                <a:cs typeface="Century Gothic"/>
              </a:rPr>
              <a:t>нижней </a:t>
            </a:r>
            <a:r>
              <a:rPr sz="1600" spc="-8" dirty="0">
                <a:latin typeface="Century Gothic"/>
                <a:cs typeface="Century Gothic"/>
              </a:rPr>
              <a:t>тарзальных  </a:t>
            </a:r>
            <a:r>
              <a:rPr sz="1600" spc="-4" dirty="0">
                <a:latin typeface="Century Gothic"/>
                <a:cs typeface="Century Gothic"/>
              </a:rPr>
              <a:t>пластинок </a:t>
            </a:r>
            <a:r>
              <a:rPr sz="1600" dirty="0">
                <a:latin typeface="Century Gothic"/>
                <a:cs typeface="Century Gothic"/>
              </a:rPr>
              <a:t>и</a:t>
            </a:r>
            <a:r>
              <a:rPr sz="1600" spc="-68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укрепляется  </a:t>
            </a:r>
            <a:r>
              <a:rPr sz="1600" spc="-8" dirty="0">
                <a:latin typeface="Century Gothic"/>
                <a:cs typeface="Century Gothic"/>
              </a:rPr>
              <a:t>латеральным рогом  </a:t>
            </a:r>
            <a:r>
              <a:rPr sz="1600" i="1" dirty="0">
                <a:latin typeface="Century Gothic"/>
                <a:cs typeface="Century Gothic"/>
              </a:rPr>
              <a:t>levator</a:t>
            </a:r>
            <a:r>
              <a:rPr sz="1600" i="1" spc="-30" dirty="0">
                <a:latin typeface="Century Gothic"/>
                <a:cs typeface="Century Gothic"/>
              </a:rPr>
              <a:t> </a:t>
            </a:r>
            <a:r>
              <a:rPr sz="1600" i="1" spc="-4" dirty="0">
                <a:latin typeface="Century Gothic"/>
                <a:cs typeface="Century Gothic"/>
              </a:rPr>
              <a:t>aponeurosis</a:t>
            </a:r>
            <a:r>
              <a:rPr sz="1600" spc="-4" dirty="0">
                <a:latin typeface="Century Gothic"/>
                <a:cs typeface="Century Gothic"/>
              </a:rPr>
              <a:t>,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425"/>
              </a:lnSpc>
            </a:pPr>
            <a:r>
              <a:rPr sz="1600" spc="-4" dirty="0">
                <a:latin typeface="Century Gothic"/>
                <a:cs typeface="Century Gothic"/>
              </a:rPr>
              <a:t>связкой </a:t>
            </a:r>
            <a:r>
              <a:rPr sz="1600" i="1" spc="-8" dirty="0">
                <a:latin typeface="Century Gothic"/>
                <a:cs typeface="Century Gothic"/>
              </a:rPr>
              <a:t>Lockwood</a:t>
            </a:r>
            <a:r>
              <a:rPr sz="1600" i="1" spc="23" dirty="0">
                <a:latin typeface="Century Gothic"/>
                <a:cs typeface="Century Gothic"/>
              </a:rPr>
              <a:t> </a:t>
            </a:r>
            <a:r>
              <a:rPr sz="1600" i="1" dirty="0">
                <a:latin typeface="Century Gothic"/>
                <a:cs typeface="Century Gothic"/>
              </a:rPr>
              <a:t>и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613"/>
              </a:lnSpc>
            </a:pPr>
            <a:r>
              <a:rPr sz="1600" spc="-4" dirty="0">
                <a:latin typeface="Century Gothic"/>
                <a:cs typeface="Century Gothic"/>
              </a:rPr>
              <a:t>связкой</a:t>
            </a:r>
            <a:r>
              <a:rPr sz="1600" spc="-8" dirty="0">
                <a:latin typeface="Century Gothic"/>
                <a:cs typeface="Century Gothic"/>
              </a:rPr>
              <a:t> латеральной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710"/>
              </a:lnSpc>
            </a:pPr>
            <a:r>
              <a:rPr sz="1600" spc="-8" dirty="0">
                <a:latin typeface="Century Gothic"/>
                <a:cs typeface="Century Gothic"/>
              </a:rPr>
              <a:t>прямой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мышцы</a:t>
            </a:r>
            <a:endParaRPr sz="1600" dirty="0">
              <a:latin typeface="Century Gothic"/>
              <a:cs typeface="Century Gothic"/>
            </a:endParaRPr>
          </a:p>
          <a:p>
            <a:pPr marL="9525" marR="60008">
              <a:lnSpc>
                <a:spcPct val="90100"/>
              </a:lnSpc>
              <a:spcBef>
                <a:spcPts val="746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dirty="0">
                <a:latin typeface="Century Gothic"/>
                <a:cs typeface="Century Gothic"/>
              </a:rPr>
              <a:t>Крепится к</a:t>
            </a:r>
            <a:r>
              <a:rPr sz="1600" spc="-71" dirty="0">
                <a:latin typeface="Century Gothic"/>
                <a:cs typeface="Century Gothic"/>
              </a:rPr>
              <a:t> </a:t>
            </a:r>
            <a:r>
              <a:rPr sz="1600" spc="-8" dirty="0">
                <a:latin typeface="Century Gothic"/>
                <a:cs typeface="Century Gothic"/>
              </a:rPr>
              <a:t>латеральной  </a:t>
            </a:r>
            <a:r>
              <a:rPr sz="1600" dirty="0">
                <a:latin typeface="Century Gothic"/>
                <a:cs typeface="Century Gothic"/>
              </a:rPr>
              <a:t>стенке </a:t>
            </a:r>
            <a:r>
              <a:rPr sz="1600" spc="-8" dirty="0">
                <a:latin typeface="Century Gothic"/>
                <a:cs typeface="Century Gothic"/>
              </a:rPr>
              <a:t>орбиты(бугорок  </a:t>
            </a:r>
            <a:r>
              <a:rPr sz="1600" spc="-4" dirty="0">
                <a:latin typeface="Century Gothic"/>
                <a:cs typeface="Century Gothic"/>
              </a:rPr>
              <a:t>Whitnall)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3928" y="1124744"/>
            <a:ext cx="4797393" cy="482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4329" y="188640"/>
            <a:ext cx="4795341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Связочный</a:t>
            </a:r>
            <a:r>
              <a:rPr sz="3200" i="0" spc="-64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аппарат</a:t>
            </a:r>
            <a:endParaRPr sz="32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087" y="980728"/>
            <a:ext cx="7743824" cy="5323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2A5AC6-2731-4D69-BA0C-5A8EBD0B176C}"/>
              </a:ext>
            </a:extLst>
          </p:cNvPr>
          <p:cNvSpPr/>
          <p:nvPr/>
        </p:nvSpPr>
        <p:spPr>
          <a:xfrm rot="20029831">
            <a:off x="854657" y="4710593"/>
            <a:ext cx="7659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2">
                    <a:alpha val="8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Бабаджанян Акоп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imated_picture_list_with_color_text_tabs_TP1020115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9BA382-DE24-4158-BBE4-78555521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Анимированный список рисунков с цветными текстовыми вкладками</Template>
  <TotalTime>0</TotalTime>
  <Words>514</Words>
  <Application>Microsoft Office PowerPoint</Application>
  <PresentationFormat>Экран (4:3)</PresentationFormat>
  <Paragraphs>102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Animated_picture_list_with_color_text_tabs_TP102011595</vt:lpstr>
      <vt:lpstr>Слайд 1</vt:lpstr>
      <vt:lpstr>Что такое блефаропластика? Ее цель?</vt:lpstr>
      <vt:lpstr>Функции века</vt:lpstr>
      <vt:lpstr>Наружная анатомия век</vt:lpstr>
      <vt:lpstr>Сагиттальный распил орбиты</vt:lpstr>
      <vt:lpstr>Orbicularis oculi</vt:lpstr>
      <vt:lpstr>Медиальный кантус Особенность – прочно фиксирован</vt:lpstr>
      <vt:lpstr>Латеральный кантус Особенность - мобилен</vt:lpstr>
      <vt:lpstr>Связочный аппарат</vt:lpstr>
      <vt:lpstr>Тарзальные пластинки</vt:lpstr>
      <vt:lpstr>Перегородка (септа) орбиты</vt:lpstr>
      <vt:lpstr>Жировые пакеты орбиты</vt:lpstr>
      <vt:lpstr>Слезный аппарат</vt:lpstr>
      <vt:lpstr>Кровоснабжение</vt:lpstr>
      <vt:lpstr>Иннервация</vt:lpstr>
      <vt:lpstr>Показания</vt:lpstr>
      <vt:lpstr>Слайд 17</vt:lpstr>
      <vt:lpstr>Противопоказания</vt:lpstr>
      <vt:lpstr>Слайд 19</vt:lpstr>
      <vt:lpstr>Слайд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2015-09-16T14:59:31Z</dcterms:created>
  <dcterms:modified xsi:type="dcterms:W3CDTF">2021-02-17T18:10:34Z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