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1" r:id="rId1"/>
  </p:sldMasterIdLst>
  <p:notesMasterIdLst>
    <p:notesMasterId r:id="rId19"/>
  </p:notesMasterIdLst>
  <p:sldIdLst>
    <p:sldId id="295" r:id="rId2"/>
    <p:sldId id="296" r:id="rId3"/>
    <p:sldId id="338" r:id="rId4"/>
    <p:sldId id="339" r:id="rId5"/>
    <p:sldId id="340" r:id="rId6"/>
    <p:sldId id="347" r:id="rId7"/>
    <p:sldId id="342" r:id="rId8"/>
    <p:sldId id="343" r:id="rId9"/>
    <p:sldId id="344" r:id="rId10"/>
    <p:sldId id="341" r:id="rId11"/>
    <p:sldId id="345" r:id="rId12"/>
    <p:sldId id="346" r:id="rId13"/>
    <p:sldId id="348" r:id="rId14"/>
    <p:sldId id="349" r:id="rId15"/>
    <p:sldId id="350" r:id="rId16"/>
    <p:sldId id="351" r:id="rId17"/>
    <p:sldId id="313" r:id="rId18"/>
  </p:sldIdLst>
  <p:sldSz cx="10080625" cy="7559675"/>
  <p:notesSz cx="6797675" cy="9874250"/>
  <p:defaultTextStyle>
    <a:defPPr>
      <a:defRPr lang="en-GB"/>
    </a:defPPr>
    <a:lvl1pPr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31665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7499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3332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9164" indent="-215834" algn="l" defTabSz="71891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5289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2347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199405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6462" algn="l" defTabSz="914115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660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00"/>
    <a:srgbClr val="A5C3D3"/>
    <a:srgbClr val="9AB8C8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97" autoAdjust="0"/>
  </p:normalViewPr>
  <p:slideViewPr>
    <p:cSldViewPr>
      <p:cViewPr>
        <p:scale>
          <a:sx n="65" d="100"/>
          <a:sy n="65" d="100"/>
        </p:scale>
        <p:origin x="-1144" y="-2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110" y="546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60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82650" y="1008063"/>
            <a:ext cx="4841875" cy="363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079" y="4995037"/>
            <a:ext cx="4566519" cy="403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0439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19" indent="-285662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643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702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760" indent="-228529" algn="l" defTabSz="7189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289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91411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50530" y="9378464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275452-4F68-47C3-987E-6699344E7260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64517" name="Дата 4"/>
          <p:cNvSpPr>
            <a:spLocks noGrp="1"/>
          </p:cNvSpPr>
          <p:nvPr>
            <p:ph type="dt" sz="quarter" idx="1"/>
          </p:nvPr>
        </p:nvSpPr>
        <p:spPr bwMode="auto">
          <a:xfrm>
            <a:off x="3850530" y="1"/>
            <a:ext cx="2946058" cy="4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mtClean="0"/>
              <a:t>Лекция 2</a:t>
            </a:r>
          </a:p>
        </p:txBody>
      </p:sp>
    </p:spTree>
    <p:extLst>
      <p:ext uri="{BB962C8B-B14F-4D97-AF65-F5344CB8AC3E}">
        <p14:creationId xmlns:p14="http://schemas.microsoft.com/office/powerpoint/2010/main" val="3024702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348403"/>
            <a:ext cx="8568531" cy="162043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27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47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09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67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5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7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6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4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2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0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28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6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5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14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789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0604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79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16" indent="0">
              <a:buNone/>
              <a:defRPr sz="2200" b="1"/>
            </a:lvl2pPr>
            <a:lvl3pPr marL="1007630" indent="0">
              <a:buNone/>
              <a:defRPr sz="2000" b="1"/>
            </a:lvl3pPr>
            <a:lvl4pPr marL="1511445" indent="0">
              <a:buNone/>
              <a:defRPr sz="1800" b="1"/>
            </a:lvl4pPr>
            <a:lvl5pPr marL="2015259" indent="0">
              <a:buNone/>
              <a:defRPr sz="1800" b="1"/>
            </a:lvl5pPr>
            <a:lvl6pPr marL="2519074" indent="0">
              <a:buNone/>
              <a:defRPr sz="1800" b="1"/>
            </a:lvl6pPr>
            <a:lvl7pPr marL="3022888" indent="0">
              <a:buNone/>
              <a:defRPr sz="1800" b="1"/>
            </a:lvl7pPr>
            <a:lvl8pPr marL="3526703" indent="0">
              <a:buNone/>
              <a:defRPr sz="1800" b="1"/>
            </a:lvl8pPr>
            <a:lvl9pPr marL="403051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9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35AB-7D8C-42E8-9663-DE05755A2BA2}" type="datetime1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458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39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248" y="300991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6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9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16" indent="0">
              <a:buNone/>
              <a:defRPr sz="3100"/>
            </a:lvl2pPr>
            <a:lvl3pPr marL="1007630" indent="0">
              <a:buNone/>
              <a:defRPr sz="2600"/>
            </a:lvl3pPr>
            <a:lvl4pPr marL="1511445" indent="0">
              <a:buNone/>
              <a:defRPr sz="2200"/>
            </a:lvl4pPr>
            <a:lvl5pPr marL="2015259" indent="0">
              <a:buNone/>
              <a:defRPr sz="2200"/>
            </a:lvl5pPr>
            <a:lvl6pPr marL="2519074" indent="0">
              <a:buNone/>
              <a:defRPr sz="2200"/>
            </a:lvl6pPr>
            <a:lvl7pPr marL="3022888" indent="0">
              <a:buNone/>
              <a:defRPr sz="2200"/>
            </a:lvl7pPr>
            <a:lvl8pPr marL="3526703" indent="0">
              <a:buNone/>
              <a:defRPr sz="2200"/>
            </a:lvl8pPr>
            <a:lvl9pPr marL="403051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16" indent="0">
              <a:buNone/>
              <a:defRPr sz="1300"/>
            </a:lvl2pPr>
            <a:lvl3pPr marL="1007630" indent="0">
              <a:buNone/>
              <a:defRPr sz="1100"/>
            </a:lvl3pPr>
            <a:lvl4pPr marL="1511445" indent="0">
              <a:buNone/>
              <a:defRPr sz="1000"/>
            </a:lvl4pPr>
            <a:lvl5pPr marL="2015259" indent="0">
              <a:buNone/>
              <a:defRPr sz="1000"/>
            </a:lvl5pPr>
            <a:lvl6pPr marL="2519074" indent="0">
              <a:buNone/>
              <a:defRPr sz="1000"/>
            </a:lvl6pPr>
            <a:lvl7pPr marL="3022888" indent="0">
              <a:buNone/>
              <a:defRPr sz="1000"/>
            </a:lvl7pPr>
            <a:lvl8pPr marL="3526703" indent="0">
              <a:buNone/>
              <a:defRPr sz="1000"/>
            </a:lvl8pPr>
            <a:lvl9pPr marL="403051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81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763928"/>
            <a:ext cx="9072563" cy="4989036"/>
          </a:xfrm>
          <a:prstGeom prst="rect">
            <a:avLst/>
          </a:prstGeom>
        </p:spPr>
        <p:txBody>
          <a:bodyPr vert="horz" lIns="100761" tIns="50382" rIns="100761" bIns="5038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7006702"/>
            <a:ext cx="3192198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7006702"/>
            <a:ext cx="2352146" cy="402483"/>
          </a:xfrm>
          <a:prstGeom prst="rect">
            <a:avLst/>
          </a:prstGeom>
        </p:spPr>
        <p:txBody>
          <a:bodyPr vert="horz" lIns="100761" tIns="50382" rIns="100761" bIns="5038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0763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861" indent="-377861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699" indent="-314883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539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35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16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098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4797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8612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426" indent="-251908" algn="l" defTabSz="10076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16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630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445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259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074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288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6703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518" algn="l" defTabSz="100763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2.jpe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3"/>
          <p:cNvSpPr>
            <a:spLocks noChangeArrowheads="1"/>
          </p:cNvSpPr>
          <p:nvPr/>
        </p:nvSpPr>
        <p:spPr bwMode="auto">
          <a:xfrm>
            <a:off x="575816" y="286988"/>
            <a:ext cx="9217024" cy="648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Кафедра общественного здоровья и здравоохранения</a:t>
            </a:r>
          </a:p>
          <a:p>
            <a:pPr algn="ctr"/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Дисциплина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«Доказательная медицина»</a:t>
            </a: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sz="3500" dirty="0" smtClean="0">
                <a:solidFill>
                  <a:schemeClr val="tx1"/>
                </a:solidFill>
                <a:latin typeface="+mn-lt"/>
              </a:rPr>
              <a:t>Лекция № 3. </a:t>
            </a:r>
            <a:r>
              <a:rPr lang="ru-RU" sz="3500" b="1" dirty="0">
                <a:solidFill>
                  <a:srgbClr val="990000"/>
                </a:solidFill>
                <a:latin typeface="+mn-lt"/>
              </a:rPr>
              <a:t>Основы выбора методов сравнения </a:t>
            </a:r>
            <a:r>
              <a:rPr lang="ru-RU" sz="3500" b="1" dirty="0" smtClean="0">
                <a:solidFill>
                  <a:srgbClr val="990000"/>
                </a:solidFill>
                <a:latin typeface="+mn-lt"/>
              </a:rPr>
              <a:t>двух </a:t>
            </a:r>
            <a:r>
              <a:rPr lang="ru-RU" sz="3500" b="1" dirty="0">
                <a:solidFill>
                  <a:srgbClr val="990000"/>
                </a:solidFill>
                <a:latin typeface="+mn-lt"/>
              </a:rPr>
              <a:t>групп медицинских данных.</a:t>
            </a:r>
            <a:endParaRPr lang="ru-RU" sz="3500" b="1" dirty="0" smtClean="0">
              <a:solidFill>
                <a:srgbClr val="990000"/>
              </a:solidFill>
              <a:latin typeface="+mn-lt"/>
            </a:endParaRPr>
          </a:p>
          <a:p>
            <a:endParaRPr lang="ru-RU" sz="3500" b="1" dirty="0">
              <a:solidFill>
                <a:schemeClr val="tx1"/>
              </a:solidFill>
              <a:latin typeface="+mn-lt"/>
            </a:endParaRPr>
          </a:p>
          <a:p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+mn-lt"/>
              </a:rPr>
              <a:t>Доцент кафедры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ОЗиЗ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к.ф.м.н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ru-RU" dirty="0" err="1" smtClean="0">
                <a:solidFill>
                  <a:schemeClr val="tx1"/>
                </a:solidFill>
                <a:latin typeface="+mn-lt"/>
              </a:rPr>
              <a:t>Аршукова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Ирина Леонидовна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r>
              <a:rPr lang="ru-RU" sz="3500" dirty="0">
                <a:solidFill>
                  <a:schemeClr val="tx1"/>
                </a:solidFill>
                <a:latin typeface="+mn-lt"/>
              </a:rPr>
              <a:t> </a:t>
            </a:r>
            <a:endParaRPr lang="ru-RU" sz="3500" dirty="0" smtClean="0">
              <a:solidFill>
                <a:schemeClr val="tx1"/>
              </a:solidFill>
              <a:latin typeface="+mn-lt"/>
            </a:endParaRPr>
          </a:p>
          <a:p>
            <a:endParaRPr lang="ru-RU" sz="35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+mn-lt"/>
              </a:rPr>
              <a:t>Красноярск,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201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9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3798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5040" y="3405765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0" y="3405765"/>
                <a:ext cx="2451953" cy="8670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5400352" y="5565489"/>
                <a:ext cx="1561261" cy="75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352" y="5565489"/>
                <a:ext cx="1561261" cy="7563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071006" y="4617025"/>
            <a:ext cx="3647152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Для независимых данных: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632600" y="5565490"/>
                <a:ext cx="1575496" cy="7563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600" y="5565490"/>
                <a:ext cx="1575496" cy="7563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40248" y="5689528"/>
                <a:ext cx="3051413" cy="5082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48" y="5689528"/>
                <a:ext cx="3051413" cy="5082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63848" y="539477"/>
            <a:ext cx="374288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54819" y="1012742"/>
                <a:ext cx="3655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819" y="1012742"/>
                <a:ext cx="3655616" cy="435825"/>
              </a:xfrm>
              <a:prstGeom prst="rect">
                <a:avLst/>
              </a:prstGeom>
              <a:blipFill rotWithShape="0">
                <a:blip r:embed="rId6"/>
                <a:stretch>
                  <a:fillRect l="-2500" t="-16667"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52909" y="1486007"/>
            <a:ext cx="5726761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 Нормальное распределение в группах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2735290" y="2123653"/>
            <a:ext cx="1656950" cy="576064"/>
          </a:xfrm>
          <a:prstGeom prst="straightConnector1">
            <a:avLst/>
          </a:prstGeom>
          <a:ln w="3810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06732" y="2613690"/>
            <a:ext cx="290842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Стьюдента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8443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1840" y="539477"/>
            <a:ext cx="2910669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990000"/>
                </a:solidFill>
                <a:latin typeface="+mn-lt"/>
              </a:rPr>
              <a:t>Европеоиды-хакасы</a:t>
            </a:r>
            <a:endParaRPr lang="ru-RU" b="1" dirty="0">
              <a:solidFill>
                <a:srgbClr val="99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437618"/>
                  </p:ext>
                </p:extLst>
              </p:nvPr>
            </p:nvGraphicFramePr>
            <p:xfrm>
              <a:off x="564549" y="1259557"/>
              <a:ext cx="3628414" cy="158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206"/>
                    <a:gridCol w="1872208"/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европеоиды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хакасы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89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86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42.68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43.05 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3.10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3.04</m:t>
                                </m:r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20437618"/>
                  </p:ext>
                </p:extLst>
              </p:nvPr>
            </p:nvGraphicFramePr>
            <p:xfrm>
              <a:off x="564549" y="1259557"/>
              <a:ext cx="3628414" cy="15849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56206"/>
                    <a:gridCol w="1872208"/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европеоиды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100763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>
                              <a:solidFill>
                                <a:srgbClr val="990000"/>
                              </a:solidFill>
                              <a:latin typeface="+mn-lt"/>
                            </a:rPr>
                            <a:t>хакасы</a:t>
                          </a:r>
                        </a:p>
                      </a:txBody>
                      <a:tcPr/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106061" r="-10763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106061" r="-649" b="-200000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209231" r="-107639" b="-10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209231" r="-649" b="-103077"/>
                          </a:stretch>
                        </a:blipFill>
                      </a:tcPr>
                    </a:tc>
                  </a:tr>
                  <a:tr h="39624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347" t="-309231" r="-107639" b="-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93831" t="-309231" r="-649" b="-307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184328" y="1259557"/>
                <a:ext cx="3502947" cy="81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3.10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89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≈0.33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328" y="1259557"/>
                <a:ext cx="3502947" cy="8158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184328" y="2283951"/>
                <a:ext cx="3587008" cy="8158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3.04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86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≈0.33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328" y="2283951"/>
                <a:ext cx="3587008" cy="8158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65915" y="3669468"/>
                <a:ext cx="6275692" cy="524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0.33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0.33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0.47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15" y="3669468"/>
                <a:ext cx="6275692" cy="52469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1800" y="4864639"/>
                <a:ext cx="5344476" cy="756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43.05−42.68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0.47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≈0.79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0" y="4864639"/>
                <a:ext cx="5344476" cy="7564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336456" y="5625858"/>
                <a:ext cx="3080074" cy="466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/>
                      </a:rPr>
                      <m:t>=2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  </a:t>
                </a:r>
                <a:r>
                  <a:rPr lang="ru-RU" dirty="0" smtClean="0">
                    <a:solidFill>
                      <a:schemeClr val="tx1"/>
                    </a:solidFill>
                  </a:rPr>
                  <a:t>для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≤0.05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456" y="5625858"/>
                <a:ext cx="3080074" cy="466666"/>
              </a:xfrm>
              <a:prstGeom prst="rect">
                <a:avLst/>
              </a:prstGeom>
              <a:blipFill rotWithShape="0">
                <a:blip r:embed="rId7"/>
                <a:stretch>
                  <a:fillRect t="-15789" b="-236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2507" y="6372125"/>
                <a:ext cx="5058693" cy="537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незначимы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07" y="6372125"/>
                <a:ext cx="5058693" cy="537198"/>
              </a:xfrm>
              <a:prstGeom prst="rect">
                <a:avLst/>
              </a:prstGeom>
              <a:blipFill rotWithShape="0">
                <a:blip r:embed="rId8"/>
                <a:stretch>
                  <a:fillRect t="-13636" r="-1448" b="-26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23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56431" y="139850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Фишера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983" y="1979637"/>
            <a:ext cx="5269458" cy="398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998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68104" y="1403573"/>
            <a:ext cx="1296144" cy="122413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16376" y="1403573"/>
            <a:ext cx="1368152" cy="1173653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16152" y="2771725"/>
            <a:ext cx="2993833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7922" y="2740543"/>
            <a:ext cx="3367332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Непараметрические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364" y="3828638"/>
            <a:ext cx="374288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2335" y="4301903"/>
                <a:ext cx="3655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5" y="4301903"/>
                <a:ext cx="3655616" cy="435825"/>
              </a:xfrm>
              <a:prstGeom prst="rect">
                <a:avLst/>
              </a:prstGeom>
              <a:blipFill rotWithShape="0">
                <a:blip r:embed="rId2"/>
                <a:stretch>
                  <a:fillRect l="-2667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0425" y="4775168"/>
            <a:ext cx="4303358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 Нормальное распределение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 группах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376278" y="3707829"/>
            <a:ext cx="1392226" cy="2285478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776616" y="3707829"/>
            <a:ext cx="504056" cy="936104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32600" y="4704886"/>
            <a:ext cx="2103846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Качественные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данные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0143" y="5993307"/>
            <a:ext cx="7475380" cy="1122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Данные порядковые или данные количественные,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о нарушается одной из условий для параметрических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методов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93108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Непараметрические методы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91840" y="3275781"/>
                <a:ext cx="8424936" cy="1122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>
                    <a:solidFill>
                      <a:schemeClr val="tx1"/>
                    </a:solidFill>
                    <a:latin typeface="+mn-lt"/>
                  </a:rPr>
                  <a:t>Данные </a:t>
                </a:r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порядковые</a:t>
                </a:r>
              </a:p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Данные количественные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или распределение асимметрично)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40" y="3275781"/>
                <a:ext cx="8424936" cy="1122808"/>
              </a:xfrm>
              <a:prstGeom prst="rect">
                <a:avLst/>
              </a:prstGeom>
              <a:blipFill rotWithShape="0">
                <a:blip r:embed="rId2"/>
                <a:stretch>
                  <a:fillRect l="-1158" t="-6486" b="-108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1840" y="1979637"/>
                <a:ext cx="8712746" cy="43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Качественные данные – критерий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 (критерий Пирсона)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40" y="1979637"/>
                <a:ext cx="8712746" cy="435825"/>
              </a:xfrm>
              <a:prstGeom prst="rect">
                <a:avLst/>
              </a:prstGeom>
              <a:blipFill rotWithShape="0">
                <a:blip r:embed="rId3"/>
                <a:stretch>
                  <a:fillRect l="-1120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>
            <a:off x="3960192" y="4211885"/>
            <a:ext cx="72008" cy="576064"/>
          </a:xfrm>
          <a:prstGeom prst="straightConnector1">
            <a:avLst/>
          </a:prstGeom>
          <a:ln w="7620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36056" y="4823083"/>
            <a:ext cx="273209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Ранговые критерии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7864" y="5465488"/>
            <a:ext cx="326512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Манна-Уитни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4839" y="5465487"/>
            <a:ext cx="3048463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Критерий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Вилкоксона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3096096" y="5258908"/>
            <a:ext cx="360040" cy="321129"/>
          </a:xfrm>
          <a:prstGeom prst="straightConnector1">
            <a:avLst/>
          </a:prstGeom>
          <a:ln w="1905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004308" y="5258908"/>
            <a:ext cx="396044" cy="206579"/>
          </a:xfrm>
          <a:prstGeom prst="straightConnector1">
            <a:avLst/>
          </a:prstGeom>
          <a:ln w="19050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1354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44440" y="1581314"/>
            <a:ext cx="3595151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 ЧСС в двух группах детей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88456" y="2216316"/>
            <a:ext cx="7343898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x(2-3 года): 102, 87, 105, 110, 99, 90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n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x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=6)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y(4-5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лет): 98, 100, 88, 92, 83, 95, 100, 92, 85, 94 (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n</a:t>
            </a:r>
            <a:r>
              <a:rPr lang="ru-RU" sz="1400" dirty="0" err="1">
                <a:solidFill>
                  <a:schemeClr val="tx1"/>
                </a:solidFill>
                <a:latin typeface="+mn-lt"/>
              </a:rPr>
              <a:t>y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=10)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69269" y="3906282"/>
            <a:ext cx="8928744" cy="1122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Вариационный ряд и ранги: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83, 85, 87, 88, 90, 92, 92, 94, 95, 98, 99, 100, 100, 102, 105,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110 </a:t>
            </a:r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1     2       3     4      5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6.5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6.5    8      9     10   11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12.5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12.5    14      15 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16 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47824" y="47134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Манна-Уитни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72632" y="1893892"/>
            <a:ext cx="3240360" cy="37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14      3 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15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    16     11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5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36705" y="1836632"/>
            <a:ext cx="49564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990000"/>
                </a:solidFill>
                <a:latin typeface="+mn-lt"/>
              </a:rPr>
              <a:t>64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11611" y="2632107"/>
            <a:ext cx="5038725" cy="3785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10    12.5   4     6.5    1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9 </a:t>
            </a:r>
            <a:r>
              <a:rPr lang="ru-RU" sz="2000" dirty="0" smtClean="0">
                <a:solidFill>
                  <a:srgbClr val="990000"/>
                </a:solidFill>
                <a:latin typeface="+mn-lt"/>
              </a:rPr>
              <a:t>   12.5   6.5    2     </a:t>
            </a:r>
            <a:r>
              <a:rPr lang="ru-RU" sz="2000" dirty="0">
                <a:solidFill>
                  <a:srgbClr val="990000"/>
                </a:solidFill>
                <a:latin typeface="+mn-lt"/>
              </a:rPr>
              <a:t>8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111774" y="2592037"/>
            <a:ext cx="495649" cy="4358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990000"/>
                </a:solidFill>
                <a:latin typeface="+mn-lt"/>
              </a:rPr>
              <a:t>72</a:t>
            </a:r>
            <a:endParaRPr lang="ru-RU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6411" y="5739151"/>
            <a:ext cx="8958735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Насчитывают параметры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U.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Сравнивают с критическим табличным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значением.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9387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04" y="1043533"/>
            <a:ext cx="7488832" cy="5780661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9832" y="107429"/>
            <a:ext cx="9072563" cy="1259946"/>
          </a:xfrm>
          <a:prstGeom prst="rect">
            <a:avLst/>
          </a:prstGeom>
        </p:spPr>
        <p:txBody>
          <a:bodyPr/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9649" y="6948189"/>
                <a:ext cx="8712746" cy="435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Качественные данные – критерий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>
                    <a:solidFill>
                      <a:schemeClr val="tx1"/>
                    </a:solidFill>
                    <a:latin typeface="+mn-lt"/>
                  </a:rPr>
                  <a:t> (критерий Пирсона)</a:t>
                </a:r>
                <a:endParaRPr lang="ru-RU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49" y="6948189"/>
                <a:ext cx="8712746" cy="435825"/>
              </a:xfrm>
              <a:prstGeom prst="rect">
                <a:avLst/>
              </a:prstGeom>
              <a:blipFill rotWithShape="0">
                <a:blip r:embed="rId3"/>
                <a:stretch>
                  <a:fillRect l="-1050" t="-16901" b="-32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804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872" y="2699717"/>
            <a:ext cx="8533555" cy="8651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rgbClr val="990000"/>
                  </a:solidFill>
                  <a:prstDash val="solid"/>
                  <a:miter lim="800000"/>
                </a:ln>
                <a:solidFill>
                  <a:srgbClr val="99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Благодарю за внимание</a:t>
            </a:r>
            <a:endParaRPr lang="ru-RU" sz="5400" b="1" cap="none" spc="0" dirty="0">
              <a:ln w="18000">
                <a:solidFill>
                  <a:srgbClr val="990000"/>
                </a:solidFill>
                <a:prstDash val="solid"/>
                <a:miter lim="800000"/>
              </a:ln>
              <a:solidFill>
                <a:srgbClr val="99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74010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872" y="971525"/>
            <a:ext cx="8035790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Цель лекции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овладеть навыками трактовки информации: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о сравнении групп медицинских данных</a:t>
            </a:r>
          </a:p>
          <a:p>
            <a:pPr>
              <a:lnSpc>
                <a:spcPct val="200000"/>
              </a:lnSpc>
            </a:pP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7459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Примеры:</a:t>
            </a:r>
          </a:p>
          <a:p>
            <a:r>
              <a:rPr lang="ru-RU" dirty="0" smtClean="0"/>
              <a:t>сравнение данных клинического испытания по опытной и контрольной группе</a:t>
            </a:r>
          </a:p>
          <a:p>
            <a:r>
              <a:rPr lang="ru-RU" dirty="0"/>
              <a:t>с</a:t>
            </a:r>
            <a:r>
              <a:rPr lang="ru-RU" dirty="0" smtClean="0"/>
              <a:t>равнение показателей крови до лечения с этими же показателями после по группе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605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Сравнение двух групп</a:t>
            </a:r>
            <a:endParaRPr lang="ru-RU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168104" y="1403573"/>
            <a:ext cx="1296144" cy="122413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16376" y="1403573"/>
            <a:ext cx="1368152" cy="1173653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16152" y="2771725"/>
            <a:ext cx="2993833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7922" y="2740543"/>
            <a:ext cx="3367332" cy="8938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Непараметрические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+mn-lt"/>
              </a:rPr>
              <a:t>методы</a:t>
            </a:r>
            <a:endParaRPr lang="ru-RU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7566" y="4139877"/>
            <a:ext cx="5071004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Основаны на сравнении параметров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нормального распределения – М и </a:t>
            </a:r>
            <a:r>
              <a:rPr lang="el-GR" dirty="0" smtClean="0">
                <a:solidFill>
                  <a:schemeClr val="tx1"/>
                </a:solidFill>
                <a:latin typeface="+mn-lt"/>
              </a:rPr>
              <a:t>σ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824" y="5364012"/>
            <a:ext cx="198528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Более точные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5742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Параметрические методы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9871" y="5546359"/>
            <a:ext cx="5714578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Критерий Стьюдента – сравнение </a:t>
            </a:r>
            <a:r>
              <a:rPr lang="ru-RU" sz="2800" i="1" dirty="0" smtClean="0">
                <a:solidFill>
                  <a:schemeClr val="tx1"/>
                </a:solidFill>
                <a:latin typeface="+mn-lt"/>
              </a:rPr>
              <a:t>М</a:t>
            </a:r>
            <a:endParaRPr lang="ru-RU" sz="28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9871" y="6388871"/>
            <a:ext cx="5214954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Критерий Фишера – сравнение </a:t>
            </a:r>
            <a:r>
              <a:rPr lang="ru-RU" sz="2800" i="1" dirty="0">
                <a:solidFill>
                  <a:schemeClr val="tx1"/>
                </a:solidFill>
                <a:latin typeface="+mn-lt"/>
              </a:rPr>
              <a:t>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283" y="1763613"/>
            <a:ext cx="5880058" cy="309186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98451" y="4790915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>
                <a:solidFill>
                  <a:srgbClr val="990000"/>
                </a:solidFill>
                <a:latin typeface="Monotype Corsiva" panose="03010101010201010101" pitchFamily="66" charset="0"/>
              </a:rPr>
              <a:t>1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42267" y="4790305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2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08464" y="2901255"/>
                <a:ext cx="563616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464" y="2901255"/>
                <a:ext cx="563616" cy="435825"/>
              </a:xfrm>
              <a:prstGeom prst="rect">
                <a:avLst/>
              </a:prstGeom>
              <a:blipFill rotWithShape="1">
                <a:blip r:embed="rId3"/>
                <a:stretch>
                  <a:fillRect b="-28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58504" y="2891053"/>
                <a:ext cx="57073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i="1" smtClean="0">
                              <a:solidFill>
                                <a:srgbClr val="990000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99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>
                  <a:solidFill>
                    <a:srgbClr val="99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8504" y="2891053"/>
                <a:ext cx="570734" cy="435825"/>
              </a:xfrm>
              <a:prstGeom prst="rect">
                <a:avLst/>
              </a:prstGeom>
              <a:blipFill rotWithShape="1">
                <a:blip r:embed="rId4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5978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6260" y="683493"/>
            <a:ext cx="9072563" cy="125994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Условия применения параметрических методов</a:t>
            </a:r>
            <a:endParaRPr lang="ru-RU" sz="4400" b="1" dirty="0">
              <a:solidFill>
                <a:srgbClr val="9900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294" y="2694277"/>
            <a:ext cx="4928913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</a:rPr>
              <a:t>1. Количественные данные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93270" y="3702389"/>
                <a:ext cx="4823243" cy="550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tx1"/>
                    </a:solidFill>
                    <a:latin typeface="+mn-lt"/>
                  </a:rPr>
                  <a:t>2. В каждой группе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≥30</m:t>
                    </m:r>
                  </m:oMath>
                </a14:m>
                <a:endParaRPr lang="ru-RU" sz="32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270" y="3702389"/>
                <a:ext cx="4823243" cy="550279"/>
              </a:xfrm>
              <a:prstGeom prst="rect">
                <a:avLst/>
              </a:prstGeom>
              <a:blipFill rotWithShape="1">
                <a:blip r:embed="rId2"/>
                <a:stretch>
                  <a:fillRect l="-3157" t="-19780" b="-351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22402" y="4697609"/>
            <a:ext cx="8438720" cy="5502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3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. Нормальное распределение в обеих группах</a:t>
            </a:r>
            <a:endParaRPr lang="ru-RU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613" y="5998726"/>
            <a:ext cx="9217024" cy="89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Нормальность распределения – проверяется по критерию Колмогорова-Смирнова или критерию Шапиро-</a:t>
            </a:r>
            <a:r>
              <a:rPr lang="ru-RU" sz="2800" dirty="0" err="1" smtClean="0">
                <a:solidFill>
                  <a:schemeClr val="tx1"/>
                </a:solidFill>
                <a:latin typeface="+mn-lt"/>
              </a:rPr>
              <a:t>Уилка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198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56431" y="139850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44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Стьюдента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52892" y="5458059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892" y="5458059"/>
                <a:ext cx="2451953" cy="8670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53292" y="5201618"/>
                <a:ext cx="4688399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3292" y="5201618"/>
                <a:ext cx="4688399" cy="528991"/>
              </a:xfrm>
              <a:prstGeom prst="rect">
                <a:avLst/>
              </a:prstGeom>
              <a:blipFill rotWithShape="1">
                <a:blip r:embed="rId4"/>
                <a:stretch>
                  <a:fillRect t="-13793" r="-1691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85927" y="5852315"/>
                <a:ext cx="5058693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ru-RU" sz="2800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различия незначимы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927" y="5852315"/>
                <a:ext cx="5058693" cy="528991"/>
              </a:xfrm>
              <a:prstGeom prst="rect">
                <a:avLst/>
              </a:prstGeom>
              <a:blipFill rotWithShape="1">
                <a:blip r:embed="rId5"/>
                <a:stretch>
                  <a:fillRect t="-13793" r="-1325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26874" y="6505471"/>
                <a:ext cx="3211585" cy="528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ru-RU" sz="28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кр</m:t>
                        </m:r>
                      </m:sub>
                    </m:sSub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</a:rPr>
                  <a:t>    </a:t>
                </a:r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- для </a:t>
                </a:r>
                <a14:m>
                  <m:oMath xmlns:m="http://schemas.openxmlformats.org/officeDocument/2006/math">
                    <m:r>
                      <a:rPr lang="ru-RU" sz="28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0.05</m:t>
                    </m:r>
                  </m:oMath>
                </a14:m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874" y="6505471"/>
                <a:ext cx="3211585" cy="528991"/>
              </a:xfrm>
              <a:prstGeom prst="rect">
                <a:avLst/>
              </a:prstGeom>
              <a:blipFill rotWithShape="0">
                <a:blip r:embed="rId6"/>
                <a:stretch>
                  <a:fillRect t="-13793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683" y="1577957"/>
            <a:ext cx="5880058" cy="309186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832400" y="4541232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>
                <a:solidFill>
                  <a:srgbClr val="990000"/>
                </a:solidFill>
                <a:latin typeface="Monotype Corsiva" panose="03010101010201010101" pitchFamily="66" charset="0"/>
              </a:rPr>
              <a:t>1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76216" y="4540622"/>
            <a:ext cx="587020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М</a:t>
            </a:r>
            <a:r>
              <a:rPr lang="ru-RU" sz="1800" dirty="0" smtClean="0">
                <a:solidFill>
                  <a:srgbClr val="990000"/>
                </a:solidFill>
                <a:latin typeface="Monotype Corsiva" panose="03010101010201010101" pitchFamily="66" charset="0"/>
              </a:rPr>
              <a:t>2</a:t>
            </a:r>
            <a:endParaRPr lang="ru-RU" sz="2800" dirty="0">
              <a:solidFill>
                <a:srgbClr val="99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44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78746" y="611485"/>
                <a:ext cx="2451953" cy="867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746" y="611485"/>
                <a:ext cx="2451953" cy="8670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53801" y="1691605"/>
                <a:ext cx="6910225" cy="4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ru-RU" sz="2800" dirty="0" smtClean="0">
                    <a:solidFill>
                      <a:schemeClr val="tx1"/>
                    </a:solidFill>
                    <a:latin typeface="+mn-lt"/>
                  </a:rPr>
                  <a:t> – ошибка определения разности средних</a:t>
                </a:r>
                <a:endParaRPr lang="ru-RU" sz="2800" dirty="0">
                  <a:solidFill>
                    <a:schemeClr val="tx1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801" y="1691605"/>
                <a:ext cx="6910225" cy="493084"/>
              </a:xfrm>
              <a:prstGeom prst="rect">
                <a:avLst/>
              </a:prstGeom>
              <a:blipFill rotWithShape="1">
                <a:blip r:embed="rId3"/>
                <a:stretch>
                  <a:fillRect t="-17284" r="-618" b="-345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1"/>
          <p:cNvSpPr txBox="1">
            <a:spLocks/>
          </p:cNvSpPr>
          <p:nvPr/>
        </p:nvSpPr>
        <p:spPr>
          <a:xfrm>
            <a:off x="698285" y="2663907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36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Критерий Стьюдента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099532" y="3563813"/>
            <a:ext cx="720080" cy="82828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594606" y="3563813"/>
            <a:ext cx="745286" cy="828286"/>
          </a:xfrm>
          <a:prstGeom prst="straightConnector1">
            <a:avLst/>
          </a:prstGeom>
          <a:ln w="381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82317" y="4540005"/>
            <a:ext cx="2834430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+mn-lt"/>
              </a:rPr>
              <a:t>двухвыборочный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4333" y="4527685"/>
            <a:ext cx="1358064" cy="493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парный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5892" y="5614346"/>
            <a:ext cx="310533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анные независимые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38706" y="5614346"/>
            <a:ext cx="2717411" cy="779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д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анные зависимые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(связанные)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589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98284" y="251445"/>
            <a:ext cx="9072563" cy="1259946"/>
          </a:xfrm>
          <a:prstGeom prst="rect">
            <a:avLst/>
          </a:prstGeom>
        </p:spPr>
        <p:txBody>
          <a:bodyPr vert="horz" lIns="100761" tIns="50382" rIns="100761" bIns="50382" rtlCol="0" anchor="ctr">
            <a:normAutofit/>
          </a:bodyPr>
          <a:lstStyle>
            <a:lvl1pPr algn="ctr" defTabSz="100763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ru-RU" sz="3600" b="1" dirty="0" smtClean="0">
                <a:solidFill>
                  <a:srgbClr val="990000"/>
                </a:solidFill>
                <a:latin typeface="Segoe Print" panose="02000600000000000000" pitchFamily="2" charset="0"/>
              </a:rPr>
              <a:t>Пример использования критерия Стьюдента для независимых данных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1880" y="1854608"/>
            <a:ext cx="182934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европеоиды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36256" y="1833732"/>
            <a:ext cx="1085875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хакасы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16576" y="1833731"/>
            <a:ext cx="129394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тувинцы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15313" y="2460405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13" y="2460405"/>
                <a:ext cx="1191224" cy="435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512309" y="2410919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=99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2309" y="2410919"/>
                <a:ext cx="1191224" cy="4358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68150" y="2418940"/>
                <a:ext cx="1191224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150" y="2418940"/>
                <a:ext cx="1191224" cy="4358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48" y="3491805"/>
            <a:ext cx="2205616" cy="12644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385" y="3491805"/>
            <a:ext cx="2205616" cy="12644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36" y="3479517"/>
            <a:ext cx="2205616" cy="12644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013924" y="5174640"/>
                <a:ext cx="21445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42.68 мм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924" y="5174640"/>
                <a:ext cx="2144561" cy="4358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09751" y="5174640"/>
                <a:ext cx="16636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44.63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751" y="5174640"/>
                <a:ext cx="1663661" cy="4358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7440" y="5174639"/>
                <a:ext cx="2144561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43.05 мм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440" y="5174639"/>
                <a:ext cx="2144561" cy="43582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288135" y="5762867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3.10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135" y="5762867"/>
                <a:ext cx="1418402" cy="4358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532380" y="5736041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2.86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380" y="5736041"/>
                <a:ext cx="1418402" cy="4358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509253" y="5762867"/>
                <a:ext cx="1418402" cy="4358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3.04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253" y="5762867"/>
                <a:ext cx="1418402" cy="4358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11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2499</TotalTime>
  <Words>674</Words>
  <Application>Microsoft Office PowerPoint</Application>
  <PresentationFormat>Произвольный</PresentationFormat>
  <Paragraphs>132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Сравнение</vt:lpstr>
      <vt:lpstr>Сравнение двух групп</vt:lpstr>
      <vt:lpstr>Параметрические методы</vt:lpstr>
      <vt:lpstr>Условия применения параметрических методов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двух групп</vt:lpstr>
      <vt:lpstr>Непараметрические методы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Предложение стратегии</dc:title>
  <dc:creator>shulmin</dc:creator>
  <dc:description>Предложение пути развития и альтернатив, рекомендации по использованию той или другой стратегии</dc:description>
  <cp:lastModifiedBy>Nina</cp:lastModifiedBy>
  <cp:revision>191</cp:revision>
  <cp:lastPrinted>2012-10-09T07:26:14Z</cp:lastPrinted>
  <dcterms:modified xsi:type="dcterms:W3CDTF">2020-03-28T09:24:29Z</dcterms:modified>
</cp:coreProperties>
</file>