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sldIdLst>
    <p:sldId id="256" r:id="rId2"/>
    <p:sldId id="259" r:id="rId3"/>
    <p:sldId id="260" r:id="rId4"/>
    <p:sldId id="262" r:id="rId5"/>
    <p:sldId id="261" r:id="rId6"/>
    <p:sldId id="257" r:id="rId7"/>
    <p:sldId id="263" r:id="rId8"/>
    <p:sldId id="264" r:id="rId9"/>
    <p:sldId id="276" r:id="rId10"/>
    <p:sldId id="286" r:id="rId11"/>
    <p:sldId id="266" r:id="rId12"/>
    <p:sldId id="271" r:id="rId13"/>
    <p:sldId id="287" r:id="rId14"/>
    <p:sldId id="272" r:id="rId15"/>
    <p:sldId id="267" r:id="rId16"/>
    <p:sldId id="268" r:id="rId17"/>
    <p:sldId id="270" r:id="rId18"/>
    <p:sldId id="265" r:id="rId19"/>
    <p:sldId id="274" r:id="rId20"/>
    <p:sldId id="275" r:id="rId21"/>
    <p:sldId id="279" r:id="rId22"/>
    <p:sldId id="280" r:id="rId23"/>
    <p:sldId id="281" r:id="rId24"/>
    <p:sldId id="258" r:id="rId2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06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</p:grpSp>
      </p:grpSp>
      <p:sp>
        <p:nvSpPr>
          <p:cNvPr id="8211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8212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C47A91-6DD4-42AB-A63D-BA3FFE11E2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B40309-D9D8-4F0A-964F-8D039C2DCE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4271A5-EA0B-4DF5-AE93-EBBFEF241B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981200"/>
            <a:ext cx="8229600" cy="38862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6A4EDA-6B2A-4B3E-B681-4B2F2FA14D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EEFBBF-233E-4B39-9E81-A254B8FA64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E87A1E-CC87-45E3-BE23-5E793CDAFD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F3A6BD-7B70-4A29-94A1-2C55A230ED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782A77-CF3C-4A07-A6A4-7F1F68BE3E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65FAEA-690A-40BC-83F7-CB7F1477B5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1B7802-C40D-4226-AA95-EC3FEA3E27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CB5059-A594-4C0A-854B-C6AB349F73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3ABE02-9372-49A7-95C1-25FD190CD1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 Black" pitchFamily="34" charset="0"/>
              </a:defRPr>
            </a:lvl1pPr>
          </a:lstStyle>
          <a:p>
            <a:pPr>
              <a:defRPr/>
            </a:pPr>
            <a:fld id="{F7384F8C-54F1-4557-B1E0-5FD930236F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7173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7174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7175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chemeClr val="hlink"/>
                </a:solidFill>
                <a:latin typeface="Arial" pitchFamily="34" charset="0"/>
              </a:endParaRPr>
            </a:p>
          </p:txBody>
        </p:sp>
        <p:sp>
          <p:nvSpPr>
            <p:cNvPr id="7176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chemeClr val="hlink"/>
                </a:solidFill>
                <a:latin typeface="Arial" pitchFamily="34" charset="0"/>
              </a:endParaRPr>
            </a:p>
          </p:txBody>
        </p:sp>
        <p:sp>
          <p:nvSpPr>
            <p:cNvPr id="7177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chemeClr val="accent2"/>
                </a:solidFill>
                <a:latin typeface="Arial" pitchFamily="34" charset="0"/>
              </a:endParaRPr>
            </a:p>
          </p:txBody>
        </p:sp>
        <p:sp>
          <p:nvSpPr>
            <p:cNvPr id="7178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chemeClr val="hlink"/>
                </a:solidFill>
                <a:latin typeface="Arial" pitchFamily="34" charset="0"/>
              </a:endParaRPr>
            </a:p>
          </p:txBody>
        </p:sp>
        <p:sp>
          <p:nvSpPr>
            <p:cNvPr id="7179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7180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chemeClr val="accent2"/>
                </a:solidFill>
                <a:latin typeface="Arial" pitchFamily="34" charset="0"/>
              </a:endParaRPr>
            </a:p>
          </p:txBody>
        </p:sp>
        <p:sp>
          <p:nvSpPr>
            <p:cNvPr id="7181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chemeClr val="accent2"/>
                </a:solidFill>
                <a:latin typeface="Arial" pitchFamily="34" charset="0"/>
              </a:endParaRPr>
            </a:p>
          </p:txBody>
        </p:sp>
      </p:grpSp>
      <p:sp>
        <p:nvSpPr>
          <p:cNvPr id="1029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30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7184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995613" y="1916113"/>
            <a:ext cx="6148387" cy="2209800"/>
          </a:xfrm>
        </p:spPr>
        <p:txBody>
          <a:bodyPr/>
          <a:lstStyle/>
          <a:p>
            <a:pPr algn="ctr" eaLnBrk="1" hangingPunct="1"/>
            <a:r>
              <a:rPr lang="ru-RU" sz="3000" b="1" smtClean="0"/>
              <a:t>История медицины как наука </a:t>
            </a:r>
            <a:br>
              <a:rPr lang="ru-RU" sz="3000" b="1" smtClean="0"/>
            </a:br>
            <a:r>
              <a:rPr lang="ru-RU" sz="3000" b="1" smtClean="0"/>
              <a:t>и предмет преподавания. Врачевание в первобытном обществе и Древнем мире. 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067175" y="4797425"/>
            <a:ext cx="4860925" cy="1655763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</a:pPr>
            <a:r>
              <a:rPr lang="ru-RU" sz="2000" b="1" smtClean="0"/>
              <a:t>Муравьева Валентина Николаевна</a:t>
            </a:r>
          </a:p>
          <a:p>
            <a:pPr algn="ctr" eaLnBrk="1" hangingPunct="1">
              <a:lnSpc>
                <a:spcPct val="80000"/>
              </a:lnSpc>
            </a:pPr>
            <a:r>
              <a:rPr lang="ru-RU" sz="2000" b="1" smtClean="0"/>
              <a:t>д.м.н., профессор</a:t>
            </a:r>
          </a:p>
          <a:p>
            <a:pPr algn="ctr" eaLnBrk="1" hangingPunct="1">
              <a:lnSpc>
                <a:spcPct val="80000"/>
              </a:lnSpc>
            </a:pPr>
            <a:r>
              <a:rPr lang="ru-RU" sz="2000" b="1" smtClean="0"/>
              <a:t>Заведующая кафедрой общественного здоровья и здравоохранения</a:t>
            </a:r>
            <a:r>
              <a:rPr lang="ru-RU" sz="2200" b="1" smtClean="0"/>
              <a:t> </a:t>
            </a:r>
            <a:endParaRPr lang="ru-RU" sz="3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4724400"/>
            <a:ext cx="3744912" cy="1081088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400" smtClean="0"/>
              <a:t>Позвонок первобытного человека с разрастанием костной ткани вокруг острия бронзовой стрелы, оставшейся после заживления раны. 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400" smtClean="0"/>
              <a:t>Из коллекции Т.Мейер—Штейнега </a:t>
            </a:r>
          </a:p>
        </p:txBody>
      </p:sp>
      <p:pic>
        <p:nvPicPr>
          <p:cNvPr id="12291" name="Picture 4" descr="art_173_004"/>
          <p:cNvPicPr>
            <a:picLocks noChangeAspect="1" noChangeArrowheads="1"/>
          </p:cNvPicPr>
          <p:nvPr/>
        </p:nvPicPr>
        <p:blipFill>
          <a:blip r:embed="rId2">
            <a:lum bright="18000"/>
          </a:blip>
          <a:srcRect/>
          <a:stretch>
            <a:fillRect/>
          </a:stretch>
        </p:blipFill>
        <p:spPr bwMode="auto">
          <a:xfrm>
            <a:off x="468313" y="549275"/>
            <a:ext cx="3743325" cy="390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5" descr="art_173_005"/>
          <p:cNvPicPr>
            <a:picLocks noChangeAspect="1" noChangeArrowheads="1"/>
          </p:cNvPicPr>
          <p:nvPr/>
        </p:nvPicPr>
        <p:blipFill>
          <a:blip r:embed="rId3">
            <a:lum bright="12000"/>
          </a:blip>
          <a:srcRect/>
          <a:stretch>
            <a:fillRect/>
          </a:stretch>
        </p:blipFill>
        <p:spPr bwMode="auto">
          <a:xfrm>
            <a:off x="4427538" y="2060575"/>
            <a:ext cx="4319587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3" name="Rectangle 6"/>
          <p:cNvSpPr>
            <a:spLocks noChangeArrowheads="1"/>
          </p:cNvSpPr>
          <p:nvPr/>
        </p:nvSpPr>
        <p:spPr bwMode="auto">
          <a:xfrm>
            <a:off x="4643438" y="4221163"/>
            <a:ext cx="3744912" cy="108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sz="1400"/>
              <a:t>Левая бедренная кость питекантропа с выраженными патологическими изменениями костной ткани (экзостоз). Абсолютный возраст около 700 тыс. лет. Обнаружена Е.Dubois (о. Ява, 1892)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836613"/>
            <a:ext cx="8640763" cy="5616575"/>
          </a:xfrm>
        </p:spPr>
        <p:txBody>
          <a:bodyPr/>
          <a:lstStyle/>
          <a:p>
            <a:pPr marL="0" indent="0" algn="just" eaLnBrk="1" hangingPunct="1">
              <a:buFont typeface="Wingdings" pitchFamily="2" charset="2"/>
              <a:buNone/>
            </a:pPr>
            <a:r>
              <a:rPr lang="ru-RU" smtClean="0"/>
              <a:t>	В первобытном обществе врачевание было коллективным занятием. </a:t>
            </a:r>
          </a:p>
          <a:p>
            <a:pPr marL="0" indent="0" algn="just" eaLnBrk="1" hangingPunct="1">
              <a:buFont typeface="Wingdings" pitchFamily="2" charset="2"/>
              <a:buNone/>
            </a:pPr>
            <a:r>
              <a:rPr lang="ru-RU" smtClean="0"/>
              <a:t>	Женщины занимались им потому, что этого требовала забота о детях и других членах общины. </a:t>
            </a:r>
          </a:p>
          <a:p>
            <a:pPr marL="0" indent="0" algn="just" eaLnBrk="1" hangingPunct="1">
              <a:buFont typeface="Wingdings" pitchFamily="2" charset="2"/>
              <a:buNone/>
            </a:pPr>
            <a:r>
              <a:rPr lang="ru-RU" smtClean="0"/>
              <a:t>	Мужчины оказывали помощь сородичам во время охоты или в борьбе с соседними коллективами.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379413"/>
          </a:xfrm>
        </p:spPr>
        <p:txBody>
          <a:bodyPr/>
          <a:lstStyle/>
          <a:p>
            <a:pPr algn="ctr" eaLnBrk="1" hangingPunct="1"/>
            <a:r>
              <a:rPr lang="ru-RU" sz="3600" b="1" smtClean="0"/>
              <a:t>Виды древней медицины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125538"/>
            <a:ext cx="8435975" cy="5256212"/>
          </a:xfrm>
        </p:spPr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ru-RU" sz="4000" u="sng" smtClean="0"/>
              <a:t>Тотемизм</a:t>
            </a:r>
            <a:r>
              <a:rPr lang="ru-RU" sz="4000" smtClean="0"/>
              <a:t>- </a:t>
            </a:r>
            <a:r>
              <a:rPr lang="ru-RU" sz="2800" smtClean="0"/>
              <a:t>вера в присутствие взаимосвязи между человеком и определенным видом животных или растений</a:t>
            </a:r>
            <a:r>
              <a:rPr lang="ru-RU" sz="4000" smtClean="0"/>
              <a:t>;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sz="4000" u="sng" smtClean="0"/>
              <a:t>Фетишизм</a:t>
            </a:r>
            <a:r>
              <a:rPr lang="ru-RU" sz="4000" smtClean="0"/>
              <a:t>- </a:t>
            </a:r>
            <a:r>
              <a:rPr lang="ru-RU" sz="2800" smtClean="0"/>
              <a:t>вера в сверхъестественные свойства неодушевленных предметов (амулетов, талисманов)</a:t>
            </a:r>
            <a:r>
              <a:rPr lang="ru-RU" sz="4000" smtClean="0"/>
              <a:t>;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sz="4000" u="sng" smtClean="0"/>
              <a:t>Анимизм</a:t>
            </a:r>
            <a:r>
              <a:rPr lang="ru-RU" sz="4000" smtClean="0"/>
              <a:t>- </a:t>
            </a:r>
            <a:r>
              <a:rPr lang="ru-RU" sz="2800" smtClean="0"/>
              <a:t>вера в одухотворение природы, вера в душу, духов, злые и добрые силы (погребение умерших).</a:t>
            </a:r>
          </a:p>
          <a:p>
            <a:pPr eaLnBrk="1" hangingPunct="1">
              <a:buFont typeface="Wingdings" pitchFamily="2" charset="2"/>
              <a:buChar char="Ø"/>
            </a:pPr>
            <a:endParaRPr lang="ru-RU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595313"/>
          </a:xfrm>
        </p:spPr>
        <p:txBody>
          <a:bodyPr/>
          <a:lstStyle/>
          <a:p>
            <a:pPr algn="ctr" eaLnBrk="1" hangingPunct="1"/>
            <a:r>
              <a:rPr lang="ru-RU" sz="4000" b="1" smtClean="0"/>
              <a:t>Виды магической медицины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484313"/>
            <a:ext cx="8640763" cy="4897437"/>
          </a:xfrm>
        </p:spPr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ru-RU" sz="4000" u="sng" smtClean="0"/>
              <a:t>Магия</a:t>
            </a:r>
            <a:r>
              <a:rPr lang="ru-RU" sz="4000" smtClean="0"/>
              <a:t> – </a:t>
            </a:r>
            <a:r>
              <a:rPr lang="ru-RU" sz="2800" smtClean="0"/>
              <a:t>вера в возможность человека воздействовать на других людей, предметы, природные явления, стихии</a:t>
            </a:r>
            <a:r>
              <a:rPr lang="ru-RU" sz="4000" smtClean="0"/>
              <a:t>;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sz="4000" u="sng" smtClean="0"/>
              <a:t>Лечебная магия- </a:t>
            </a:r>
            <a:r>
              <a:rPr lang="ru-RU" sz="2800" smtClean="0"/>
              <a:t>врачевание, основанное на культовой практике;</a:t>
            </a:r>
          </a:p>
          <a:p>
            <a:pPr algn="just" eaLnBrk="1" hangingPunct="1">
              <a:buFont typeface="Wingdings" pitchFamily="2" charset="2"/>
              <a:buChar char="Ø"/>
            </a:pPr>
            <a:r>
              <a:rPr lang="ru-RU" sz="4000" u="sng" smtClean="0"/>
              <a:t>Шаманство- </a:t>
            </a:r>
            <a:r>
              <a:rPr lang="ru-RU" sz="2800" smtClean="0"/>
              <a:t>стремление изгнать дух болезни, которое сочетало в себе магические и рациональные средства врачевания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523875"/>
          </a:xfrm>
        </p:spPr>
        <p:txBody>
          <a:bodyPr/>
          <a:lstStyle/>
          <a:p>
            <a:pPr algn="ctr" eaLnBrk="1" hangingPunct="1"/>
            <a:r>
              <a:rPr lang="ru-RU" sz="3600" b="1" smtClean="0"/>
              <a:t>Виды народной медицины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341438"/>
            <a:ext cx="8362950" cy="4525962"/>
          </a:xfrm>
        </p:spPr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ru-RU" smtClean="0"/>
              <a:t>Знахари;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smtClean="0"/>
              <a:t>Лекари;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smtClean="0"/>
              <a:t>Врачеватели;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smtClean="0"/>
              <a:t>Народная гигиена;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smtClean="0"/>
              <a:t>Связь с современностью.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549275"/>
            <a:ext cx="8229600" cy="792163"/>
          </a:xfrm>
        </p:spPr>
        <p:txBody>
          <a:bodyPr/>
          <a:lstStyle/>
          <a:p>
            <a:pPr algn="ctr" eaLnBrk="1" hangingPunct="1"/>
            <a:r>
              <a:rPr lang="ru-RU" sz="3200" b="1" smtClean="0"/>
              <a:t>Приемы врачевания </a:t>
            </a:r>
            <a:br>
              <a:rPr lang="ru-RU" sz="3200" b="1" smtClean="0"/>
            </a:br>
            <a:r>
              <a:rPr lang="ru-RU" sz="3200" b="1" smtClean="0"/>
              <a:t>в первобытном обществе 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530350"/>
            <a:ext cx="8642350" cy="4851400"/>
          </a:xfrm>
        </p:spPr>
        <p:txBody>
          <a:bodyPr/>
          <a:lstStyle/>
          <a:p>
            <a:pPr marL="0" indent="357188" algn="just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400" smtClean="0"/>
              <a:t>Аборигены Австралии и Америки в процессе врачевания широко использовали методы, которые сегодня называются физическими: паровая «баня» при простудах, горячие и холодные компрессы, массаж, промывание кишечника.</a:t>
            </a:r>
          </a:p>
          <a:p>
            <a:pPr marL="0" indent="357188" algn="just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400" smtClean="0"/>
              <a:t>Первобытные люди владели также и приемами оперативного лечения: обрабатывали раны средствами, приготовленными из растений, минералов и частей животных; накладывали «шины» при переломах; знали опьяняющее и наркотическое действие некоторых природных средств и использовали их для обезболивания; умели делать кровопускания, применяя в качестве игл изделия из камня, кости, рыбьей чешуи, колючки и шипы растений.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307975"/>
          </a:xfrm>
        </p:spPr>
        <p:txBody>
          <a:bodyPr/>
          <a:lstStyle/>
          <a:p>
            <a:pPr algn="ctr" eaLnBrk="1" hangingPunct="1"/>
            <a:r>
              <a:rPr lang="ru-RU" sz="3600" b="1" smtClean="0"/>
              <a:t>Трепанация черепа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981075"/>
            <a:ext cx="8229600" cy="2663825"/>
          </a:xfrm>
        </p:spPr>
        <p:txBody>
          <a:bodyPr/>
          <a:lstStyle/>
          <a:p>
            <a:pPr marL="0" indent="357188" algn="just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000" smtClean="0"/>
              <a:t>Первый трепанированный череп ископаемого человека на нашей планете был найден в Латинской Америке — в районе г. Куско (на территории Перу) в 1865 г. </a:t>
            </a:r>
          </a:p>
          <a:p>
            <a:pPr marL="0" indent="357188" algn="just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000" smtClean="0"/>
              <a:t>Анализ многочисленных трепанированных черепов человека на территории Перу показал, что в большинстве случаев (около 70%) трепанации заканчивались успешно, о чем свидетельствует образование костной мозоли по периметру трепанационного отверстия (рис. 1); отсутствие костной мозоли говорит о том, что человек умер во время или вскоре после операции (рис. 2)</a:t>
            </a:r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3573463"/>
            <a:ext cx="3671888" cy="229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9700" y="3500438"/>
            <a:ext cx="2879725" cy="247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1547813" y="6237288"/>
            <a:ext cx="10795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 b="1"/>
              <a:t>Рис. 1</a:t>
            </a:r>
          </a:p>
        </p:txBody>
      </p:sp>
      <p:sp>
        <p:nvSpPr>
          <p:cNvPr id="18439" name="Text Box 7"/>
          <p:cNvSpPr txBox="1">
            <a:spLocks noChangeArrowheads="1"/>
          </p:cNvSpPr>
          <p:nvPr/>
        </p:nvSpPr>
        <p:spPr bwMode="auto">
          <a:xfrm>
            <a:off x="5940425" y="6092825"/>
            <a:ext cx="10795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 b="1"/>
              <a:t>Рис. 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811213"/>
          </a:xfrm>
        </p:spPr>
        <p:txBody>
          <a:bodyPr/>
          <a:lstStyle/>
          <a:p>
            <a:pPr algn="just" eaLnBrk="1" hangingPunct="1"/>
            <a:r>
              <a:rPr lang="ru-RU" sz="2800" b="1" smtClean="0"/>
              <a:t>В период разложения первобытного общества (с 10-5-го тысячелетия до н.э.)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484313"/>
            <a:ext cx="8362950" cy="4383087"/>
          </a:xfrm>
        </p:spPr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ru-RU" sz="2800" smtClean="0"/>
              <a:t>Закреплялись и развивались навыки и приемы лечения недугов;</a:t>
            </a:r>
          </a:p>
          <a:p>
            <a:pPr eaLnBrk="1" hangingPunct="1">
              <a:buFont typeface="Wingdings" pitchFamily="2" charset="2"/>
              <a:buChar char="Ø"/>
            </a:pPr>
            <a:endParaRPr lang="ru-RU" sz="1000" smtClean="0"/>
          </a:p>
          <a:p>
            <a:pPr eaLnBrk="1" hangingPunct="1">
              <a:buFont typeface="Wingdings" pitchFamily="2" charset="2"/>
              <a:buChar char="Ø"/>
            </a:pPr>
            <a:r>
              <a:rPr lang="ru-RU" sz="2800" smtClean="0"/>
              <a:t>Расширялся круг лекарственных средств;</a:t>
            </a:r>
          </a:p>
          <a:p>
            <a:pPr eaLnBrk="1" hangingPunct="1">
              <a:buFont typeface="Wingdings" pitchFamily="2" charset="2"/>
              <a:buChar char="Ø"/>
            </a:pPr>
            <a:endParaRPr lang="ru-RU" sz="1000" smtClean="0"/>
          </a:p>
          <a:p>
            <a:pPr eaLnBrk="1" hangingPunct="1">
              <a:buFont typeface="Wingdings" pitchFamily="2" charset="2"/>
              <a:buChar char="Ø"/>
            </a:pPr>
            <a:r>
              <a:rPr lang="ru-RU" sz="2800" smtClean="0"/>
              <a:t>Совершенствовалось родовспоможение;</a:t>
            </a:r>
          </a:p>
          <a:p>
            <a:pPr eaLnBrk="1" hangingPunct="1">
              <a:buFont typeface="Wingdings" pitchFamily="2" charset="2"/>
              <a:buChar char="Ø"/>
            </a:pPr>
            <a:endParaRPr lang="ru-RU" sz="1000" smtClean="0"/>
          </a:p>
          <a:p>
            <a:pPr eaLnBrk="1" hangingPunct="1">
              <a:buFont typeface="Wingdings" pitchFamily="2" charset="2"/>
              <a:buChar char="Ø"/>
            </a:pPr>
            <a:r>
              <a:rPr lang="ru-RU" sz="2800" smtClean="0"/>
              <a:t>Изготавливались инструменты из металла (меди, бронзы, железа);</a:t>
            </a:r>
          </a:p>
          <a:p>
            <a:pPr eaLnBrk="1" hangingPunct="1">
              <a:buFont typeface="Wingdings" pitchFamily="2" charset="2"/>
              <a:buChar char="Ø"/>
            </a:pPr>
            <a:endParaRPr lang="ru-RU" sz="1000" smtClean="0"/>
          </a:p>
          <a:p>
            <a:pPr eaLnBrk="1" hangingPunct="1">
              <a:buFont typeface="Wingdings" pitchFamily="2" charset="2"/>
              <a:buChar char="Ø"/>
            </a:pPr>
            <a:r>
              <a:rPr lang="ru-RU" sz="2800" smtClean="0"/>
              <a:t>Развивалась лечебная помощь в время войн.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333375"/>
            <a:ext cx="8229600" cy="450850"/>
          </a:xfrm>
        </p:spPr>
        <p:txBody>
          <a:bodyPr/>
          <a:lstStyle/>
          <a:p>
            <a:pPr eaLnBrk="1" hangingPunct="1"/>
            <a:r>
              <a:rPr lang="ru-RU" sz="3200" b="1" smtClean="0"/>
              <a:t>Врачевание в первобытном обществе</a:t>
            </a:r>
          </a:p>
        </p:txBody>
      </p:sp>
      <p:pic>
        <p:nvPicPr>
          <p:cNvPr id="20483" name="Picture 136" descr="Файл 1"/>
          <p:cNvPicPr>
            <a:picLocks noChangeAspect="1" noChangeArrowheads="1"/>
          </p:cNvPicPr>
          <p:nvPr/>
        </p:nvPicPr>
        <p:blipFill>
          <a:blip r:embed="rId2">
            <a:lum bright="12000" contrast="36000"/>
          </a:blip>
          <a:srcRect l="18872" t="16182" r="11395" b="22722"/>
          <a:stretch>
            <a:fillRect/>
          </a:stretch>
        </p:blipFill>
        <p:spPr bwMode="auto">
          <a:xfrm>
            <a:off x="250825" y="836613"/>
            <a:ext cx="8640763" cy="582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307975"/>
          </a:xfrm>
        </p:spPr>
        <p:txBody>
          <a:bodyPr/>
          <a:lstStyle/>
          <a:p>
            <a:pPr algn="ctr" eaLnBrk="1" hangingPunct="1"/>
            <a:r>
              <a:rPr lang="ru-RU" sz="2400" b="1" smtClean="0"/>
              <a:t>Источники изучения медицины Древнего мира</a:t>
            </a:r>
            <a:r>
              <a:rPr lang="ru-RU" sz="4000" smtClean="0"/>
              <a:t> 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981075"/>
            <a:ext cx="8435975" cy="5616575"/>
          </a:xfrm>
        </p:spPr>
        <p:txBody>
          <a:bodyPr/>
          <a:lstStyle/>
          <a:p>
            <a:pPr marL="0" indent="357188" algn="just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600" b="1" smtClean="0"/>
              <a:t>В Древнем Египте: </a:t>
            </a:r>
            <a:endParaRPr lang="ru-RU" sz="1600" smtClean="0"/>
          </a:p>
          <a:p>
            <a:pPr marL="0" indent="357188" algn="just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600" smtClean="0"/>
              <a:t>1. Папирус из Кахуна (1850г. до н.э.) посвящен женским болезням. </a:t>
            </a:r>
          </a:p>
          <a:p>
            <a:pPr marL="0" indent="357188" algn="just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600" smtClean="0"/>
              <a:t>2.   В папирусах из Рамессумы ( 1850 г. до н.э.)  описываются рациональные и магические приемы врачевания. </a:t>
            </a:r>
          </a:p>
          <a:p>
            <a:pPr marL="0" indent="357188" algn="just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600" smtClean="0"/>
              <a:t>3.   Папирус Смита (1550г. до н.э.) содержит рациональные приемы и методы    лечения,  рассматривает 48 видов травм, дает рекомендации по их лечению и прогноз в выздоровлении. </a:t>
            </a:r>
          </a:p>
          <a:p>
            <a:pPr marL="0" indent="357188" algn="just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600" smtClean="0"/>
              <a:t>4.   Папирус Эберса (1550г.до н.э.) посвящен вопросам частной патологии, в нем описывается 250 заболеваний, 877 способов лечения, 900 рецептов лекарств. </a:t>
            </a:r>
          </a:p>
          <a:p>
            <a:pPr marL="0" indent="357188" algn="just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600" smtClean="0"/>
              <a:t>5.   Папирус Бругша (1400г. до н.э.) представляет собой трактат по детским болезням. </a:t>
            </a:r>
          </a:p>
          <a:p>
            <a:pPr marL="0" indent="357188" algn="just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600" smtClean="0"/>
              <a:t>6.   В Берлинском папирусе описываются болезни сосудов и ревматизм. </a:t>
            </a:r>
          </a:p>
          <a:p>
            <a:pPr marL="0" indent="357188" algn="just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600" smtClean="0"/>
              <a:t>7.   Папирус Хёрста (Верхний Египет)- описаны   рецепты    эмпирического врачевания. </a:t>
            </a:r>
          </a:p>
          <a:p>
            <a:pPr marL="0" indent="357188" algn="just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600" smtClean="0"/>
              <a:t>8.   Лондонский папирус (из 61 рецепта 25 относятся к врачеванию). </a:t>
            </a:r>
          </a:p>
          <a:p>
            <a:pPr marL="0" indent="357188" algn="just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600" smtClean="0"/>
              <a:t>9.   В Лейденском папирусе приводятся рецепты. </a:t>
            </a:r>
            <a:endParaRPr lang="ru-RU" sz="1600" b="1" smtClean="0"/>
          </a:p>
          <a:p>
            <a:pPr marL="0" indent="357188" algn="just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600" b="1" smtClean="0"/>
              <a:t>В Месопотамии </a:t>
            </a:r>
            <a:endParaRPr lang="ru-RU" sz="1600" smtClean="0"/>
          </a:p>
          <a:p>
            <a:pPr marL="0" indent="357188" algn="just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600" smtClean="0"/>
              <a:t>1.   Глиняные клинописные таблицы. </a:t>
            </a:r>
          </a:p>
          <a:p>
            <a:pPr marL="0" indent="357188" algn="just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600" smtClean="0"/>
              <a:t>2.   Законы Хаммурапи (</a:t>
            </a:r>
            <a:r>
              <a:rPr lang="en-US" sz="1600" smtClean="0"/>
              <a:t>XVIII</a:t>
            </a:r>
            <a:r>
              <a:rPr lang="ru-RU" sz="1600" smtClean="0"/>
              <a:t>в.  до н.э.). </a:t>
            </a:r>
          </a:p>
          <a:p>
            <a:pPr marL="0" indent="357188" algn="just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600" b="1" smtClean="0"/>
              <a:t>В древнем Иране:</a:t>
            </a:r>
            <a:r>
              <a:rPr lang="ru-RU" sz="1600" smtClean="0"/>
              <a:t> </a:t>
            </a:r>
          </a:p>
          <a:p>
            <a:pPr marL="0" indent="357188" algn="just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600" smtClean="0"/>
              <a:t>"Канон" Авесты - сборник гимнов и религиозных твистов: 20-я книга "Вендидат" содержит данные о медицине.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668338"/>
          </a:xfrm>
        </p:spPr>
        <p:txBody>
          <a:bodyPr/>
          <a:lstStyle/>
          <a:p>
            <a:pPr algn="ctr" eaLnBrk="1" hangingPunct="1"/>
            <a:r>
              <a:rPr lang="ru-RU" sz="2800" b="1" smtClean="0"/>
              <a:t>История медицины как науки, </a:t>
            </a:r>
            <a:br>
              <a:rPr lang="ru-RU" sz="2800" b="1" smtClean="0"/>
            </a:br>
            <a:r>
              <a:rPr lang="ru-RU" sz="2800" b="1" smtClean="0"/>
              <a:t>ее цели и задачи 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196975"/>
            <a:ext cx="8713788" cy="5400675"/>
          </a:xfrm>
        </p:spPr>
        <p:txBody>
          <a:bodyPr/>
          <a:lstStyle/>
          <a:p>
            <a:pPr marL="0" indent="271463" algn="just" eaLnBrk="1" hangingPunct="1">
              <a:buFont typeface="Wingdings" pitchFamily="2" charset="2"/>
              <a:buNone/>
            </a:pPr>
            <a:r>
              <a:rPr lang="ru-RU" b="1" smtClean="0"/>
              <a:t>История медицины</a:t>
            </a:r>
            <a:r>
              <a:rPr lang="ru-RU" smtClean="0"/>
              <a:t> - это наука о ее возникновении, развитии и современном состоянии. </a:t>
            </a:r>
          </a:p>
          <a:p>
            <a:pPr marL="0" indent="271463" eaLnBrk="1" hangingPunct="1">
              <a:buFont typeface="Wingdings" pitchFamily="2" charset="2"/>
              <a:buNone/>
            </a:pPr>
            <a:endParaRPr lang="ru-RU" smtClean="0"/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2411413" y="3068638"/>
            <a:ext cx="403225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/>
              <a:t>Разделы истории медицины</a:t>
            </a:r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684213" y="4437063"/>
            <a:ext cx="28797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/>
              <a:t>общий</a:t>
            </a:r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5076825" y="4365625"/>
            <a:ext cx="28797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/>
              <a:t>частный</a:t>
            </a:r>
          </a:p>
        </p:txBody>
      </p:sp>
      <p:sp>
        <p:nvSpPr>
          <p:cNvPr id="4103" name="Line 7"/>
          <p:cNvSpPr>
            <a:spLocks noChangeShapeType="1"/>
          </p:cNvSpPr>
          <p:nvPr/>
        </p:nvSpPr>
        <p:spPr bwMode="auto">
          <a:xfrm flipH="1">
            <a:off x="2411413" y="3860800"/>
            <a:ext cx="792162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104" name="Line 8"/>
          <p:cNvSpPr>
            <a:spLocks noChangeShapeType="1"/>
          </p:cNvSpPr>
          <p:nvPr/>
        </p:nvSpPr>
        <p:spPr bwMode="auto">
          <a:xfrm>
            <a:off x="5508625" y="3933825"/>
            <a:ext cx="936625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052513"/>
            <a:ext cx="8642350" cy="5472112"/>
          </a:xfrm>
        </p:spPr>
        <p:txBody>
          <a:bodyPr/>
          <a:lstStyle/>
          <a:p>
            <a:pPr marL="0" indent="357188" algn="just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400" b="1" smtClean="0"/>
              <a:t>В Древней Индии: </a:t>
            </a:r>
            <a:endParaRPr lang="ru-RU" sz="1400" smtClean="0"/>
          </a:p>
          <a:p>
            <a:pPr marL="0" indent="357188" algn="just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400" smtClean="0"/>
              <a:t>1."Аюрведы" ("Книга Жизни") - сборник гимнов. </a:t>
            </a:r>
          </a:p>
          <a:p>
            <a:pPr marL="0" indent="357188" algn="just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400" smtClean="0"/>
              <a:t>2.   Предписания Ману (1000 - 500 лет до н.э.)    содержат   сведения о гигиене. </a:t>
            </a:r>
          </a:p>
          <a:p>
            <a:pPr marL="0" indent="357188" algn="just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400" smtClean="0"/>
              <a:t>3.   Этические произведения (поэма Махабхарата и др.). </a:t>
            </a:r>
          </a:p>
          <a:p>
            <a:pPr marL="0" indent="357188" algn="just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400" smtClean="0"/>
              <a:t>4.   Медицинские сборники ("Чарака-самхита", </a:t>
            </a:r>
            <a:r>
              <a:rPr lang="en-US" sz="1400" smtClean="0"/>
              <a:t>I</a:t>
            </a:r>
            <a:r>
              <a:rPr lang="ru-RU" sz="1400" smtClean="0"/>
              <a:t>-</a:t>
            </a:r>
            <a:r>
              <a:rPr lang="en-US" sz="1400" smtClean="0"/>
              <a:t>II</a:t>
            </a:r>
            <a:r>
              <a:rPr lang="ru-RU" sz="1400" smtClean="0"/>
              <a:t>вв. н.э.: "Сушрута-самхита", </a:t>
            </a:r>
            <a:r>
              <a:rPr lang="en-US" sz="1400" smtClean="0"/>
              <a:t>IV</a:t>
            </a:r>
            <a:r>
              <a:rPr lang="ru-RU" sz="1400" smtClean="0"/>
              <a:t>в. до н.э. и др.). </a:t>
            </a:r>
          </a:p>
          <a:p>
            <a:pPr marL="0" indent="357188" algn="just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400" smtClean="0"/>
              <a:t>5.   Записи участников походов А.Македонского (</a:t>
            </a:r>
            <a:r>
              <a:rPr lang="en-US" sz="1400" smtClean="0"/>
              <a:t>IV</a:t>
            </a:r>
            <a:r>
              <a:rPr lang="ru-RU" sz="1400" smtClean="0"/>
              <a:t> в. до н.э.). </a:t>
            </a:r>
            <a:endParaRPr lang="ru-RU" sz="1400" b="1" smtClean="0"/>
          </a:p>
          <a:p>
            <a:pPr marL="0" indent="357188" algn="just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400" b="1" smtClean="0"/>
              <a:t>В Древнем Китае: </a:t>
            </a:r>
            <a:endParaRPr lang="ru-RU" sz="1400" smtClean="0"/>
          </a:p>
          <a:p>
            <a:pPr marL="0" indent="357188" algn="just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400" smtClean="0"/>
              <a:t>1.   Сборник песен,  гимнов,  стихов ("Ши цзи":  </a:t>
            </a:r>
            <a:r>
              <a:rPr lang="en-US" sz="1400" smtClean="0"/>
              <a:t>I</a:t>
            </a:r>
            <a:r>
              <a:rPr lang="ru-RU" sz="1400" smtClean="0"/>
              <a:t> в. до  н.э.), Чжоуские ритуалы (</a:t>
            </a:r>
            <a:r>
              <a:rPr lang="en-US" sz="1400" smtClean="0"/>
              <a:t>XI</a:t>
            </a:r>
            <a:r>
              <a:rPr lang="ru-RU" sz="1400" smtClean="0"/>
              <a:t>-</a:t>
            </a:r>
            <a:r>
              <a:rPr lang="en-US" sz="1400" smtClean="0"/>
              <a:t>VII</a:t>
            </a:r>
            <a:r>
              <a:rPr lang="ru-RU" sz="1400" smtClean="0"/>
              <a:t>вв. до н.э.). этические   произведения (автор Сыма Цянь). </a:t>
            </a:r>
          </a:p>
          <a:p>
            <a:pPr marL="0" indent="357188" algn="just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400" smtClean="0"/>
              <a:t>2.   "Книга о внутреннем" ("Ней цзин":</a:t>
            </a:r>
            <a:r>
              <a:rPr lang="en-US" sz="1400" smtClean="0"/>
              <a:t>III</a:t>
            </a:r>
            <a:r>
              <a:rPr lang="ru-RU" sz="1400" smtClean="0"/>
              <a:t>в. до н.э.), состоящая из 2 частей - "Простые вопросы" и "Чудесные точки"    (предполагаемый автор Хуанди). </a:t>
            </a:r>
          </a:p>
          <a:p>
            <a:pPr marL="0" indent="357188" algn="just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400" smtClean="0"/>
              <a:t>3."Книга о пульсе" ( 280 г.),  автор Ван Шухэ. </a:t>
            </a:r>
          </a:p>
          <a:p>
            <a:pPr marL="0" indent="357188" algn="just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400" smtClean="0"/>
              <a:t>4.   Трактат "0 корнях и травах" (Шэнъ-Нун;  </a:t>
            </a:r>
            <a:r>
              <a:rPr lang="en-US" sz="1400" smtClean="0"/>
              <a:t>XI</a:t>
            </a:r>
            <a:r>
              <a:rPr lang="ru-RU" sz="1400" smtClean="0"/>
              <a:t> в.  до н.э.). </a:t>
            </a:r>
          </a:p>
          <a:p>
            <a:pPr marL="0" indent="357188" algn="just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400" smtClean="0"/>
              <a:t>5.   Записи Цан Гуна (267 - 215 гг.  до н.э.):  первые   "истории болезни",   где указывались даты осмотра,  состояние больного,    назначения и результаты лечения. </a:t>
            </a:r>
          </a:p>
          <a:p>
            <a:pPr marL="0" indent="357188" algn="just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400" smtClean="0"/>
              <a:t>6. Трактат по инфекционным болезням: содержит 400 способов лечения и более 100 советов по профилактике инфекционных заболевания: впервые описана методика искусственного дыхания (Чжан-Чжун-Цзин:   </a:t>
            </a:r>
            <a:r>
              <a:rPr lang="en-US" sz="1400" smtClean="0"/>
              <a:t>I</a:t>
            </a:r>
            <a:r>
              <a:rPr lang="ru-RU" sz="1400" smtClean="0"/>
              <a:t>-</a:t>
            </a:r>
            <a:r>
              <a:rPr lang="en-US" sz="1400" smtClean="0"/>
              <a:t>II</a:t>
            </a:r>
            <a:r>
              <a:rPr lang="ru-RU" sz="1400" smtClean="0"/>
              <a:t> вв.</a:t>
            </a:r>
          </a:p>
          <a:p>
            <a:pPr marL="0" indent="357188" algn="just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400" b="1" smtClean="0"/>
              <a:t>В Древней Греции и Риме: </a:t>
            </a:r>
          </a:p>
          <a:p>
            <a:pPr marL="0" indent="357188" algn="just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400" smtClean="0"/>
              <a:t>1. Научные труды Гиппократа (Гиппократов   сборник),  Галена (190 произведений,  важнейший труд "О назначении частей человеческого тела"),  А.Цельса ("О медицине" - часть энциклопедии "Искусство":  25-30 гг.   до н.э.),   Т. Лукреция    (поэма «О природе    вещей"),  Аристотеля,  Платона,  Демокрита Книдского,  Целия Аврелиана, Сенеки,  Герофила,  Сорана Эфесского и др. </a:t>
            </a:r>
          </a:p>
          <a:p>
            <a:pPr marL="0" indent="357188" algn="just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400" smtClean="0"/>
              <a:t>2. Этические произведения Гомера ("Одиссея",  "Иллиада",  посвященные Троянской войне:  </a:t>
            </a:r>
            <a:r>
              <a:rPr lang="en-US" sz="1400" smtClean="0"/>
              <a:t>XII</a:t>
            </a:r>
            <a:r>
              <a:rPr lang="ru-RU" sz="1400" smtClean="0"/>
              <a:t>в.  до н.э.),  Геродота   ("История   в девяти книгах") и др. </a:t>
            </a:r>
          </a:p>
          <a:p>
            <a:pPr marL="0" indent="357188" algn="just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400" smtClean="0"/>
              <a:t>3.   Законодательные документы (Законы Двенадцати таблиц Древнего Рима:  </a:t>
            </a:r>
            <a:r>
              <a:rPr lang="en-US" sz="1400" smtClean="0"/>
              <a:t>V</a:t>
            </a:r>
            <a:r>
              <a:rPr lang="ru-RU" sz="1400" smtClean="0"/>
              <a:t>в. до н.э.). </a:t>
            </a:r>
          </a:p>
        </p:txBody>
      </p:sp>
      <p:sp>
        <p:nvSpPr>
          <p:cNvPr id="22531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620713"/>
            <a:ext cx="8229600" cy="307975"/>
          </a:xfrm>
          <a:noFill/>
        </p:spPr>
        <p:txBody>
          <a:bodyPr/>
          <a:lstStyle/>
          <a:p>
            <a:pPr algn="ctr" eaLnBrk="1" hangingPunct="1"/>
            <a:r>
              <a:rPr lang="ru-RU" sz="2400" b="1" smtClean="0"/>
              <a:t>Источники изучения медицины Древнего мира</a:t>
            </a:r>
            <a:r>
              <a:rPr lang="ru-RU" sz="240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76250"/>
            <a:ext cx="8229600" cy="288925"/>
          </a:xfrm>
        </p:spPr>
        <p:txBody>
          <a:bodyPr/>
          <a:lstStyle/>
          <a:p>
            <a:pPr algn="ctr" eaLnBrk="1" hangingPunct="1"/>
            <a:r>
              <a:rPr lang="ru-RU" sz="2400" b="1" smtClean="0"/>
              <a:t>Особенности медицины древних цивилизаций</a:t>
            </a:r>
            <a:r>
              <a:rPr lang="ru-RU" sz="2400" smtClean="0"/>
              <a:t> 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125538"/>
            <a:ext cx="8713788" cy="5399087"/>
          </a:xfrm>
        </p:spPr>
        <p:txBody>
          <a:bodyPr/>
          <a:lstStyle/>
          <a:p>
            <a:pPr marL="0" indent="357188" algn="just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000" b="1" smtClean="0"/>
              <a:t>Древний Египет:</a:t>
            </a:r>
          </a:p>
          <a:p>
            <a:pPr marL="0" indent="357188" algn="just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000" smtClean="0"/>
              <a:t>1. Врачебная специализация (врачи-хирурги (проводили операции на глазах, лечили зубы и т.д.) и врачи-интернисты (лечили болезни желудочно-кишечного тракта). </a:t>
            </a:r>
          </a:p>
          <a:p>
            <a:pPr marL="0" indent="357188" algn="just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000" smtClean="0"/>
              <a:t>2. Первые описали кожные заболевания (экзема, чесотка, карбункул, рожа). </a:t>
            </a:r>
          </a:p>
          <a:p>
            <a:pPr marL="0" indent="357188" algn="just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000" smtClean="0"/>
              <a:t>3. Арсенал лекарственных средств (рвотные, слабительные, мочегонные, потогонные).</a:t>
            </a:r>
          </a:p>
          <a:p>
            <a:pPr marL="0" indent="357188" algn="just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000" smtClean="0"/>
              <a:t>4. Лечебные приемы (перевязка ран, ампутация, обрезание, кастрация, кровопускание, массаж,  водолечение). </a:t>
            </a:r>
          </a:p>
          <a:p>
            <a:pPr marL="0" indent="357188" algn="just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000" smtClean="0"/>
              <a:t>5. Элементы санитарии и благоустройства (уборные в виде выгребных ям, сооружались водопроводы, бассейны). </a:t>
            </a:r>
          </a:p>
          <a:p>
            <a:pPr marL="0" indent="357188" algn="just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000" smtClean="0"/>
              <a:t>6. Наличие законов (о погребении умерших, о строгом осмотре убойного мяса, о приеме пищи)</a:t>
            </a:r>
          </a:p>
          <a:p>
            <a:pPr marL="0" indent="357188" algn="just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000" smtClean="0"/>
              <a:t>7. Обще лечебные мероприятия (раннее вставание,  гимнастика, обтирание тела прохладной водой и др.)</a:t>
            </a:r>
            <a:r>
              <a:rPr lang="ru-RU" sz="160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836613"/>
            <a:ext cx="8640762" cy="6308725"/>
          </a:xfrm>
        </p:spPr>
        <p:txBody>
          <a:bodyPr/>
          <a:lstStyle/>
          <a:p>
            <a:pPr marL="0" indent="357188" algn="just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000" b="1" smtClean="0"/>
              <a:t>Месопотамия:</a:t>
            </a:r>
          </a:p>
          <a:p>
            <a:pPr marL="0" indent="357188" algn="just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000" b="1" smtClean="0"/>
              <a:t>1. </a:t>
            </a:r>
            <a:r>
              <a:rPr lang="ru-RU" sz="2000" smtClean="0"/>
              <a:t>Предприняты попытки группировать заболевания (выделены тифоидные болезни (или болезни от ветров), болезни нервно-душевные, половые, от укусов ядовитых змей и др.)</a:t>
            </a:r>
          </a:p>
          <a:p>
            <a:pPr marL="0" indent="357188" algn="just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000" b="1" smtClean="0"/>
              <a:t>2.</a:t>
            </a:r>
            <a:r>
              <a:rPr lang="ru-RU" sz="2000" smtClean="0"/>
              <a:t>  Уделялось внимание состоянию рта, носа, губ, виду ног. ладоней, характеру движения. </a:t>
            </a:r>
          </a:p>
          <a:p>
            <a:pPr marL="0" indent="357188" algn="just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000" b="1" smtClean="0"/>
              <a:t>3</a:t>
            </a:r>
            <a:r>
              <a:rPr lang="ru-RU" sz="2000" smtClean="0"/>
              <a:t>. Появление первых лабораторных анализов (кровь,   мочи,  молока женщины).  </a:t>
            </a:r>
          </a:p>
          <a:p>
            <a:pPr marL="0" indent="357188" algn="just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000" b="1" smtClean="0"/>
              <a:t>4</a:t>
            </a:r>
            <a:r>
              <a:rPr lang="ru-RU" sz="2000" smtClean="0"/>
              <a:t>. Развивалась хирургия (проводились вскрытия глубоких нарывов, удаление поверхностных опухолей, ампутации, трепанации черепа)</a:t>
            </a:r>
          </a:p>
          <a:p>
            <a:pPr marL="0" indent="357188" algn="just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000" b="1" smtClean="0"/>
              <a:t>5.</a:t>
            </a:r>
            <a:r>
              <a:rPr lang="ru-RU" sz="2000" smtClean="0"/>
              <a:t> Применение лекарственных средств (нефть, серебро, свинец), в том числе и растительного происхождения (чеснок, лук,   горчица,  шафран и др.) </a:t>
            </a:r>
          </a:p>
          <a:p>
            <a:pPr marL="0" indent="357188" algn="just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000" b="1" smtClean="0"/>
              <a:t>6.</a:t>
            </a:r>
            <a:r>
              <a:rPr lang="ru-RU" sz="2000" smtClean="0"/>
              <a:t> Появились задатки противоэпидемиологических мероприятий (сжигание вещей больных и умерших, изоляцию больных, закрытие государственных границ.) и гигиены (благоустройство жилищ, разделение города на кварталы, наличие тротуаров, водопроводов, канализации)</a:t>
            </a:r>
          </a:p>
          <a:p>
            <a:pPr marL="0" indent="357188" algn="just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000" smtClean="0"/>
              <a:t>Например, в одном из домов были раскопаны ванные комнаты, уборные, пол, покрытый гипсом: из хозяйственных построек -кухни, сыроварни, погреба, кладовые для хранения пищевых продуктов,  бани. </a:t>
            </a:r>
          </a:p>
        </p:txBody>
      </p:sp>
      <p:sp>
        <p:nvSpPr>
          <p:cNvPr id="24579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476250"/>
            <a:ext cx="8229600" cy="288925"/>
          </a:xfrm>
          <a:noFill/>
        </p:spPr>
        <p:txBody>
          <a:bodyPr/>
          <a:lstStyle/>
          <a:p>
            <a:pPr algn="ctr" eaLnBrk="1" hangingPunct="1"/>
            <a:r>
              <a:rPr lang="ru-RU" sz="2400" b="1" smtClean="0"/>
              <a:t>Особенности медицины древних цивилизаций</a:t>
            </a:r>
            <a:r>
              <a:rPr lang="ru-RU" sz="240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981075"/>
            <a:ext cx="8785225" cy="5400675"/>
          </a:xfrm>
        </p:spPr>
        <p:txBody>
          <a:bodyPr/>
          <a:lstStyle/>
          <a:p>
            <a:pPr marL="0" indent="357188" algn="just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000" b="1" smtClean="0"/>
              <a:t>Древний Иран:</a:t>
            </a:r>
          </a:p>
          <a:p>
            <a:pPr marL="0" indent="357188" algn="just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000" b="1" smtClean="0"/>
              <a:t>1. </a:t>
            </a:r>
            <a:r>
              <a:rPr lang="ru-RU" sz="2000" smtClean="0"/>
              <a:t>Большое значение придавалось внешнему облику больного, а также исследованиям мочи и пульса. </a:t>
            </a:r>
          </a:p>
          <a:p>
            <a:pPr marL="0" indent="357188" algn="just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000" b="1" smtClean="0"/>
              <a:t>2.</a:t>
            </a:r>
            <a:r>
              <a:rPr lang="ru-RU" sz="2000" smtClean="0"/>
              <a:t> Наличие специализации врачей (глазные, зубные, по родовспоможению, венерологии, знающие способы лечения душевных болезней). </a:t>
            </a:r>
          </a:p>
          <a:p>
            <a:pPr marL="0" indent="357188" algn="just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000" b="1" smtClean="0"/>
              <a:t>3.</a:t>
            </a:r>
            <a:r>
              <a:rPr lang="ru-RU" sz="2000" smtClean="0"/>
              <a:t> Описание патологических состояний (раневой шок) и заболеваний (оспа, слоновость, гнойные орхиты, геморроидные шишки и др.)</a:t>
            </a:r>
          </a:p>
          <a:p>
            <a:pPr marL="0" indent="357188" algn="just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000" b="1" smtClean="0"/>
              <a:t>4.</a:t>
            </a:r>
            <a:r>
              <a:rPr lang="ru-RU" sz="2000" smtClean="0"/>
              <a:t>  Применялись разнообразные лекарственные средства (соль, киноварь, сера, сурьма, мед, воск и др.). В городах создавались аптечные сады. </a:t>
            </a:r>
          </a:p>
          <a:p>
            <a:pPr marL="0" indent="357188" algn="just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000" b="1" smtClean="0"/>
              <a:t>5.</a:t>
            </a:r>
            <a:r>
              <a:rPr lang="ru-RU" sz="2000" smtClean="0"/>
              <a:t> Развивалась хирургия, имелся богатый ассортимент хирургического инструментария. </a:t>
            </a:r>
          </a:p>
          <a:p>
            <a:pPr marL="0" indent="357188" algn="just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000" b="1" smtClean="0"/>
              <a:t>6</a:t>
            </a:r>
            <a:r>
              <a:rPr lang="ru-RU" sz="2000" smtClean="0"/>
              <a:t>. Появились задатки профилактической медицины ("Вырви недуг прежде, чем он коснется тебя". Отсюда и Функция врача -сохранять тело здорового и возвращать здоровье больному). </a:t>
            </a:r>
          </a:p>
          <a:p>
            <a:pPr marL="0" indent="357188" algn="just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000" b="1" smtClean="0"/>
              <a:t>7.</a:t>
            </a:r>
            <a:r>
              <a:rPr lang="ru-RU" sz="2000" smtClean="0"/>
              <a:t> Древне-иранские врачи одни из первых начали проявлять интерес к профессиональным вредностям в работе кузнеца, каменотеса, дубильщика кожи и др. </a:t>
            </a:r>
          </a:p>
        </p:txBody>
      </p:sp>
      <p:sp>
        <p:nvSpPr>
          <p:cNvPr id="25603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476250"/>
            <a:ext cx="8229600" cy="288925"/>
          </a:xfrm>
          <a:noFill/>
        </p:spPr>
        <p:txBody>
          <a:bodyPr/>
          <a:lstStyle/>
          <a:p>
            <a:pPr algn="ctr" eaLnBrk="1" hangingPunct="1"/>
            <a:r>
              <a:rPr lang="ru-RU" sz="2400" b="1" smtClean="0"/>
              <a:t>Особенности медицины древних цивилизаций</a:t>
            </a:r>
            <a:r>
              <a:rPr lang="ru-RU" sz="240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514600"/>
            <a:ext cx="8229600" cy="1143000"/>
          </a:xfrm>
        </p:spPr>
        <p:txBody>
          <a:bodyPr/>
          <a:lstStyle/>
          <a:p>
            <a:pPr eaLnBrk="1" hangingPunct="1"/>
            <a:r>
              <a:rPr lang="ru-RU" sz="4800" b="1" i="1" smtClean="0">
                <a:solidFill>
                  <a:schemeClr val="bg2"/>
                </a:solidFill>
              </a:rPr>
              <a:t>Благодарю за внимание!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692150"/>
            <a:ext cx="8229600" cy="433388"/>
          </a:xfrm>
        </p:spPr>
        <p:txBody>
          <a:bodyPr/>
          <a:lstStyle/>
          <a:p>
            <a:pPr algn="ctr" eaLnBrk="1" hangingPunct="1"/>
            <a:r>
              <a:rPr lang="en-US" sz="3600" b="1" smtClean="0"/>
              <a:t>I.</a:t>
            </a:r>
            <a:r>
              <a:rPr lang="ru-RU" sz="3600" b="1" smtClean="0"/>
              <a:t> Общая история медицины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341438"/>
            <a:ext cx="8642350" cy="5111750"/>
          </a:xfrm>
        </p:spPr>
        <p:txBody>
          <a:bodyPr/>
          <a:lstStyle/>
          <a:p>
            <a:pPr marL="0" indent="185738" algn="just" eaLnBrk="1" hangingPunct="1">
              <a:buFont typeface="Wingdings" pitchFamily="2" charset="2"/>
              <a:buAutoNum type="arabicPeriod"/>
            </a:pPr>
            <a:r>
              <a:rPr lang="ru-RU" sz="2800" smtClean="0"/>
              <a:t> Основные вопросы развития медицины;</a:t>
            </a:r>
          </a:p>
          <a:p>
            <a:pPr marL="0" indent="185738" algn="just" eaLnBrk="1" hangingPunct="1">
              <a:buFont typeface="Wingdings" pitchFamily="2" charset="2"/>
              <a:buAutoNum type="arabicPeriod"/>
            </a:pPr>
            <a:endParaRPr lang="ru-RU" sz="1400" smtClean="0"/>
          </a:p>
          <a:p>
            <a:pPr marL="0" indent="185738" algn="just" eaLnBrk="1" hangingPunct="1">
              <a:buFont typeface="Wingdings" pitchFamily="2" charset="2"/>
              <a:buAutoNum type="arabicPeriod"/>
            </a:pPr>
            <a:r>
              <a:rPr lang="ru-RU" sz="2800" smtClean="0"/>
              <a:t> Характерные особенности и отличительные черты в различные периоды;</a:t>
            </a:r>
          </a:p>
          <a:p>
            <a:pPr marL="0" indent="185738" algn="just" eaLnBrk="1" hangingPunct="1">
              <a:buFont typeface="Wingdings" pitchFamily="2" charset="2"/>
              <a:buAutoNum type="arabicPeriod"/>
            </a:pPr>
            <a:endParaRPr lang="ru-RU" sz="1400" smtClean="0"/>
          </a:p>
          <a:p>
            <a:pPr marL="0" indent="185738" algn="just" eaLnBrk="1" hangingPunct="1">
              <a:buFont typeface="Wingdings" pitchFamily="2" charset="2"/>
              <a:buAutoNum type="arabicPeriod"/>
            </a:pPr>
            <a:r>
              <a:rPr lang="ru-RU" sz="2800" smtClean="0"/>
              <a:t>Важные открытия и достижения медицины в различные периоды истории развития человечества;</a:t>
            </a:r>
          </a:p>
          <a:p>
            <a:pPr marL="0" indent="185738" algn="just" eaLnBrk="1" hangingPunct="1">
              <a:buFont typeface="Wingdings" pitchFamily="2" charset="2"/>
              <a:buAutoNum type="arabicPeriod"/>
            </a:pPr>
            <a:endParaRPr lang="ru-RU" sz="1400" smtClean="0"/>
          </a:p>
          <a:p>
            <a:pPr marL="0" indent="185738" algn="just" eaLnBrk="1" hangingPunct="1">
              <a:buFont typeface="Wingdings" pitchFamily="2" charset="2"/>
              <a:buAutoNum type="arabicPeriod"/>
            </a:pPr>
            <a:r>
              <a:rPr lang="ru-RU" sz="2800" smtClean="0"/>
              <a:t>Вклад философов в развитие медицины.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692150"/>
            <a:ext cx="8229600" cy="433388"/>
          </a:xfrm>
        </p:spPr>
        <p:txBody>
          <a:bodyPr/>
          <a:lstStyle/>
          <a:p>
            <a:pPr algn="ctr" eaLnBrk="1" hangingPunct="1"/>
            <a:r>
              <a:rPr lang="en-US" sz="3600" b="1" smtClean="0"/>
              <a:t>II.</a:t>
            </a:r>
            <a:r>
              <a:rPr lang="ru-RU" sz="3600" b="1" smtClean="0"/>
              <a:t> Частная история медицины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341438"/>
            <a:ext cx="8642350" cy="5111750"/>
          </a:xfrm>
        </p:spPr>
        <p:txBody>
          <a:bodyPr/>
          <a:lstStyle/>
          <a:p>
            <a:pPr marL="0" indent="185738" algn="just" eaLnBrk="1" hangingPunct="1">
              <a:buFont typeface="Wingdings" pitchFamily="2" charset="2"/>
              <a:buAutoNum type="arabicPeriod"/>
            </a:pPr>
            <a:r>
              <a:rPr lang="ru-RU" sz="2800" smtClean="0"/>
              <a:t> Возникновение и развитие отдельных дисциплин (терапия, хирургия, педиатрия и др.);</a:t>
            </a:r>
          </a:p>
          <a:p>
            <a:pPr marL="0" indent="185738" algn="just" eaLnBrk="1" hangingPunct="1">
              <a:buFont typeface="Wingdings" pitchFamily="2" charset="2"/>
              <a:buAutoNum type="arabicPeriod"/>
            </a:pPr>
            <a:endParaRPr lang="ru-RU" sz="1400" smtClean="0"/>
          </a:p>
          <a:p>
            <a:pPr marL="0" indent="185738" algn="just" eaLnBrk="1" hangingPunct="1">
              <a:buFont typeface="Wingdings" pitchFamily="2" charset="2"/>
              <a:buAutoNum type="arabicPeriod"/>
            </a:pPr>
            <a:r>
              <a:rPr lang="ru-RU" sz="2800" smtClean="0"/>
              <a:t> Деятельность и вклад ученых-медиков в различные периоды развития и становления медицины;</a:t>
            </a:r>
          </a:p>
          <a:p>
            <a:pPr marL="0" indent="185738" algn="just" eaLnBrk="1" hangingPunct="1">
              <a:buFont typeface="Wingdings" pitchFamily="2" charset="2"/>
              <a:buNone/>
            </a:pPr>
            <a:endParaRPr lang="ru-RU" sz="1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836613"/>
            <a:ext cx="8229600" cy="523875"/>
          </a:xfrm>
        </p:spPr>
        <p:txBody>
          <a:bodyPr/>
          <a:lstStyle/>
          <a:p>
            <a:pPr algn="just" eaLnBrk="1" hangingPunct="1"/>
            <a:r>
              <a:rPr lang="ru-RU" sz="3600" b="1" smtClean="0"/>
              <a:t>Цели изучения истории медицины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2060575"/>
            <a:ext cx="8229600" cy="3889375"/>
          </a:xfrm>
        </p:spPr>
        <p:txBody>
          <a:bodyPr/>
          <a:lstStyle/>
          <a:p>
            <a:pPr marL="0" indent="357188" algn="just" eaLnBrk="1" hangingPunct="1">
              <a:buFontTx/>
              <a:buChar char="-"/>
            </a:pPr>
            <a:r>
              <a:rPr lang="ru-RU" smtClean="0"/>
              <a:t>поставить прошлое на службу настоящему;</a:t>
            </a:r>
          </a:p>
          <a:p>
            <a:pPr marL="0" indent="357188" algn="just" eaLnBrk="1" hangingPunct="1">
              <a:buFontTx/>
              <a:buChar char="-"/>
            </a:pPr>
            <a:endParaRPr lang="ru-RU" sz="1400" smtClean="0"/>
          </a:p>
          <a:p>
            <a:pPr marL="0" indent="357188" algn="just" eaLnBrk="1" hangingPunct="1">
              <a:buFontTx/>
              <a:buChar char="-"/>
            </a:pPr>
            <a:r>
              <a:rPr lang="ru-RU" smtClean="0"/>
              <a:t>расширить знания врачей и студентов в области медицины;</a:t>
            </a:r>
          </a:p>
          <a:p>
            <a:pPr marL="0" indent="357188" algn="just" eaLnBrk="1" hangingPunct="1">
              <a:buFontTx/>
              <a:buChar char="-"/>
            </a:pPr>
            <a:endParaRPr lang="ru-RU" sz="1400" smtClean="0"/>
          </a:p>
          <a:p>
            <a:pPr marL="0" indent="357188" algn="just" eaLnBrk="1" hangingPunct="1">
              <a:buFont typeface="Wingdings" pitchFamily="2" charset="2"/>
              <a:buNone/>
            </a:pPr>
            <a:r>
              <a:rPr lang="ru-RU" smtClean="0"/>
              <a:t>-  видеть перспективу развития медицины.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595313"/>
          </a:xfrm>
        </p:spPr>
        <p:txBody>
          <a:bodyPr/>
          <a:lstStyle/>
          <a:p>
            <a:pPr algn="ctr" eaLnBrk="1" hangingPunct="1"/>
            <a:r>
              <a:rPr lang="ru-RU" sz="3200" b="1" smtClean="0"/>
              <a:t>Задачи изучения истории медицины 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268413"/>
            <a:ext cx="8569325" cy="5329237"/>
          </a:xfrm>
        </p:spPr>
        <p:txBody>
          <a:bodyPr/>
          <a:lstStyle/>
          <a:p>
            <a:pPr marL="0" indent="357188" algn="just" eaLnBrk="1" hangingPunct="1">
              <a:lnSpc>
                <a:spcPct val="90000"/>
              </a:lnSpc>
            </a:pPr>
            <a:r>
              <a:rPr lang="ru-RU" sz="2400" smtClean="0"/>
              <a:t>Достоверное освещение истории медицины.</a:t>
            </a:r>
          </a:p>
          <a:p>
            <a:pPr marL="0" indent="357188" algn="just" eaLnBrk="1" hangingPunct="1">
              <a:lnSpc>
                <a:spcPct val="90000"/>
              </a:lnSpc>
            </a:pPr>
            <a:endParaRPr lang="ru-RU" sz="1000" smtClean="0"/>
          </a:p>
          <a:p>
            <a:pPr marL="0" indent="357188" algn="just" eaLnBrk="1" hangingPunct="1">
              <a:lnSpc>
                <a:spcPct val="90000"/>
              </a:lnSpc>
            </a:pPr>
            <a:r>
              <a:rPr lang="ru-RU" sz="2400" smtClean="0"/>
              <a:t>Изучение истории отечественной медицины.</a:t>
            </a:r>
          </a:p>
          <a:p>
            <a:pPr marL="0" indent="357188" algn="just" eaLnBrk="1" hangingPunct="1">
              <a:lnSpc>
                <a:spcPct val="90000"/>
              </a:lnSpc>
            </a:pPr>
            <a:endParaRPr lang="ru-RU" sz="1000" smtClean="0"/>
          </a:p>
          <a:p>
            <a:pPr marL="0" indent="357188" algn="just" eaLnBrk="1" hangingPunct="1">
              <a:lnSpc>
                <a:spcPct val="90000"/>
              </a:lnSpc>
            </a:pPr>
            <a:r>
              <a:rPr lang="ru-RU" sz="2400" smtClean="0"/>
              <a:t>Воспитание у медицинских работников высоких моральных качеств и этического характера: честность, бескорыстие, патриотизм, гуманизм, любви к своей профессии.</a:t>
            </a:r>
          </a:p>
          <a:p>
            <a:pPr marL="0" indent="357188" algn="just" eaLnBrk="1" hangingPunct="1">
              <a:lnSpc>
                <a:spcPct val="90000"/>
              </a:lnSpc>
            </a:pPr>
            <a:endParaRPr lang="ru-RU" sz="1000" smtClean="0"/>
          </a:p>
          <a:p>
            <a:pPr marL="0" indent="357188" algn="just" eaLnBrk="1" hangingPunct="1">
              <a:lnSpc>
                <a:spcPct val="90000"/>
              </a:lnSpc>
            </a:pPr>
            <a:r>
              <a:rPr lang="ru-RU" sz="2400" smtClean="0"/>
              <a:t>Обучение студентов аналитическому подходу к объективной оценке медицины в различные периоды становления медицины.</a:t>
            </a:r>
          </a:p>
          <a:p>
            <a:pPr marL="0" indent="357188" algn="just" eaLnBrk="1" hangingPunct="1">
              <a:lnSpc>
                <a:spcPct val="90000"/>
              </a:lnSpc>
            </a:pPr>
            <a:endParaRPr lang="ru-RU" sz="1000" smtClean="0"/>
          </a:p>
          <a:p>
            <a:pPr marL="0" indent="357188" algn="just" eaLnBrk="1" hangingPunct="1">
              <a:lnSpc>
                <a:spcPct val="90000"/>
              </a:lnSpc>
            </a:pPr>
            <a:r>
              <a:rPr lang="ru-RU" sz="2400" smtClean="0"/>
              <a:t>Ознакомление с историческим фактическим материалом во взаимосвязи с достижением других наук на фоне различных общественно –экономических формаций.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811213"/>
          </a:xfrm>
        </p:spPr>
        <p:txBody>
          <a:bodyPr/>
          <a:lstStyle/>
          <a:p>
            <a:pPr algn="ctr" eaLnBrk="1" hangingPunct="1"/>
            <a:r>
              <a:rPr lang="ru-RU" sz="3200" b="1" smtClean="0"/>
              <a:t>Методы, используемые при изучении истории медицины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557338"/>
            <a:ext cx="8713787" cy="4248150"/>
          </a:xfrm>
        </p:spPr>
        <p:txBody>
          <a:bodyPr/>
          <a:lstStyle/>
          <a:p>
            <a:pPr marL="0" indent="271463" eaLnBrk="1" hangingPunct="1">
              <a:buFontTx/>
              <a:buChar char="-"/>
            </a:pPr>
            <a:r>
              <a:rPr lang="ru-RU" sz="2800" smtClean="0"/>
              <a:t>исторический;</a:t>
            </a:r>
          </a:p>
          <a:p>
            <a:pPr marL="0" indent="271463" eaLnBrk="1" hangingPunct="1">
              <a:buFontTx/>
              <a:buChar char="-"/>
            </a:pPr>
            <a:r>
              <a:rPr lang="ru-RU" sz="2800" smtClean="0"/>
              <a:t>археологический;</a:t>
            </a:r>
          </a:p>
          <a:p>
            <a:pPr marL="0" indent="271463" eaLnBrk="1" hangingPunct="1">
              <a:buFontTx/>
              <a:buChar char="-"/>
            </a:pPr>
            <a:r>
              <a:rPr lang="ru-RU" sz="2800" smtClean="0"/>
              <a:t>аналитический;</a:t>
            </a:r>
          </a:p>
          <a:p>
            <a:pPr marL="0" indent="271463" eaLnBrk="1" hangingPunct="1">
              <a:buFontTx/>
              <a:buChar char="-"/>
            </a:pPr>
            <a:r>
              <a:rPr lang="ru-RU" sz="2800" smtClean="0"/>
              <a:t> антропологический;</a:t>
            </a:r>
          </a:p>
          <a:p>
            <a:pPr marL="0" indent="271463" eaLnBrk="1" hangingPunct="1">
              <a:buFontTx/>
              <a:buChar char="-"/>
            </a:pPr>
            <a:r>
              <a:rPr lang="ru-RU" sz="2800" smtClean="0"/>
              <a:t>философский;</a:t>
            </a:r>
          </a:p>
          <a:p>
            <a:pPr marL="0" indent="271463" eaLnBrk="1" hangingPunct="1">
              <a:buFontTx/>
              <a:buChar char="-"/>
            </a:pPr>
            <a:r>
              <a:rPr lang="ru-RU" sz="2800" smtClean="0"/>
              <a:t>статистический;</a:t>
            </a:r>
          </a:p>
          <a:p>
            <a:pPr marL="0" indent="271463" eaLnBrk="1" hangingPunct="1">
              <a:buFontTx/>
              <a:buChar char="-"/>
            </a:pPr>
            <a:r>
              <a:rPr lang="ru-RU" sz="2800" smtClean="0"/>
              <a:t>анализа и обобщения;</a:t>
            </a:r>
          </a:p>
          <a:p>
            <a:pPr marL="0" indent="271463" eaLnBrk="1" hangingPunct="1">
              <a:buFontTx/>
              <a:buChar char="-"/>
            </a:pPr>
            <a:r>
              <a:rPr lang="ru-RU" sz="2800" smtClean="0"/>
              <a:t>другие методы.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307975"/>
          </a:xfrm>
        </p:spPr>
        <p:txBody>
          <a:bodyPr/>
          <a:lstStyle/>
          <a:p>
            <a:pPr algn="ctr" eaLnBrk="1" hangingPunct="1"/>
            <a:r>
              <a:rPr lang="ru-RU" sz="2800" b="1" smtClean="0"/>
              <a:t>Периодизация всемирной истории</a:t>
            </a:r>
          </a:p>
        </p:txBody>
      </p:sp>
      <p:graphicFrame>
        <p:nvGraphicFramePr>
          <p:cNvPr id="16469" name="Group 85"/>
          <p:cNvGraphicFramePr>
            <a:graphicFrameLocks noGrp="1"/>
          </p:cNvGraphicFramePr>
          <p:nvPr>
            <p:ph idx="1"/>
          </p:nvPr>
        </p:nvGraphicFramePr>
        <p:xfrm>
          <a:off x="250825" y="981075"/>
          <a:ext cx="8713788" cy="4624388"/>
        </p:xfrm>
        <a:graphic>
          <a:graphicData uri="http://schemas.openxmlformats.org/drawingml/2006/table">
            <a:tbl>
              <a:tblPr/>
              <a:tblGrid>
                <a:gridCol w="2160588"/>
                <a:gridCol w="3960812"/>
                <a:gridCol w="2592388"/>
              </a:tblGrid>
              <a:tr h="431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Период истории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Хронологические рамки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Длительность периода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445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Первобытное общество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около 2млн лет назад – 4-е тысячелетние до н.э.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около 2млн лет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(20000 веков)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8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Древний мир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5-е тысячелетие до н.э. – середина 1-го тысячелетия н.э.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около 4 тыс. лет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(40 веков)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8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Средние века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476г. – середина 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XVII</a:t>
                      </a: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в.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около 1200 лет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(12 веков)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8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Новое время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середина 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XVII</a:t>
                      </a: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– начало 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XX</a:t>
                      </a: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в.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около 300 лет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(3 века)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8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Новейшая история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1918г. – начало 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XXI</a:t>
                      </a: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в.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около 100 лет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(менее века)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692150"/>
            <a:ext cx="8229600" cy="1100138"/>
          </a:xfrm>
        </p:spPr>
        <p:txBody>
          <a:bodyPr/>
          <a:lstStyle/>
          <a:p>
            <a:pPr algn="ctr" eaLnBrk="1" hangingPunct="1"/>
            <a:r>
              <a:rPr lang="ru-RU" sz="2800" b="1" smtClean="0"/>
              <a:t>Источники изучения медицины первобытного общества 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916113"/>
            <a:ext cx="8642350" cy="4610100"/>
          </a:xfrm>
        </p:spPr>
        <p:txBody>
          <a:bodyPr/>
          <a:lstStyle/>
          <a:p>
            <a:pPr marL="0" indent="271463" algn="just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ru-RU" sz="2400" smtClean="0"/>
              <a:t>Археологические находки  (орудия труда,   предметы   бытового обихода, остатки жилищ,  поселений,  погребений,  предметы изобрази­тельного искусства,  монеты,  медали и т.д.). </a:t>
            </a:r>
          </a:p>
          <a:p>
            <a:pPr marL="0" indent="271463" algn="just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endParaRPr lang="ru-RU" sz="1000" smtClean="0"/>
          </a:p>
          <a:p>
            <a:pPr marL="0" indent="271463" algn="just" eaLnBrk="1" hangingPunct="1">
              <a:lnSpc>
                <a:spcPct val="90000"/>
              </a:lnSpc>
              <a:buFont typeface="Wingdings" pitchFamily="2" charset="2"/>
              <a:buAutoNum type="arabicPeriod" startAt="2"/>
            </a:pPr>
            <a:r>
              <a:rPr lang="ru-RU" sz="2400" smtClean="0"/>
              <a:t>Памятники устного народного творчества (мифы,    былины, сказания,  песни,  поговорки,  пословицы, предания и т. д.) </a:t>
            </a:r>
          </a:p>
          <a:p>
            <a:pPr marL="0" indent="271463" algn="just" eaLnBrk="1" hangingPunct="1">
              <a:lnSpc>
                <a:spcPct val="90000"/>
              </a:lnSpc>
              <a:buFont typeface="Wingdings" pitchFamily="2" charset="2"/>
              <a:buAutoNum type="arabicPeriod" startAt="2"/>
            </a:pPr>
            <a:endParaRPr lang="ru-RU" sz="1000" smtClean="0"/>
          </a:p>
          <a:p>
            <a:pPr marL="0" indent="271463" algn="just" eaLnBrk="1" hangingPunct="1">
              <a:lnSpc>
                <a:spcPct val="90000"/>
              </a:lnSpc>
              <a:buFont typeface="Wingdings" pitchFamily="2" charset="2"/>
              <a:buAutoNum type="arabicPeriod" startAt="3"/>
            </a:pPr>
            <a:r>
              <a:rPr lang="ru-RU" sz="2400" smtClean="0"/>
              <a:t>Этнографические данные (обряды, заговоры, заклинания). </a:t>
            </a:r>
          </a:p>
          <a:p>
            <a:pPr marL="0" indent="271463" algn="just" eaLnBrk="1" hangingPunct="1">
              <a:lnSpc>
                <a:spcPct val="90000"/>
              </a:lnSpc>
              <a:buFont typeface="Wingdings" pitchFamily="2" charset="2"/>
              <a:buAutoNum type="arabicPeriod" startAt="3"/>
            </a:pPr>
            <a:endParaRPr lang="ru-RU" sz="1000" smtClean="0"/>
          </a:p>
          <a:p>
            <a:pPr marL="0" indent="271463" algn="just" eaLnBrk="1" hangingPunct="1">
              <a:lnSpc>
                <a:spcPct val="90000"/>
              </a:lnSpc>
              <a:buFont typeface="Wingdings" pitchFamily="2" charset="2"/>
              <a:buAutoNum type="arabicPeriod" startAt="3"/>
            </a:pPr>
            <a:r>
              <a:rPr lang="ru-RU" sz="2400" smtClean="0"/>
              <a:t> Древнейшие документы письменности.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иксел">
  <a:themeElements>
    <a:clrScheme name="Пиксел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Пиксел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иксел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</Template>
  <TotalTime>300</TotalTime>
  <Words>1887</Words>
  <Application>Microsoft Office PowerPoint</Application>
  <PresentationFormat>On-screen Show (4:3)</PresentationFormat>
  <Paragraphs>179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Wingdings</vt:lpstr>
      <vt:lpstr>Calibri</vt:lpstr>
      <vt:lpstr>Arial Black</vt:lpstr>
      <vt:lpstr>Times New Roman</vt:lpstr>
      <vt:lpstr>Пиксел</vt:lpstr>
      <vt:lpstr>История медицины как наука  и предмет преподавания. Врачевание в первобытном обществе и Древнем мире. </vt:lpstr>
      <vt:lpstr>История медицины как науки,  ее цели и задачи </vt:lpstr>
      <vt:lpstr>I. Общая история медицины</vt:lpstr>
      <vt:lpstr>II. Частная история медицины</vt:lpstr>
      <vt:lpstr>Цели изучения истории медицины</vt:lpstr>
      <vt:lpstr>Задачи изучения истории медицины </vt:lpstr>
      <vt:lpstr>Методы, используемые при изучении истории медицины</vt:lpstr>
      <vt:lpstr>Периодизация всемирной истории</vt:lpstr>
      <vt:lpstr>Источники изучения медицины первобытного общества </vt:lpstr>
      <vt:lpstr>Slide 10</vt:lpstr>
      <vt:lpstr>Slide 11</vt:lpstr>
      <vt:lpstr>Виды древней медицины</vt:lpstr>
      <vt:lpstr>Виды магической медицины</vt:lpstr>
      <vt:lpstr>Виды народной медицины</vt:lpstr>
      <vt:lpstr>Приемы врачевания  в первобытном обществе </vt:lpstr>
      <vt:lpstr>Трепанация черепа</vt:lpstr>
      <vt:lpstr>В период разложения первобытного общества (с 10-5-го тысячелетия до н.э.)</vt:lpstr>
      <vt:lpstr>Врачевание в первобытном обществе</vt:lpstr>
      <vt:lpstr>Источники изучения медицины Древнего мира </vt:lpstr>
      <vt:lpstr>Источники изучения медицины Древнего мира </vt:lpstr>
      <vt:lpstr>Особенности медицины древних цивилизаций </vt:lpstr>
      <vt:lpstr>Особенности медицины древних цивилизаций </vt:lpstr>
      <vt:lpstr>Особенности медицины древних цивилизаций </vt:lpstr>
      <vt:lpstr>Благодарю за внимание!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История медицины как наука  и предмет преподавания. Врачевание в первобытном обществе и Древнем мире. </dc:title>
  <dc:creator>компьютер</dc:creator>
  <cp:lastModifiedBy>Windows User</cp:lastModifiedBy>
  <cp:revision>9</cp:revision>
  <dcterms:created xsi:type="dcterms:W3CDTF">2010-09-06T05:31:46Z</dcterms:created>
  <dcterms:modified xsi:type="dcterms:W3CDTF">2017-04-02T23:43:50Z</dcterms:modified>
</cp:coreProperties>
</file>