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4" r:id="rId9"/>
    <p:sldId id="263" r:id="rId10"/>
    <p:sldId id="264" r:id="rId11"/>
    <p:sldId id="265" r:id="rId12"/>
    <p:sldId id="267" r:id="rId13"/>
    <p:sldId id="28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85" r:id="rId22"/>
    <p:sldId id="275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7" r:id="rId31"/>
    <p:sldId id="288" r:id="rId32"/>
    <p:sldId id="289" r:id="rId33"/>
    <p:sldId id="290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Федор Макаров" initials="ФМ" lastIdx="1" clrIdx="0">
    <p:extLst>
      <p:ext uri="{19B8F6BF-5375-455C-9EA6-DF929625EA0E}">
        <p15:presenceInfo xmlns:p15="http://schemas.microsoft.com/office/powerpoint/2012/main" xmlns="" userId="86b078b0d71e5c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62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913A5D-C32C-4DCB-B78C-DF0085BF8AF4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529CED-2C02-44FA-90C7-68E62C55CC87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4400" dirty="0"/>
            <a:t>РНК-вирусы</a:t>
          </a:r>
        </a:p>
      </dgm:t>
    </dgm:pt>
    <dgm:pt modelId="{35B845A7-6493-4864-85BC-07FE9684EE1C}" type="parTrans" cxnId="{1F9CFE82-1435-4B2C-AC5B-161092E032F3}">
      <dgm:prSet/>
      <dgm:spPr/>
      <dgm:t>
        <a:bodyPr/>
        <a:lstStyle/>
        <a:p>
          <a:endParaRPr lang="ru-RU"/>
        </a:p>
      </dgm:t>
    </dgm:pt>
    <dgm:pt modelId="{095DE894-2F1B-4219-9C4E-D40F3EA771C6}" type="sibTrans" cxnId="{1F9CFE82-1435-4B2C-AC5B-161092E032F3}">
      <dgm:prSet/>
      <dgm:spPr/>
      <dgm:t>
        <a:bodyPr/>
        <a:lstStyle/>
        <a:p>
          <a:endParaRPr lang="ru-RU"/>
        </a:p>
      </dgm:t>
    </dgm:pt>
    <dgm:pt modelId="{16E18D17-BF76-4939-B0DA-B1B2AAAE7447}">
      <dgm:prSet phldrT="[Текст]"/>
      <dgm:spPr/>
      <dgm:t>
        <a:bodyPr/>
        <a:lstStyle/>
        <a:p>
          <a:r>
            <a:rPr lang="ru-RU" dirty="0"/>
            <a:t>Семейство О</a:t>
          </a:r>
          <a:r>
            <a:rPr lang="en-US" dirty="0" err="1"/>
            <a:t>rthomyxoviridae</a:t>
          </a:r>
          <a:endParaRPr lang="ru-RU" dirty="0"/>
        </a:p>
      </dgm:t>
    </dgm:pt>
    <dgm:pt modelId="{4EBB46B9-4A5A-4803-882A-C56BBC3111D6}" type="parTrans" cxnId="{B8319ACA-9975-4DFB-B8B6-962470FEF6D3}">
      <dgm:prSet/>
      <dgm:spPr/>
      <dgm:t>
        <a:bodyPr/>
        <a:lstStyle/>
        <a:p>
          <a:endParaRPr lang="ru-RU"/>
        </a:p>
      </dgm:t>
    </dgm:pt>
    <dgm:pt modelId="{94A3FF26-4165-4BF9-B054-D794374A02E2}" type="sibTrans" cxnId="{B8319ACA-9975-4DFB-B8B6-962470FEF6D3}">
      <dgm:prSet/>
      <dgm:spPr/>
      <dgm:t>
        <a:bodyPr/>
        <a:lstStyle/>
        <a:p>
          <a:endParaRPr lang="ru-RU"/>
        </a:p>
      </dgm:t>
    </dgm:pt>
    <dgm:pt modelId="{D77E3AFA-91DD-480E-8C85-203C18C7AD61}">
      <dgm:prSet phldrT="[Текст]"/>
      <dgm:spPr/>
      <dgm:t>
        <a:bodyPr/>
        <a:lstStyle/>
        <a:p>
          <a:r>
            <a:rPr lang="ru-RU" dirty="0"/>
            <a:t>Роды и типы (по внутренним антигенам) </a:t>
          </a:r>
          <a:br>
            <a:rPr lang="ru-RU" dirty="0"/>
          </a:br>
          <a:r>
            <a:rPr lang="ru-RU" dirty="0"/>
            <a:t>имеющие значение для человека</a:t>
          </a:r>
        </a:p>
      </dgm:t>
    </dgm:pt>
    <dgm:pt modelId="{58E646DF-0F5A-4ACB-BDD7-51F4182BA242}" type="parTrans" cxnId="{A4458220-C61F-4232-AA34-5C17D41B37A8}">
      <dgm:prSet/>
      <dgm:spPr/>
      <dgm:t>
        <a:bodyPr/>
        <a:lstStyle/>
        <a:p>
          <a:endParaRPr lang="ru-RU"/>
        </a:p>
      </dgm:t>
    </dgm:pt>
    <dgm:pt modelId="{BBFD4F89-E97A-434C-ABCE-8DCC5FB257FF}" type="sibTrans" cxnId="{A4458220-C61F-4232-AA34-5C17D41B37A8}">
      <dgm:prSet/>
      <dgm:spPr/>
      <dgm:t>
        <a:bodyPr/>
        <a:lstStyle/>
        <a:p>
          <a:endParaRPr lang="ru-RU"/>
        </a:p>
      </dgm:t>
    </dgm:pt>
    <dgm:pt modelId="{E9D3A42D-F2FB-42C6-A540-B4FDBE56622D}">
      <dgm:prSet phldrT="[Текст]"/>
      <dgm:spPr/>
      <dgm:t>
        <a:bodyPr/>
        <a:lstStyle/>
        <a:p>
          <a:r>
            <a:rPr lang="en-US" b="1" dirty="0" err="1"/>
            <a:t>Influenzavirus</a:t>
          </a:r>
          <a:r>
            <a:rPr lang="en-US" b="1" dirty="0"/>
            <a:t> A </a:t>
          </a:r>
          <a:r>
            <a:rPr lang="en-US" dirty="0"/>
            <a:t>– </a:t>
          </a:r>
          <a:r>
            <a:rPr lang="ru-RU" dirty="0"/>
            <a:t>вирусы гриппа типа</a:t>
          </a:r>
          <a:r>
            <a:rPr lang="en-US" dirty="0"/>
            <a:t>A;</a:t>
          </a:r>
          <a:endParaRPr lang="ru-RU" dirty="0"/>
        </a:p>
      </dgm:t>
    </dgm:pt>
    <dgm:pt modelId="{E8022A88-1563-480D-8947-4A3A42477D67}" type="parTrans" cxnId="{E0135B70-35D4-4015-B50A-C9133F8AC054}">
      <dgm:prSet/>
      <dgm:spPr/>
      <dgm:t>
        <a:bodyPr/>
        <a:lstStyle/>
        <a:p>
          <a:endParaRPr lang="ru-RU"/>
        </a:p>
      </dgm:t>
    </dgm:pt>
    <dgm:pt modelId="{6AED45C8-12F1-4F53-8F91-46ABCD0B589E}" type="sibTrans" cxnId="{E0135B70-35D4-4015-B50A-C9133F8AC054}">
      <dgm:prSet/>
      <dgm:spPr/>
      <dgm:t>
        <a:bodyPr/>
        <a:lstStyle/>
        <a:p>
          <a:endParaRPr lang="ru-RU"/>
        </a:p>
      </dgm:t>
    </dgm:pt>
    <dgm:pt modelId="{4F2163F9-D946-44BF-84D6-0BA8C51DA3B0}">
      <dgm:prSet/>
      <dgm:spPr/>
      <dgm:t>
        <a:bodyPr/>
        <a:lstStyle/>
        <a:p>
          <a:r>
            <a:rPr lang="en-US" b="1" dirty="0" err="1"/>
            <a:t>Influenzavirus</a:t>
          </a:r>
          <a:r>
            <a:rPr lang="en-US" b="1" dirty="0"/>
            <a:t> B</a:t>
          </a:r>
          <a:r>
            <a:rPr lang="en-US" dirty="0"/>
            <a:t> – </a:t>
          </a:r>
          <a:r>
            <a:rPr lang="ru-RU" dirty="0"/>
            <a:t>вирусы гриппа типа </a:t>
          </a:r>
          <a:r>
            <a:rPr lang="en-US" dirty="0"/>
            <a:t>B;</a:t>
          </a:r>
          <a:endParaRPr lang="ru-RU" dirty="0"/>
        </a:p>
      </dgm:t>
    </dgm:pt>
    <dgm:pt modelId="{A3E92583-1FB3-4942-A4DA-EBFCE96D38B6}" type="parTrans" cxnId="{6870D787-4CF2-47D0-87D0-638E79AB37D9}">
      <dgm:prSet/>
      <dgm:spPr/>
      <dgm:t>
        <a:bodyPr/>
        <a:lstStyle/>
        <a:p>
          <a:endParaRPr lang="ru-RU"/>
        </a:p>
      </dgm:t>
    </dgm:pt>
    <dgm:pt modelId="{E6D5EC73-E611-4473-920C-EE2DD2BDEFD2}" type="sibTrans" cxnId="{6870D787-4CF2-47D0-87D0-638E79AB37D9}">
      <dgm:prSet/>
      <dgm:spPr/>
      <dgm:t>
        <a:bodyPr/>
        <a:lstStyle/>
        <a:p>
          <a:endParaRPr lang="ru-RU"/>
        </a:p>
      </dgm:t>
    </dgm:pt>
    <dgm:pt modelId="{6D6A044A-C95F-4635-9944-D48046CAF0DF}">
      <dgm:prSet/>
      <dgm:spPr/>
      <dgm:t>
        <a:bodyPr/>
        <a:lstStyle/>
        <a:p>
          <a:r>
            <a:rPr lang="ru-RU" dirty="0" err="1"/>
            <a:t>Influenza</a:t>
          </a:r>
          <a:r>
            <a:rPr lang="ru-RU" dirty="0"/>
            <a:t> С – вирус гриппа типа С</a:t>
          </a:r>
        </a:p>
      </dgm:t>
    </dgm:pt>
    <dgm:pt modelId="{D188C752-B6CF-4C54-B1CA-3B61AE9A405E}" type="parTrans" cxnId="{4BC6F512-B0FE-4511-8BD7-73F2B73D9805}">
      <dgm:prSet/>
      <dgm:spPr/>
      <dgm:t>
        <a:bodyPr/>
        <a:lstStyle/>
        <a:p>
          <a:endParaRPr lang="ru-RU"/>
        </a:p>
      </dgm:t>
    </dgm:pt>
    <dgm:pt modelId="{2249946E-5761-43D5-96F5-2120044CB451}" type="sibTrans" cxnId="{4BC6F512-B0FE-4511-8BD7-73F2B73D9805}">
      <dgm:prSet/>
      <dgm:spPr/>
      <dgm:t>
        <a:bodyPr/>
        <a:lstStyle/>
        <a:p>
          <a:endParaRPr lang="ru-RU"/>
        </a:p>
      </dgm:t>
    </dgm:pt>
    <dgm:pt modelId="{1BD0F915-5E30-4D1D-9EA1-3A288D2C7FD5}" type="pres">
      <dgm:prSet presAssocID="{FF913A5D-C32C-4DCB-B78C-DF0085BF8AF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4297230-0EA7-42C7-932E-D749C0CA1A74}" type="pres">
      <dgm:prSet presAssocID="{80529CED-2C02-44FA-90C7-68E62C55CC87}" presName="root" presStyleCnt="0"/>
      <dgm:spPr/>
    </dgm:pt>
    <dgm:pt modelId="{965BD4AB-AF02-485C-9892-920B44B60E27}" type="pres">
      <dgm:prSet presAssocID="{80529CED-2C02-44FA-90C7-68E62C55CC87}" presName="rootComposite" presStyleCnt="0"/>
      <dgm:spPr/>
    </dgm:pt>
    <dgm:pt modelId="{02B7E8BC-19B7-49D3-833E-FC9E20E9FB3A}" type="pres">
      <dgm:prSet presAssocID="{80529CED-2C02-44FA-90C7-68E62C55CC87}" presName="rootText" presStyleLbl="node1" presStyleIdx="0" presStyleCnt="1" custScaleX="58717" custScaleY="24329" custLinFactNeighborX="-34277" custLinFactNeighborY="-101"/>
      <dgm:spPr/>
      <dgm:t>
        <a:bodyPr/>
        <a:lstStyle/>
        <a:p>
          <a:endParaRPr lang="ru-RU"/>
        </a:p>
      </dgm:t>
    </dgm:pt>
    <dgm:pt modelId="{E4DC7E0E-030F-4F34-A163-E425A1599949}" type="pres">
      <dgm:prSet presAssocID="{80529CED-2C02-44FA-90C7-68E62C55CC87}" presName="rootConnector" presStyleLbl="node1" presStyleIdx="0" presStyleCnt="1"/>
      <dgm:spPr/>
      <dgm:t>
        <a:bodyPr/>
        <a:lstStyle/>
        <a:p>
          <a:endParaRPr lang="ru-RU"/>
        </a:p>
      </dgm:t>
    </dgm:pt>
    <dgm:pt modelId="{930F273A-E859-4BD4-9866-9CA83DB9156E}" type="pres">
      <dgm:prSet presAssocID="{80529CED-2C02-44FA-90C7-68E62C55CC87}" presName="childShape" presStyleCnt="0"/>
      <dgm:spPr/>
    </dgm:pt>
    <dgm:pt modelId="{769ED81C-BB9F-485F-9A2E-A427F3F63D0B}" type="pres">
      <dgm:prSet presAssocID="{4EBB46B9-4A5A-4803-882A-C56BBC3111D6}" presName="Name13" presStyleLbl="parChTrans1D2" presStyleIdx="0" presStyleCnt="1"/>
      <dgm:spPr/>
      <dgm:t>
        <a:bodyPr/>
        <a:lstStyle/>
        <a:p>
          <a:endParaRPr lang="ru-RU"/>
        </a:p>
      </dgm:t>
    </dgm:pt>
    <dgm:pt modelId="{450C315C-98A2-4DD8-9854-7B51E63930D9}" type="pres">
      <dgm:prSet presAssocID="{16E18D17-BF76-4939-B0DA-B1B2AAAE7447}" presName="childText" presStyleLbl="bgAcc1" presStyleIdx="0" presStyleCnt="1" custScaleX="117004" custScaleY="106681" custLinFactNeighborX="-38808" custLinFactNeighborY="1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319ACA-9975-4DFB-B8B6-962470FEF6D3}" srcId="{80529CED-2C02-44FA-90C7-68E62C55CC87}" destId="{16E18D17-BF76-4939-B0DA-B1B2AAAE7447}" srcOrd="0" destOrd="0" parTransId="{4EBB46B9-4A5A-4803-882A-C56BBC3111D6}" sibTransId="{94A3FF26-4165-4BF9-B054-D794374A02E2}"/>
    <dgm:cxn modelId="{13330578-956C-4207-9242-749A127E95E2}" type="presOf" srcId="{FF913A5D-C32C-4DCB-B78C-DF0085BF8AF4}" destId="{1BD0F915-5E30-4D1D-9EA1-3A288D2C7FD5}" srcOrd="0" destOrd="0" presId="urn:microsoft.com/office/officeart/2005/8/layout/hierarchy3"/>
    <dgm:cxn modelId="{E0135B70-35D4-4015-B50A-C9133F8AC054}" srcId="{D77E3AFA-91DD-480E-8C85-203C18C7AD61}" destId="{E9D3A42D-F2FB-42C6-A540-B4FDBE56622D}" srcOrd="0" destOrd="0" parTransId="{E8022A88-1563-480D-8947-4A3A42477D67}" sibTransId="{6AED45C8-12F1-4F53-8F91-46ABCD0B589E}"/>
    <dgm:cxn modelId="{1F9CFE82-1435-4B2C-AC5B-161092E032F3}" srcId="{FF913A5D-C32C-4DCB-B78C-DF0085BF8AF4}" destId="{80529CED-2C02-44FA-90C7-68E62C55CC87}" srcOrd="0" destOrd="0" parTransId="{35B845A7-6493-4864-85BC-07FE9684EE1C}" sibTransId="{095DE894-2F1B-4219-9C4E-D40F3EA771C6}"/>
    <dgm:cxn modelId="{4BC6F512-B0FE-4511-8BD7-73F2B73D9805}" srcId="{D77E3AFA-91DD-480E-8C85-203C18C7AD61}" destId="{6D6A044A-C95F-4635-9944-D48046CAF0DF}" srcOrd="2" destOrd="0" parTransId="{D188C752-B6CF-4C54-B1CA-3B61AE9A405E}" sibTransId="{2249946E-5761-43D5-96F5-2120044CB451}"/>
    <dgm:cxn modelId="{B83E5D9E-6199-43C7-A9E8-2A8E87D18EA5}" type="presOf" srcId="{4F2163F9-D946-44BF-84D6-0BA8C51DA3B0}" destId="{450C315C-98A2-4DD8-9854-7B51E63930D9}" srcOrd="0" destOrd="3" presId="urn:microsoft.com/office/officeart/2005/8/layout/hierarchy3"/>
    <dgm:cxn modelId="{F24BEDA6-52C3-48D2-996D-852A041284F6}" type="presOf" srcId="{4EBB46B9-4A5A-4803-882A-C56BBC3111D6}" destId="{769ED81C-BB9F-485F-9A2E-A427F3F63D0B}" srcOrd="0" destOrd="0" presId="urn:microsoft.com/office/officeart/2005/8/layout/hierarchy3"/>
    <dgm:cxn modelId="{87A4E4BF-C479-44DC-969A-92289BD06908}" type="presOf" srcId="{D77E3AFA-91DD-480E-8C85-203C18C7AD61}" destId="{450C315C-98A2-4DD8-9854-7B51E63930D9}" srcOrd="0" destOrd="1" presId="urn:microsoft.com/office/officeart/2005/8/layout/hierarchy3"/>
    <dgm:cxn modelId="{57A21AE1-DD00-4DB9-84DF-D09A8773BC38}" type="presOf" srcId="{6D6A044A-C95F-4635-9944-D48046CAF0DF}" destId="{450C315C-98A2-4DD8-9854-7B51E63930D9}" srcOrd="0" destOrd="4" presId="urn:microsoft.com/office/officeart/2005/8/layout/hierarchy3"/>
    <dgm:cxn modelId="{2C583C87-A9E7-443F-8B27-BEFCE60CCBBF}" type="presOf" srcId="{80529CED-2C02-44FA-90C7-68E62C55CC87}" destId="{E4DC7E0E-030F-4F34-A163-E425A1599949}" srcOrd="1" destOrd="0" presId="urn:microsoft.com/office/officeart/2005/8/layout/hierarchy3"/>
    <dgm:cxn modelId="{6870D787-4CF2-47D0-87D0-638E79AB37D9}" srcId="{D77E3AFA-91DD-480E-8C85-203C18C7AD61}" destId="{4F2163F9-D946-44BF-84D6-0BA8C51DA3B0}" srcOrd="1" destOrd="0" parTransId="{A3E92583-1FB3-4942-A4DA-EBFCE96D38B6}" sibTransId="{E6D5EC73-E611-4473-920C-EE2DD2BDEFD2}"/>
    <dgm:cxn modelId="{E7D43D12-4783-4B24-B26B-CD7DE40824A9}" type="presOf" srcId="{80529CED-2C02-44FA-90C7-68E62C55CC87}" destId="{02B7E8BC-19B7-49D3-833E-FC9E20E9FB3A}" srcOrd="0" destOrd="0" presId="urn:microsoft.com/office/officeart/2005/8/layout/hierarchy3"/>
    <dgm:cxn modelId="{C5FA3A05-D784-4E62-8CF4-6E9E178CDB42}" type="presOf" srcId="{E9D3A42D-F2FB-42C6-A540-B4FDBE56622D}" destId="{450C315C-98A2-4DD8-9854-7B51E63930D9}" srcOrd="0" destOrd="2" presId="urn:microsoft.com/office/officeart/2005/8/layout/hierarchy3"/>
    <dgm:cxn modelId="{A4458220-C61F-4232-AA34-5C17D41B37A8}" srcId="{16E18D17-BF76-4939-B0DA-B1B2AAAE7447}" destId="{D77E3AFA-91DD-480E-8C85-203C18C7AD61}" srcOrd="0" destOrd="0" parTransId="{58E646DF-0F5A-4ACB-BDD7-51F4182BA242}" sibTransId="{BBFD4F89-E97A-434C-ABCE-8DCC5FB257FF}"/>
    <dgm:cxn modelId="{A9D1D081-D7FC-4951-8471-4328D0896344}" type="presOf" srcId="{16E18D17-BF76-4939-B0DA-B1B2AAAE7447}" destId="{450C315C-98A2-4DD8-9854-7B51E63930D9}" srcOrd="0" destOrd="0" presId="urn:microsoft.com/office/officeart/2005/8/layout/hierarchy3"/>
    <dgm:cxn modelId="{FF3D1027-0D36-446E-A169-7F68DF153C57}" type="presParOf" srcId="{1BD0F915-5E30-4D1D-9EA1-3A288D2C7FD5}" destId="{B4297230-0EA7-42C7-932E-D749C0CA1A74}" srcOrd="0" destOrd="0" presId="urn:microsoft.com/office/officeart/2005/8/layout/hierarchy3"/>
    <dgm:cxn modelId="{083A3A22-6B06-4478-AA10-9BA666D9F909}" type="presParOf" srcId="{B4297230-0EA7-42C7-932E-D749C0CA1A74}" destId="{965BD4AB-AF02-485C-9892-920B44B60E27}" srcOrd="0" destOrd="0" presId="urn:microsoft.com/office/officeart/2005/8/layout/hierarchy3"/>
    <dgm:cxn modelId="{FA6CB733-E881-43A1-A28E-208307DEE903}" type="presParOf" srcId="{965BD4AB-AF02-485C-9892-920B44B60E27}" destId="{02B7E8BC-19B7-49D3-833E-FC9E20E9FB3A}" srcOrd="0" destOrd="0" presId="urn:microsoft.com/office/officeart/2005/8/layout/hierarchy3"/>
    <dgm:cxn modelId="{50A78734-FF3A-4D88-8B9A-DCBBE87DB7B3}" type="presParOf" srcId="{965BD4AB-AF02-485C-9892-920B44B60E27}" destId="{E4DC7E0E-030F-4F34-A163-E425A1599949}" srcOrd="1" destOrd="0" presId="urn:microsoft.com/office/officeart/2005/8/layout/hierarchy3"/>
    <dgm:cxn modelId="{30EEEB65-418D-458D-B590-6BB8A3C7E672}" type="presParOf" srcId="{B4297230-0EA7-42C7-932E-D749C0CA1A74}" destId="{930F273A-E859-4BD4-9866-9CA83DB9156E}" srcOrd="1" destOrd="0" presId="urn:microsoft.com/office/officeart/2005/8/layout/hierarchy3"/>
    <dgm:cxn modelId="{CD09E09A-D114-4424-8830-26168E56DD00}" type="presParOf" srcId="{930F273A-E859-4BD4-9866-9CA83DB9156E}" destId="{769ED81C-BB9F-485F-9A2E-A427F3F63D0B}" srcOrd="0" destOrd="0" presId="urn:microsoft.com/office/officeart/2005/8/layout/hierarchy3"/>
    <dgm:cxn modelId="{2B754FFE-5D29-4698-86BF-4F0D27224002}" type="presParOf" srcId="{930F273A-E859-4BD4-9866-9CA83DB9156E}" destId="{450C315C-98A2-4DD8-9854-7B51E63930D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2B7E8BC-19B7-49D3-833E-FC9E20E9FB3A}">
      <dsp:nvSpPr>
        <dsp:cNvPr id="0" name=""/>
        <dsp:cNvSpPr/>
      </dsp:nvSpPr>
      <dsp:spPr>
        <a:xfrm>
          <a:off x="0" y="0"/>
          <a:ext cx="3982473" cy="82505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/>
            <a:t>РНК-вирусы</a:t>
          </a:r>
        </a:p>
      </dsp:txBody>
      <dsp:txXfrm>
        <a:off x="0" y="0"/>
        <a:ext cx="3982473" cy="825055"/>
      </dsp:txXfrm>
    </dsp:sp>
    <dsp:sp modelId="{769ED81C-BB9F-485F-9A2E-A427F3F63D0B}">
      <dsp:nvSpPr>
        <dsp:cNvPr id="0" name=""/>
        <dsp:cNvSpPr/>
      </dsp:nvSpPr>
      <dsp:spPr>
        <a:xfrm>
          <a:off x="398247" y="825055"/>
          <a:ext cx="120643" cy="26619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1935"/>
              </a:lnTo>
              <a:lnTo>
                <a:pt x="120643" y="26619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0C315C-98A2-4DD8-9854-7B51E63930D9}">
      <dsp:nvSpPr>
        <dsp:cNvPr id="0" name=""/>
        <dsp:cNvSpPr/>
      </dsp:nvSpPr>
      <dsp:spPr>
        <a:xfrm>
          <a:off x="518890" y="1678084"/>
          <a:ext cx="6348626" cy="36178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/>
            <a:t>Семейство О</a:t>
          </a:r>
          <a:r>
            <a:rPr lang="en-US" sz="3200" kern="1200" dirty="0" err="1"/>
            <a:t>rthomyxoviridae</a:t>
          </a:r>
          <a:endParaRPr lang="ru-RU" sz="32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/>
            <a:t>Роды и типы (по внутренним антигенам) </a:t>
          </a:r>
          <a:br>
            <a:rPr lang="ru-RU" sz="2500" kern="1200" dirty="0"/>
          </a:br>
          <a:r>
            <a:rPr lang="ru-RU" sz="2500" kern="1200" dirty="0"/>
            <a:t>имеющие значение для человека</a:t>
          </a:r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b="1" kern="1200" dirty="0" err="1"/>
            <a:t>Influenzavirus</a:t>
          </a:r>
          <a:r>
            <a:rPr lang="en-US" sz="2500" b="1" kern="1200" dirty="0"/>
            <a:t> A </a:t>
          </a:r>
          <a:r>
            <a:rPr lang="en-US" sz="2500" kern="1200" dirty="0"/>
            <a:t>– </a:t>
          </a:r>
          <a:r>
            <a:rPr lang="ru-RU" sz="2500" kern="1200" dirty="0"/>
            <a:t>вирусы гриппа типа</a:t>
          </a:r>
          <a:r>
            <a:rPr lang="en-US" sz="2500" kern="1200" dirty="0"/>
            <a:t>A;</a:t>
          </a:r>
          <a:endParaRPr lang="ru-RU" sz="2500" kern="1200" dirty="0"/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b="1" kern="1200" dirty="0" err="1"/>
            <a:t>Influenzavirus</a:t>
          </a:r>
          <a:r>
            <a:rPr lang="en-US" sz="2500" b="1" kern="1200" dirty="0"/>
            <a:t> B</a:t>
          </a:r>
          <a:r>
            <a:rPr lang="en-US" sz="2500" kern="1200" dirty="0"/>
            <a:t> – </a:t>
          </a:r>
          <a:r>
            <a:rPr lang="ru-RU" sz="2500" kern="1200" dirty="0"/>
            <a:t>вирусы гриппа типа </a:t>
          </a:r>
          <a:r>
            <a:rPr lang="en-US" sz="2500" kern="1200" dirty="0"/>
            <a:t>B;</a:t>
          </a:r>
          <a:endParaRPr lang="ru-RU" sz="2500" kern="1200" dirty="0"/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err="1"/>
            <a:t>Influenza</a:t>
          </a:r>
          <a:r>
            <a:rPr lang="ru-RU" sz="2500" kern="1200" dirty="0"/>
            <a:t> С – вирус гриппа типа С</a:t>
          </a:r>
        </a:p>
      </dsp:txBody>
      <dsp:txXfrm>
        <a:off x="518890" y="1678084"/>
        <a:ext cx="6348626" cy="3617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650DD-C4E0-4E71-8D90-5D898F1DDE6E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7C56A-D1A5-48EE-89D5-9BB2AA4DCA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0789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87C56A-D1A5-48EE-89D5-9BB2AA4DCA71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369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33B4F7-A737-4CC8-9FCA-4D950F3D9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9CD6B57-9442-414C-B21C-60492C312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6CDEAD6-D88B-4D1D-9EF6-266C7E62E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270E-54BD-4AFF-AB9D-340856CC27E2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A0E1B7D-D93A-4FAA-8560-B4A8B9929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FED34F4-8516-4DFC-9BAB-8DAB1688E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5D46-E722-499C-A28E-E3EF31DC9D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7438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DFC453-4DA9-4780-9827-6E3D508F7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2B880C6-122D-437D-B494-8EB70B927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4AEBF6F-DFBF-4899-B06D-5B307C41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270E-54BD-4AFF-AB9D-340856CC27E2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81606AB-69E0-4E21-9CC8-517776BE7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5074785-9D90-4631-BBC5-7D3F38CD3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5D46-E722-499C-A28E-E3EF31DC9D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2227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57106DD-A8FB-4259-A2A6-A76AEAA793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CEA61D5-0964-43C1-8A51-EC031F4FD8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E6854E2-0332-49A1-A408-15CB3D277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270E-54BD-4AFF-AB9D-340856CC27E2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FE2719A-C7D0-440A-8318-1473A0B88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896A17B-75A3-46C0-9CF3-6723104D1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5D46-E722-499C-A28E-E3EF31DC9D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070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036234-9BD6-418D-A3E9-1CC773A36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80645DE-635B-4A1D-871F-9123F6C73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3475758-EC8F-46B9-BF3F-B063D3F6E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270E-54BD-4AFF-AB9D-340856CC27E2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627B7BB-9326-43EC-B259-458B6030D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7830FC9-D4CD-4DC2-AF1B-32B1F2B32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5D46-E722-499C-A28E-E3EF31DC9D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2126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A75600-6BB3-4B1D-BAFE-512AE766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020B5D7-7257-4BFB-8086-B7698B0D8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4A99874-C771-42C4-BB73-E74D152E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270E-54BD-4AFF-AB9D-340856CC27E2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9BCBD20-2A9B-49A2-AD1C-7B425BCD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E46950-6262-4065-81B2-C2CA8C209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5D46-E722-499C-A28E-E3EF31DC9D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3873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7BAFF-4612-4A36-8EA0-144779E0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C639AE6-34AD-4993-8276-A7C525A4CC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C0BB3A3-4457-4B95-87C9-3D35683CA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8C65623-D2BD-4FB2-872C-46B2F9371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270E-54BD-4AFF-AB9D-340856CC27E2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58133B1-7591-45AA-8B23-247E4BAEA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7A4A4A2-287C-4550-B3EF-D44DEA94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5D46-E722-499C-A28E-E3EF31DC9D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38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9F49BD-4A16-4A62-9BCB-5850F339B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3CE2731-715C-4C73-8817-6A402E7CB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88E80E4-C7D4-40A7-8A07-AFD33C45F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5EB506A-0E80-43CE-8661-CE453997A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045C234-6DE4-4A29-99AE-4501E25766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282DD6F-3CC3-4308-BE92-C68C24830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270E-54BD-4AFF-AB9D-340856CC27E2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BD05E60-FA7F-4547-ABE3-FEECE84BE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95B08E5-4B06-4B66-9C4B-8BB889BA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5D46-E722-499C-A28E-E3EF31DC9D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5120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219A9A-3801-4D71-81E3-500E988D5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0C11E57-3B69-4F90-9078-AC45673E7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270E-54BD-4AFF-AB9D-340856CC27E2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779545F-9205-495C-B1C0-0570CEDF4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DDA6757-88DD-4DC8-A75E-147BAB4FC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5D46-E722-499C-A28E-E3EF31DC9D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2642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6515408-DADD-4A50-BE4E-6F7059B3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270E-54BD-4AFF-AB9D-340856CC27E2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B45EF5D-E62F-4B12-A0E1-BBD8F8DD5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A2FF757-9FC2-4041-8C67-CF315E188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5D46-E722-499C-A28E-E3EF31DC9D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470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68BAE7-46D5-40EE-A4B5-A8EBCA070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60B3B16-6AA8-4AA8-B00B-4704C5AD4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E6D2698-3B87-4606-9A34-6D81F3A01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F30CEC1-E680-4DA3-83BA-3BFC7D74F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270E-54BD-4AFF-AB9D-340856CC27E2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5B000EE-E16E-4DC1-B9B6-A0B029D00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8933550-18A2-4808-9EC3-D9A39AB4B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5D46-E722-499C-A28E-E3EF31DC9D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5080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D7B531-2C3A-4914-BB6A-B7D017D83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5D25939-5719-45E4-9063-14D102799A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9273CCC-262F-4330-8D4F-993C95FC7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479F469-BDDF-4B51-AA62-3F9F57524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270E-54BD-4AFF-AB9D-340856CC27E2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75AB07E-4DE0-4B8B-98E8-FC3F98802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801290E-7531-4C54-AD60-A0C236648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5D46-E722-499C-A28E-E3EF31DC9D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740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0C2D01-0C12-4FF4-B105-F400F852C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CA76326-C589-44D0-A287-04C2A5507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7BAD8FC-E665-4D52-BF1E-EAF3BDED53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0270E-54BD-4AFF-AB9D-340856CC27E2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E6168CA-492A-4001-AB9A-1C95A4003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901F20C-F2CD-4EAB-8740-BB12783BD8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C5D46-E722-499C-A28E-E3EF31DC9D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781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yberleninka.ru/article/n/gripp-u-beremennyh-2" TargetMode="External"/><Relationship Id="rId2" Type="http://schemas.openxmlformats.org/officeDocument/2006/relationships/hyperlink" Target="https://cyberleninka.ru/article/n/gripp-u-beremennyh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cyberleninka.ru/article/n/mezhdunarodnyy-i-rossiyskiy-opyt-lecheniya-grippa-u-detey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inzdrav.midural.ru/uploads/rii_influenza_and_pregnancy_guidelines_2014(2).pdf" TargetMode="External"/><Relationship Id="rId2" Type="http://schemas.openxmlformats.org/officeDocument/2006/relationships/hyperlink" Target="http://cr.rosminzdrav.ru/#!/schema/909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yberleninka.ru/article/n/gripp-u-beremennyh-2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udmedlib.ru/book/ISBN9785970424278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inzdrav.midural.ru/uploads/rii_influenza_and_pregnancy_guidelines_2014(2).pdf" TargetMode="External"/><Relationship Id="rId2" Type="http://schemas.openxmlformats.org/officeDocument/2006/relationships/hyperlink" Target="http://cr.rosminzdrav.ru/#!/schema/909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yberleninka.ru/article/n/gripp-u-beremennyh" TargetMode="External"/><Relationship Id="rId4" Type="http://schemas.openxmlformats.org/officeDocument/2006/relationships/hyperlink" Target="https://cyberleninka.ru/article/n/gripp-u-beremennyh-2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grls.rosminzdrav.ru/default.aspx" TargetMode="External"/><Relationship Id="rId3" Type="http://schemas.microsoft.com/office/2007/relationships/hdphoto" Target="../media/hdphoto7.wdp"/><Relationship Id="rId7" Type="http://schemas.openxmlformats.org/officeDocument/2006/relationships/hyperlink" Target="https://cyberleninka.ru/article/n/gripp-u-beremennyh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yberleninka.ru/article/n/gripp-u-beremennyh-2" TargetMode="External"/><Relationship Id="rId5" Type="http://schemas.openxmlformats.org/officeDocument/2006/relationships/hyperlink" Target="https://minzdrav.midural.ru/uploads/rii_influenza_and_pregnancy_guidelines_2014(2).pdf" TargetMode="External"/><Relationship Id="rId4" Type="http://schemas.openxmlformats.org/officeDocument/2006/relationships/hyperlink" Target="http://cr.rosminzdrav.ru/#!/schema/909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inzdrav.midural.ru/uploads/rii_influenza_and_pregnancy_guidelines_2014(2).pdf" TargetMode="External"/><Relationship Id="rId2" Type="http://schemas.openxmlformats.org/officeDocument/2006/relationships/hyperlink" Target="http://cr.rosminzdrav.ru/#!/schema/909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yberleninka.ru/article/n/gripp-u-beremennyh" TargetMode="External"/><Relationship Id="rId4" Type="http://schemas.openxmlformats.org/officeDocument/2006/relationships/hyperlink" Target="https://cyberleninka.ru/article/n/gripp-u-beremennyh-2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r.rosminzdrav.ru/#!/schema/909" TargetMode="External"/><Relationship Id="rId7" Type="http://schemas.openxmlformats.org/officeDocument/2006/relationships/hyperlink" Target="http://grls.rosminzdrav.ru/default.aspx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yberleninka.ru/article/n/gripp-u-beremennyh" TargetMode="External"/><Relationship Id="rId5" Type="http://schemas.openxmlformats.org/officeDocument/2006/relationships/hyperlink" Target="https://cyberleninka.ru/article/n/gripp-u-beremennyh-2" TargetMode="External"/><Relationship Id="rId4" Type="http://schemas.openxmlformats.org/officeDocument/2006/relationships/hyperlink" Target="https://minzdrav.midural.ru/uploads/rii_influenza_and_pregnancy_guidelines_2014(2)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grls.rosminzdrav.ru/default.aspx" TargetMode="External"/><Relationship Id="rId3" Type="http://schemas.microsoft.com/office/2007/relationships/hdphoto" Target="../media/hdphoto8.wdp"/><Relationship Id="rId7" Type="http://schemas.openxmlformats.org/officeDocument/2006/relationships/hyperlink" Target="https://cyberleninka.ru/article/n/gripp-u-beremennyh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yberleninka.ru/article/n/gripp-u-beremennyh-2" TargetMode="External"/><Relationship Id="rId5" Type="http://schemas.openxmlformats.org/officeDocument/2006/relationships/hyperlink" Target="https://minzdrav.midural.ru/uploads/rii_influenza_and_pregnancy_guidelines_2014(2).pdf" TargetMode="External"/><Relationship Id="rId4" Type="http://schemas.openxmlformats.org/officeDocument/2006/relationships/hyperlink" Target="http://cr.rosminzdrav.ru/#!/schema/909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rls.rosminzdrav.ru/default.aspx" TargetMode="External"/><Relationship Id="rId5" Type="http://schemas.openxmlformats.org/officeDocument/2006/relationships/hyperlink" Target="https://minzdrav.midural.ru/uploads/rii_influenza_and_pregnancy_guidelines_2014(2).pdf" TargetMode="External"/><Relationship Id="rId4" Type="http://schemas.openxmlformats.org/officeDocument/2006/relationships/hyperlink" Target="https://cyberleninka.ru/article/n/gripp-u-beremennyh-2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cyberleninka.ru/article/n/gripp-u-beremennyh-2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yberleninka.ru/article/n/sravnitelnaya-otsenka-effektivnosti-i-bezopasnosti-paratsetamola-i-ibuprofena-u-detey-i-beremennyh-zhenschin" TargetMode="External"/><Relationship Id="rId2" Type="http://schemas.openxmlformats.org/officeDocument/2006/relationships/hyperlink" Target="https://minzdrav.midural.ru/uploads/rii_influenza_and_pregnancy_guidelines_2014(2)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yberleninka.ru/article/n/gripp-u-beremennyh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minzdrav.midural.ru/uploads/rii_influenza_and_pregnancy_guidelines_2014(2).pd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cr.rosminzdrav.ru/#!/schema/172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cr.rosminzdrav.ru/#!/schema/172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grls.rosminzdrav.ru/default.aspx" TargetMode="External"/><Relationship Id="rId2" Type="http://schemas.openxmlformats.org/officeDocument/2006/relationships/hyperlink" Target="http://cr.rosminzdrav.ru/#!/schema/172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grls.rosminzdrav.ru/default.aspx" TargetMode="External"/><Relationship Id="rId2" Type="http://schemas.openxmlformats.org/officeDocument/2006/relationships/hyperlink" Target="http://cr.rosminzdrav.ru/#!/schema/172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osinfostat.ru/smertnost-ot-grippa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yberleninka.ru/article/n/gripp-u-beremennyh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r.rosminzdrav.ru/#!/schema/17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rls.rosminzdrav.ru/default.aspx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grls.rosminzdrav.ru/default.aspx" TargetMode="External"/><Relationship Id="rId2" Type="http://schemas.openxmlformats.org/officeDocument/2006/relationships/hyperlink" Target="http://cr.rosminzdrav.ru/#!/schema/172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://cr.rosminzdrav.ru/#!/schema/909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cr.rosminzdrav.ru/#!/schema/909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r.rosminzdrav.ru/#!/schema/172" TargetMode="External"/><Relationship Id="rId2" Type="http://schemas.openxmlformats.org/officeDocument/2006/relationships/hyperlink" Target="http://cr.rosminzdrav.ru/#!/schema/909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yberleninka.ru/article/n/gripp-u-beremennyh-2" TargetMode="External"/><Relationship Id="rId4" Type="http://schemas.openxmlformats.org/officeDocument/2006/relationships/hyperlink" Target="http://cr.rosminzdrav.ru/#!/schema/90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yberleninka.ru/article/n/gripp-u-beremennyh-2" TargetMode="External"/><Relationship Id="rId2" Type="http://schemas.openxmlformats.org/officeDocument/2006/relationships/hyperlink" Target="https://cyberleninka.ru/article/n/gripp-u-beremennyh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099334-0400-41B1-9425-A676E3A2F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135" y="2173941"/>
            <a:ext cx="9144000" cy="159667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Лечение гриппа у детей и беременных женщин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2F1BDAE-9FBF-4B12-9557-DED53666F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90735" y="4776443"/>
            <a:ext cx="4897514" cy="729588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Выполнил студент 313 группы педиатрического факультета </a:t>
            </a:r>
            <a:br>
              <a:rPr lang="ru-RU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Макаров Ф.Ю.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C3AE8E5-DD52-487A-B460-DB591015EC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780" b="8994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944" y="4221994"/>
            <a:ext cx="5003777" cy="30272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CBC3824-187C-4584-9CCE-251B0B363C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7437" b="93227" l="9953" r="89953"/>
                    </a14:imgEffect>
                  </a14:imgLayer>
                </a14:imgProps>
              </a:ext>
            </a:extLst>
          </a:blip>
          <a:srcRect l="18574" t="7771" r="18425" b="4838"/>
          <a:stretch/>
        </p:blipFill>
        <p:spPr>
          <a:xfrm>
            <a:off x="9503544" y="119248"/>
            <a:ext cx="2672179" cy="26455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8185563-A0A1-4F7A-8D4B-2D81246018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6747" b="100000" l="10000" r="81700"/>
                    </a14:imgEffect>
                  </a14:imgLayer>
                </a14:imgProps>
              </a:ext>
            </a:extLst>
          </a:blip>
          <a:srcRect l="12229" r="21452"/>
          <a:stretch/>
        </p:blipFill>
        <p:spPr>
          <a:xfrm>
            <a:off x="9507984" y="4158588"/>
            <a:ext cx="2684016" cy="26994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98C40E5-88B6-43C6-B9CF-241836EB4E2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277" y="0"/>
            <a:ext cx="1280371" cy="12760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B5D475-2120-472B-8F9F-987A5697C352}"/>
              </a:ext>
            </a:extLst>
          </p:cNvPr>
          <p:cNvSpPr txBox="1"/>
          <p:nvPr/>
        </p:nvSpPr>
        <p:spPr>
          <a:xfrm>
            <a:off x="1296648" y="119248"/>
            <a:ext cx="7088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ФГБОУ ВО </a:t>
            </a:r>
            <a:r>
              <a:rPr lang="ru-RU" sz="2400" dirty="0" err="1">
                <a:solidFill>
                  <a:schemeClr val="bg1">
                    <a:lumMod val="50000"/>
                  </a:schemeClr>
                </a:solidFill>
              </a:rPr>
              <a:t>КрасГМУ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 им. профессора </a:t>
            </a:r>
            <a:br>
              <a:rPr lang="ru-RU" sz="2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В.Ф. Войно-Ясенецкого Министерства здравоохранения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4108365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6B5FA2-72A7-4742-9EE5-5DD2A60F4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327"/>
            <a:ext cx="10090212" cy="771217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Побочное действие вируса гриппа на плод и беременную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xmlns="" id="{37A5F93F-4204-4CB0-B758-B5D4802543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05975125"/>
              </p:ext>
            </p:extLst>
          </p:nvPr>
        </p:nvGraphicFramePr>
        <p:xfrm>
          <a:off x="838200" y="1266331"/>
          <a:ext cx="10515600" cy="5214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202">
                  <a:extLst>
                    <a:ext uri="{9D8B030D-6E8A-4147-A177-3AD203B41FA5}">
                      <a16:colId xmlns:a16="http://schemas.microsoft.com/office/drawing/2014/main" xmlns="" val="3686080538"/>
                    </a:ext>
                  </a:extLst>
                </a:gridCol>
                <a:gridCol w="8770398">
                  <a:extLst>
                    <a:ext uri="{9D8B030D-6E8A-4147-A177-3AD203B41FA5}">
                      <a16:colId xmlns:a16="http://schemas.microsoft.com/office/drawing/2014/main" xmlns="" val="606955368"/>
                    </a:ext>
                  </a:extLst>
                </a:gridCol>
              </a:tblGrid>
              <a:tr h="441539">
                <a:tc>
                  <a:txBody>
                    <a:bodyPr/>
                    <a:lstStyle/>
                    <a:p>
                      <a:r>
                        <a:rPr lang="ru-RU" dirty="0"/>
                        <a:t>Возраст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Проявления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17612927"/>
                  </a:ext>
                </a:extLst>
              </a:tr>
              <a:tr h="1193207">
                <a:tc>
                  <a:txBody>
                    <a:bodyPr/>
                    <a:lstStyle/>
                    <a:p>
                      <a:r>
                        <a:rPr lang="en-US" sz="2000" dirty="0"/>
                        <a:t>I </a:t>
                      </a:r>
                      <a:r>
                        <a:rPr lang="ru-RU" sz="2000" dirty="0"/>
                        <a:t>триместр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Повышен риск врожденных пороков развития плода, самопроизвольного прерывания беременности, а если беременность продолжается, очень вероятно развитие маловодия и задержки развития плода.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44138337"/>
                  </a:ext>
                </a:extLst>
              </a:tr>
              <a:tr h="1193207">
                <a:tc>
                  <a:txBody>
                    <a:bodyPr/>
                    <a:lstStyle/>
                    <a:p>
                      <a:r>
                        <a:rPr lang="en-US" sz="2000" dirty="0"/>
                        <a:t>II </a:t>
                      </a:r>
                      <a:r>
                        <a:rPr lang="ru-RU" sz="2000" dirty="0"/>
                        <a:t>триместр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2000" dirty="0"/>
                        <a:t>При заболеваемости гриппом во II триместре (по сравнению с III),</a:t>
                      </a:r>
                    </a:p>
                    <a:p>
                      <a:r>
                        <a:rPr lang="ru-RU" sz="2000" dirty="0"/>
                        <a:t>чаще развиваются симптомы задержки развития плода, </a:t>
                      </a:r>
                      <a:r>
                        <a:rPr lang="ru-RU" sz="2000" dirty="0" err="1"/>
                        <a:t>преэклампсия</a:t>
                      </a:r>
                      <a:r>
                        <a:rPr lang="ru-RU" sz="2000" dirty="0"/>
                        <a:t>, </a:t>
                      </a:r>
                      <a:r>
                        <a:rPr lang="ru-RU" sz="2000" dirty="0" err="1"/>
                        <a:t>невынашивание</a:t>
                      </a:r>
                      <a:r>
                        <a:rPr lang="ru-RU" sz="2000" dirty="0"/>
                        <a:t> беременности, преждевременная отслойка нормально</a:t>
                      </a:r>
                    </a:p>
                    <a:p>
                      <a:r>
                        <a:rPr lang="ru-RU" sz="2000" dirty="0"/>
                        <a:t>расположенной плаценты, холестаз, пиелонефрит, анемия </a:t>
                      </a:r>
                      <a:br>
                        <a:rPr lang="ru-RU" sz="2000" dirty="0"/>
                      </a:br>
                      <a:r>
                        <a:rPr lang="ru-RU" sz="2000" dirty="0"/>
                        <a:t/>
                      </a:r>
                      <a:br>
                        <a:rPr lang="ru-RU" sz="2000" dirty="0"/>
                      </a:br>
                      <a:r>
                        <a:rPr lang="ru-RU" sz="2000" dirty="0"/>
                        <a:t>Большинство смертельных случаев наблюдается в III триместре </a:t>
                      </a:r>
                      <a:r>
                        <a:rPr lang="ru-RU" sz="2000" dirty="0" err="1"/>
                        <a:t>гестации</a:t>
                      </a:r>
                      <a:r>
                        <a:rPr lang="ru-RU" sz="20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8875274"/>
                  </a:ext>
                </a:extLst>
              </a:tr>
              <a:tr h="1193207">
                <a:tc>
                  <a:txBody>
                    <a:bodyPr/>
                    <a:lstStyle/>
                    <a:p>
                      <a:r>
                        <a:rPr lang="en-US" sz="2000" dirty="0"/>
                        <a:t>III </a:t>
                      </a:r>
                      <a:r>
                        <a:rPr lang="ru-RU" sz="2000" dirty="0"/>
                        <a:t>триместр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0759340"/>
                  </a:ext>
                </a:extLst>
              </a:tr>
              <a:tr h="1193207">
                <a:tc>
                  <a:txBody>
                    <a:bodyPr/>
                    <a:lstStyle/>
                    <a:p>
                      <a:r>
                        <a:rPr lang="ru-RU" sz="2000" dirty="0"/>
                        <a:t>После рождения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внутриутробная пневмония, церебральная ишемия, </a:t>
                      </a:r>
                      <a:r>
                        <a:rPr lang="ru-RU" sz="2000" dirty="0" err="1"/>
                        <a:t>внутрижелудочковые</a:t>
                      </a:r>
                      <a:r>
                        <a:rPr lang="ru-RU" sz="2000" dirty="0"/>
                        <a:t> кровоизлияния, судорожный и </a:t>
                      </a:r>
                      <a:r>
                        <a:rPr lang="ru-RU" sz="2000" dirty="0" err="1"/>
                        <a:t>вегетовисцеральный</a:t>
                      </a:r>
                      <a:r>
                        <a:rPr lang="ru-RU" sz="2000" dirty="0"/>
                        <a:t> синдромы, транзиторная</a:t>
                      </a:r>
                    </a:p>
                    <a:p>
                      <a:r>
                        <a:rPr lang="ru-RU" sz="2000" dirty="0"/>
                        <a:t>дисфункция миокарда, отклонение в физическом и умственном развитии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9522608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BFB5B5E-3584-4323-A686-F2DBA9BCBF91}"/>
              </a:ext>
            </a:extLst>
          </p:cNvPr>
          <p:cNvSpPr txBox="1"/>
          <p:nvPr/>
        </p:nvSpPr>
        <p:spPr>
          <a:xfrm>
            <a:off x="9807432" y="377302"/>
            <a:ext cx="2241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/>
              </a:rPr>
              <a:t>ССЫЛКА</a:t>
            </a:r>
            <a:r>
              <a:rPr lang="ru-RU" dirty="0"/>
              <a:t> на источник</a:t>
            </a:r>
            <a:br>
              <a:rPr lang="ru-RU" dirty="0"/>
            </a:br>
            <a:r>
              <a:rPr lang="ru-RU" dirty="0">
                <a:hlinkClick r:id="rId3"/>
              </a:rPr>
              <a:t>ССЫЛКА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81635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A3BA11-E688-4312-86AF-205680CD0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05474" cy="762339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Особенности гриппа у детей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AF884EE-9B9B-4103-83B1-67165F228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406"/>
            <a:ext cx="10515600" cy="4827557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Клинические проявления заболевания зависят от </a:t>
            </a:r>
            <a:br>
              <a:rPr lang="ru-RU" dirty="0"/>
            </a:br>
            <a:r>
              <a:rPr lang="ru-RU" dirty="0"/>
              <a:t>-возраста </a:t>
            </a:r>
            <a:br>
              <a:rPr lang="ru-RU" dirty="0"/>
            </a:br>
            <a:r>
              <a:rPr lang="ru-RU" dirty="0"/>
              <a:t>-состояния иммунной системы </a:t>
            </a:r>
            <a:br>
              <a:rPr lang="ru-RU" dirty="0"/>
            </a:br>
            <a:r>
              <a:rPr lang="ru-RU" dirty="0"/>
              <a:t>-наличия сопутствующей патологии</a:t>
            </a:r>
            <a:br>
              <a:rPr lang="ru-RU" dirty="0"/>
            </a:br>
            <a:r>
              <a:rPr lang="ru-RU" dirty="0"/>
              <a:t>-серотипа циркулирующего вируса.</a:t>
            </a:r>
          </a:p>
          <a:p>
            <a:r>
              <a:rPr lang="ru-RU" dirty="0"/>
              <a:t>В течение 2–3 недель после перенесенного гриппа может сохраняться утомляемость, слабость, головная боль, раздражительность, бессонница. </a:t>
            </a:r>
          </a:p>
          <a:p>
            <a:r>
              <a:rPr lang="ru-RU" dirty="0"/>
              <a:t>После гриппа часто возникает повторное инфицирование в связи с развитием транзиторного иммунодефицитного состояния и токсического воздействия на любой орган и систему человеческого организма.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83AF03-E8FD-49EB-B97E-31230891AF53}"/>
              </a:ext>
            </a:extLst>
          </p:cNvPr>
          <p:cNvSpPr txBox="1"/>
          <p:nvPr/>
        </p:nvSpPr>
        <p:spPr>
          <a:xfrm>
            <a:off x="838200" y="6029573"/>
            <a:ext cx="224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/>
              </a:rPr>
              <a:t>ССЫЛКА</a:t>
            </a:r>
            <a:r>
              <a:rPr lang="ru-RU" dirty="0"/>
              <a:t> на источник</a:t>
            </a:r>
          </a:p>
        </p:txBody>
      </p:sp>
    </p:spTree>
    <p:extLst>
      <p:ext uri="{BB962C8B-B14F-4D97-AF65-F5344CB8AC3E}">
        <p14:creationId xmlns:p14="http://schemas.microsoft.com/office/powerpoint/2010/main" xmlns="" val="3907421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D762AD-8B9E-4BD9-9368-3DB4169A9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66FC769-4EA5-4186-A12E-8E8CF0E4B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DFA915D-8497-4D77-A601-5CFABA2B1F6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83581"/>
            <a:ext cx="12192000" cy="75415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B281EEB-6334-4770-A262-8C73228C9459}"/>
              </a:ext>
            </a:extLst>
          </p:cNvPr>
          <p:cNvSpPr/>
          <p:nvPr/>
        </p:nvSpPr>
        <p:spPr>
          <a:xfrm>
            <a:off x="4629305" y="3569672"/>
            <a:ext cx="70703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ЛЕЧЕНИЕ ГРИППА </a:t>
            </a:r>
            <a:b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БЕРЕМЕННЫХ И ДЕТЕЙ</a:t>
            </a:r>
          </a:p>
        </p:txBody>
      </p:sp>
    </p:spTree>
    <p:extLst>
      <p:ext uri="{BB962C8B-B14F-4D97-AF65-F5344CB8AC3E}">
        <p14:creationId xmlns:p14="http://schemas.microsoft.com/office/powerpoint/2010/main" xmlns="" val="898263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F50DC2-2ADF-4187-A7B3-F5836F811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3485E6F-27C4-48DB-9B5C-F1BC9EB8C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1FED177-144C-420D-AFFE-B89948980901}"/>
              </a:ext>
            </a:extLst>
          </p:cNvPr>
          <p:cNvSpPr/>
          <p:nvPr/>
        </p:nvSpPr>
        <p:spPr>
          <a:xfrm>
            <a:off x="2136425" y="2967335"/>
            <a:ext cx="7919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БЕРЕМЕННЫЕ ЖЕНЩИНЫ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9451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B8C4DB-9B98-4089-A0C1-2AE672AD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247"/>
            <a:ext cx="9983680" cy="771217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Терапия гриппа включает: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E6B18CA-471D-4757-9FF5-198E42071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885"/>
            <a:ext cx="10515600" cy="4351338"/>
          </a:xfrm>
        </p:spPr>
        <p:txBody>
          <a:bodyPr/>
          <a:lstStyle/>
          <a:p>
            <a:r>
              <a:rPr lang="ru-RU" dirty="0"/>
              <a:t>Противовирусные средства</a:t>
            </a:r>
          </a:p>
          <a:p>
            <a:r>
              <a:rPr lang="ru-RU" dirty="0"/>
              <a:t>НПВС (жаропонижающие)</a:t>
            </a:r>
          </a:p>
          <a:p>
            <a:r>
              <a:rPr lang="ru-RU" dirty="0"/>
              <a:t>Антибактериальная терапия (при наличии бактериальных осложнений)</a:t>
            </a:r>
          </a:p>
          <a:p>
            <a:r>
              <a:rPr lang="ru-RU" dirty="0"/>
              <a:t>Респираторная поддержка 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E7ACCD-B4F8-41BE-A33C-85463BF25B25}"/>
              </a:ext>
            </a:extLst>
          </p:cNvPr>
          <p:cNvSpPr txBox="1"/>
          <p:nvPr/>
        </p:nvSpPr>
        <p:spPr>
          <a:xfrm>
            <a:off x="838200" y="5795223"/>
            <a:ext cx="2241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/>
              </a:rPr>
              <a:t>ССЫЛКА</a:t>
            </a:r>
            <a:r>
              <a:rPr lang="ru-RU" dirty="0"/>
              <a:t> на источник</a:t>
            </a:r>
            <a:br>
              <a:rPr lang="ru-RU" dirty="0"/>
            </a:br>
            <a:r>
              <a:rPr lang="ru-RU" dirty="0">
                <a:hlinkClick r:id="rId3"/>
              </a:rPr>
              <a:t>ССЫЛКА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>
                <a:hlinkClick r:id="rId4"/>
              </a:rPr>
              <a:t>ССЫЛКА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37351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882BA8-09B0-414E-951D-DABB971A8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70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Классификация противовирусных противогриппозных средств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FD796CD-5FDB-41FD-B6F3-ECBBCF1D1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0427"/>
            <a:ext cx="10515600" cy="4756536"/>
          </a:xfrm>
        </p:spPr>
        <p:txBody>
          <a:bodyPr/>
          <a:lstStyle/>
          <a:p>
            <a:r>
              <a:rPr lang="ru-RU" dirty="0"/>
              <a:t>Ингибиторы вирусного белка М2 (активны только против гриппа типа А) – </a:t>
            </a:r>
            <a:r>
              <a:rPr lang="ru-RU" u="sng" dirty="0"/>
              <a:t>не рекомендуются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- </a:t>
            </a:r>
            <a:r>
              <a:rPr lang="ru-RU" i="1" dirty="0"/>
              <a:t>Ремантадин, </a:t>
            </a:r>
            <a:r>
              <a:rPr lang="ru-RU" i="1" dirty="0" err="1"/>
              <a:t>Амантадин</a:t>
            </a:r>
            <a:endParaRPr lang="ru-RU" i="1" dirty="0"/>
          </a:p>
          <a:p>
            <a:r>
              <a:rPr lang="ru-RU" dirty="0"/>
              <a:t>Ингибиторы вирусного фермента нейраминидазы</a:t>
            </a:r>
            <a:br>
              <a:rPr lang="ru-RU" dirty="0"/>
            </a:br>
            <a:r>
              <a:rPr lang="ru-RU" dirty="0"/>
              <a:t>- </a:t>
            </a:r>
            <a:r>
              <a:rPr lang="ru-RU" i="1" dirty="0" err="1"/>
              <a:t>Занамивир</a:t>
            </a:r>
            <a:r>
              <a:rPr lang="ru-RU" i="1" dirty="0"/>
              <a:t>, </a:t>
            </a:r>
            <a:r>
              <a:rPr lang="ru-RU" i="1" dirty="0" err="1"/>
              <a:t>Осельтамивир</a:t>
            </a:r>
            <a:endParaRPr lang="ru-RU" i="1" dirty="0"/>
          </a:p>
          <a:p>
            <a:r>
              <a:rPr lang="ru-RU" dirty="0"/>
              <a:t>Ингибиторы вирусной РНК-полимеразы</a:t>
            </a:r>
            <a:br>
              <a:rPr lang="ru-RU" dirty="0"/>
            </a:br>
            <a:r>
              <a:rPr lang="ru-RU" dirty="0"/>
              <a:t>- </a:t>
            </a:r>
            <a:r>
              <a:rPr lang="ru-RU" i="1" dirty="0" err="1"/>
              <a:t>Рибавирин</a:t>
            </a:r>
            <a:r>
              <a:rPr lang="ru-RU" dirty="0"/>
              <a:t> </a:t>
            </a:r>
          </a:p>
          <a:p>
            <a:r>
              <a:rPr lang="ru-RU" dirty="0"/>
              <a:t>Разные препараты  </a:t>
            </a:r>
            <a:br>
              <a:rPr lang="ru-RU" dirty="0"/>
            </a:br>
            <a:r>
              <a:rPr lang="ru-RU" dirty="0"/>
              <a:t>- </a:t>
            </a:r>
            <a:r>
              <a:rPr lang="ru-RU" i="1" dirty="0"/>
              <a:t>Арбидол, </a:t>
            </a:r>
            <a:r>
              <a:rPr lang="ru-RU" i="1" dirty="0" err="1"/>
              <a:t>Ингавирин</a:t>
            </a:r>
            <a:r>
              <a:rPr lang="ru-RU" i="1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274873E-230F-4DC8-89B8-B53B8DC25C65}"/>
              </a:ext>
            </a:extLst>
          </p:cNvPr>
          <p:cNvSpPr txBox="1"/>
          <p:nvPr/>
        </p:nvSpPr>
        <p:spPr>
          <a:xfrm>
            <a:off x="1012054" y="6123542"/>
            <a:ext cx="224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/>
              </a:rPr>
              <a:t>ССЫЛКА</a:t>
            </a:r>
            <a:r>
              <a:rPr lang="ru-RU" dirty="0"/>
              <a:t> на источник</a:t>
            </a:r>
          </a:p>
        </p:txBody>
      </p:sp>
    </p:spTree>
    <p:extLst>
      <p:ext uri="{BB962C8B-B14F-4D97-AF65-F5344CB8AC3E}">
        <p14:creationId xmlns:p14="http://schemas.microsoft.com/office/powerpoint/2010/main" xmlns="" val="1585571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D21650-A4B2-4171-81B1-6D7FDE130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Основные принципы лечения гриппа беременных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2615B80-A06F-498A-8378-8A1242C16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6781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Всегда предлагать и настаивать на госпитализации</a:t>
            </a:r>
          </a:p>
          <a:p>
            <a:r>
              <a:rPr lang="ru-RU" dirty="0"/>
              <a:t>Начинать противовирусную терапию как можно раньше (лучше до 36 часов с начала </a:t>
            </a:r>
            <a:r>
              <a:rPr lang="ru-RU" dirty="0" err="1"/>
              <a:t>заболевния</a:t>
            </a:r>
            <a:r>
              <a:rPr lang="ru-RU" dirty="0"/>
              <a:t>)</a:t>
            </a:r>
          </a:p>
          <a:p>
            <a:r>
              <a:rPr lang="ru-RU" dirty="0"/>
              <a:t>Назначение противовирусных в более поздние сроки (вплоть до 7 дня заболевания) также является целесообразным</a:t>
            </a:r>
          </a:p>
          <a:p>
            <a:r>
              <a:rPr lang="ru-RU" dirty="0"/>
              <a:t>Противовирусная терапия должна начинаться, не дожидаясь подтверждения возбудителя </a:t>
            </a:r>
          </a:p>
          <a:p>
            <a:r>
              <a:rPr lang="ru-RU" dirty="0"/>
              <a:t>Обязательная жаропонижающая терапия (снижает риск гипертермических пороков плода)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8E9DCCE-2996-465A-87C0-324F6971373C}"/>
              </a:ext>
            </a:extLst>
          </p:cNvPr>
          <p:cNvSpPr txBox="1"/>
          <p:nvPr/>
        </p:nvSpPr>
        <p:spPr>
          <a:xfrm>
            <a:off x="651769" y="5328374"/>
            <a:ext cx="2752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/>
              </a:rPr>
              <a:t>ССЫЛКА</a:t>
            </a:r>
            <a:r>
              <a:rPr lang="ru-RU" dirty="0"/>
              <a:t> на источник</a:t>
            </a:r>
            <a:br>
              <a:rPr lang="ru-RU" dirty="0"/>
            </a:br>
            <a:r>
              <a:rPr lang="ru-RU" dirty="0">
                <a:hlinkClick r:id="rId3"/>
              </a:rPr>
              <a:t>ССЫЛКА</a:t>
            </a:r>
            <a:r>
              <a:rPr lang="ru-RU" dirty="0"/>
              <a:t> </a:t>
            </a:r>
            <a:r>
              <a:rPr lang="ru-RU" dirty="0" err="1">
                <a:hlinkClick r:id="rId4"/>
              </a:rPr>
              <a:t>ССЫЛКА</a:t>
            </a:r>
            <a:r>
              <a:rPr lang="ru-RU" dirty="0"/>
              <a:t> </a:t>
            </a:r>
            <a:r>
              <a:rPr lang="ru-RU" dirty="0" err="1">
                <a:hlinkClick r:id="rId5"/>
              </a:rPr>
              <a:t>ССЫЛКА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82005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EA8BA9-40B3-4C7B-83B5-A0476423B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2339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Противовирусная терапия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E8D853A-833A-4601-B7BD-1BADA8FC3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470"/>
            <a:ext cx="10515600" cy="461449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Препарат выбора (согласно ВОЗ) – </a:t>
            </a:r>
            <a:r>
              <a:rPr lang="ru-RU" u="sng" dirty="0" err="1"/>
              <a:t>Осельтамивир</a:t>
            </a:r>
            <a:r>
              <a:rPr lang="ru-RU" u="sng" dirty="0"/>
              <a:t> (</a:t>
            </a:r>
            <a:r>
              <a:rPr lang="ru-RU" u="sng" dirty="0" err="1"/>
              <a:t>Тамифлю</a:t>
            </a:r>
            <a:r>
              <a:rPr lang="ru-RU" u="sng" dirty="0"/>
              <a:t>) </a:t>
            </a:r>
          </a:p>
          <a:p>
            <a:pPr marL="0" indent="0">
              <a:buNone/>
            </a:pPr>
            <a:r>
              <a:rPr lang="ru-RU" dirty="0"/>
              <a:t>МД: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910D425E-4DD0-45EC-9BF7-FCC24EC5F5D6}"/>
              </a:ext>
            </a:extLst>
          </p:cNvPr>
          <p:cNvSpPr/>
          <p:nvPr/>
        </p:nvSpPr>
        <p:spPr>
          <a:xfrm>
            <a:off x="1890944" y="2450237"/>
            <a:ext cx="2166151" cy="34800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CA858C2C-FD2A-444C-94F5-063F85E43496}"/>
              </a:ext>
            </a:extLst>
          </p:cNvPr>
          <p:cNvSpPr/>
          <p:nvPr/>
        </p:nvSpPr>
        <p:spPr>
          <a:xfrm>
            <a:off x="2423604" y="4518734"/>
            <a:ext cx="914400" cy="104756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93E44731-83C6-48BA-9714-61177AA9A0D0}"/>
              </a:ext>
            </a:extLst>
          </p:cNvPr>
          <p:cNvSpPr/>
          <p:nvPr/>
        </p:nvSpPr>
        <p:spPr>
          <a:xfrm>
            <a:off x="2725445" y="4998128"/>
            <a:ext cx="266330" cy="29740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42ADA2A4-47EA-4119-BC41-C22DCDF922D4}"/>
              </a:ext>
            </a:extLst>
          </p:cNvPr>
          <p:cNvCxnSpPr/>
          <p:nvPr/>
        </p:nvCxnSpPr>
        <p:spPr>
          <a:xfrm>
            <a:off x="3630967" y="3719744"/>
            <a:ext cx="246503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E478622A-66C8-4477-BBA2-DF70AB912EA7}"/>
              </a:ext>
            </a:extLst>
          </p:cNvPr>
          <p:cNvSpPr/>
          <p:nvPr/>
        </p:nvSpPr>
        <p:spPr>
          <a:xfrm>
            <a:off x="3399168" y="3783219"/>
            <a:ext cx="79899" cy="1029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0F485270-CD3B-450F-AE89-DD05BA9BB6E9}"/>
              </a:ext>
            </a:extLst>
          </p:cNvPr>
          <p:cNvSpPr/>
          <p:nvPr/>
        </p:nvSpPr>
        <p:spPr>
          <a:xfrm>
            <a:off x="3338004" y="3429000"/>
            <a:ext cx="79899" cy="10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991FD994-EF6C-46C0-BF81-5D5961C79CE4}"/>
              </a:ext>
            </a:extLst>
          </p:cNvPr>
          <p:cNvSpPr/>
          <p:nvPr/>
        </p:nvSpPr>
        <p:spPr>
          <a:xfrm>
            <a:off x="3490404" y="3581400"/>
            <a:ext cx="79899" cy="10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ED77B208-8E7F-4E2B-9469-A16ADBF5D646}"/>
              </a:ext>
            </a:extLst>
          </p:cNvPr>
          <p:cNvSpPr/>
          <p:nvPr/>
        </p:nvSpPr>
        <p:spPr>
          <a:xfrm>
            <a:off x="3642804" y="3733800"/>
            <a:ext cx="79899" cy="10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16EF80F5-E233-44E8-B596-3D6877A60AA3}"/>
              </a:ext>
            </a:extLst>
          </p:cNvPr>
          <p:cNvSpPr/>
          <p:nvPr/>
        </p:nvSpPr>
        <p:spPr>
          <a:xfrm>
            <a:off x="3795204" y="3886200"/>
            <a:ext cx="79899" cy="10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989DB50A-A498-4004-A442-F34A40D7239D}"/>
              </a:ext>
            </a:extLst>
          </p:cNvPr>
          <p:cNvSpPr/>
          <p:nvPr/>
        </p:nvSpPr>
        <p:spPr>
          <a:xfrm>
            <a:off x="3947604" y="4038600"/>
            <a:ext cx="79899" cy="10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1FD26440-DE54-4BFC-8BE7-18BA4AFFFFC7}"/>
              </a:ext>
            </a:extLst>
          </p:cNvPr>
          <p:cNvSpPr/>
          <p:nvPr/>
        </p:nvSpPr>
        <p:spPr>
          <a:xfrm>
            <a:off x="3886199" y="3770050"/>
            <a:ext cx="79899" cy="10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6B780DB2-81C9-4B15-BE1B-54E8F9B0EEF9}"/>
              </a:ext>
            </a:extLst>
          </p:cNvPr>
          <p:cNvSpPr/>
          <p:nvPr/>
        </p:nvSpPr>
        <p:spPr>
          <a:xfrm>
            <a:off x="3559945" y="4028982"/>
            <a:ext cx="79899" cy="10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39D1870B-DB9C-4766-A57A-47C0F57A398B}"/>
              </a:ext>
            </a:extLst>
          </p:cNvPr>
          <p:cNvSpPr/>
          <p:nvPr/>
        </p:nvSpPr>
        <p:spPr>
          <a:xfrm>
            <a:off x="3712346" y="3553289"/>
            <a:ext cx="79899" cy="10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21435C6B-DBE0-4C13-83A6-C430C9A3D494}"/>
              </a:ext>
            </a:extLst>
          </p:cNvPr>
          <p:cNvSpPr/>
          <p:nvPr/>
        </p:nvSpPr>
        <p:spPr>
          <a:xfrm>
            <a:off x="3835153" y="3501916"/>
            <a:ext cx="79899" cy="10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989B5BD2-17FF-4592-BF56-3271B670A188}"/>
              </a:ext>
            </a:extLst>
          </p:cNvPr>
          <p:cNvSpPr/>
          <p:nvPr/>
        </p:nvSpPr>
        <p:spPr>
          <a:xfrm>
            <a:off x="3559945" y="3380543"/>
            <a:ext cx="79899" cy="10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EC49D794-05D3-4260-ADEF-33DCD06A1B44}"/>
              </a:ext>
            </a:extLst>
          </p:cNvPr>
          <p:cNvSpPr/>
          <p:nvPr/>
        </p:nvSpPr>
        <p:spPr>
          <a:xfrm>
            <a:off x="3407546" y="3311741"/>
            <a:ext cx="79899" cy="10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B43C451-6B67-46BC-90E9-75FD1ABEE418}"/>
              </a:ext>
            </a:extLst>
          </p:cNvPr>
          <p:cNvSpPr txBox="1"/>
          <p:nvPr/>
        </p:nvSpPr>
        <p:spPr>
          <a:xfrm>
            <a:off x="4050177" y="3415359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нейраминидаза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DAE6E07A-5278-4AC0-8A96-42ABC8D36C26}"/>
              </a:ext>
            </a:extLst>
          </p:cNvPr>
          <p:cNvSpPr/>
          <p:nvPr/>
        </p:nvSpPr>
        <p:spPr>
          <a:xfrm>
            <a:off x="6392011" y="3415359"/>
            <a:ext cx="79899" cy="10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1D20EF6A-B891-40A1-80F7-FCD113047DB9}"/>
              </a:ext>
            </a:extLst>
          </p:cNvPr>
          <p:cNvSpPr/>
          <p:nvPr/>
        </p:nvSpPr>
        <p:spPr>
          <a:xfrm>
            <a:off x="6418794" y="3695330"/>
            <a:ext cx="79899" cy="10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3538FA8C-1EAA-4306-976E-996C8BDC1EB7}"/>
              </a:ext>
            </a:extLst>
          </p:cNvPr>
          <p:cNvSpPr/>
          <p:nvPr/>
        </p:nvSpPr>
        <p:spPr>
          <a:xfrm>
            <a:off x="6527460" y="3519672"/>
            <a:ext cx="79899" cy="10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A28D5018-8CA5-4874-BBE5-8F10F03D51E7}"/>
              </a:ext>
            </a:extLst>
          </p:cNvPr>
          <p:cNvSpPr/>
          <p:nvPr/>
        </p:nvSpPr>
        <p:spPr>
          <a:xfrm>
            <a:off x="6267885" y="3741568"/>
            <a:ext cx="79899" cy="10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964DD7B9-375E-457E-B606-92DB57808BE3}"/>
              </a:ext>
            </a:extLst>
          </p:cNvPr>
          <p:cNvSpPr/>
          <p:nvPr/>
        </p:nvSpPr>
        <p:spPr>
          <a:xfrm>
            <a:off x="6418793" y="3902521"/>
            <a:ext cx="79899" cy="10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57404BED-3AC6-4108-BBEA-5C0CE5DCB153}"/>
              </a:ext>
            </a:extLst>
          </p:cNvPr>
          <p:cNvSpPr/>
          <p:nvPr/>
        </p:nvSpPr>
        <p:spPr>
          <a:xfrm>
            <a:off x="6262707" y="3976825"/>
            <a:ext cx="79899" cy="10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2A40B44B-C4B5-4F3B-ABA0-A57E5E66A72F}"/>
              </a:ext>
            </a:extLst>
          </p:cNvPr>
          <p:cNvSpPr/>
          <p:nvPr/>
        </p:nvSpPr>
        <p:spPr>
          <a:xfrm>
            <a:off x="6151139" y="3419752"/>
            <a:ext cx="79899" cy="10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76740838-A977-4222-BD3B-D7B8B973D956}"/>
              </a:ext>
            </a:extLst>
          </p:cNvPr>
          <p:cNvSpPr/>
          <p:nvPr/>
        </p:nvSpPr>
        <p:spPr>
          <a:xfrm>
            <a:off x="6114158" y="3657602"/>
            <a:ext cx="79899" cy="10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25E7928E-CED6-4362-AD4D-8A7923AC5568}"/>
              </a:ext>
            </a:extLst>
          </p:cNvPr>
          <p:cNvSpPr/>
          <p:nvPr/>
        </p:nvSpPr>
        <p:spPr>
          <a:xfrm>
            <a:off x="6144714" y="3927257"/>
            <a:ext cx="79899" cy="10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82B45B7-59E7-40AD-BEEC-D9E0B7836EFE}"/>
              </a:ext>
            </a:extLst>
          </p:cNvPr>
          <p:cNvSpPr txBox="1"/>
          <p:nvPr/>
        </p:nvSpPr>
        <p:spPr>
          <a:xfrm>
            <a:off x="1358283" y="6329779"/>
            <a:ext cx="260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Инфицированная клетка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2986D60-5DF6-4D57-9A65-710DC85699FB}"/>
              </a:ext>
            </a:extLst>
          </p:cNvPr>
          <p:cNvSpPr txBox="1"/>
          <p:nvPr/>
        </p:nvSpPr>
        <p:spPr>
          <a:xfrm>
            <a:off x="3479067" y="2138526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Новые вирионы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4A4B191-141A-46AA-AA57-3AB577FE4EE0}"/>
              </a:ext>
            </a:extLst>
          </p:cNvPr>
          <p:cNvSpPr txBox="1"/>
          <p:nvPr/>
        </p:nvSpPr>
        <p:spPr>
          <a:xfrm>
            <a:off x="5008263" y="4449231"/>
            <a:ext cx="2588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Выход новых вирионов, </a:t>
            </a:r>
            <a:br>
              <a:rPr lang="ru-RU" dirty="0"/>
            </a:br>
            <a:r>
              <a:rPr lang="ru-RU" dirty="0"/>
              <a:t>который катализирует </a:t>
            </a:r>
            <a:br>
              <a:rPr lang="ru-RU" dirty="0"/>
            </a:br>
            <a:r>
              <a:rPr lang="ru-RU" dirty="0"/>
              <a:t>нейраминидаза</a:t>
            </a: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xmlns="" id="{3622B762-7B54-4865-ACF9-F7930AFA832E}"/>
              </a:ext>
            </a:extLst>
          </p:cNvPr>
          <p:cNvCxnSpPr>
            <a:cxnSpLocks/>
          </p:cNvCxnSpPr>
          <p:nvPr/>
        </p:nvCxnSpPr>
        <p:spPr>
          <a:xfrm flipV="1">
            <a:off x="2565647" y="5998771"/>
            <a:ext cx="292963" cy="4109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xmlns="" id="{E01488AB-3458-456C-B5C5-3D7C90B9D27E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3875103" y="2507858"/>
            <a:ext cx="486578" cy="8716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xmlns="" id="{D25B52A0-8092-4141-8E1B-85104C0015D6}"/>
              </a:ext>
            </a:extLst>
          </p:cNvPr>
          <p:cNvCxnSpPr>
            <a:stCxn id="35" idx="0"/>
          </p:cNvCxnSpPr>
          <p:nvPr/>
        </p:nvCxnSpPr>
        <p:spPr>
          <a:xfrm flipH="1" flipV="1">
            <a:off x="5601810" y="3822206"/>
            <a:ext cx="700846" cy="6270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xmlns="" id="{BC6F33CB-194F-474F-8BF9-20206F2D138C}"/>
              </a:ext>
            </a:extLst>
          </p:cNvPr>
          <p:cNvCxnSpPr/>
          <p:nvPr/>
        </p:nvCxnSpPr>
        <p:spPr>
          <a:xfrm>
            <a:off x="4518734" y="3311741"/>
            <a:ext cx="870012" cy="717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xmlns="" id="{EA1C4214-96F3-4981-B91C-44ECA281444E}"/>
              </a:ext>
            </a:extLst>
          </p:cNvPr>
          <p:cNvCxnSpPr>
            <a:cxnSpLocks/>
          </p:cNvCxnSpPr>
          <p:nvPr/>
        </p:nvCxnSpPr>
        <p:spPr>
          <a:xfrm flipV="1">
            <a:off x="4525177" y="3268200"/>
            <a:ext cx="764126" cy="7386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xmlns="" id="{0156C44F-6552-4FEB-A3F9-D37F5C78B0CF}"/>
              </a:ext>
            </a:extLst>
          </p:cNvPr>
          <p:cNvCxnSpPr>
            <a:cxnSpLocks/>
          </p:cNvCxnSpPr>
          <p:nvPr/>
        </p:nvCxnSpPr>
        <p:spPr>
          <a:xfrm flipH="1">
            <a:off x="4841555" y="1952710"/>
            <a:ext cx="1479788" cy="15542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21446614-D71D-4577-A40C-FB50F8BE6144}"/>
              </a:ext>
            </a:extLst>
          </p:cNvPr>
          <p:cNvSpPr txBox="1"/>
          <p:nvPr/>
        </p:nvSpPr>
        <p:spPr>
          <a:xfrm>
            <a:off x="8080159" y="2417666"/>
            <a:ext cx="38411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Блокирует нейраминидазу, </a:t>
            </a:r>
            <a:br>
              <a:rPr lang="ru-RU" sz="2400" dirty="0"/>
            </a:br>
            <a:r>
              <a:rPr lang="ru-RU" sz="2400" dirty="0"/>
              <a:t>следовательно подавляет</a:t>
            </a:r>
            <a:br>
              <a:rPr lang="ru-RU" sz="2400" dirty="0"/>
            </a:br>
            <a:r>
              <a:rPr lang="ru-RU" sz="2400" dirty="0"/>
              <a:t>выход новых вирионов из</a:t>
            </a:r>
            <a:br>
              <a:rPr lang="ru-RU" sz="2400" dirty="0"/>
            </a:br>
            <a:r>
              <a:rPr lang="ru-RU" sz="2400" dirty="0"/>
              <a:t>инфицированной клетки</a:t>
            </a:r>
            <a:br>
              <a:rPr lang="ru-RU" sz="2400" dirty="0"/>
            </a:br>
            <a:r>
              <a:rPr lang="ru-RU" sz="2400" dirty="0"/>
              <a:t>+ подавляет рост и </a:t>
            </a:r>
            <a:br>
              <a:rPr lang="ru-RU" sz="2400" dirty="0"/>
            </a:br>
            <a:r>
              <a:rPr lang="ru-RU" sz="2400" dirty="0"/>
              <a:t>репликацию вируса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50967311-A531-43A2-B12B-3EF2D614D2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6771" b="97708" l="10000" r="93813">
                        <a14:foregroundMark x1="83125" y1="11042" x2="83125" y2="11042"/>
                        <a14:foregroundMark x1="79625" y1="11458" x2="79625" y2="11458"/>
                        <a14:foregroundMark x1="85813" y1="10208" x2="85813" y2="10208"/>
                        <a14:foregroundMark x1="84250" y1="9792" x2="84250" y2="9792"/>
                        <a14:foregroundMark x1="87750" y1="10208" x2="87750" y2="10208"/>
                        <a14:foregroundMark x1="85813" y1="9271" x2="85813" y2="9271"/>
                        <a14:foregroundMark x1="86750" y1="9375" x2="86750" y2="9375"/>
                        <a14:foregroundMark x1="18875" y1="38438" x2="18875" y2="38438"/>
                        <a14:foregroundMark x1="18625" y1="35417" x2="18625" y2="35417"/>
                        <a14:foregroundMark x1="19125" y1="39896" x2="19125" y2="39896"/>
                        <a14:foregroundMark x1="19000" y1="41458" x2="19000" y2="414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6476">
            <a:off x="7635519" y="-112378"/>
            <a:ext cx="3141572" cy="18849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9EEA518-A928-4DA8-B6A8-65D44BD06C97}"/>
              </a:ext>
            </a:extLst>
          </p:cNvPr>
          <p:cNvSpPr txBox="1"/>
          <p:nvPr/>
        </p:nvSpPr>
        <p:spPr>
          <a:xfrm>
            <a:off x="8080159" y="5905195"/>
            <a:ext cx="2752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4"/>
              </a:rPr>
              <a:t>ССЫЛКА</a:t>
            </a:r>
            <a:r>
              <a:rPr lang="ru-RU" dirty="0"/>
              <a:t> на источник</a:t>
            </a:r>
            <a:br>
              <a:rPr lang="ru-RU" dirty="0"/>
            </a:br>
            <a:r>
              <a:rPr lang="ru-RU" dirty="0">
                <a:hlinkClick r:id="rId5"/>
              </a:rPr>
              <a:t>ССЫЛКА</a:t>
            </a:r>
            <a:r>
              <a:rPr lang="ru-RU" dirty="0"/>
              <a:t> </a:t>
            </a:r>
            <a:r>
              <a:rPr lang="ru-RU" dirty="0" err="1">
                <a:hlinkClick r:id="rId6"/>
              </a:rPr>
              <a:t>ССЫЛКА</a:t>
            </a:r>
            <a:r>
              <a:rPr lang="ru-RU" dirty="0"/>
              <a:t> </a:t>
            </a:r>
            <a:r>
              <a:rPr lang="ru-RU" dirty="0" err="1">
                <a:hlinkClick r:id="rId7"/>
              </a:rPr>
              <a:t>ССЫЛКА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7BA440-F6C9-453B-A550-A1BB78FA12F1}"/>
              </a:ext>
            </a:extLst>
          </p:cNvPr>
          <p:cNvSpPr txBox="1"/>
          <p:nvPr/>
        </p:nvSpPr>
        <p:spPr>
          <a:xfrm>
            <a:off x="10700047" y="617696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8"/>
              </a:rPr>
              <a:t>ССЫЛКА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90569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97FB008-E1D7-4A2B-B042-4485BC354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1" y="378565"/>
            <a:ext cx="10515600" cy="4351338"/>
          </a:xfrm>
        </p:spPr>
        <p:txBody>
          <a:bodyPr/>
          <a:lstStyle/>
          <a:p>
            <a:r>
              <a:rPr lang="ru-RU" dirty="0"/>
              <a:t>ФК </a:t>
            </a:r>
            <a:r>
              <a:rPr lang="ru-RU" dirty="0" err="1"/>
              <a:t>Осельтомивира</a:t>
            </a:r>
            <a:r>
              <a:rPr lang="ru-RU" dirty="0"/>
              <a:t>: </a:t>
            </a:r>
            <a:br>
              <a:rPr lang="ru-RU" dirty="0"/>
            </a:br>
            <a:r>
              <a:rPr lang="ru-RU" dirty="0"/>
              <a:t>- быстро всасывается </a:t>
            </a:r>
            <a:br>
              <a:rPr lang="ru-RU" dirty="0"/>
            </a:br>
            <a:r>
              <a:rPr lang="ru-RU" dirty="0"/>
              <a:t>- ПРОЛЕКАРСТВО! (превращается в действующее вещество под действием </a:t>
            </a:r>
            <a:r>
              <a:rPr lang="ru-RU" dirty="0" err="1"/>
              <a:t>эстераз</a:t>
            </a:r>
            <a:r>
              <a:rPr lang="ru-RU" dirty="0"/>
              <a:t> кишечника и печени)</a:t>
            </a:r>
            <a:br>
              <a:rPr lang="ru-RU" dirty="0"/>
            </a:br>
            <a:r>
              <a:rPr lang="ru-RU" dirty="0"/>
              <a:t>- связь с белками 3%</a:t>
            </a:r>
            <a:br>
              <a:rPr lang="ru-RU" dirty="0"/>
            </a:br>
            <a:r>
              <a:rPr lang="ru-RU" dirty="0"/>
              <a:t>- выводится в виде активных метаболитов почками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A959C6-5867-4B7C-AC15-E6B4D6346F7B}"/>
              </a:ext>
            </a:extLst>
          </p:cNvPr>
          <p:cNvSpPr txBox="1"/>
          <p:nvPr/>
        </p:nvSpPr>
        <p:spPr>
          <a:xfrm>
            <a:off x="1033509" y="3429000"/>
            <a:ext cx="5003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Rp.: Caps. </a:t>
            </a:r>
            <a:r>
              <a:rPr lang="en-US" sz="2400" dirty="0" err="1"/>
              <a:t>Oseltomiviri</a:t>
            </a:r>
            <a:r>
              <a:rPr lang="en-US" sz="2400" dirty="0"/>
              <a:t> 0,075 n10</a:t>
            </a:r>
            <a:br>
              <a:rPr lang="en-US" sz="2400" dirty="0"/>
            </a:br>
            <a:r>
              <a:rPr lang="en-US" sz="2400" dirty="0"/>
              <a:t>       </a:t>
            </a:r>
            <a:r>
              <a:rPr lang="ru-RU" sz="2400" dirty="0"/>
              <a:t> </a:t>
            </a:r>
            <a:r>
              <a:rPr lang="en-US" sz="2400" dirty="0"/>
              <a:t>D.S. </a:t>
            </a:r>
            <a:r>
              <a:rPr lang="ru-RU" sz="2400" dirty="0"/>
              <a:t>Внутрь по 1 капсуле 2 раза </a:t>
            </a:r>
            <a:br>
              <a:rPr lang="ru-RU" sz="2400" dirty="0"/>
            </a:br>
            <a:r>
              <a:rPr lang="ru-RU" sz="2400" dirty="0"/>
              <a:t>                в сутки в течение пяти дней.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952959-2475-4913-A692-08CD5DDD693C}"/>
              </a:ext>
            </a:extLst>
          </p:cNvPr>
          <p:cNvSpPr txBox="1"/>
          <p:nvPr/>
        </p:nvSpPr>
        <p:spPr>
          <a:xfrm>
            <a:off x="651769" y="5328374"/>
            <a:ext cx="2752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/>
              </a:rPr>
              <a:t>ССЫЛКА</a:t>
            </a:r>
            <a:r>
              <a:rPr lang="ru-RU" dirty="0"/>
              <a:t> на источник</a:t>
            </a:r>
            <a:br>
              <a:rPr lang="ru-RU" dirty="0"/>
            </a:br>
            <a:r>
              <a:rPr lang="ru-RU" dirty="0">
                <a:hlinkClick r:id="rId3"/>
              </a:rPr>
              <a:t>ССЫЛКА</a:t>
            </a:r>
            <a:r>
              <a:rPr lang="ru-RU" dirty="0"/>
              <a:t> </a:t>
            </a:r>
            <a:r>
              <a:rPr lang="ru-RU" dirty="0" err="1">
                <a:hlinkClick r:id="rId4"/>
              </a:rPr>
              <a:t>ССЫЛКА</a:t>
            </a:r>
            <a:r>
              <a:rPr lang="ru-RU" dirty="0"/>
              <a:t> </a:t>
            </a:r>
            <a:r>
              <a:rPr lang="ru-RU" dirty="0" err="1">
                <a:hlinkClick r:id="rId5"/>
              </a:rPr>
              <a:t>ССЫЛКА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05096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4C96F8-2CCE-4429-BE83-D65A71373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Другие рекомендуемые противогриппозные препараты: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CB3A3CD-7121-4B2A-B36F-585305359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675354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err="1"/>
              <a:t>Занамивир</a:t>
            </a:r>
            <a:r>
              <a:rPr lang="ru-RU" u="sng" dirty="0"/>
              <a:t> (</a:t>
            </a:r>
            <a:r>
              <a:rPr lang="ru-RU" u="sng" dirty="0" err="1"/>
              <a:t>Реленза</a:t>
            </a:r>
            <a:r>
              <a:rPr lang="ru-RU" u="sng" dirty="0"/>
              <a:t>)</a:t>
            </a:r>
            <a:r>
              <a:rPr lang="ru-RU" dirty="0"/>
              <a:t> – меньше доказательной базы по безвредности на плод. </a:t>
            </a:r>
          </a:p>
          <a:p>
            <a:r>
              <a:rPr lang="ru-RU" dirty="0"/>
              <a:t>МД как у </a:t>
            </a:r>
            <a:r>
              <a:rPr lang="ru-RU" dirty="0" err="1"/>
              <a:t>Осельтамивира</a:t>
            </a:r>
            <a:endParaRPr lang="ru-RU" dirty="0"/>
          </a:p>
          <a:p>
            <a:r>
              <a:rPr lang="ru-RU" dirty="0"/>
              <a:t>ФК: меньшее резорбтивное действие  </a:t>
            </a:r>
          </a:p>
          <a:p>
            <a:r>
              <a:rPr lang="ru-RU" dirty="0"/>
              <a:t>Применяется </a:t>
            </a:r>
            <a:r>
              <a:rPr lang="ru-RU" dirty="0" err="1"/>
              <a:t>ингаляционно</a:t>
            </a:r>
            <a:r>
              <a:rPr lang="ru-RU" dirty="0"/>
              <a:t> (в комплекте ингалятор "</a:t>
            </a:r>
            <a:r>
              <a:rPr lang="ru-RU" dirty="0" err="1"/>
              <a:t>Дискхалер</a:t>
            </a:r>
            <a:r>
              <a:rPr lang="ru-RU" dirty="0"/>
              <a:t>")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F74427B-F55F-40FE-9FBC-56AB94E5BF45}"/>
              </a:ext>
            </a:extLst>
          </p:cNvPr>
          <p:cNvSpPr txBox="1"/>
          <p:nvPr/>
        </p:nvSpPr>
        <p:spPr>
          <a:xfrm>
            <a:off x="1038687" y="4432723"/>
            <a:ext cx="48535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Rp.: Aer. </a:t>
            </a:r>
            <a:r>
              <a:rPr lang="en-US" sz="2400" dirty="0" err="1"/>
              <a:t>Zanamiviri</a:t>
            </a:r>
            <a:r>
              <a:rPr lang="en-US" sz="2400" dirty="0"/>
              <a:t> 4d (1d-0,005)</a:t>
            </a:r>
            <a:br>
              <a:rPr lang="en-US" sz="2400" dirty="0"/>
            </a:br>
            <a:r>
              <a:rPr lang="en-US" sz="2400" dirty="0"/>
              <a:t>      </a:t>
            </a:r>
            <a:r>
              <a:rPr lang="ru-RU" sz="2400" dirty="0"/>
              <a:t>  </a:t>
            </a:r>
            <a:r>
              <a:rPr lang="en-US" sz="2400" dirty="0" err="1"/>
              <a:t>D.t.d.</a:t>
            </a:r>
            <a:r>
              <a:rPr lang="en-US" sz="2400" dirty="0"/>
              <a:t> n5</a:t>
            </a:r>
            <a:br>
              <a:rPr lang="en-US" sz="2400" dirty="0"/>
            </a:br>
            <a:r>
              <a:rPr lang="en-US" sz="2400" dirty="0"/>
              <a:t>      </a:t>
            </a:r>
            <a:r>
              <a:rPr lang="ru-RU" sz="2400" dirty="0"/>
              <a:t>  </a:t>
            </a:r>
            <a:r>
              <a:rPr lang="en-US" sz="2400" dirty="0"/>
              <a:t>S. </a:t>
            </a:r>
            <a:r>
              <a:rPr lang="ru-RU" sz="2400" dirty="0"/>
              <a:t>По 2 ингаляции 2 раза в день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E1DBB6F-496E-4899-BF35-38F1E4ACAC3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3360" y="4218224"/>
            <a:ext cx="4589015" cy="25469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0ACE815-7674-4760-8B78-096EF70D76D5}"/>
              </a:ext>
            </a:extLst>
          </p:cNvPr>
          <p:cNvSpPr txBox="1"/>
          <p:nvPr/>
        </p:nvSpPr>
        <p:spPr>
          <a:xfrm>
            <a:off x="514905" y="5930284"/>
            <a:ext cx="2752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3"/>
              </a:rPr>
              <a:t>ССЫЛКА</a:t>
            </a:r>
            <a:r>
              <a:rPr lang="ru-RU" dirty="0"/>
              <a:t> на источник</a:t>
            </a:r>
            <a:br>
              <a:rPr lang="ru-RU" dirty="0"/>
            </a:br>
            <a:r>
              <a:rPr lang="ru-RU" dirty="0">
                <a:hlinkClick r:id="rId4"/>
              </a:rPr>
              <a:t>ССЫЛКА</a:t>
            </a:r>
            <a:r>
              <a:rPr lang="ru-RU" dirty="0"/>
              <a:t> </a:t>
            </a:r>
            <a:r>
              <a:rPr lang="ru-RU" dirty="0" err="1">
                <a:hlinkClick r:id="rId5"/>
              </a:rPr>
              <a:t>ССЫЛКА</a:t>
            </a:r>
            <a:r>
              <a:rPr lang="ru-RU" dirty="0"/>
              <a:t> </a:t>
            </a:r>
            <a:r>
              <a:rPr lang="ru-RU" dirty="0" err="1">
                <a:hlinkClick r:id="rId6"/>
              </a:rPr>
              <a:t>ССЫЛКА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5079A3-F852-4C08-9DED-A86741604C08}"/>
              </a:ext>
            </a:extLst>
          </p:cNvPr>
          <p:cNvSpPr txBox="1"/>
          <p:nvPr/>
        </p:nvSpPr>
        <p:spPr>
          <a:xfrm>
            <a:off x="3136272" y="620728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7"/>
              </a:rPr>
              <a:t>ССЫЛКА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25346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8814E9-7306-43F9-9270-0628E4838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5504"/>
          </a:xfrm>
        </p:spPr>
        <p:txBody>
          <a:bodyPr/>
          <a:lstStyle/>
          <a:p>
            <a:r>
              <a:rPr lang="ru-RU" dirty="0"/>
              <a:t>План презентации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A3CCBEF-0B93-47AA-86E9-EF2C9E167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8485"/>
            <a:ext cx="10515600" cy="497847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/>
              <a:t>Актуальность темы</a:t>
            </a:r>
          </a:p>
          <a:p>
            <a:pPr marL="514350" indent="-514350">
              <a:buAutoNum type="arabicPeriod"/>
            </a:pPr>
            <a:r>
              <a:rPr lang="ru-RU" dirty="0"/>
              <a:t>Краткая информация о заболевании и его возбудителе </a:t>
            </a:r>
          </a:p>
          <a:p>
            <a:pPr marL="514350" indent="-514350">
              <a:buAutoNum type="arabicPeriod"/>
            </a:pPr>
            <a:r>
              <a:rPr lang="ru-RU" dirty="0"/>
              <a:t>Особенности гриппа беременных</a:t>
            </a:r>
          </a:p>
          <a:p>
            <a:pPr marL="514350" indent="-514350">
              <a:buAutoNum type="arabicPeriod"/>
            </a:pPr>
            <a:r>
              <a:rPr lang="ru-RU" dirty="0"/>
              <a:t>Особенности гриппа у детей</a:t>
            </a:r>
          </a:p>
          <a:p>
            <a:pPr marL="514350" indent="-514350">
              <a:buAutoNum type="arabicPeriod"/>
            </a:pPr>
            <a:r>
              <a:rPr lang="ru-RU" dirty="0"/>
              <a:t>Комплексное лечение гриппа, классификация противовирусных препаратов</a:t>
            </a:r>
          </a:p>
          <a:p>
            <a:pPr marL="514350" indent="-514350">
              <a:buAutoNum type="arabicPeriod"/>
            </a:pPr>
            <a:r>
              <a:rPr lang="ru-RU" dirty="0"/>
              <a:t>Особенности лечения беременных женщин </a:t>
            </a:r>
          </a:p>
          <a:p>
            <a:pPr marL="514350" indent="-514350">
              <a:buAutoNum type="arabicPeriod"/>
            </a:pPr>
            <a:r>
              <a:rPr lang="ru-RU" dirty="0"/>
              <a:t>Особенности лечения детей</a:t>
            </a:r>
          </a:p>
          <a:p>
            <a:pPr marL="514350" indent="-514350">
              <a:buAutoNum type="arabicPeriod"/>
            </a:pPr>
            <a:r>
              <a:rPr lang="ru-RU" dirty="0"/>
              <a:t>Заключение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14628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9DDB88-8B50-43CA-8D98-FD9A73C4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448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Другие рекомендуемые противогриппозные препараты: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E70A0C7-B3C0-4333-B4D1-1FD8463D5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2672"/>
            <a:ext cx="10515600" cy="4774291"/>
          </a:xfrm>
        </p:spPr>
        <p:txBody>
          <a:bodyPr/>
          <a:lstStyle/>
          <a:p>
            <a:pPr marL="0" indent="0">
              <a:buNone/>
            </a:pPr>
            <a:r>
              <a:rPr lang="ru-RU" u="sng" dirty="0" err="1"/>
              <a:t>Умифеновир</a:t>
            </a:r>
            <a:r>
              <a:rPr lang="ru-RU" u="sng" dirty="0"/>
              <a:t> (Арбидол) </a:t>
            </a:r>
          </a:p>
          <a:p>
            <a:r>
              <a:rPr lang="ru-RU" dirty="0"/>
              <a:t>МД:  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B17CCC2A-1985-43BF-9A11-5F4C50D132B6}"/>
              </a:ext>
            </a:extLst>
          </p:cNvPr>
          <p:cNvSpPr/>
          <p:nvPr/>
        </p:nvSpPr>
        <p:spPr>
          <a:xfrm>
            <a:off x="3666478" y="2636668"/>
            <a:ext cx="1686757" cy="28186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26DD4E83-FCC5-4BD8-A6C0-A1A6E5AA57FF}"/>
              </a:ext>
            </a:extLst>
          </p:cNvPr>
          <p:cNvSpPr/>
          <p:nvPr/>
        </p:nvSpPr>
        <p:spPr>
          <a:xfrm>
            <a:off x="4141432" y="4412202"/>
            <a:ext cx="736847" cy="86113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18F94EDD-E301-445E-A71D-2DC01CE0F7C0}"/>
              </a:ext>
            </a:extLst>
          </p:cNvPr>
          <p:cNvSpPr/>
          <p:nvPr/>
        </p:nvSpPr>
        <p:spPr>
          <a:xfrm>
            <a:off x="4341181" y="4842769"/>
            <a:ext cx="186431" cy="22638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xmlns="" id="{63E65617-A6E6-412D-9CFD-1CA8A571FB14}"/>
              </a:ext>
            </a:extLst>
          </p:cNvPr>
          <p:cNvSpPr/>
          <p:nvPr/>
        </p:nvSpPr>
        <p:spPr>
          <a:xfrm>
            <a:off x="3373515" y="2778711"/>
            <a:ext cx="160927" cy="2689934"/>
          </a:xfrm>
          <a:custGeom>
            <a:avLst/>
            <a:gdLst>
              <a:gd name="connsiteX0" fmla="*/ 142042 w 160927"/>
              <a:gd name="connsiteY0" fmla="*/ 0 h 2689934"/>
              <a:gd name="connsiteX1" fmla="*/ 97654 w 160927"/>
              <a:gd name="connsiteY1" fmla="*/ 8877 h 2689934"/>
              <a:gd name="connsiteX2" fmla="*/ 44388 w 160927"/>
              <a:gd name="connsiteY2" fmla="*/ 71021 h 2689934"/>
              <a:gd name="connsiteX3" fmla="*/ 35510 w 160927"/>
              <a:gd name="connsiteY3" fmla="*/ 97654 h 2689934"/>
              <a:gd name="connsiteX4" fmla="*/ 8877 w 160927"/>
              <a:gd name="connsiteY4" fmla="*/ 168675 h 2689934"/>
              <a:gd name="connsiteX5" fmla="*/ 17755 w 160927"/>
              <a:gd name="connsiteY5" fmla="*/ 292963 h 2689934"/>
              <a:gd name="connsiteX6" fmla="*/ 79899 w 160927"/>
              <a:gd name="connsiteY6" fmla="*/ 372862 h 2689934"/>
              <a:gd name="connsiteX7" fmla="*/ 124287 w 160927"/>
              <a:gd name="connsiteY7" fmla="*/ 426128 h 2689934"/>
              <a:gd name="connsiteX8" fmla="*/ 133165 w 160927"/>
              <a:gd name="connsiteY8" fmla="*/ 452761 h 2689934"/>
              <a:gd name="connsiteX9" fmla="*/ 124287 w 160927"/>
              <a:gd name="connsiteY9" fmla="*/ 488272 h 2689934"/>
              <a:gd name="connsiteX10" fmla="*/ 71021 w 160927"/>
              <a:gd name="connsiteY10" fmla="*/ 541538 h 2689934"/>
              <a:gd name="connsiteX11" fmla="*/ 44388 w 160927"/>
              <a:gd name="connsiteY11" fmla="*/ 585926 h 2689934"/>
              <a:gd name="connsiteX12" fmla="*/ 0 w 160927"/>
              <a:gd name="connsiteY12" fmla="*/ 639192 h 2689934"/>
              <a:gd name="connsiteX13" fmla="*/ 8877 w 160927"/>
              <a:gd name="connsiteY13" fmla="*/ 834501 h 2689934"/>
              <a:gd name="connsiteX14" fmla="*/ 71021 w 160927"/>
              <a:gd name="connsiteY14" fmla="*/ 914400 h 2689934"/>
              <a:gd name="connsiteX15" fmla="*/ 124287 w 160927"/>
              <a:gd name="connsiteY15" fmla="*/ 985421 h 2689934"/>
              <a:gd name="connsiteX16" fmla="*/ 97654 w 160927"/>
              <a:gd name="connsiteY16" fmla="*/ 1198485 h 2689934"/>
              <a:gd name="connsiteX17" fmla="*/ 79899 w 160927"/>
              <a:gd name="connsiteY17" fmla="*/ 1233996 h 2689934"/>
              <a:gd name="connsiteX18" fmla="*/ 79899 w 160927"/>
              <a:gd name="connsiteY18" fmla="*/ 1384916 h 2689934"/>
              <a:gd name="connsiteX19" fmla="*/ 133165 w 160927"/>
              <a:gd name="connsiteY19" fmla="*/ 1464815 h 2689934"/>
              <a:gd name="connsiteX20" fmla="*/ 115409 w 160927"/>
              <a:gd name="connsiteY20" fmla="*/ 1562470 h 2689934"/>
              <a:gd name="connsiteX21" fmla="*/ 97654 w 160927"/>
              <a:gd name="connsiteY21" fmla="*/ 1589103 h 2689934"/>
              <a:gd name="connsiteX22" fmla="*/ 88776 w 160927"/>
              <a:gd name="connsiteY22" fmla="*/ 1624613 h 2689934"/>
              <a:gd name="connsiteX23" fmla="*/ 79899 w 160927"/>
              <a:gd name="connsiteY23" fmla="*/ 1651246 h 2689934"/>
              <a:gd name="connsiteX24" fmla="*/ 88776 w 160927"/>
              <a:gd name="connsiteY24" fmla="*/ 1793289 h 2689934"/>
              <a:gd name="connsiteX25" fmla="*/ 106532 w 160927"/>
              <a:gd name="connsiteY25" fmla="*/ 1828800 h 2689934"/>
              <a:gd name="connsiteX26" fmla="*/ 150920 w 160927"/>
              <a:gd name="connsiteY26" fmla="*/ 1917576 h 2689934"/>
              <a:gd name="connsiteX27" fmla="*/ 142042 w 160927"/>
              <a:gd name="connsiteY27" fmla="*/ 2041864 h 2689934"/>
              <a:gd name="connsiteX28" fmla="*/ 124287 w 160927"/>
              <a:gd name="connsiteY28" fmla="*/ 2068497 h 2689934"/>
              <a:gd name="connsiteX29" fmla="*/ 115409 w 160927"/>
              <a:gd name="connsiteY29" fmla="*/ 2095130 h 2689934"/>
              <a:gd name="connsiteX30" fmla="*/ 97654 w 160927"/>
              <a:gd name="connsiteY30" fmla="*/ 2139518 h 2689934"/>
              <a:gd name="connsiteX31" fmla="*/ 79899 w 160927"/>
              <a:gd name="connsiteY31" fmla="*/ 2201662 h 2689934"/>
              <a:gd name="connsiteX32" fmla="*/ 88776 w 160927"/>
              <a:gd name="connsiteY32" fmla="*/ 2308194 h 2689934"/>
              <a:gd name="connsiteX33" fmla="*/ 115409 w 160927"/>
              <a:gd name="connsiteY33" fmla="*/ 2343705 h 2689934"/>
              <a:gd name="connsiteX34" fmla="*/ 133165 w 160927"/>
              <a:gd name="connsiteY34" fmla="*/ 2370338 h 2689934"/>
              <a:gd name="connsiteX35" fmla="*/ 142042 w 160927"/>
              <a:gd name="connsiteY35" fmla="*/ 2396971 h 2689934"/>
              <a:gd name="connsiteX36" fmla="*/ 159798 w 160927"/>
              <a:gd name="connsiteY36" fmla="*/ 2414726 h 2689934"/>
              <a:gd name="connsiteX37" fmla="*/ 142042 w 160927"/>
              <a:gd name="connsiteY37" fmla="*/ 2592279 h 2689934"/>
              <a:gd name="connsiteX38" fmla="*/ 150920 w 160927"/>
              <a:gd name="connsiteY38" fmla="*/ 2689934 h 268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0927" h="2689934">
                <a:moveTo>
                  <a:pt x="142042" y="0"/>
                </a:moveTo>
                <a:cubicBezTo>
                  <a:pt x="127246" y="2959"/>
                  <a:pt x="110844" y="1549"/>
                  <a:pt x="97654" y="8877"/>
                </a:cubicBezTo>
                <a:cubicBezTo>
                  <a:pt x="82531" y="17278"/>
                  <a:pt x="53625" y="52547"/>
                  <a:pt x="44388" y="71021"/>
                </a:cubicBezTo>
                <a:cubicBezTo>
                  <a:pt x="40203" y="79391"/>
                  <a:pt x="39196" y="89053"/>
                  <a:pt x="35510" y="97654"/>
                </a:cubicBezTo>
                <a:cubicBezTo>
                  <a:pt x="7656" y="162646"/>
                  <a:pt x="25245" y="103207"/>
                  <a:pt x="8877" y="168675"/>
                </a:cubicBezTo>
                <a:cubicBezTo>
                  <a:pt x="11836" y="210104"/>
                  <a:pt x="10927" y="251993"/>
                  <a:pt x="17755" y="292963"/>
                </a:cubicBezTo>
                <a:cubicBezTo>
                  <a:pt x="23178" y="325499"/>
                  <a:pt x="60449" y="353412"/>
                  <a:pt x="79899" y="372862"/>
                </a:cubicBezTo>
                <a:cubicBezTo>
                  <a:pt x="99534" y="392497"/>
                  <a:pt x="111927" y="401407"/>
                  <a:pt x="124287" y="426128"/>
                </a:cubicBezTo>
                <a:cubicBezTo>
                  <a:pt x="128472" y="434498"/>
                  <a:pt x="130206" y="443883"/>
                  <a:pt x="133165" y="452761"/>
                </a:cubicBezTo>
                <a:cubicBezTo>
                  <a:pt x="130206" y="464598"/>
                  <a:pt x="129744" y="477359"/>
                  <a:pt x="124287" y="488272"/>
                </a:cubicBezTo>
                <a:cubicBezTo>
                  <a:pt x="107770" y="521305"/>
                  <a:pt x="98053" y="523516"/>
                  <a:pt x="71021" y="541538"/>
                </a:cubicBezTo>
                <a:cubicBezTo>
                  <a:pt x="62143" y="556334"/>
                  <a:pt x="55617" y="572825"/>
                  <a:pt x="44388" y="585926"/>
                </a:cubicBezTo>
                <a:cubicBezTo>
                  <a:pt x="-15841" y="656193"/>
                  <a:pt x="50540" y="538110"/>
                  <a:pt x="0" y="639192"/>
                </a:cubicBezTo>
                <a:cubicBezTo>
                  <a:pt x="2959" y="704295"/>
                  <a:pt x="1407" y="769760"/>
                  <a:pt x="8877" y="834501"/>
                </a:cubicBezTo>
                <a:cubicBezTo>
                  <a:pt x="12764" y="868189"/>
                  <a:pt x="54001" y="893126"/>
                  <a:pt x="71021" y="914400"/>
                </a:cubicBezTo>
                <a:cubicBezTo>
                  <a:pt x="113197" y="967119"/>
                  <a:pt x="96022" y="943022"/>
                  <a:pt x="124287" y="985421"/>
                </a:cubicBezTo>
                <a:cubicBezTo>
                  <a:pt x="121226" y="1017560"/>
                  <a:pt x="123937" y="1137157"/>
                  <a:pt x="97654" y="1198485"/>
                </a:cubicBezTo>
                <a:cubicBezTo>
                  <a:pt x="92441" y="1210649"/>
                  <a:pt x="85817" y="1222159"/>
                  <a:pt x="79899" y="1233996"/>
                </a:cubicBezTo>
                <a:cubicBezTo>
                  <a:pt x="67627" y="1295355"/>
                  <a:pt x="61280" y="1305785"/>
                  <a:pt x="79899" y="1384916"/>
                </a:cubicBezTo>
                <a:cubicBezTo>
                  <a:pt x="83813" y="1401552"/>
                  <a:pt x="122187" y="1450178"/>
                  <a:pt x="133165" y="1464815"/>
                </a:cubicBezTo>
                <a:cubicBezTo>
                  <a:pt x="131107" y="1479218"/>
                  <a:pt x="124379" y="1541540"/>
                  <a:pt x="115409" y="1562470"/>
                </a:cubicBezTo>
                <a:cubicBezTo>
                  <a:pt x="111206" y="1572277"/>
                  <a:pt x="103572" y="1580225"/>
                  <a:pt x="97654" y="1589103"/>
                </a:cubicBezTo>
                <a:cubicBezTo>
                  <a:pt x="94695" y="1600940"/>
                  <a:pt x="92128" y="1612881"/>
                  <a:pt x="88776" y="1624613"/>
                </a:cubicBezTo>
                <a:cubicBezTo>
                  <a:pt x="86205" y="1633611"/>
                  <a:pt x="79899" y="1641888"/>
                  <a:pt x="79899" y="1651246"/>
                </a:cubicBezTo>
                <a:cubicBezTo>
                  <a:pt x="79899" y="1698686"/>
                  <a:pt x="81739" y="1746374"/>
                  <a:pt x="88776" y="1793289"/>
                </a:cubicBezTo>
                <a:cubicBezTo>
                  <a:pt x="90739" y="1806377"/>
                  <a:pt x="100105" y="1817231"/>
                  <a:pt x="106532" y="1828800"/>
                </a:cubicBezTo>
                <a:cubicBezTo>
                  <a:pt x="147997" y="1903436"/>
                  <a:pt x="120630" y="1841851"/>
                  <a:pt x="150920" y="1917576"/>
                </a:cubicBezTo>
                <a:cubicBezTo>
                  <a:pt x="147961" y="1959005"/>
                  <a:pt x="149260" y="2000961"/>
                  <a:pt x="142042" y="2041864"/>
                </a:cubicBezTo>
                <a:cubicBezTo>
                  <a:pt x="140188" y="2052371"/>
                  <a:pt x="129059" y="2058954"/>
                  <a:pt x="124287" y="2068497"/>
                </a:cubicBezTo>
                <a:cubicBezTo>
                  <a:pt x="120102" y="2076867"/>
                  <a:pt x="118695" y="2086368"/>
                  <a:pt x="115409" y="2095130"/>
                </a:cubicBezTo>
                <a:cubicBezTo>
                  <a:pt x="109814" y="2110051"/>
                  <a:pt x="103249" y="2124597"/>
                  <a:pt x="97654" y="2139518"/>
                </a:cubicBezTo>
                <a:cubicBezTo>
                  <a:pt x="88100" y="2164996"/>
                  <a:pt x="86896" y="2173671"/>
                  <a:pt x="79899" y="2201662"/>
                </a:cubicBezTo>
                <a:cubicBezTo>
                  <a:pt x="82858" y="2237173"/>
                  <a:pt x="80134" y="2273624"/>
                  <a:pt x="88776" y="2308194"/>
                </a:cubicBezTo>
                <a:cubicBezTo>
                  <a:pt x="92365" y="2322548"/>
                  <a:pt x="106809" y="2331665"/>
                  <a:pt x="115409" y="2343705"/>
                </a:cubicBezTo>
                <a:cubicBezTo>
                  <a:pt x="121611" y="2352387"/>
                  <a:pt x="127246" y="2361460"/>
                  <a:pt x="133165" y="2370338"/>
                </a:cubicBezTo>
                <a:cubicBezTo>
                  <a:pt x="136124" y="2379216"/>
                  <a:pt x="137227" y="2388947"/>
                  <a:pt x="142042" y="2396971"/>
                </a:cubicBezTo>
                <a:cubicBezTo>
                  <a:pt x="146348" y="2404148"/>
                  <a:pt x="159306" y="2406370"/>
                  <a:pt x="159798" y="2414726"/>
                </a:cubicBezTo>
                <a:cubicBezTo>
                  <a:pt x="164290" y="2491082"/>
                  <a:pt x="154770" y="2528643"/>
                  <a:pt x="142042" y="2592279"/>
                </a:cubicBezTo>
                <a:cubicBezTo>
                  <a:pt x="151214" y="2684001"/>
                  <a:pt x="150920" y="2651316"/>
                  <a:pt x="150920" y="268993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E1C2B3-8072-4D28-9334-9670E78EA598}"/>
              </a:ext>
            </a:extLst>
          </p:cNvPr>
          <p:cNvSpPr txBox="1"/>
          <p:nvPr/>
        </p:nvSpPr>
        <p:spPr>
          <a:xfrm>
            <a:off x="6422154" y="2752078"/>
            <a:ext cx="1954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ИНТЕРФЕРОН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6C76B56-5040-4B50-8A2F-0B8B8E32023D}"/>
              </a:ext>
            </a:extLst>
          </p:cNvPr>
          <p:cNvSpPr txBox="1"/>
          <p:nvPr/>
        </p:nvSpPr>
        <p:spPr>
          <a:xfrm>
            <a:off x="6383734" y="3452532"/>
            <a:ext cx="2767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ИММУННЫЙ ОТВЕТ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7A21DE0-B6D3-4DAB-95B6-5D670BC31CA1}"/>
              </a:ext>
            </a:extLst>
          </p:cNvPr>
          <p:cNvSpPr txBox="1"/>
          <p:nvPr/>
        </p:nvSpPr>
        <p:spPr>
          <a:xfrm>
            <a:off x="6436311" y="4119239"/>
            <a:ext cx="3692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АКТИВАЦИЯ МАКРОФАГОВ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9920A58B-10D2-42CD-86E5-A3F7B5D42C02}"/>
              </a:ext>
            </a:extLst>
          </p:cNvPr>
          <p:cNvCxnSpPr/>
          <p:nvPr/>
        </p:nvCxnSpPr>
        <p:spPr>
          <a:xfrm flipV="1">
            <a:off x="6383734" y="2778711"/>
            <a:ext cx="0" cy="3994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C86CC411-746C-4F27-A934-8BBF43CACB66}"/>
              </a:ext>
            </a:extLst>
          </p:cNvPr>
          <p:cNvCxnSpPr/>
          <p:nvPr/>
        </p:nvCxnSpPr>
        <p:spPr>
          <a:xfrm flipV="1">
            <a:off x="6436311" y="4181409"/>
            <a:ext cx="0" cy="3994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B5675B43-324B-4E09-9307-854FBACCCE53}"/>
              </a:ext>
            </a:extLst>
          </p:cNvPr>
          <p:cNvCxnSpPr/>
          <p:nvPr/>
        </p:nvCxnSpPr>
        <p:spPr>
          <a:xfrm flipV="1">
            <a:off x="6387383" y="3483616"/>
            <a:ext cx="0" cy="3994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00F260A1-4BF7-4370-A60F-33A0EE87D58D}"/>
              </a:ext>
            </a:extLst>
          </p:cNvPr>
          <p:cNvSpPr/>
          <p:nvPr/>
        </p:nvSpPr>
        <p:spPr>
          <a:xfrm>
            <a:off x="3345403" y="3744096"/>
            <a:ext cx="62144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508AA773-2E3C-49D5-9397-2F4648C6DA2B}"/>
              </a:ext>
            </a:extLst>
          </p:cNvPr>
          <p:cNvSpPr/>
          <p:nvPr/>
        </p:nvSpPr>
        <p:spPr>
          <a:xfrm>
            <a:off x="3241829" y="3628157"/>
            <a:ext cx="62144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F7B47B30-465A-4800-B076-4AE104D30C52}"/>
              </a:ext>
            </a:extLst>
          </p:cNvPr>
          <p:cNvSpPr/>
          <p:nvPr/>
        </p:nvSpPr>
        <p:spPr>
          <a:xfrm>
            <a:off x="3152312" y="3452532"/>
            <a:ext cx="62144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E8EF7CAD-0918-4D1E-BF5A-38A3E0A2CD60}"/>
              </a:ext>
            </a:extLst>
          </p:cNvPr>
          <p:cNvSpPr/>
          <p:nvPr/>
        </p:nvSpPr>
        <p:spPr>
          <a:xfrm>
            <a:off x="3152312" y="3521476"/>
            <a:ext cx="62144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AD6F87F3-D5EC-4455-AB45-8DA2ED3FCD42}"/>
              </a:ext>
            </a:extLst>
          </p:cNvPr>
          <p:cNvSpPr/>
          <p:nvPr/>
        </p:nvSpPr>
        <p:spPr>
          <a:xfrm>
            <a:off x="3272901" y="3475757"/>
            <a:ext cx="62144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7A395A25-1B66-4781-B310-93B459FAAEE2}"/>
              </a:ext>
            </a:extLst>
          </p:cNvPr>
          <p:cNvSpPr/>
          <p:nvPr/>
        </p:nvSpPr>
        <p:spPr>
          <a:xfrm>
            <a:off x="3425301" y="3628157"/>
            <a:ext cx="62144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5937F023-67E1-4270-B8E4-420A29D9A2E3}"/>
              </a:ext>
            </a:extLst>
          </p:cNvPr>
          <p:cNvSpPr/>
          <p:nvPr/>
        </p:nvSpPr>
        <p:spPr>
          <a:xfrm>
            <a:off x="3318769" y="3789816"/>
            <a:ext cx="62144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790B42F2-678B-4521-BBE0-13BBB5A78A7B}"/>
              </a:ext>
            </a:extLst>
          </p:cNvPr>
          <p:cNvSpPr/>
          <p:nvPr/>
        </p:nvSpPr>
        <p:spPr>
          <a:xfrm>
            <a:off x="3298055" y="3789817"/>
            <a:ext cx="62144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4CAF35B9-31CC-4F0F-8B0C-D41597CB4B17}"/>
              </a:ext>
            </a:extLst>
          </p:cNvPr>
          <p:cNvSpPr/>
          <p:nvPr/>
        </p:nvSpPr>
        <p:spPr>
          <a:xfrm>
            <a:off x="3342443" y="4048392"/>
            <a:ext cx="62144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EEEF8B8C-F34A-40D0-8381-BD39232E759D}"/>
              </a:ext>
            </a:extLst>
          </p:cNvPr>
          <p:cNvSpPr/>
          <p:nvPr/>
        </p:nvSpPr>
        <p:spPr>
          <a:xfrm>
            <a:off x="3272901" y="3914197"/>
            <a:ext cx="62144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08CC1C51-B14B-4CE2-AE29-C1F8F8447A07}"/>
              </a:ext>
            </a:extLst>
          </p:cNvPr>
          <p:cNvSpPr/>
          <p:nvPr/>
        </p:nvSpPr>
        <p:spPr>
          <a:xfrm>
            <a:off x="3058013" y="3683363"/>
            <a:ext cx="62144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DC81F107-343E-4CE2-B675-D36640E7F41F}"/>
              </a:ext>
            </a:extLst>
          </p:cNvPr>
          <p:cNvSpPr/>
          <p:nvPr/>
        </p:nvSpPr>
        <p:spPr>
          <a:xfrm>
            <a:off x="4339701" y="4542557"/>
            <a:ext cx="62144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D02D8D2-5DDA-4810-A0D3-4F28ABBD6A29}"/>
              </a:ext>
            </a:extLst>
          </p:cNvPr>
          <p:cNvSpPr txBox="1"/>
          <p:nvPr/>
        </p:nvSpPr>
        <p:spPr>
          <a:xfrm>
            <a:off x="1583677" y="5862900"/>
            <a:ext cx="313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Блокирует слияние вирионов </a:t>
            </a:r>
            <a:br>
              <a:rPr lang="ru-RU" dirty="0"/>
            </a:br>
            <a:r>
              <a:rPr lang="ru-RU" dirty="0"/>
              <a:t>с мембраной клеток человека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xmlns="" id="{29C8A5ED-8FB9-4671-867B-49C4BEC26A12}"/>
              </a:ext>
            </a:extLst>
          </p:cNvPr>
          <p:cNvCxnSpPr>
            <a:stCxn id="27" idx="0"/>
            <a:endCxn id="7" idx="18"/>
          </p:cNvCxnSpPr>
          <p:nvPr/>
        </p:nvCxnSpPr>
        <p:spPr>
          <a:xfrm flipV="1">
            <a:off x="3152312" y="4163627"/>
            <a:ext cx="301102" cy="16992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5294C6DA-0964-45FA-8A65-AF96DF48C4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000" b="9555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9132" y="710408"/>
            <a:ext cx="2767682" cy="27676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CE76F06-2B30-4D94-AB09-BC74C3BE151A}"/>
              </a:ext>
            </a:extLst>
          </p:cNvPr>
          <p:cNvSpPr txBox="1"/>
          <p:nvPr/>
        </p:nvSpPr>
        <p:spPr>
          <a:xfrm>
            <a:off x="6281131" y="4854129"/>
            <a:ext cx="40166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Rp.: Caps. </a:t>
            </a:r>
            <a:r>
              <a:rPr lang="en-US" sz="2400" dirty="0" err="1"/>
              <a:t>Umifenoviri</a:t>
            </a:r>
            <a:r>
              <a:rPr lang="en-US" sz="2400" dirty="0"/>
              <a:t> 0,1 N40</a:t>
            </a:r>
            <a:br>
              <a:rPr lang="en-US" sz="2400" dirty="0"/>
            </a:br>
            <a:r>
              <a:rPr lang="en-US" sz="2400" dirty="0"/>
              <a:t>      D.S. </a:t>
            </a:r>
            <a:r>
              <a:rPr lang="ru-RU" sz="2400" dirty="0"/>
              <a:t>Внутрь по 2 капсулы 4</a:t>
            </a:r>
            <a:br>
              <a:rPr lang="ru-RU" sz="2400" dirty="0"/>
            </a:br>
            <a:r>
              <a:rPr lang="ru-RU" sz="2400" dirty="0"/>
              <a:t>              раза в стуки 5 дней.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222EF54-7E3B-418A-9290-D9C8C331538B}"/>
              </a:ext>
            </a:extLst>
          </p:cNvPr>
          <p:cNvSpPr txBox="1"/>
          <p:nvPr/>
        </p:nvSpPr>
        <p:spPr>
          <a:xfrm>
            <a:off x="9346600" y="6127022"/>
            <a:ext cx="2752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>
                <a:hlinkClick r:id="rId4"/>
              </a:rPr>
              <a:t>ССЫЛКА</a:t>
            </a:r>
            <a:r>
              <a:rPr lang="ru-RU"/>
              <a:t> на источник</a:t>
            </a:r>
            <a:br>
              <a:rPr lang="ru-RU"/>
            </a:br>
            <a:r>
              <a:rPr lang="ru-RU">
                <a:hlinkClick r:id="rId5"/>
              </a:rPr>
              <a:t>ССЫЛКА</a:t>
            </a:r>
            <a:r>
              <a:rPr lang="ru-RU"/>
              <a:t> </a:t>
            </a:r>
            <a:r>
              <a:rPr lang="ru-RU">
                <a:hlinkClick r:id="rId6"/>
              </a:rPr>
              <a:t>ССЫЛКА</a:t>
            </a:r>
            <a:r>
              <a:rPr lang="ru-RU"/>
              <a:t> </a:t>
            </a:r>
            <a:r>
              <a:rPr lang="ru-RU">
                <a:hlinkClick r:id="rId7"/>
              </a:rPr>
              <a:t>ССЫЛКА</a:t>
            </a:r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5D88F6D-4002-4854-A8B1-C85118B8E6D3}"/>
              </a:ext>
            </a:extLst>
          </p:cNvPr>
          <p:cNvSpPr txBox="1"/>
          <p:nvPr/>
        </p:nvSpPr>
        <p:spPr>
          <a:xfrm>
            <a:off x="8456430" y="641100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8"/>
              </a:rPr>
              <a:t>ССЫЛКА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16964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1BF780-DEF1-4591-8A86-41B47E028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111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Другие рекомендуемые противогриппозные препараты: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8A6BB7A-DF19-47F8-AE75-DEC0A0A1F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70336"/>
          </a:xfrm>
        </p:spPr>
        <p:txBody>
          <a:bodyPr/>
          <a:lstStyle/>
          <a:p>
            <a:r>
              <a:rPr lang="ru-RU" dirty="0"/>
              <a:t>С 14 недели беременности к основному этиотропному препарату (</a:t>
            </a:r>
            <a:r>
              <a:rPr lang="ru-RU" dirty="0" err="1"/>
              <a:t>осельтамивир</a:t>
            </a:r>
            <a:r>
              <a:rPr lang="ru-RU" dirty="0"/>
              <a:t>/</a:t>
            </a:r>
            <a:r>
              <a:rPr lang="ru-RU" dirty="0" err="1"/>
              <a:t>занамивир</a:t>
            </a:r>
            <a:r>
              <a:rPr lang="ru-RU" dirty="0"/>
              <a:t>/</a:t>
            </a:r>
            <a:r>
              <a:rPr lang="ru-RU" dirty="0" err="1"/>
              <a:t>умифеновир</a:t>
            </a:r>
            <a:r>
              <a:rPr lang="ru-RU" dirty="0"/>
              <a:t>) можно добавить Виферон: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733110-C67F-45D4-B873-FE1C0A2C1F2C}"/>
              </a:ext>
            </a:extLst>
          </p:cNvPr>
          <p:cNvSpPr txBox="1"/>
          <p:nvPr/>
        </p:nvSpPr>
        <p:spPr>
          <a:xfrm>
            <a:off x="838200" y="3431207"/>
            <a:ext cx="41085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Rp.: Sup. </a:t>
            </a:r>
            <a:r>
              <a:rPr lang="en-US" sz="2400" dirty="0" err="1"/>
              <a:t>Interferoni</a:t>
            </a:r>
            <a:r>
              <a:rPr lang="en-US" sz="2400" dirty="0"/>
              <a:t> alfa-2b </a:t>
            </a:r>
            <a:br>
              <a:rPr lang="en-US" sz="2400" dirty="0"/>
            </a:br>
            <a:r>
              <a:rPr lang="en-US" sz="2400" dirty="0"/>
              <a:t>                           500000ME N10</a:t>
            </a:r>
            <a:br>
              <a:rPr lang="en-US" sz="2400" dirty="0"/>
            </a:br>
            <a:r>
              <a:rPr lang="en-US" sz="2400" dirty="0"/>
              <a:t>       D.S. </a:t>
            </a:r>
            <a:r>
              <a:rPr lang="ru-RU" sz="2400" dirty="0"/>
              <a:t>Вводить ректально</a:t>
            </a:r>
            <a:br>
              <a:rPr lang="ru-RU" sz="2400" dirty="0"/>
            </a:br>
            <a:r>
              <a:rPr lang="ru-RU" sz="2400" dirty="0"/>
              <a:t>       по 1 суппозиторию 2 раза </a:t>
            </a:r>
            <a:br>
              <a:rPr lang="ru-RU" sz="2400" dirty="0"/>
            </a:br>
            <a:r>
              <a:rPr lang="ru-RU" sz="2400" dirty="0"/>
              <a:t>       в сутки в течение 5 дней.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0084825-4650-4DEC-8914-ED02F1C15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362" b="97882" l="3144" r="990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7526" y="2976239"/>
            <a:ext cx="6119574" cy="34367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2EA6CCC-63F7-43B7-8816-278BEDE6253D}"/>
              </a:ext>
            </a:extLst>
          </p:cNvPr>
          <p:cNvSpPr txBox="1"/>
          <p:nvPr/>
        </p:nvSpPr>
        <p:spPr>
          <a:xfrm>
            <a:off x="650520" y="5919355"/>
            <a:ext cx="2241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4"/>
              </a:rPr>
              <a:t>ССЫЛКА</a:t>
            </a:r>
            <a:r>
              <a:rPr lang="ru-RU" dirty="0"/>
              <a:t> на источник</a:t>
            </a:r>
            <a:br>
              <a:rPr lang="ru-RU" dirty="0"/>
            </a:br>
            <a:r>
              <a:rPr lang="ru-RU" dirty="0">
                <a:hlinkClick r:id="rId5"/>
              </a:rPr>
              <a:t>ССЫЛКА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E7B401-8CFE-4E1F-8F66-2AE7449E4B41}"/>
              </a:ext>
            </a:extLst>
          </p:cNvPr>
          <p:cNvSpPr txBox="1"/>
          <p:nvPr/>
        </p:nvSpPr>
        <p:spPr>
          <a:xfrm>
            <a:off x="1653701" y="619635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6"/>
              </a:rPr>
              <a:t>ССЫЛКА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95975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AFE15B-87AD-40CD-B0DD-E61835E9D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1015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Дозы и способы введения препаратов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xmlns="" id="{A4858A8A-FFE9-4529-B319-EDE16A679B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88564779"/>
              </p:ext>
            </p:extLst>
          </p:nvPr>
        </p:nvGraphicFramePr>
        <p:xfrm>
          <a:off x="838200" y="1461640"/>
          <a:ext cx="10515600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9085">
                  <a:extLst>
                    <a:ext uri="{9D8B030D-6E8A-4147-A177-3AD203B41FA5}">
                      <a16:colId xmlns:a16="http://schemas.microsoft.com/office/drawing/2014/main" xmlns="" val="1760100987"/>
                    </a:ext>
                  </a:extLst>
                </a:gridCol>
                <a:gridCol w="8326515">
                  <a:extLst>
                    <a:ext uri="{9D8B030D-6E8A-4147-A177-3AD203B41FA5}">
                      <a16:colId xmlns:a16="http://schemas.microsoft.com/office/drawing/2014/main" xmlns="" val="3144171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Препарат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Курс лечения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91515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err="1"/>
                        <a:t>Осельтамивир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1 капсула 75 мг или 75 мг суспензии 2 раза в сутки 5 </a:t>
                      </a:r>
                      <a:r>
                        <a:rPr lang="ru-RU" sz="2400" dirty="0" err="1"/>
                        <a:t>сут</a:t>
                      </a:r>
                      <a:r>
                        <a:rPr lang="ru-RU" sz="2400" dirty="0"/>
                        <a:t>, при тяжелом гриппе 150 мг 2 раза</a:t>
                      </a:r>
                    </a:p>
                    <a:p>
                      <a:r>
                        <a:rPr lang="ru-RU" sz="2400" dirty="0"/>
                        <a:t>в сутки, курс – до 10 </a:t>
                      </a:r>
                      <a:r>
                        <a:rPr lang="ru-RU" sz="2400" dirty="0" err="1"/>
                        <a:t>сут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18446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err="1"/>
                        <a:t>Занамивир</a:t>
                      </a:r>
                      <a:r>
                        <a:rPr lang="ru-RU" sz="2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2 ингаляции по 5 мг (всего 10 мг) 2 раза в сутки в течение 5 </a:t>
                      </a:r>
                      <a:r>
                        <a:rPr lang="ru-RU" sz="2400" dirty="0" err="1"/>
                        <a:t>сут</a:t>
                      </a:r>
                      <a:r>
                        <a:rPr lang="ru-RU" sz="2400" dirty="0"/>
                        <a:t>, курс – до 10 </a:t>
                      </a:r>
                      <a:r>
                        <a:rPr lang="ru-RU" sz="2400" dirty="0" err="1"/>
                        <a:t>сут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5591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err="1"/>
                        <a:t>Умифеновир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200 мг 4 раза в сутки 5 </a:t>
                      </a:r>
                      <a:r>
                        <a:rPr lang="ru-RU" sz="2400" dirty="0" err="1"/>
                        <a:t>сут</a:t>
                      </a:r>
                      <a:r>
                        <a:rPr lang="ru-RU" sz="2400" dirty="0"/>
                        <a:t>, при осложненном течении (бронхит, пневмония и др.) по 200 мг</a:t>
                      </a:r>
                    </a:p>
                    <a:p>
                      <a:r>
                        <a:rPr lang="ru-RU" sz="2400" dirty="0"/>
                        <a:t>4 раза в сутки 5 </a:t>
                      </a:r>
                      <a:r>
                        <a:rPr lang="ru-RU" sz="2400" dirty="0" err="1"/>
                        <a:t>сут</a:t>
                      </a:r>
                      <a:r>
                        <a:rPr lang="ru-RU" sz="2400" dirty="0"/>
                        <a:t>, затем по 200 мг 1 раз в неделю курс 4 </a:t>
                      </a:r>
                      <a:r>
                        <a:rPr lang="ru-RU" sz="2400" dirty="0" err="1"/>
                        <a:t>нед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5417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Интерферон альфа-2</a:t>
                      </a:r>
                      <a:r>
                        <a:rPr lang="en-US" sz="2400" dirty="0"/>
                        <a:t>b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Суппозитории ректальные 500 000 МЕ по 1 суппозиторию 2 раза в сутки через 12 ч ежедневно</a:t>
                      </a:r>
                    </a:p>
                    <a:p>
                      <a:r>
                        <a:rPr lang="ru-RU" sz="2400" dirty="0"/>
                        <a:t>в течение 5 </a:t>
                      </a:r>
                      <a:r>
                        <a:rPr lang="ru-RU" sz="2400" dirty="0" err="1"/>
                        <a:t>сут</a:t>
                      </a:r>
                      <a:r>
                        <a:rPr lang="ru-RU" sz="2400" dirty="0"/>
                        <a:t>. По клиническим показаниям терапия может быть продолжена.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374284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512E1D-F4F7-4831-9C48-0D16A4969735}"/>
              </a:ext>
            </a:extLst>
          </p:cNvPr>
          <p:cNvSpPr txBox="1"/>
          <p:nvPr/>
        </p:nvSpPr>
        <p:spPr>
          <a:xfrm>
            <a:off x="9605639" y="186431"/>
            <a:ext cx="224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/>
              </a:rPr>
              <a:t>ССЫЛКА</a:t>
            </a:r>
            <a:r>
              <a:rPr lang="ru-RU" dirty="0"/>
              <a:t> на источник</a:t>
            </a:r>
          </a:p>
        </p:txBody>
      </p:sp>
    </p:spTree>
    <p:extLst>
      <p:ext uri="{BB962C8B-B14F-4D97-AF65-F5344CB8AC3E}">
        <p14:creationId xmlns:p14="http://schemas.microsoft.com/office/powerpoint/2010/main" xmlns="" val="3163214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F52D3C-616B-439C-9155-EC0E0CB22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141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Жаропонижающая терапия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FFA543-EBEF-4B87-8CB6-73131B378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7161"/>
            <a:ext cx="10622872" cy="48098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ПАРАЦЕТАМОЛ</a:t>
            </a:r>
            <a:r>
              <a:rPr lang="ru-RU" dirty="0"/>
              <a:t> – препарат выбора!</a:t>
            </a:r>
          </a:p>
          <a:p>
            <a:r>
              <a:rPr lang="ru-RU" dirty="0"/>
              <a:t>Можно применять во время всех трёх триместров </a:t>
            </a:r>
            <a:br>
              <a:rPr lang="ru-RU" dirty="0"/>
            </a:br>
            <a:r>
              <a:rPr lang="ru-RU" u="sng" dirty="0"/>
              <a:t>в терапевтических дозах</a:t>
            </a:r>
            <a:br>
              <a:rPr lang="ru-RU" u="sng" dirty="0"/>
            </a:br>
            <a:endParaRPr lang="ru-RU" u="sng" dirty="0"/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ИБУПРОФЕН</a:t>
            </a:r>
            <a:r>
              <a:rPr lang="ru-RU" dirty="0"/>
              <a:t> – применяется только в </a:t>
            </a:r>
            <a:r>
              <a:rPr lang="en-US" dirty="0"/>
              <a:t>I</a:t>
            </a:r>
            <a:r>
              <a:rPr lang="ru-RU" dirty="0"/>
              <a:t> и</a:t>
            </a:r>
            <a:r>
              <a:rPr lang="en-US" dirty="0"/>
              <a:t> II</a:t>
            </a:r>
            <a:r>
              <a:rPr lang="ru-RU" dirty="0"/>
              <a:t> триместрах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!!! ПОСЛЕ 32 НЕДЕЛИ ВСЕ НПВС ДОЛЖНЫ БЫТЬ ОТМЕНЕНЫ (высокий риск преждевременного закрытия аортального протока)!!!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Но если опасность для беременной или плода при гипертермии больше, чем опасность от приёма НПВС, то необходимо продлить терапию.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9052053-E04D-48C1-BACC-171098214B77}"/>
              </a:ext>
            </a:extLst>
          </p:cNvPr>
          <p:cNvSpPr txBox="1"/>
          <p:nvPr/>
        </p:nvSpPr>
        <p:spPr>
          <a:xfrm>
            <a:off x="730928" y="5921249"/>
            <a:ext cx="2241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/>
              </a:rPr>
              <a:t>ССЫЛКА</a:t>
            </a:r>
            <a:r>
              <a:rPr lang="ru-RU" dirty="0"/>
              <a:t> на источник</a:t>
            </a:r>
            <a:br>
              <a:rPr lang="ru-RU" dirty="0"/>
            </a:br>
            <a:r>
              <a:rPr lang="ru-RU" dirty="0">
                <a:hlinkClick r:id="rId3"/>
              </a:rPr>
              <a:t>ССЫЛКА</a:t>
            </a:r>
            <a:r>
              <a:rPr lang="ru-RU" dirty="0"/>
              <a:t> </a:t>
            </a:r>
            <a:r>
              <a:rPr lang="ru-RU" dirty="0" err="1">
                <a:hlinkClick r:id="rId4"/>
              </a:rPr>
              <a:t>ССЫЛКА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88107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F605B1-16E1-4B22-81B1-21980309C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Антибактериальная терапия при бактериальных осложнениях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0B2692F-EAC6-48D2-AC73-0577875EE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915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! ПРОТИВОПОКАЗАНЫ</a:t>
            </a:r>
            <a:r>
              <a:rPr lang="ru-RU" sz="2400" b="1" dirty="0"/>
              <a:t> </a:t>
            </a:r>
            <a:r>
              <a:rPr lang="ru-RU" sz="2400" dirty="0"/>
              <a:t>тетрациклины, </a:t>
            </a:r>
            <a:r>
              <a:rPr lang="ru-RU" sz="2400" dirty="0" err="1"/>
              <a:t>доксициклин</a:t>
            </a:r>
            <a:r>
              <a:rPr lang="ru-RU" sz="2400" dirty="0"/>
              <a:t>, </a:t>
            </a:r>
            <a:r>
              <a:rPr lang="ru-RU" sz="2400" dirty="0" err="1"/>
              <a:t>фторхинолоны</a:t>
            </a:r>
            <a:r>
              <a:rPr lang="ru-RU" sz="2400" dirty="0"/>
              <a:t>, ко-</a:t>
            </a:r>
            <a:r>
              <a:rPr lang="ru-RU" sz="2400" dirty="0" err="1"/>
              <a:t>тримоксазол</a:t>
            </a:r>
            <a:r>
              <a:rPr lang="ru-RU" sz="2400" dirty="0"/>
              <a:t>, сульфаниламиды.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</a:rPr>
              <a:t>Препараты выбора:</a:t>
            </a:r>
          </a:p>
          <a:p>
            <a:pPr marL="0" indent="0">
              <a:buNone/>
            </a:pPr>
            <a:r>
              <a:rPr lang="ru-RU" sz="2400" dirty="0"/>
              <a:t>антибиотики из группы защищенных</a:t>
            </a:r>
          </a:p>
          <a:p>
            <a:pPr marL="0" indent="0">
              <a:buNone/>
            </a:pPr>
            <a:r>
              <a:rPr lang="ru-RU" sz="2400" dirty="0" err="1"/>
              <a:t>аминопенициллинов</a:t>
            </a:r>
            <a:r>
              <a:rPr lang="ru-RU" sz="2400" dirty="0"/>
              <a:t> (</a:t>
            </a:r>
            <a:r>
              <a:rPr lang="ru-RU" sz="2400" dirty="0" err="1"/>
              <a:t>амоксиклав</a:t>
            </a:r>
            <a:r>
              <a:rPr lang="ru-RU" sz="2400" dirty="0"/>
              <a:t>) или цефалоспоринов</a:t>
            </a:r>
          </a:p>
          <a:p>
            <a:pPr marL="0" indent="0">
              <a:buNone/>
            </a:pPr>
            <a:r>
              <a:rPr lang="ru-RU" sz="2400" dirty="0"/>
              <a:t>(</a:t>
            </a:r>
            <a:r>
              <a:rPr lang="ru-RU" sz="2400" dirty="0" err="1"/>
              <a:t>цефоперазон</a:t>
            </a:r>
            <a:r>
              <a:rPr lang="ru-RU" sz="2400" dirty="0"/>
              <a:t>/</a:t>
            </a:r>
            <a:r>
              <a:rPr lang="ru-RU" sz="2400" dirty="0" err="1"/>
              <a:t>сульбактам</a:t>
            </a:r>
            <a:r>
              <a:rPr lang="ru-RU" sz="2400" dirty="0"/>
              <a:t>, </a:t>
            </a:r>
            <a:r>
              <a:rPr lang="ru-RU" sz="2400" dirty="0" err="1"/>
              <a:t>цефтриаксон</a:t>
            </a:r>
            <a:r>
              <a:rPr lang="ru-RU" sz="2400" dirty="0"/>
              <a:t>, </a:t>
            </a:r>
            <a:r>
              <a:rPr lang="ru-RU" sz="2400" dirty="0" err="1"/>
              <a:t>цефотаксим</a:t>
            </a:r>
            <a:r>
              <a:rPr lang="ru-RU" sz="2400" dirty="0"/>
              <a:t>) в</a:t>
            </a:r>
          </a:p>
          <a:p>
            <a:pPr marL="0" indent="0">
              <a:buNone/>
            </a:pPr>
            <a:r>
              <a:rPr lang="ru-RU" sz="2400" dirty="0"/>
              <a:t>сочетании с </a:t>
            </a:r>
            <a:r>
              <a:rPr lang="ru-RU" sz="2400" dirty="0" err="1"/>
              <a:t>макролидами</a:t>
            </a:r>
            <a:r>
              <a:rPr lang="ru-RU" sz="2400" dirty="0"/>
              <a:t> (азитромицин/</a:t>
            </a:r>
            <a:r>
              <a:rPr lang="ru-RU" sz="2400" dirty="0" err="1"/>
              <a:t>сумамед</a:t>
            </a:r>
            <a:r>
              <a:rPr lang="ru-RU" sz="2400" dirty="0"/>
              <a:t>/</a:t>
            </a:r>
            <a:r>
              <a:rPr lang="ru-RU" sz="2400" dirty="0" err="1"/>
              <a:t>хемомицин</a:t>
            </a:r>
            <a:r>
              <a:rPr lang="ru-RU" sz="2400" dirty="0"/>
              <a:t>, </a:t>
            </a:r>
            <a:r>
              <a:rPr lang="ru-RU" sz="2400" dirty="0" err="1"/>
              <a:t>кларитромицин</a:t>
            </a:r>
            <a:r>
              <a:rPr lang="ru-RU" sz="2400" dirty="0"/>
              <a:t>) и </a:t>
            </a:r>
            <a:r>
              <a:rPr lang="ru-RU" sz="2400" dirty="0" err="1"/>
              <a:t>карбапенемами</a:t>
            </a:r>
            <a:r>
              <a:rPr lang="ru-RU" sz="2400" dirty="0"/>
              <a:t> (</a:t>
            </a:r>
            <a:r>
              <a:rPr lang="ru-RU" sz="2400" dirty="0" err="1"/>
              <a:t>меропенем</a:t>
            </a:r>
            <a:r>
              <a:rPr lang="ru-RU" sz="2400" dirty="0"/>
              <a:t>/</a:t>
            </a:r>
            <a:r>
              <a:rPr lang="ru-RU" sz="2400" dirty="0" err="1"/>
              <a:t>меронем</a:t>
            </a:r>
            <a:r>
              <a:rPr lang="ru-RU" sz="2400" dirty="0"/>
              <a:t>, </a:t>
            </a:r>
            <a:r>
              <a:rPr lang="ru-RU" sz="2400" dirty="0" err="1"/>
              <a:t>имипенем</a:t>
            </a:r>
            <a:r>
              <a:rPr lang="ru-RU" sz="2400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9E8E581-61CB-4F1D-B278-3457F85F9371}"/>
              </a:ext>
            </a:extLst>
          </p:cNvPr>
          <p:cNvSpPr txBox="1"/>
          <p:nvPr/>
        </p:nvSpPr>
        <p:spPr>
          <a:xfrm>
            <a:off x="1038687" y="6036816"/>
            <a:ext cx="224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/>
              </a:rPr>
              <a:t>ССЫЛКА</a:t>
            </a:r>
            <a:r>
              <a:rPr lang="ru-RU" dirty="0"/>
              <a:t> на источник</a:t>
            </a:r>
          </a:p>
        </p:txBody>
      </p:sp>
    </p:spTree>
    <p:extLst>
      <p:ext uri="{BB962C8B-B14F-4D97-AF65-F5344CB8AC3E}">
        <p14:creationId xmlns:p14="http://schemas.microsoft.com/office/powerpoint/2010/main" xmlns="" val="3454831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8042C9-7FF5-4899-B44C-697C39CB1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10F0CF5-ABB7-4204-9E10-4300B0B12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5F5DE2E-D0F7-42FD-A083-4C484EEB279F}"/>
              </a:ext>
            </a:extLst>
          </p:cNvPr>
          <p:cNvSpPr/>
          <p:nvPr/>
        </p:nvSpPr>
        <p:spPr>
          <a:xfrm>
            <a:off x="5204955" y="2967335"/>
            <a:ext cx="17820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ДЕТИ</a:t>
            </a:r>
          </a:p>
        </p:txBody>
      </p:sp>
    </p:spTree>
    <p:extLst>
      <p:ext uri="{BB962C8B-B14F-4D97-AF65-F5344CB8AC3E}">
        <p14:creationId xmlns:p14="http://schemas.microsoft.com/office/powerpoint/2010/main" xmlns="" val="2716133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181C77-21A8-4D8A-9DC4-F5ABD37C7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2339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Основные направления лечения детей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4B2592C-8BD6-4C25-B5A0-02E6639AD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837"/>
            <a:ext cx="10515600" cy="4641126"/>
          </a:xfrm>
        </p:spPr>
        <p:txBody>
          <a:bodyPr/>
          <a:lstStyle/>
          <a:p>
            <a:r>
              <a:rPr lang="ru-RU" dirty="0"/>
              <a:t>Этиотропная терапия (противовирусная)</a:t>
            </a:r>
          </a:p>
          <a:p>
            <a:r>
              <a:rPr lang="ru-RU" dirty="0"/>
              <a:t>Жаропонижающая терапия </a:t>
            </a:r>
          </a:p>
          <a:p>
            <a:r>
              <a:rPr lang="ru-RU" dirty="0" err="1"/>
              <a:t>Дезинтоксикационная</a:t>
            </a:r>
            <a:r>
              <a:rPr lang="ru-RU" dirty="0"/>
              <a:t> терапия</a:t>
            </a:r>
          </a:p>
          <a:p>
            <a:r>
              <a:rPr lang="ru-RU" dirty="0"/>
              <a:t>Симптоматическая терапия</a:t>
            </a:r>
          </a:p>
          <a:p>
            <a:r>
              <a:rPr lang="ru-RU" dirty="0"/>
              <a:t>Антибактериальная терапия (при наличии бактериальных осложнений)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352ADA-56AC-4354-ABD1-1867386B2CB6}"/>
              </a:ext>
            </a:extLst>
          </p:cNvPr>
          <p:cNvSpPr txBox="1"/>
          <p:nvPr/>
        </p:nvSpPr>
        <p:spPr>
          <a:xfrm>
            <a:off x="1162975" y="5681709"/>
            <a:ext cx="224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/>
              </a:rPr>
              <a:t>ССЫЛКА</a:t>
            </a:r>
            <a:r>
              <a:rPr lang="ru-RU" dirty="0"/>
              <a:t> на источник</a:t>
            </a:r>
          </a:p>
        </p:txBody>
      </p:sp>
    </p:spTree>
    <p:extLst>
      <p:ext uri="{BB962C8B-B14F-4D97-AF65-F5344CB8AC3E}">
        <p14:creationId xmlns:p14="http://schemas.microsoft.com/office/powerpoint/2010/main" xmlns="" val="2187097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0089CD-A73C-4CD2-98A8-B7E04449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233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Противовирусные средства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EE2F9A-CF0C-4A3A-87F3-834397640843}"/>
              </a:ext>
            </a:extLst>
          </p:cNvPr>
          <p:cNvSpPr txBox="1"/>
          <p:nvPr/>
        </p:nvSpPr>
        <p:spPr>
          <a:xfrm>
            <a:off x="4434551" y="1296139"/>
            <a:ext cx="3322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Степень тяжести гриппа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94D56114-2A38-4424-AF85-1D3B95CE354A}"/>
              </a:ext>
            </a:extLst>
          </p:cNvPr>
          <p:cNvCxnSpPr>
            <a:stCxn id="4" idx="2"/>
          </p:cNvCxnSpPr>
          <p:nvPr/>
        </p:nvCxnSpPr>
        <p:spPr>
          <a:xfrm flipH="1">
            <a:off x="2974019" y="1757804"/>
            <a:ext cx="3121981" cy="337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04CEEC7D-EDCF-49A2-A3DC-3398A138113C}"/>
              </a:ext>
            </a:extLst>
          </p:cNvPr>
          <p:cNvCxnSpPr>
            <a:stCxn id="4" idx="2"/>
          </p:cNvCxnSpPr>
          <p:nvPr/>
        </p:nvCxnSpPr>
        <p:spPr>
          <a:xfrm>
            <a:off x="6096000" y="1757804"/>
            <a:ext cx="3030245" cy="346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9FE4A3C-CB2C-494E-9DF4-2C05587F4E62}"/>
              </a:ext>
            </a:extLst>
          </p:cNvPr>
          <p:cNvSpPr txBox="1"/>
          <p:nvPr/>
        </p:nvSpPr>
        <p:spPr>
          <a:xfrm>
            <a:off x="1719046" y="2095130"/>
            <a:ext cx="2437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Лёгкая и средняя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37C8A13-DA1C-4011-B6EC-0BEF64DC44E4}"/>
              </a:ext>
            </a:extLst>
          </p:cNvPr>
          <p:cNvSpPr txBox="1"/>
          <p:nvPr/>
        </p:nvSpPr>
        <p:spPr>
          <a:xfrm>
            <a:off x="8595647" y="2104008"/>
            <a:ext cx="1267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Тяжёлая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A031461-377B-4D37-946D-4638E4862AB8}"/>
              </a:ext>
            </a:extLst>
          </p:cNvPr>
          <p:cNvSpPr txBox="1"/>
          <p:nvPr/>
        </p:nvSpPr>
        <p:spPr>
          <a:xfrm>
            <a:off x="7659141" y="2665053"/>
            <a:ext cx="32346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-</a:t>
            </a:r>
            <a:r>
              <a:rPr lang="ru-RU" sz="2400" dirty="0" err="1"/>
              <a:t>Осельтамивир</a:t>
            </a:r>
            <a:r>
              <a:rPr lang="ru-RU" sz="2400" dirty="0"/>
              <a:t> с 1 года</a:t>
            </a:r>
            <a:br>
              <a:rPr lang="ru-RU" sz="2400" dirty="0"/>
            </a:br>
            <a:r>
              <a:rPr lang="ru-RU" sz="2400" dirty="0"/>
              <a:t>-</a:t>
            </a:r>
            <a:r>
              <a:rPr lang="ru-RU" sz="2400" dirty="0" err="1"/>
              <a:t>Занамивир</a:t>
            </a:r>
            <a:r>
              <a:rPr lang="ru-RU" sz="2400" dirty="0"/>
              <a:t> с 5 лет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B3A5A98-CC35-4BC7-9FF2-70235F2413E0}"/>
              </a:ext>
            </a:extLst>
          </p:cNvPr>
          <p:cNvSpPr txBox="1"/>
          <p:nvPr/>
        </p:nvSpPr>
        <p:spPr>
          <a:xfrm>
            <a:off x="1387159" y="2635266"/>
            <a:ext cx="51171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-</a:t>
            </a:r>
            <a:r>
              <a:rPr lang="ru-RU" sz="2400" dirty="0" err="1"/>
              <a:t>Умифеновир</a:t>
            </a:r>
            <a:r>
              <a:rPr lang="ru-RU" sz="2400" dirty="0"/>
              <a:t> с 2-х лет</a:t>
            </a:r>
            <a:br>
              <a:rPr lang="ru-RU" sz="2400" dirty="0"/>
            </a:br>
            <a:r>
              <a:rPr lang="ru-RU" sz="2400" dirty="0"/>
              <a:t>-</a:t>
            </a:r>
            <a:r>
              <a:rPr lang="ru-RU" sz="2400" dirty="0" err="1"/>
              <a:t>Имидазолилэтанамидпентандиовая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/>
              <a:t>кислота (</a:t>
            </a:r>
            <a:r>
              <a:rPr lang="ru-RU" sz="2400" dirty="0" err="1"/>
              <a:t>Ингавирин</a:t>
            </a:r>
            <a:r>
              <a:rPr lang="ru-RU" sz="2400" dirty="0"/>
              <a:t>) с 7 до 17 лет</a:t>
            </a:r>
            <a:br>
              <a:rPr lang="ru-RU" sz="2400" dirty="0"/>
            </a:br>
            <a:r>
              <a:rPr lang="ru-RU" sz="2400" dirty="0"/>
              <a:t>-Интерферон </a:t>
            </a:r>
            <a:r>
              <a:rPr lang="el-GR" sz="2400" dirty="0"/>
              <a:t>α2</a:t>
            </a:r>
            <a:r>
              <a:rPr lang="en-US" sz="2400" dirty="0"/>
              <a:t>b</a:t>
            </a:r>
            <a:endParaRPr lang="ru-RU" sz="24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B3014B2-8087-4CBF-909E-37216E0EAB6F}"/>
              </a:ext>
            </a:extLst>
          </p:cNvPr>
          <p:cNvSpPr/>
          <p:nvPr/>
        </p:nvSpPr>
        <p:spPr>
          <a:xfrm>
            <a:off x="838200" y="6014167"/>
            <a:ext cx="2241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ССЫЛКА</a:t>
            </a:r>
            <a:r>
              <a:rPr lang="ru-RU" dirty="0"/>
              <a:t> на источник</a:t>
            </a:r>
          </a:p>
        </p:txBody>
      </p:sp>
    </p:spTree>
    <p:extLst>
      <p:ext uri="{BB962C8B-B14F-4D97-AF65-F5344CB8AC3E}">
        <p14:creationId xmlns:p14="http://schemas.microsoft.com/office/powerpoint/2010/main" xmlns="" val="301345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68AA86-DFD7-4174-B6D3-9A14FC738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785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Схемы назначения </a:t>
            </a:r>
            <a:r>
              <a:rPr lang="ru-RU" sz="4000" b="1" dirty="0" err="1">
                <a:solidFill>
                  <a:srgbClr val="002060"/>
                </a:solidFill>
              </a:rPr>
              <a:t>Осельтомивира</a:t>
            </a:r>
            <a:r>
              <a:rPr lang="ru-RU" sz="4000" b="1" dirty="0">
                <a:solidFill>
                  <a:srgbClr val="002060"/>
                </a:solidFill>
              </a:rPr>
              <a:t> и </a:t>
            </a:r>
            <a:r>
              <a:rPr lang="ru-RU" sz="4000" b="1" dirty="0" err="1">
                <a:solidFill>
                  <a:srgbClr val="002060"/>
                </a:solidFill>
              </a:rPr>
              <a:t>Занамивира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DB9D94F-C8ED-476C-8D97-E7AB53E82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027"/>
            <a:ext cx="10515600" cy="4871946"/>
          </a:xfrm>
        </p:spPr>
        <p:txBody>
          <a:bodyPr/>
          <a:lstStyle/>
          <a:p>
            <a:r>
              <a:rPr lang="ru-RU" dirty="0"/>
              <a:t>С 1 года жизни, очень редко вызывает побочные явления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 err="1"/>
              <a:t>Занамивир</a:t>
            </a:r>
            <a:r>
              <a:rPr lang="ru-RU" dirty="0"/>
              <a:t> с 5 лет, доказательная баз по безопасности у детей меньше, сложность использования ингалятора</a:t>
            </a:r>
            <a:br>
              <a:rPr lang="ru-RU" dirty="0"/>
            </a:br>
            <a:r>
              <a:rPr lang="ru-RU" dirty="0"/>
              <a:t>- по 0,01 (2 ингаляции) 2 раза в день в течение 5 дней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xmlns="" id="{6646B73C-4CBD-4FD4-8EED-2CC22D8378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7755869"/>
              </p:ext>
            </p:extLst>
          </p:nvPr>
        </p:nvGraphicFramePr>
        <p:xfrm>
          <a:off x="1241886" y="1574800"/>
          <a:ext cx="8127999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1418350773"/>
                    </a:ext>
                  </a:extLst>
                </a:gridCol>
                <a:gridCol w="3603678">
                  <a:extLst>
                    <a:ext uri="{9D8B030D-6E8A-4147-A177-3AD203B41FA5}">
                      <a16:colId xmlns:a16="http://schemas.microsoft.com/office/drawing/2014/main" xmlns="" val="308868708"/>
                    </a:ext>
                  </a:extLst>
                </a:gridCol>
                <a:gridCol w="1814988">
                  <a:extLst>
                    <a:ext uri="{9D8B030D-6E8A-4147-A177-3AD203B41FA5}">
                      <a16:colId xmlns:a16="http://schemas.microsoft.com/office/drawing/2014/main" xmlns="" val="3115046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Вес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Дозировка (грамм на кг)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Кратность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6797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До 15 кг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0,03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ru-RU" sz="2400" dirty="0"/>
                        <a:t>2 раза в день в течение пяти дней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863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15-23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0,045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70956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23-40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0,06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9245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Больше 40 кг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0,075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24055271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208114A-C4EA-49C6-ADF3-563F3C8B0760}"/>
              </a:ext>
            </a:extLst>
          </p:cNvPr>
          <p:cNvSpPr/>
          <p:nvPr/>
        </p:nvSpPr>
        <p:spPr>
          <a:xfrm>
            <a:off x="838200" y="6014167"/>
            <a:ext cx="2241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ССЫЛКА</a:t>
            </a:r>
            <a:r>
              <a:rPr lang="ru-RU" dirty="0"/>
              <a:t> на источник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59D613-BABF-476D-B618-2F5BA909D6B3}"/>
              </a:ext>
            </a:extLst>
          </p:cNvPr>
          <p:cNvSpPr txBox="1"/>
          <p:nvPr/>
        </p:nvSpPr>
        <p:spPr>
          <a:xfrm>
            <a:off x="838200" y="630820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3"/>
              </a:rPr>
              <a:t>ССЫЛКА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81545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239E0B-A867-470B-9391-5BABB8919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816"/>
            <a:ext cx="10515600" cy="877749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Схемы назначения </a:t>
            </a:r>
            <a:r>
              <a:rPr lang="ru-RU" sz="3200" b="1" dirty="0" err="1">
                <a:solidFill>
                  <a:srgbClr val="002060"/>
                </a:solidFill>
              </a:rPr>
              <a:t>Умифеновира</a:t>
            </a:r>
            <a:r>
              <a:rPr lang="ru-RU" sz="3200" b="1" dirty="0">
                <a:solidFill>
                  <a:srgbClr val="002060"/>
                </a:solidFill>
              </a:rPr>
              <a:t> и </a:t>
            </a:r>
            <a:r>
              <a:rPr lang="ru-RU" sz="3200" b="1" dirty="0" err="1">
                <a:solidFill>
                  <a:srgbClr val="002060"/>
                </a:solidFill>
              </a:rPr>
              <a:t>Имидазолилэтанамидпентандиовой</a:t>
            </a:r>
            <a:r>
              <a:rPr lang="ru-RU" sz="3200" b="1" dirty="0">
                <a:solidFill>
                  <a:srgbClr val="002060"/>
                </a:solidFill>
              </a:rPr>
              <a:t> кислоты (</a:t>
            </a:r>
            <a:r>
              <a:rPr lang="ru-RU" sz="3200" b="1" dirty="0" err="1">
                <a:solidFill>
                  <a:srgbClr val="002060"/>
                </a:solidFill>
              </a:rPr>
              <a:t>Ингавирина</a:t>
            </a:r>
            <a:r>
              <a:rPr lang="ru-RU" sz="3200" b="1" dirty="0">
                <a:solidFill>
                  <a:srgbClr val="002060"/>
                </a:solidFill>
              </a:rPr>
              <a:t>)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E9C3E06-0639-4E53-ABDE-D4903C29A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2773"/>
            <a:ext cx="10515600" cy="4854190"/>
          </a:xfrm>
        </p:spPr>
        <p:txBody>
          <a:bodyPr/>
          <a:lstStyle/>
          <a:p>
            <a:r>
              <a:rPr lang="ru-RU" dirty="0" err="1"/>
              <a:t>Умифеновир</a:t>
            </a:r>
            <a:r>
              <a:rPr lang="ru-RU" dirty="0"/>
              <a:t> с 2-х лет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 err="1"/>
              <a:t>Ингавирин</a:t>
            </a:r>
            <a:r>
              <a:rPr lang="ru-RU" dirty="0"/>
              <a:t> внутрь по 0,06 один раз в день (с 7 до 17 лет) </a:t>
            </a:r>
          </a:p>
          <a:p>
            <a:r>
              <a:rPr lang="ru-RU" dirty="0"/>
              <a:t>Капли </a:t>
            </a:r>
            <a:r>
              <a:rPr lang="ru-RU" dirty="0" err="1"/>
              <a:t>интерназальные</a:t>
            </a:r>
            <a:r>
              <a:rPr lang="ru-RU" dirty="0"/>
              <a:t> Интерферон </a:t>
            </a:r>
            <a:r>
              <a:rPr lang="el-GR" dirty="0"/>
              <a:t>α2</a:t>
            </a:r>
            <a:r>
              <a:rPr lang="en-US" dirty="0"/>
              <a:t>b</a:t>
            </a:r>
            <a:r>
              <a:rPr lang="ru-RU" dirty="0"/>
              <a:t> (с рождения)</a:t>
            </a:r>
            <a:br>
              <a:rPr lang="ru-RU" dirty="0"/>
            </a:br>
            <a:r>
              <a:rPr lang="ru-RU" dirty="0"/>
              <a:t>- по 3 капли-дозы в каждый носовой ход 5 раз в день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xmlns="" id="{B1CE9FC2-74A8-4D8B-A064-96B82B01D8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6055523"/>
              </p:ext>
            </p:extLst>
          </p:nvPr>
        </p:nvGraphicFramePr>
        <p:xfrm>
          <a:off x="1055457" y="1820497"/>
          <a:ext cx="97841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1393">
                  <a:extLst>
                    <a:ext uri="{9D8B030D-6E8A-4147-A177-3AD203B41FA5}">
                      <a16:colId xmlns:a16="http://schemas.microsoft.com/office/drawing/2014/main" xmlns="" val="1164331017"/>
                    </a:ext>
                  </a:extLst>
                </a:gridCol>
                <a:gridCol w="3261393">
                  <a:extLst>
                    <a:ext uri="{9D8B030D-6E8A-4147-A177-3AD203B41FA5}">
                      <a16:colId xmlns:a16="http://schemas.microsoft.com/office/drawing/2014/main" xmlns="" val="2855459030"/>
                    </a:ext>
                  </a:extLst>
                </a:gridCol>
                <a:gridCol w="3261393">
                  <a:extLst>
                    <a:ext uri="{9D8B030D-6E8A-4147-A177-3AD203B41FA5}">
                      <a16:colId xmlns:a16="http://schemas.microsoft.com/office/drawing/2014/main" xmlns="" val="2083479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Возраст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Дозировка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Кратность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74505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2-6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0,05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ru-RU" sz="2400" dirty="0"/>
                        <a:t>4 раза в день в течение пяти дней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04426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6-12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0,1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41700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Старше 12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0,2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06955014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24169D7-9D4A-4E1F-93BD-C218D31021F8}"/>
              </a:ext>
            </a:extLst>
          </p:cNvPr>
          <p:cNvSpPr/>
          <p:nvPr/>
        </p:nvSpPr>
        <p:spPr>
          <a:xfrm>
            <a:off x="838200" y="6014167"/>
            <a:ext cx="2241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ССЫЛКА</a:t>
            </a:r>
            <a:r>
              <a:rPr lang="ru-RU" dirty="0"/>
              <a:t> на источник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AAA38A-B4D4-4407-A95B-766317471B4B}"/>
              </a:ext>
            </a:extLst>
          </p:cNvPr>
          <p:cNvSpPr txBox="1"/>
          <p:nvPr/>
        </p:nvSpPr>
        <p:spPr>
          <a:xfrm>
            <a:off x="838200" y="629458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3"/>
              </a:rPr>
              <a:t>ССЫЛКА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85729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AEF646-A552-406E-8F19-503DD7DA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21893" cy="1123149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Актуальность темы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D1BB653-0971-424D-80A5-1112E050C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905" y="1488274"/>
            <a:ext cx="565137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ГРИПП – это заболевание возникающее как сезонно, так и в виде эпидемий и пандемий. Наиболее подверженными вирусу являются дети до 6 лет. </a:t>
            </a:r>
            <a:br>
              <a:rPr lang="ru-RU" sz="2400" dirty="0"/>
            </a:br>
            <a:r>
              <a:rPr lang="ru-RU" sz="2400" dirty="0"/>
              <a:t>Беременные женщины и дети – это группа риска по многим заболеваниям, в том числе и по гриппу. </a:t>
            </a:r>
            <a:br>
              <a:rPr lang="ru-RU" sz="2400" dirty="0"/>
            </a:br>
            <a:r>
              <a:rPr lang="ru-RU" sz="2400" dirty="0"/>
              <a:t>Врачу стоит очень чётко понимать как следует лечить ГРИПП у этих двух социальных групп.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224C6C-16F6-4076-8670-E97C5E654D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85827" y="146481"/>
            <a:ext cx="4908518" cy="6565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850404E-C6AB-48BA-8712-E4BED96FDA58}"/>
              </a:ext>
            </a:extLst>
          </p:cNvPr>
          <p:cNvSpPr txBox="1"/>
          <p:nvPr/>
        </p:nvSpPr>
        <p:spPr>
          <a:xfrm>
            <a:off x="838200" y="5839612"/>
            <a:ext cx="2241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3"/>
              </a:rPr>
              <a:t>ССЫЛКА</a:t>
            </a:r>
            <a:r>
              <a:rPr lang="ru-RU" dirty="0"/>
              <a:t> на источник</a:t>
            </a:r>
            <a:br>
              <a:rPr lang="ru-RU" dirty="0"/>
            </a:br>
            <a:r>
              <a:rPr lang="ru-RU" dirty="0">
                <a:hlinkClick r:id="rId4"/>
              </a:rPr>
              <a:t>ССЫЛКА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720218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8D4537-75BE-481B-B17C-31564465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993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Жаропонижающая терапия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48F5C9C-815A-47A1-A84B-5E7641261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1247"/>
            <a:ext cx="10515600" cy="4525716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!!! </a:t>
            </a:r>
            <a:r>
              <a:rPr lang="ru-RU" dirty="0"/>
              <a:t>У детей ацетилсалициловая кислота </a:t>
            </a:r>
            <a:r>
              <a:rPr lang="ru-RU" b="1" u="sng" dirty="0">
                <a:solidFill>
                  <a:srgbClr val="FF0000"/>
                </a:solidFill>
              </a:rPr>
              <a:t>не применяется</a:t>
            </a:r>
            <a:r>
              <a:rPr lang="ru-RU" dirty="0">
                <a:solidFill>
                  <a:srgbClr val="FF0000"/>
                </a:solidFill>
              </a:rPr>
              <a:t>!!! 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- опасность, связанная с синдромом Рейе</a:t>
            </a:r>
          </a:p>
          <a:p>
            <a:pPr marL="0" indent="0">
              <a:buNone/>
            </a:pPr>
            <a:r>
              <a:rPr lang="ru-RU" dirty="0"/>
              <a:t>Препарат выбора – </a:t>
            </a:r>
            <a:r>
              <a:rPr lang="ru-RU" u="sng" dirty="0"/>
              <a:t>парацетамол/ибупрофен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- не назначается при субфебрильной температуре, за исключением судорожного синдрома, в том числе в анамнезе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C00000"/>
                </a:solidFill>
              </a:rPr>
              <a:t>Схема назначения</a:t>
            </a:r>
            <a:r>
              <a:rPr lang="ru-RU" dirty="0"/>
              <a:t>:</a:t>
            </a:r>
            <a:br>
              <a:rPr lang="ru-RU" dirty="0"/>
            </a:br>
            <a:r>
              <a:rPr lang="ru-RU" dirty="0"/>
              <a:t>- парацетамол в суточной дозе 60 мг/кг (максимум 6 приемов в сутки), ибупрофен в суточной дозе 30 мг/кг (максимум 4 приёма в сутки)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E2563C3-AB7E-4733-A58D-3D83D9F002D5}"/>
              </a:ext>
            </a:extLst>
          </p:cNvPr>
          <p:cNvSpPr/>
          <p:nvPr/>
        </p:nvSpPr>
        <p:spPr>
          <a:xfrm>
            <a:off x="838200" y="6014167"/>
            <a:ext cx="2241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/>
              </a:rPr>
              <a:t>ССЫЛКА</a:t>
            </a:r>
            <a:r>
              <a:rPr lang="ru-RU" dirty="0"/>
              <a:t> на источник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681C62-0D12-46FE-88AC-C1ABF760B4E7}"/>
              </a:ext>
            </a:extLst>
          </p:cNvPr>
          <p:cNvSpPr txBox="1"/>
          <p:nvPr/>
        </p:nvSpPr>
        <p:spPr>
          <a:xfrm>
            <a:off x="838200" y="630820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4"/>
              </a:rPr>
              <a:t>ССЫЛКА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428557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4297B3-F254-4974-93AD-2354999FB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BA2D229-453E-4F2A-9888-500F4E273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При неэффективности парацетамола и ибупрофена (в том числе у детей до 3-12 месяцев) – </a:t>
            </a:r>
            <a:br>
              <a:rPr lang="ru-RU" dirty="0"/>
            </a:br>
            <a:r>
              <a:rPr lang="ru-RU" dirty="0" err="1"/>
              <a:t>метамизол</a:t>
            </a:r>
            <a:r>
              <a:rPr lang="ru-RU" dirty="0"/>
              <a:t> натрия (Анальгин) 5-10 мг/кг</a:t>
            </a:r>
            <a:br>
              <a:rPr lang="ru-RU" dirty="0"/>
            </a:br>
            <a:r>
              <a:rPr lang="ru-RU" dirty="0"/>
              <a:t>- до 12 месяцев вводить только </a:t>
            </a:r>
            <a:r>
              <a:rPr lang="ru-RU" u="sng" dirty="0"/>
              <a:t>внутримышечно</a:t>
            </a:r>
            <a:br>
              <a:rPr lang="ru-RU" u="sng" dirty="0"/>
            </a:br>
            <a:r>
              <a:rPr lang="ru-RU" dirty="0"/>
              <a:t>- после 12 месяцев можно внутримышечно и внутривенно</a:t>
            </a:r>
            <a:endParaRPr lang="ru-RU" u="sng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34FBE84-048C-4764-BC25-87D787C90859}"/>
              </a:ext>
            </a:extLst>
          </p:cNvPr>
          <p:cNvSpPr/>
          <p:nvPr/>
        </p:nvSpPr>
        <p:spPr>
          <a:xfrm>
            <a:off x="838200" y="6014167"/>
            <a:ext cx="2241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/>
              </a:rPr>
              <a:t>ССЫЛКА</a:t>
            </a:r>
            <a:r>
              <a:rPr lang="ru-RU" dirty="0"/>
              <a:t> на источник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356CED6-3DA9-499A-8EDA-48E24AC39F51}"/>
              </a:ext>
            </a:extLst>
          </p:cNvPr>
          <p:cNvSpPr txBox="1"/>
          <p:nvPr/>
        </p:nvSpPr>
        <p:spPr>
          <a:xfrm>
            <a:off x="828583" y="630820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3"/>
              </a:rPr>
              <a:t>ССЫЛКА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90631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03A747-E94F-41F5-A71D-2E804D451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005831" cy="806727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110C45-988E-473C-91A4-900995E11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7161"/>
            <a:ext cx="10515600" cy="480980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Лечение </a:t>
            </a:r>
            <a:r>
              <a:rPr lang="ru-RU" dirty="0" err="1"/>
              <a:t>ГРИППа</a:t>
            </a:r>
            <a:r>
              <a:rPr lang="ru-RU" dirty="0"/>
              <a:t>, особенно этиотропное, является очень важным для беременных и детей, так как данные социальные группы наиболее подвержены осложнениям (ослабленный иммунитет, растущий организм, повышенная потребность в кислороде). </a:t>
            </a:r>
          </a:p>
          <a:p>
            <a:pPr marL="0" indent="0">
              <a:buNone/>
            </a:pPr>
            <a:r>
              <a:rPr lang="ru-RU" dirty="0"/>
              <a:t>	Вовремя диагностировать и как можно быстрее и правильнее начать лечение – залог успеха в отсутствии осложнений. </a:t>
            </a:r>
          </a:p>
        </p:txBody>
      </p:sp>
    </p:spTree>
    <p:extLst>
      <p:ext uri="{BB962C8B-B14F-4D97-AF65-F5344CB8AC3E}">
        <p14:creationId xmlns:p14="http://schemas.microsoft.com/office/powerpoint/2010/main" xmlns="" val="1943396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428684-60B9-421E-AC2E-751CD7815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667BCE3-D0D6-4A7C-8B48-AA648533F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F551EDA-CC35-499C-B5A2-FCD154459401}"/>
              </a:ext>
            </a:extLst>
          </p:cNvPr>
          <p:cNvSpPr/>
          <p:nvPr/>
        </p:nvSpPr>
        <p:spPr>
          <a:xfrm>
            <a:off x="2156497" y="2967335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2278005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C324359-C89A-4AB0-945F-B301BB15C5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3CAFFEF-88F6-4A13-A6DA-265C9B09C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365" y="203438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>
                <a:solidFill>
                  <a:schemeClr val="bg1"/>
                </a:solidFill>
              </a:rPr>
              <a:t>КРАТКАЯ ИНФОРМАЦИЯ </a:t>
            </a:r>
            <a:br>
              <a:rPr lang="ru-RU" sz="6000" b="1" dirty="0">
                <a:solidFill>
                  <a:schemeClr val="bg1"/>
                </a:solidFill>
              </a:rPr>
            </a:br>
            <a:r>
              <a:rPr lang="ru-RU" sz="6000" b="1" dirty="0">
                <a:solidFill>
                  <a:schemeClr val="bg1"/>
                </a:solidFill>
              </a:rPr>
              <a:t>О ВОЗБУДИТЕЛЕ </a:t>
            </a:r>
            <a:br>
              <a:rPr lang="ru-RU" sz="6000" b="1" dirty="0">
                <a:solidFill>
                  <a:schemeClr val="bg1"/>
                </a:solidFill>
              </a:rPr>
            </a:br>
            <a:r>
              <a:rPr lang="ru-RU" sz="6000" b="1" dirty="0">
                <a:solidFill>
                  <a:schemeClr val="bg1"/>
                </a:solidFill>
              </a:rPr>
              <a:t>И ЗАБОЛЕВАНИЯ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567200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765F40-8156-4625-8AAA-44E850978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18256"/>
            <a:ext cx="3657600" cy="1039020"/>
          </a:xfrm>
        </p:spPr>
        <p:txBody>
          <a:bodyPr/>
          <a:lstStyle/>
          <a:p>
            <a:r>
              <a:rPr lang="ru-RU" dirty="0"/>
              <a:t>Систематика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DBD73A1A-0D3C-4F75-AF65-3C54D154B7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27263132"/>
              </p:ext>
            </p:extLst>
          </p:nvPr>
        </p:nvGraphicFramePr>
        <p:xfrm>
          <a:off x="838200" y="1057277"/>
          <a:ext cx="10801350" cy="5295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B23B845-FE5B-4A62-ACE6-CDBA85D80930}"/>
              </a:ext>
            </a:extLst>
          </p:cNvPr>
          <p:cNvSpPr txBox="1"/>
          <p:nvPr/>
        </p:nvSpPr>
        <p:spPr>
          <a:xfrm>
            <a:off x="95250" y="6470412"/>
            <a:ext cx="224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7"/>
              </a:rPr>
              <a:t>ССЫЛКА</a:t>
            </a:r>
            <a:r>
              <a:rPr lang="ru-RU" dirty="0"/>
              <a:t> на источник</a:t>
            </a:r>
          </a:p>
        </p:txBody>
      </p:sp>
    </p:spTree>
    <p:extLst>
      <p:ext uri="{BB962C8B-B14F-4D97-AF65-F5344CB8AC3E}">
        <p14:creationId xmlns:p14="http://schemas.microsoft.com/office/powerpoint/2010/main" xmlns="" val="3430120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F97876-D557-41F1-BEE2-139952E22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178217"/>
            <a:ext cx="33909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Антигенное строение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FDACE285-4E0C-4DC6-8551-8C94C88871B2}"/>
              </a:ext>
            </a:extLst>
          </p:cNvPr>
          <p:cNvSpPr/>
          <p:nvPr/>
        </p:nvSpPr>
        <p:spPr>
          <a:xfrm>
            <a:off x="4371975" y="494506"/>
            <a:ext cx="4305300" cy="5334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Антигены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B4BF3A40-2CD1-4BC2-85F7-CA0D782DAAFF}"/>
              </a:ext>
            </a:extLst>
          </p:cNvPr>
          <p:cNvSpPr/>
          <p:nvPr/>
        </p:nvSpPr>
        <p:spPr>
          <a:xfrm>
            <a:off x="7038975" y="1737927"/>
            <a:ext cx="4305300" cy="5334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Поверхностные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B673D960-B416-4B80-8B3B-58CF252F4336}"/>
              </a:ext>
            </a:extLst>
          </p:cNvPr>
          <p:cNvSpPr/>
          <p:nvPr/>
        </p:nvSpPr>
        <p:spPr>
          <a:xfrm>
            <a:off x="981075" y="1814911"/>
            <a:ext cx="4305300" cy="5334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Внутренние (сердцевинные)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E7854EF-3B8E-4E58-BEBE-2D5F55735CF9}"/>
              </a:ext>
            </a:extLst>
          </p:cNvPr>
          <p:cNvSpPr txBox="1"/>
          <p:nvPr/>
        </p:nvSpPr>
        <p:spPr>
          <a:xfrm>
            <a:off x="1190625" y="2374478"/>
            <a:ext cx="4504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-Являются типоспецифическими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584B1A5C-981E-4159-BB42-1070DB2BF1ED}"/>
              </a:ext>
            </a:extLst>
          </p:cNvPr>
          <p:cNvSpPr/>
          <p:nvPr/>
        </p:nvSpPr>
        <p:spPr>
          <a:xfrm>
            <a:off x="6524625" y="3209959"/>
            <a:ext cx="4305300" cy="5334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</a:t>
            </a:r>
            <a:r>
              <a:rPr lang="ru-RU" sz="2400" dirty="0">
                <a:solidFill>
                  <a:schemeClr val="tx1"/>
                </a:solidFill>
              </a:rPr>
              <a:t> (нейраминидаза)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76DF304A-284C-4015-AA35-B2177B36BB14}"/>
              </a:ext>
            </a:extLst>
          </p:cNvPr>
          <p:cNvSpPr/>
          <p:nvPr/>
        </p:nvSpPr>
        <p:spPr>
          <a:xfrm>
            <a:off x="1666875" y="3209959"/>
            <a:ext cx="4305300" cy="5334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Н (</a:t>
            </a:r>
            <a:r>
              <a:rPr lang="ru-RU" sz="2400" dirty="0" err="1">
                <a:solidFill>
                  <a:schemeClr val="tx1"/>
                </a:solidFill>
              </a:rPr>
              <a:t>гемаглютинин</a:t>
            </a:r>
            <a:r>
              <a:rPr lang="ru-RU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103A46-89D0-48B9-AD0C-BD3B2A7B04C7}"/>
              </a:ext>
            </a:extLst>
          </p:cNvPr>
          <p:cNvSpPr txBox="1"/>
          <p:nvPr/>
        </p:nvSpPr>
        <p:spPr>
          <a:xfrm>
            <a:off x="1666875" y="3872741"/>
            <a:ext cx="4019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- Ответствен за адсорбцию, проникновение вируса в клетку и "раздевание"</a:t>
            </a:r>
          </a:p>
          <a:p>
            <a:r>
              <a:rPr lang="ru-RU" sz="2400" dirty="0"/>
              <a:t>Вируса</a:t>
            </a:r>
            <a:br>
              <a:rPr lang="ru-RU" sz="2400" dirty="0"/>
            </a:br>
            <a:r>
              <a:rPr lang="ru-RU" sz="2400" dirty="0"/>
              <a:t>- Вызывает индукцию нейтрализующих антител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22401C3-7B25-4AAD-B112-6635F742D51E}"/>
              </a:ext>
            </a:extLst>
          </p:cNvPr>
          <p:cNvSpPr txBox="1"/>
          <p:nvPr/>
        </p:nvSpPr>
        <p:spPr>
          <a:xfrm>
            <a:off x="6505577" y="3743359"/>
            <a:ext cx="55435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-инвазия вируса в слизистые оболочки дыхательных путей </a:t>
            </a:r>
            <a:br>
              <a:rPr lang="ru-RU" sz="2400" dirty="0"/>
            </a:br>
            <a:r>
              <a:rPr lang="ru-RU" sz="2400" dirty="0"/>
              <a:t>-отделение почкующихся вирионов от клеточных рецепторов</a:t>
            </a:r>
          </a:p>
          <a:p>
            <a:r>
              <a:rPr lang="ru-RU" sz="2400" dirty="0"/>
              <a:t>-изменения в структуре способствуют формированию резистентности к селективным</a:t>
            </a:r>
          </a:p>
          <a:p>
            <a:r>
              <a:rPr lang="ru-RU" sz="2400" dirty="0"/>
              <a:t>ингибиторам нейраминидазы.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5A1D5AF8-EB3B-4EEF-B476-D0B2AB199750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6524625" y="1027906"/>
            <a:ext cx="2667000" cy="710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622BC90A-0B59-4A8C-ADD8-1E526CFDF945}"/>
              </a:ext>
            </a:extLst>
          </p:cNvPr>
          <p:cNvCxnSpPr>
            <a:stCxn id="4" idx="2"/>
            <a:endCxn id="6" idx="0"/>
          </p:cNvCxnSpPr>
          <p:nvPr/>
        </p:nvCxnSpPr>
        <p:spPr>
          <a:xfrm flipH="1">
            <a:off x="3133725" y="1027906"/>
            <a:ext cx="3390900" cy="787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F1C4BDC9-AD26-49A6-AFC9-B8D90309A3A3}"/>
              </a:ext>
            </a:extLst>
          </p:cNvPr>
          <p:cNvCxnSpPr>
            <a:stCxn id="5" idx="2"/>
            <a:endCxn id="11" idx="0"/>
          </p:cNvCxnSpPr>
          <p:nvPr/>
        </p:nvCxnSpPr>
        <p:spPr>
          <a:xfrm flipH="1">
            <a:off x="3819525" y="2271327"/>
            <a:ext cx="5372100" cy="938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5D0C59A5-5946-4DEB-8229-7625E61AB292}"/>
              </a:ext>
            </a:extLst>
          </p:cNvPr>
          <p:cNvCxnSpPr>
            <a:stCxn id="5" idx="2"/>
            <a:endCxn id="10" idx="0"/>
          </p:cNvCxnSpPr>
          <p:nvPr/>
        </p:nvCxnSpPr>
        <p:spPr>
          <a:xfrm flipH="1">
            <a:off x="8677275" y="2271327"/>
            <a:ext cx="514350" cy="938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51103C6-387A-4BC0-B998-A4B3BF608504}"/>
              </a:ext>
            </a:extLst>
          </p:cNvPr>
          <p:cNvSpPr txBox="1"/>
          <p:nvPr/>
        </p:nvSpPr>
        <p:spPr>
          <a:xfrm>
            <a:off x="466725" y="6310451"/>
            <a:ext cx="224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/>
              </a:rPr>
              <a:t>ССЫЛКА</a:t>
            </a:r>
            <a:r>
              <a:rPr lang="ru-RU" dirty="0"/>
              <a:t> на источник</a:t>
            </a:r>
          </a:p>
        </p:txBody>
      </p:sp>
    </p:spTree>
    <p:extLst>
      <p:ext uri="{BB962C8B-B14F-4D97-AF65-F5344CB8AC3E}">
        <p14:creationId xmlns:p14="http://schemas.microsoft.com/office/powerpoint/2010/main" xmlns="" val="2327475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D2B22C-38D6-4DA2-85D6-553C0D79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01" y="-9822"/>
            <a:ext cx="5039048" cy="96282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Патогенез ГРИППА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D6112C70-F8C5-40C5-8CAA-8E8801671BFA}"/>
              </a:ext>
            </a:extLst>
          </p:cNvPr>
          <p:cNvSpPr/>
          <p:nvPr/>
        </p:nvSpPr>
        <p:spPr>
          <a:xfrm>
            <a:off x="1571625" y="990602"/>
            <a:ext cx="1333500" cy="3238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Адсорбция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08E6E1BE-F024-4C82-8DCE-D10E1B82B635}"/>
              </a:ext>
            </a:extLst>
          </p:cNvPr>
          <p:cNvSpPr/>
          <p:nvPr/>
        </p:nvSpPr>
        <p:spPr>
          <a:xfrm>
            <a:off x="7099613" y="4216260"/>
            <a:ext cx="2438400" cy="50482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Вирусы, </a:t>
            </a:r>
            <a:r>
              <a:rPr lang="ru-RU" dirty="0" err="1">
                <a:solidFill>
                  <a:schemeClr val="tx1"/>
                </a:solidFill>
              </a:rPr>
              <a:t>тропные</a:t>
            </a:r>
            <a:r>
              <a:rPr lang="ru-RU" dirty="0">
                <a:solidFill>
                  <a:schemeClr val="tx1"/>
                </a:solidFill>
              </a:rPr>
              <a:t> к сосудистой стенке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5CE0C85B-4E5F-46C3-8085-E20ACEFB2A16}"/>
              </a:ext>
            </a:extLst>
          </p:cNvPr>
          <p:cNvSpPr/>
          <p:nvPr/>
        </p:nvSpPr>
        <p:spPr>
          <a:xfrm>
            <a:off x="6648452" y="1804988"/>
            <a:ext cx="2438400" cy="5048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Провоспалительные</a:t>
            </a:r>
            <a:r>
              <a:rPr lang="ru-RU" dirty="0">
                <a:solidFill>
                  <a:schemeClr val="tx1"/>
                </a:solidFill>
              </a:rPr>
              <a:t> цитокины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45F46C47-C11A-4547-AFCD-6481FE5E85A2}"/>
              </a:ext>
            </a:extLst>
          </p:cNvPr>
          <p:cNvSpPr/>
          <p:nvPr/>
        </p:nvSpPr>
        <p:spPr>
          <a:xfrm>
            <a:off x="145580" y="2316956"/>
            <a:ext cx="2438400" cy="277653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</a:rPr>
              <a:t>-нарушает </a:t>
            </a:r>
            <a:r>
              <a:rPr lang="ru-RU" sz="1200" dirty="0" err="1">
                <a:solidFill>
                  <a:schemeClr val="tx1"/>
                </a:solidFill>
              </a:rPr>
              <a:t>мукоцилиарный</a:t>
            </a:r>
            <a:r>
              <a:rPr lang="ru-RU" sz="1200" dirty="0">
                <a:solidFill>
                  <a:schemeClr val="tx1"/>
                </a:solidFill>
              </a:rPr>
              <a:t> клиренс</a:t>
            </a:r>
          </a:p>
          <a:p>
            <a:r>
              <a:rPr lang="ru-RU" sz="1200" dirty="0">
                <a:solidFill>
                  <a:schemeClr val="tx1"/>
                </a:solidFill>
              </a:rPr>
              <a:t>-угнетает функцию макрофагов и Т-лимфоцитов;</a:t>
            </a:r>
          </a:p>
          <a:p>
            <a:r>
              <a:rPr lang="ru-RU" sz="1200" dirty="0">
                <a:solidFill>
                  <a:schemeClr val="tx1"/>
                </a:solidFill>
              </a:rPr>
              <a:t>-снижает хемотаксис нейтрофилов </a:t>
            </a:r>
            <a:br>
              <a:rPr lang="ru-RU" sz="1200" dirty="0">
                <a:solidFill>
                  <a:schemeClr val="tx1"/>
                </a:solidFill>
              </a:rPr>
            </a:br>
            <a:r>
              <a:rPr lang="ru-RU" sz="1200" dirty="0">
                <a:solidFill>
                  <a:schemeClr val="tx1"/>
                </a:solidFill>
              </a:rPr>
              <a:t>-нейраминидаза вируса гриппа, модифицируя гликопротеины поверхности клеток, может</a:t>
            </a:r>
          </a:p>
          <a:p>
            <a:r>
              <a:rPr lang="ru-RU" sz="1200" dirty="0">
                <a:solidFill>
                  <a:schemeClr val="tx1"/>
                </a:solidFill>
              </a:rPr>
              <a:t>способствовать созданию новых мест для адгезии бактерий.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F83FDB08-F9B5-46CA-AC2C-6290BB323E74}"/>
              </a:ext>
            </a:extLst>
          </p:cNvPr>
          <p:cNvSpPr/>
          <p:nvPr/>
        </p:nvSpPr>
        <p:spPr>
          <a:xfrm>
            <a:off x="6037660" y="932658"/>
            <a:ext cx="2438400" cy="50482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Температура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E7CFD3E4-98EE-417B-8FC2-81CF8ECA39E9}"/>
              </a:ext>
            </a:extLst>
          </p:cNvPr>
          <p:cNvSpPr/>
          <p:nvPr/>
        </p:nvSpPr>
        <p:spPr>
          <a:xfrm>
            <a:off x="8919566" y="983659"/>
            <a:ext cx="2438400" cy="50482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Интокискация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547FEFF0-8EDF-464C-A39F-15EC7DDCC23D}"/>
              </a:ext>
            </a:extLst>
          </p:cNvPr>
          <p:cNvSpPr/>
          <p:nvPr/>
        </p:nvSpPr>
        <p:spPr>
          <a:xfrm>
            <a:off x="5534348" y="2591893"/>
            <a:ext cx="2152650" cy="144700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Неспецифические факторы защиты: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- интерфероны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- макрофаги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- лейкоциты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7CAA1414-A8A0-48CE-936F-F07FECCC0885}"/>
              </a:ext>
            </a:extLst>
          </p:cNvPr>
          <p:cNvSpPr/>
          <p:nvPr/>
        </p:nvSpPr>
        <p:spPr>
          <a:xfrm>
            <a:off x="2980134" y="5224462"/>
            <a:ext cx="1314450" cy="50482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Соседние клетки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B02C6C93-61AA-44CF-8542-C7A4775782F8}"/>
              </a:ext>
            </a:extLst>
          </p:cNvPr>
          <p:cNvSpPr/>
          <p:nvPr/>
        </p:nvSpPr>
        <p:spPr>
          <a:xfrm>
            <a:off x="3272435" y="814788"/>
            <a:ext cx="1960959" cy="66456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Взаимодействие с </a:t>
            </a:r>
            <a:r>
              <a:rPr lang="ru-RU" sz="1400" dirty="0" err="1">
                <a:solidFill>
                  <a:schemeClr val="tx1"/>
                </a:solidFill>
              </a:rPr>
              <a:t>гликопротеиновыми</a:t>
            </a:r>
            <a:r>
              <a:rPr lang="ru-RU" sz="1400" dirty="0">
                <a:solidFill>
                  <a:schemeClr val="tx1"/>
                </a:solidFill>
              </a:rPr>
              <a:t> рецепторами 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3AB772E1-3699-4167-B1B1-1AE2EE018826}"/>
              </a:ext>
            </a:extLst>
          </p:cNvPr>
          <p:cNvSpPr/>
          <p:nvPr/>
        </p:nvSpPr>
        <p:spPr>
          <a:xfrm>
            <a:off x="3457575" y="3795016"/>
            <a:ext cx="1323975" cy="5048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Выход вирионов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56A3BB2B-CAE2-4B90-9568-018BA3CAA799}"/>
              </a:ext>
            </a:extLst>
          </p:cNvPr>
          <p:cNvSpPr/>
          <p:nvPr/>
        </p:nvSpPr>
        <p:spPr>
          <a:xfrm>
            <a:off x="5045102" y="4826196"/>
            <a:ext cx="828675" cy="5048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Кровь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2838DD31-27C8-428D-A43C-91B16149219B}"/>
              </a:ext>
            </a:extLst>
          </p:cNvPr>
          <p:cNvSpPr/>
          <p:nvPr/>
        </p:nvSpPr>
        <p:spPr>
          <a:xfrm>
            <a:off x="3324225" y="2810571"/>
            <a:ext cx="1590675" cy="50482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chemeClr val="tx1"/>
                </a:solidFill>
              </a:rPr>
              <a:t>Цитопатическое</a:t>
            </a:r>
            <a:r>
              <a:rPr lang="ru-RU" sz="1400" dirty="0">
                <a:solidFill>
                  <a:schemeClr val="tx1"/>
                </a:solidFill>
              </a:rPr>
              <a:t> действие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226228D-F135-44A4-B849-64FC0F1F6917}"/>
              </a:ext>
            </a:extLst>
          </p:cNvPr>
          <p:cNvSpPr/>
          <p:nvPr/>
        </p:nvSpPr>
        <p:spPr>
          <a:xfrm>
            <a:off x="3333751" y="1834259"/>
            <a:ext cx="1838325" cy="5048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Проникновение репродукция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3153B5B3-0ABF-4665-853E-6E06DCB72BDB}"/>
              </a:ext>
            </a:extLst>
          </p:cNvPr>
          <p:cNvSpPr/>
          <p:nvPr/>
        </p:nvSpPr>
        <p:spPr>
          <a:xfrm>
            <a:off x="385601" y="852490"/>
            <a:ext cx="878247" cy="6000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вирус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045FFBDB-3DB5-44B2-A48F-4F71E2283592}"/>
              </a:ext>
            </a:extLst>
          </p:cNvPr>
          <p:cNvSpPr/>
          <p:nvPr/>
        </p:nvSpPr>
        <p:spPr>
          <a:xfrm>
            <a:off x="9870876" y="4336256"/>
            <a:ext cx="1975247" cy="50482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Сосудистые осложнения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65B2AEB3-9FDD-48A6-AEA0-C10D1BD572D4}"/>
              </a:ext>
            </a:extLst>
          </p:cNvPr>
          <p:cNvSpPr/>
          <p:nvPr/>
        </p:nvSpPr>
        <p:spPr>
          <a:xfrm>
            <a:off x="7039421" y="6024563"/>
            <a:ext cx="2438399" cy="50482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Нетропные</a:t>
            </a:r>
            <a:r>
              <a:rPr lang="ru-RU" dirty="0">
                <a:solidFill>
                  <a:schemeClr val="tx1"/>
                </a:solidFill>
              </a:rPr>
              <a:t> к сосудистой стенке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8FA56559-048A-45EF-9E31-AAAE58065B12}"/>
              </a:ext>
            </a:extLst>
          </p:cNvPr>
          <p:cNvSpPr/>
          <p:nvPr/>
        </p:nvSpPr>
        <p:spPr>
          <a:xfrm>
            <a:off x="11114735" y="2988470"/>
            <a:ext cx="950498" cy="57388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Отёк лёгких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F086FCD4-950F-4B02-BB24-F6BFFD3C4EE8}"/>
              </a:ext>
            </a:extLst>
          </p:cNvPr>
          <p:cNvSpPr/>
          <p:nvPr/>
        </p:nvSpPr>
        <p:spPr>
          <a:xfrm>
            <a:off x="8012585" y="2674143"/>
            <a:ext cx="2093117" cy="81915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Геморрагический синдром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23D1F070-B485-4A56-A1A8-D68546F8D8F4}"/>
              </a:ext>
            </a:extLst>
          </p:cNvPr>
          <p:cNvSpPr/>
          <p:nvPr/>
        </p:nvSpPr>
        <p:spPr>
          <a:xfrm>
            <a:off x="10228894" y="3157539"/>
            <a:ext cx="739974" cy="3238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ДВС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xmlns="" id="{AE9DC166-B297-4AF6-9662-5FD62E4B7C79}"/>
              </a:ext>
            </a:extLst>
          </p:cNvPr>
          <p:cNvSpPr/>
          <p:nvPr/>
        </p:nvSpPr>
        <p:spPr>
          <a:xfrm>
            <a:off x="10053933" y="5777902"/>
            <a:ext cx="1609131" cy="63222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Поражение органов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xmlns="" id="{69BB475A-E67E-4FA2-848F-CA56D5A7AF4C}"/>
              </a:ext>
            </a:extLst>
          </p:cNvPr>
          <p:cNvSpPr/>
          <p:nvPr/>
        </p:nvSpPr>
        <p:spPr>
          <a:xfrm>
            <a:off x="422400" y="5812431"/>
            <a:ext cx="1884760" cy="63221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Бактериальные осложнения</a:t>
            </a: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xmlns="" id="{18E94A03-849A-47D6-BC11-00DF2E3963FE}"/>
              </a:ext>
            </a:extLst>
          </p:cNvPr>
          <p:cNvCxnSpPr>
            <a:cxnSpLocks/>
            <a:stCxn id="20" idx="6"/>
            <a:endCxn id="5" idx="1"/>
          </p:cNvCxnSpPr>
          <p:nvPr/>
        </p:nvCxnSpPr>
        <p:spPr>
          <a:xfrm>
            <a:off x="1263848" y="1152527"/>
            <a:ext cx="3077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xmlns="" id="{998385EC-FAFC-4E41-A171-3C2605128CA1}"/>
              </a:ext>
            </a:extLst>
          </p:cNvPr>
          <p:cNvCxnSpPr>
            <a:stCxn id="5" idx="3"/>
            <a:endCxn id="13" idx="1"/>
          </p:cNvCxnSpPr>
          <p:nvPr/>
        </p:nvCxnSpPr>
        <p:spPr>
          <a:xfrm flipV="1">
            <a:off x="2905125" y="1147071"/>
            <a:ext cx="367310" cy="5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xmlns="" id="{F687D613-5D83-4EA0-870F-1CC12EC34CA5}"/>
              </a:ext>
            </a:extLst>
          </p:cNvPr>
          <p:cNvCxnSpPr>
            <a:stCxn id="13" idx="2"/>
            <a:endCxn id="18" idx="0"/>
          </p:cNvCxnSpPr>
          <p:nvPr/>
        </p:nvCxnSpPr>
        <p:spPr>
          <a:xfrm flipH="1">
            <a:off x="4252914" y="1479353"/>
            <a:ext cx="1" cy="354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xmlns="" id="{083DD1DD-94BB-4591-B037-FB3A8C3C97DB}"/>
              </a:ext>
            </a:extLst>
          </p:cNvPr>
          <p:cNvCxnSpPr>
            <a:stCxn id="18" idx="2"/>
            <a:endCxn id="17" idx="0"/>
          </p:cNvCxnSpPr>
          <p:nvPr/>
        </p:nvCxnSpPr>
        <p:spPr>
          <a:xfrm flipH="1">
            <a:off x="4119563" y="2339084"/>
            <a:ext cx="133351" cy="471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xmlns="" id="{E922BC9E-BD44-492A-9268-91506F8C1270}"/>
              </a:ext>
            </a:extLst>
          </p:cNvPr>
          <p:cNvCxnSpPr>
            <a:stCxn id="17" idx="2"/>
            <a:endCxn id="14" idx="0"/>
          </p:cNvCxnSpPr>
          <p:nvPr/>
        </p:nvCxnSpPr>
        <p:spPr>
          <a:xfrm>
            <a:off x="4119563" y="3315396"/>
            <a:ext cx="0" cy="479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xmlns="" id="{A70D6AC7-4455-4742-AA93-44EB3DF8AC4E}"/>
              </a:ext>
            </a:extLst>
          </p:cNvPr>
          <p:cNvCxnSpPr>
            <a:stCxn id="14" idx="2"/>
            <a:endCxn id="12" idx="0"/>
          </p:cNvCxnSpPr>
          <p:nvPr/>
        </p:nvCxnSpPr>
        <p:spPr>
          <a:xfrm flipH="1">
            <a:off x="3637359" y="4299841"/>
            <a:ext cx="482204" cy="924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xmlns="" id="{78B8FD5C-950E-4E03-BF53-066629274AB5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>
            <a:off x="4119563" y="4299841"/>
            <a:ext cx="1339877" cy="526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xmlns="" id="{85521ED7-00AF-4BED-9079-FE469F27A10C}"/>
              </a:ext>
            </a:extLst>
          </p:cNvPr>
          <p:cNvCxnSpPr>
            <a:stCxn id="12" idx="1"/>
            <a:endCxn id="8" idx="3"/>
          </p:cNvCxnSpPr>
          <p:nvPr/>
        </p:nvCxnSpPr>
        <p:spPr>
          <a:xfrm flipH="1" flipV="1">
            <a:off x="2583980" y="3705224"/>
            <a:ext cx="396154" cy="1771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xmlns="" id="{00B99DA6-CC0F-48FB-A27A-ECCF93DD9009}"/>
              </a:ext>
            </a:extLst>
          </p:cNvPr>
          <p:cNvCxnSpPr>
            <a:stCxn id="8" idx="2"/>
            <a:endCxn id="28" idx="0"/>
          </p:cNvCxnSpPr>
          <p:nvPr/>
        </p:nvCxnSpPr>
        <p:spPr>
          <a:xfrm>
            <a:off x="1364780" y="5093492"/>
            <a:ext cx="0" cy="718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xmlns="" id="{598EAA0C-882D-4552-A900-74C5AC419214}"/>
              </a:ext>
            </a:extLst>
          </p:cNvPr>
          <p:cNvCxnSpPr>
            <a:stCxn id="11" idx="1"/>
            <a:endCxn id="18" idx="3"/>
          </p:cNvCxnSpPr>
          <p:nvPr/>
        </p:nvCxnSpPr>
        <p:spPr>
          <a:xfrm flipH="1" flipV="1">
            <a:off x="5172076" y="2086672"/>
            <a:ext cx="362272" cy="1228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xmlns="" id="{879DFB5A-9D07-4C84-A0FE-232BB2922CD8}"/>
              </a:ext>
            </a:extLst>
          </p:cNvPr>
          <p:cNvCxnSpPr>
            <a:stCxn id="11" idx="1"/>
            <a:endCxn id="14" idx="3"/>
          </p:cNvCxnSpPr>
          <p:nvPr/>
        </p:nvCxnSpPr>
        <p:spPr>
          <a:xfrm flipH="1">
            <a:off x="4781550" y="3315396"/>
            <a:ext cx="752798" cy="732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xmlns="" id="{36D21B5F-0B48-4C5D-9F41-96C5FE4D94CB}"/>
              </a:ext>
            </a:extLst>
          </p:cNvPr>
          <p:cNvCxnSpPr>
            <a:stCxn id="11" idx="1"/>
            <a:endCxn id="17" idx="3"/>
          </p:cNvCxnSpPr>
          <p:nvPr/>
        </p:nvCxnSpPr>
        <p:spPr>
          <a:xfrm flipH="1" flipV="1">
            <a:off x="4914900" y="3062984"/>
            <a:ext cx="619448" cy="252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xmlns="" id="{2F53E61E-73E5-4E2B-B81A-1A7CB2B994C9}"/>
              </a:ext>
            </a:extLst>
          </p:cNvPr>
          <p:cNvCxnSpPr>
            <a:stCxn id="11" idx="0"/>
            <a:endCxn id="7" idx="2"/>
          </p:cNvCxnSpPr>
          <p:nvPr/>
        </p:nvCxnSpPr>
        <p:spPr>
          <a:xfrm flipV="1">
            <a:off x="6610673" y="2309813"/>
            <a:ext cx="1256979" cy="282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xmlns="" id="{F167A5D1-A52A-4438-A5D8-85CD5AACA135}"/>
              </a:ext>
            </a:extLst>
          </p:cNvPr>
          <p:cNvCxnSpPr>
            <a:stCxn id="7" idx="0"/>
            <a:endCxn id="10" idx="2"/>
          </p:cNvCxnSpPr>
          <p:nvPr/>
        </p:nvCxnSpPr>
        <p:spPr>
          <a:xfrm flipV="1">
            <a:off x="7867652" y="1488484"/>
            <a:ext cx="2271114" cy="316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xmlns="" id="{6B4E26A6-22BA-4C8C-B1FE-C5D70C5DEE1C}"/>
              </a:ext>
            </a:extLst>
          </p:cNvPr>
          <p:cNvCxnSpPr>
            <a:stCxn id="7" idx="0"/>
            <a:endCxn id="9" idx="2"/>
          </p:cNvCxnSpPr>
          <p:nvPr/>
        </p:nvCxnSpPr>
        <p:spPr>
          <a:xfrm flipH="1" flipV="1">
            <a:off x="7256860" y="1437483"/>
            <a:ext cx="610792" cy="36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xmlns="" id="{06843B76-44DA-44A9-8802-642BA57CC2D7}"/>
              </a:ext>
            </a:extLst>
          </p:cNvPr>
          <p:cNvCxnSpPr>
            <a:stCxn id="15" idx="3"/>
            <a:endCxn id="6" idx="1"/>
          </p:cNvCxnSpPr>
          <p:nvPr/>
        </p:nvCxnSpPr>
        <p:spPr>
          <a:xfrm flipV="1">
            <a:off x="5873777" y="4468673"/>
            <a:ext cx="1225836" cy="609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xmlns="" id="{C97A821B-218E-4FEA-86B2-9E0D542DC292}"/>
              </a:ext>
            </a:extLst>
          </p:cNvPr>
          <p:cNvCxnSpPr>
            <a:stCxn id="15" idx="3"/>
            <a:endCxn id="23" idx="1"/>
          </p:cNvCxnSpPr>
          <p:nvPr/>
        </p:nvCxnSpPr>
        <p:spPr>
          <a:xfrm>
            <a:off x="5873777" y="5078609"/>
            <a:ext cx="1165644" cy="11983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xmlns="" id="{A4BA83F1-C5D4-4165-B0AB-7133A5AFDFDD}"/>
              </a:ext>
            </a:extLst>
          </p:cNvPr>
          <p:cNvCxnSpPr>
            <a:stCxn id="6" idx="3"/>
            <a:endCxn id="22" idx="1"/>
          </p:cNvCxnSpPr>
          <p:nvPr/>
        </p:nvCxnSpPr>
        <p:spPr>
          <a:xfrm>
            <a:off x="9538013" y="4468673"/>
            <a:ext cx="332863" cy="119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xmlns="" id="{CD810453-1DBC-4273-9EC9-8AAB663F34B9}"/>
              </a:ext>
            </a:extLst>
          </p:cNvPr>
          <p:cNvCxnSpPr>
            <a:cxnSpLocks/>
            <a:stCxn id="22" idx="0"/>
            <a:endCxn id="24" idx="2"/>
          </p:cNvCxnSpPr>
          <p:nvPr/>
        </p:nvCxnSpPr>
        <p:spPr>
          <a:xfrm flipV="1">
            <a:off x="10858500" y="3562350"/>
            <a:ext cx="731484" cy="773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>
            <a:extLst>
              <a:ext uri="{FF2B5EF4-FFF2-40B4-BE49-F238E27FC236}">
                <a16:creationId xmlns:a16="http://schemas.microsoft.com/office/drawing/2014/main" xmlns="" id="{76FB6343-B510-43EC-B6BC-FB21485DDF6C}"/>
              </a:ext>
            </a:extLst>
          </p:cNvPr>
          <p:cNvCxnSpPr>
            <a:stCxn id="22" idx="0"/>
            <a:endCxn id="26" idx="2"/>
          </p:cNvCxnSpPr>
          <p:nvPr/>
        </p:nvCxnSpPr>
        <p:spPr>
          <a:xfrm flipH="1" flipV="1">
            <a:off x="10598881" y="3481388"/>
            <a:ext cx="259619" cy="854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xmlns="" id="{50F60DD9-3554-4F36-87F3-80246BF1EBC0}"/>
              </a:ext>
            </a:extLst>
          </p:cNvPr>
          <p:cNvCxnSpPr>
            <a:stCxn id="22" idx="0"/>
            <a:endCxn id="25" idx="2"/>
          </p:cNvCxnSpPr>
          <p:nvPr/>
        </p:nvCxnSpPr>
        <p:spPr>
          <a:xfrm flipH="1" flipV="1">
            <a:off x="9059144" y="3493295"/>
            <a:ext cx="1799356" cy="8429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>
            <a:extLst>
              <a:ext uri="{FF2B5EF4-FFF2-40B4-BE49-F238E27FC236}">
                <a16:creationId xmlns:a16="http://schemas.microsoft.com/office/drawing/2014/main" xmlns="" id="{CB37E2B5-144D-4C93-A55E-EF3636A1CB5D}"/>
              </a:ext>
            </a:extLst>
          </p:cNvPr>
          <p:cNvCxnSpPr>
            <a:stCxn id="22" idx="2"/>
            <a:endCxn id="27" idx="0"/>
          </p:cNvCxnSpPr>
          <p:nvPr/>
        </p:nvCxnSpPr>
        <p:spPr>
          <a:xfrm flipH="1">
            <a:off x="10858499" y="4841081"/>
            <a:ext cx="1" cy="936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>
            <a:extLst>
              <a:ext uri="{FF2B5EF4-FFF2-40B4-BE49-F238E27FC236}">
                <a16:creationId xmlns:a16="http://schemas.microsoft.com/office/drawing/2014/main" xmlns="" id="{07820918-0DEC-4ACF-996C-EA2A497C05D5}"/>
              </a:ext>
            </a:extLst>
          </p:cNvPr>
          <p:cNvCxnSpPr>
            <a:stCxn id="23" idx="3"/>
            <a:endCxn id="27" idx="1"/>
          </p:cNvCxnSpPr>
          <p:nvPr/>
        </p:nvCxnSpPr>
        <p:spPr>
          <a:xfrm flipV="1">
            <a:off x="9477820" y="6094012"/>
            <a:ext cx="576113" cy="182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Прямоугольник: скругленные углы 90">
            <a:extLst>
              <a:ext uri="{FF2B5EF4-FFF2-40B4-BE49-F238E27FC236}">
                <a16:creationId xmlns:a16="http://schemas.microsoft.com/office/drawing/2014/main" xmlns="" id="{3BAF0804-3923-4C26-AA42-91DCE7217F5A}"/>
              </a:ext>
            </a:extLst>
          </p:cNvPr>
          <p:cNvSpPr/>
          <p:nvPr/>
        </p:nvSpPr>
        <p:spPr>
          <a:xfrm>
            <a:off x="2540798" y="6120801"/>
            <a:ext cx="1333500" cy="32384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Трахеит</a:t>
            </a:r>
          </a:p>
        </p:txBody>
      </p:sp>
      <p:sp>
        <p:nvSpPr>
          <p:cNvPr id="92" name="Прямоугольник: скругленные углы 91">
            <a:extLst>
              <a:ext uri="{FF2B5EF4-FFF2-40B4-BE49-F238E27FC236}">
                <a16:creationId xmlns:a16="http://schemas.microsoft.com/office/drawing/2014/main" xmlns="" id="{305DEAAA-8D39-4B8D-AC51-164C8036F463}"/>
              </a:ext>
            </a:extLst>
          </p:cNvPr>
          <p:cNvSpPr/>
          <p:nvPr/>
        </p:nvSpPr>
        <p:spPr>
          <a:xfrm>
            <a:off x="4057231" y="5955607"/>
            <a:ext cx="2528881" cy="60006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Воспаление всех воздухоносных путей</a:t>
            </a:r>
          </a:p>
        </p:txBody>
      </p:sp>
      <p:cxnSp>
        <p:nvCxnSpPr>
          <p:cNvPr id="94" name="Прямая со стрелкой 93">
            <a:extLst>
              <a:ext uri="{FF2B5EF4-FFF2-40B4-BE49-F238E27FC236}">
                <a16:creationId xmlns:a16="http://schemas.microsoft.com/office/drawing/2014/main" xmlns="" id="{65053229-29C3-4186-88E8-B8AD34326CB2}"/>
              </a:ext>
            </a:extLst>
          </p:cNvPr>
          <p:cNvCxnSpPr>
            <a:stCxn id="12" idx="2"/>
            <a:endCxn id="91" idx="0"/>
          </p:cNvCxnSpPr>
          <p:nvPr/>
        </p:nvCxnSpPr>
        <p:spPr>
          <a:xfrm flipH="1">
            <a:off x="3207548" y="5729287"/>
            <a:ext cx="429811" cy="391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>
            <a:extLst>
              <a:ext uri="{FF2B5EF4-FFF2-40B4-BE49-F238E27FC236}">
                <a16:creationId xmlns:a16="http://schemas.microsoft.com/office/drawing/2014/main" xmlns="" id="{FBA60471-5EC8-44BE-A288-9E4F1B5D4780}"/>
              </a:ext>
            </a:extLst>
          </p:cNvPr>
          <p:cNvCxnSpPr>
            <a:stCxn id="12" idx="2"/>
            <a:endCxn id="92" idx="0"/>
          </p:cNvCxnSpPr>
          <p:nvPr/>
        </p:nvCxnSpPr>
        <p:spPr>
          <a:xfrm>
            <a:off x="3637359" y="5729287"/>
            <a:ext cx="1684313" cy="226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1FD0F362-55AF-4A0C-AAA1-02C022837DB0}"/>
              </a:ext>
            </a:extLst>
          </p:cNvPr>
          <p:cNvSpPr txBox="1"/>
          <p:nvPr/>
        </p:nvSpPr>
        <p:spPr>
          <a:xfrm>
            <a:off x="8726908" y="140698"/>
            <a:ext cx="2241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/>
              </a:rPr>
              <a:t>ССЫЛКА</a:t>
            </a:r>
            <a:r>
              <a:rPr lang="ru-RU" dirty="0"/>
              <a:t> на источник</a:t>
            </a:r>
            <a:br>
              <a:rPr lang="ru-RU" dirty="0"/>
            </a:br>
            <a:r>
              <a:rPr lang="ru-RU" dirty="0">
                <a:hlinkClick r:id="rId3"/>
              </a:rPr>
              <a:t>ССЫЛКА</a:t>
            </a:r>
            <a:endParaRPr lang="ru-RU" dirty="0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13CF0B61-6A9A-40A0-BBAC-AF6219ED4277}"/>
              </a:ext>
            </a:extLst>
          </p:cNvPr>
          <p:cNvCxnSpPr>
            <a:stCxn id="91" idx="3"/>
            <a:endCxn id="92" idx="1"/>
          </p:cNvCxnSpPr>
          <p:nvPr/>
        </p:nvCxnSpPr>
        <p:spPr>
          <a:xfrm flipV="1">
            <a:off x="3874298" y="6255642"/>
            <a:ext cx="182933" cy="270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71314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7259B2-26D7-40E7-9815-6162C2826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61769" cy="82448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Симптомы гриппа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D597D5C-66BB-4A3B-A319-9F2978800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1650"/>
            <a:ext cx="10515600" cy="4845313"/>
          </a:xfrm>
        </p:spPr>
        <p:txBody>
          <a:bodyPr/>
          <a:lstStyle/>
          <a:p>
            <a:r>
              <a:rPr lang="ru-RU" dirty="0"/>
              <a:t>Инкубационный период 2-7 дней (обычно 3-4 дня)</a:t>
            </a:r>
          </a:p>
          <a:p>
            <a:r>
              <a:rPr lang="ru-RU" dirty="0"/>
              <a:t>Резкий подъём температуры выше 38,0</a:t>
            </a:r>
          </a:p>
          <a:p>
            <a:r>
              <a:rPr lang="ru-RU" dirty="0"/>
              <a:t>Выраженная интоксикация</a:t>
            </a:r>
          </a:p>
          <a:p>
            <a:r>
              <a:rPr lang="ru-RU" dirty="0"/>
              <a:t>Боль, чувство ломоты в суставах, мышцах, костях, глазных яблоках</a:t>
            </a:r>
          </a:p>
          <a:p>
            <a:r>
              <a:rPr lang="ru-RU" dirty="0"/>
              <a:t>Озноб, дрожь</a:t>
            </a:r>
          </a:p>
          <a:p>
            <a:r>
              <a:rPr lang="ru-RU" dirty="0"/>
              <a:t>Кашель чаще сухой</a:t>
            </a:r>
          </a:p>
          <a:p>
            <a:r>
              <a:rPr lang="ru-RU" dirty="0"/>
              <a:t>Катаральные явления через </a:t>
            </a:r>
            <a:br>
              <a:rPr lang="ru-RU" dirty="0"/>
            </a:br>
            <a:r>
              <a:rPr lang="ru-RU" dirty="0"/>
              <a:t>2-3 дня от начала заболевания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D6B0FDC-E704-4CCF-B9A3-833CBD1986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64160" y1="45714" x2="64160" y2="45714"/>
                        <a14:foregroundMark x1="61768" y1="47766" x2="61768" y2="47766"/>
                        <a14:foregroundMark x1="59619" y1="52308" x2="59619" y2="52308"/>
                        <a14:foregroundMark x1="59033" y1="43077" x2="59033" y2="43077"/>
                        <a14:foregroundMark x1="31055" y1="21832" x2="31055" y2="21832"/>
                        <a14:foregroundMark x1="24561" y1="16557" x2="24561" y2="16557"/>
                        <a14:foregroundMark x1="31201" y1="12088" x2="31201" y2="12088"/>
                        <a14:foregroundMark x1="25293" y1="26007" x2="25293" y2="26007"/>
                        <a14:foregroundMark x1="62158" y1="8718" x2="62158" y2="8718"/>
                        <a14:foregroundMark x1="67285" y1="15238" x2="67285" y2="15238"/>
                        <a14:foregroundMark x1="68408" y1="9817" x2="68408" y2="9817"/>
                        <a14:foregroundMark x1="51855" y1="3223" x2="51855" y2="3223"/>
                        <a14:foregroundMark x1="56006" y1="4762" x2="56006" y2="4762"/>
                        <a14:foregroundMark x1="61035" y1="7766" x2="61035" y2="7766"/>
                        <a14:foregroundMark x1="66406" y1="9084" x2="66406" y2="9084"/>
                        <a14:foregroundMark x1="50098" y1="1538" x2="50098" y2="1538"/>
                        <a14:foregroundMark x1="53613" y1="3590" x2="53613" y2="3590"/>
                        <a14:foregroundMark x1="2002" y1="86886" x2="2002" y2="86886"/>
                        <a14:backgroundMark x1="27832" y1="43443" x2="27832" y2="43443"/>
                        <a14:backgroundMark x1="26416" y1="44249" x2="26416" y2="44249"/>
                        <a14:backgroundMark x1="31299" y1="54359" x2="31299" y2="54359"/>
                        <a14:backgroundMark x1="69922" y1="50623" x2="69922" y2="50623"/>
                        <a14:backgroundMark x1="79541" y1="49451" x2="79541" y2="49451"/>
                        <a14:backgroundMark x1="85547" y1="50403" x2="85547" y2="50403"/>
                        <a14:backgroundMark x1="75537" y1="46081" x2="75537" y2="46081"/>
                        <a14:backgroundMark x1="74414" y1="46300" x2="74023" y2="46447"/>
                        <a14:backgroundMark x1="68164" y1="47985" x2="68164" y2="47985"/>
                        <a14:backgroundMark x1="73047" y1="47253" x2="73438" y2="47985"/>
                        <a14:backgroundMark x1="64404" y1="50769" x2="64404" y2="50769"/>
                        <a14:backgroundMark x1="76416" y1="51355" x2="76416" y2="51355"/>
                      </a14:backgroundRemoval>
                    </a14:imgEffect>
                  </a14:imgLayer>
                </a14:imgProps>
              </a:ext>
            </a:extLst>
          </a:blip>
          <a:srcRect b="16783"/>
          <a:stretch/>
        </p:blipFill>
        <p:spPr>
          <a:xfrm>
            <a:off x="6625598" y="3770631"/>
            <a:ext cx="5566402" cy="30873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4EA9BA6-03C5-402C-B46B-84B092598BFC}"/>
              </a:ext>
            </a:extLst>
          </p:cNvPr>
          <p:cNvSpPr txBox="1"/>
          <p:nvPr/>
        </p:nvSpPr>
        <p:spPr>
          <a:xfrm>
            <a:off x="1225118" y="5814874"/>
            <a:ext cx="2241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4"/>
              </a:rPr>
              <a:t>ССЫЛКА</a:t>
            </a:r>
            <a:r>
              <a:rPr lang="ru-RU" dirty="0"/>
              <a:t> на источник</a:t>
            </a:r>
            <a:br>
              <a:rPr lang="ru-RU" dirty="0"/>
            </a:br>
            <a:r>
              <a:rPr lang="ru-RU" dirty="0">
                <a:hlinkClick r:id="rId5"/>
              </a:rPr>
              <a:t>ССЫЛКА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76472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4E3061-A717-4594-98B3-F09D6E50C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38" y="178694"/>
            <a:ext cx="10515600" cy="796925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Особенности гриппа у беременных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A4E8A57-64FA-44EB-B38B-155198442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15" y="1484328"/>
            <a:ext cx="10515600" cy="3889343"/>
          </a:xfrm>
        </p:spPr>
        <p:txBody>
          <a:bodyPr>
            <a:normAutofit/>
          </a:bodyPr>
          <a:lstStyle/>
          <a:p>
            <a:r>
              <a:rPr lang="ru-RU" sz="2400" dirty="0"/>
              <a:t>Высокая потребность в кислороде (как следствие высокая чувствительность к гипоксии)</a:t>
            </a:r>
          </a:p>
          <a:p>
            <a:r>
              <a:rPr lang="ru-RU" sz="2400" dirty="0"/>
              <a:t>Степень тяжести болезни нарастает пропорционально сроку беременности</a:t>
            </a:r>
          </a:p>
          <a:p>
            <a:r>
              <a:rPr lang="ru-RU" sz="2400" dirty="0"/>
              <a:t>Пагубное влияние на плод (тромбоз интервиллезного пространства, очаговые кровоизлияния в базальную пластинку, оболочку, пуповину)</a:t>
            </a:r>
          </a:p>
          <a:p>
            <a:r>
              <a:rPr lang="ru-RU" sz="2400" dirty="0"/>
              <a:t>Большая вероятность развития осложнённого/тяжёлого гриппа</a:t>
            </a:r>
          </a:p>
          <a:p>
            <a:r>
              <a:rPr lang="ru-RU" sz="2400" dirty="0"/>
              <a:t>Высокая частота развития гестозов, </a:t>
            </a:r>
            <a:r>
              <a:rPr lang="ru-RU" sz="2400" dirty="0" err="1"/>
              <a:t>фетоплацентарной</a:t>
            </a:r>
            <a:r>
              <a:rPr lang="ru-RU" sz="2400" dirty="0"/>
              <a:t> недостаточности, холестаза и маловодия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D6CB1B-F48E-44D4-B58B-A269D494A332}"/>
              </a:ext>
            </a:extLst>
          </p:cNvPr>
          <p:cNvSpPr txBox="1"/>
          <p:nvPr/>
        </p:nvSpPr>
        <p:spPr>
          <a:xfrm>
            <a:off x="554115" y="6032975"/>
            <a:ext cx="2241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linkClick r:id="rId2"/>
              </a:rPr>
              <a:t>ССЫЛКА</a:t>
            </a:r>
            <a:r>
              <a:rPr lang="ru-RU" dirty="0"/>
              <a:t> на источник</a:t>
            </a:r>
            <a:br>
              <a:rPr lang="ru-RU" dirty="0"/>
            </a:br>
            <a:r>
              <a:rPr lang="ru-RU" dirty="0">
                <a:hlinkClick r:id="rId3"/>
              </a:rPr>
              <a:t>ССЫЛКА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17B23E6-3C8B-4C95-892A-77D3732236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324" t="10356" r="18026" b="15728"/>
          <a:stretch/>
        </p:blipFill>
        <p:spPr>
          <a:xfrm flipH="1">
            <a:off x="9576787" y="2811152"/>
            <a:ext cx="2615213" cy="404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50197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1151</Words>
  <Application>Microsoft Office PowerPoint</Application>
  <PresentationFormat>Произвольный</PresentationFormat>
  <Paragraphs>262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Лечение гриппа у детей и беременных женщин</vt:lpstr>
      <vt:lpstr>План презентации </vt:lpstr>
      <vt:lpstr>Актуальность темы</vt:lpstr>
      <vt:lpstr>Слайд 4</vt:lpstr>
      <vt:lpstr>Систематика</vt:lpstr>
      <vt:lpstr>Антигенное строение</vt:lpstr>
      <vt:lpstr>Патогенез ГРИППА</vt:lpstr>
      <vt:lpstr>Симптомы гриппа</vt:lpstr>
      <vt:lpstr>Особенности гриппа у беременных</vt:lpstr>
      <vt:lpstr>Побочное действие вируса гриппа на плод и беременную</vt:lpstr>
      <vt:lpstr>Особенности гриппа у детей</vt:lpstr>
      <vt:lpstr>Слайд 12</vt:lpstr>
      <vt:lpstr>Слайд 13</vt:lpstr>
      <vt:lpstr>Терапия гриппа включает:</vt:lpstr>
      <vt:lpstr>Классификация противовирусных противогриппозных средств </vt:lpstr>
      <vt:lpstr>Основные принципы лечения гриппа беременных</vt:lpstr>
      <vt:lpstr>Противовирусная терапия</vt:lpstr>
      <vt:lpstr>Слайд 18</vt:lpstr>
      <vt:lpstr>Другие рекомендуемые противогриппозные препараты:</vt:lpstr>
      <vt:lpstr>Другие рекомендуемые противогриппозные препараты:</vt:lpstr>
      <vt:lpstr>Другие рекомендуемые противогриппозные препараты:</vt:lpstr>
      <vt:lpstr>Дозы и способы введения препаратов</vt:lpstr>
      <vt:lpstr>Жаропонижающая терапия</vt:lpstr>
      <vt:lpstr>Антибактериальная терапия при бактериальных осложнениях</vt:lpstr>
      <vt:lpstr>Слайд 25</vt:lpstr>
      <vt:lpstr>Основные направления лечения детей </vt:lpstr>
      <vt:lpstr>Противовирусные средства</vt:lpstr>
      <vt:lpstr>Схемы назначения Осельтомивира и Занамивира </vt:lpstr>
      <vt:lpstr>Схемы назначения Умифеновира и Имидазолилэтанамидпентандиовой кислоты (Ингавирина) </vt:lpstr>
      <vt:lpstr>Жаропонижающая терапия</vt:lpstr>
      <vt:lpstr>Слайд 31</vt:lpstr>
      <vt:lpstr>Заключение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Лечение гриппа у беременных женщин и детей</dc:title>
  <dc:creator>Федор Макаров</dc:creator>
  <cp:lastModifiedBy>Марк</cp:lastModifiedBy>
  <cp:revision>52</cp:revision>
  <dcterms:created xsi:type="dcterms:W3CDTF">2020-04-27T13:58:46Z</dcterms:created>
  <dcterms:modified xsi:type="dcterms:W3CDTF">2020-05-01T04:04:08Z</dcterms:modified>
</cp:coreProperties>
</file>