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6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2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312" r:id="rId24"/>
    <p:sldId id="313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301" r:id="rId44"/>
    <p:sldId id="302" r:id="rId45"/>
    <p:sldId id="303" r:id="rId46"/>
    <p:sldId id="304" r:id="rId47"/>
    <p:sldId id="306" r:id="rId48"/>
    <p:sldId id="307" r:id="rId49"/>
    <p:sldId id="308" r:id="rId50"/>
    <p:sldId id="309" r:id="rId51"/>
    <p:sldId id="310" r:id="rId52"/>
    <p:sldId id="305" r:id="rId53"/>
    <p:sldId id="314" r:id="rId54"/>
    <p:sldId id="260" r:id="rId5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B0D1-19A0-4F1C-9E45-8C7A0E944791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5D1A1-C861-433D-9585-15CF4379D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3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B0D1-19A0-4F1C-9E45-8C7A0E944791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5D1A1-C861-433D-9585-15CF4379D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492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B0D1-19A0-4F1C-9E45-8C7A0E944791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5D1A1-C861-433D-9585-15CF4379D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376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B0D1-19A0-4F1C-9E45-8C7A0E944791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5D1A1-C861-433D-9585-15CF4379D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881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B0D1-19A0-4F1C-9E45-8C7A0E944791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5D1A1-C861-433D-9585-15CF4379D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209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B0D1-19A0-4F1C-9E45-8C7A0E944791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5D1A1-C861-433D-9585-15CF4379D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244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B0D1-19A0-4F1C-9E45-8C7A0E944791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5D1A1-C861-433D-9585-15CF4379D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676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B0D1-19A0-4F1C-9E45-8C7A0E944791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5D1A1-C861-433D-9585-15CF4379D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84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B0D1-19A0-4F1C-9E45-8C7A0E944791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5D1A1-C861-433D-9585-15CF4379D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770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B0D1-19A0-4F1C-9E45-8C7A0E944791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5D1A1-C861-433D-9585-15CF4379D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170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B0D1-19A0-4F1C-9E45-8C7A0E944791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5D1A1-C861-433D-9585-15CF4379D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944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B0D1-19A0-4F1C-9E45-8C7A0E944791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5D1A1-C861-433D-9585-15CF4379D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44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zdrav.spb.ru/media/filebrowser/%D1%81%D0%B5%D0%BF%D1%82%D0%B8%D1%87%D0%B5%D1%81%D0%BA%D0%B8%D0%B5_%D0%BE%D1%81%D0%BB%D0%BE%D0%B6%D0%BD%D0%B5%D0%BD%D0%B8%D1%8F_%D0%B2_%D0%B0%D0%BA%D1%83%D1%88%D0%B5%D1%80%D1%81%D1%82%D0%B2%D0%B5_1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62182"/>
            <a:ext cx="9144000" cy="517236"/>
          </a:xfrm>
        </p:spPr>
        <p:txBody>
          <a:bodyPr>
            <a:normAutofit fontScale="90000"/>
          </a:bodyPr>
          <a:lstStyle/>
          <a:p>
            <a:r>
              <a:rPr lang="ru-RU" sz="1800" dirty="0"/>
              <a:t>Красноярский государственный медицинский университет им. проф. В.Ф. </a:t>
            </a:r>
            <a:r>
              <a:rPr lang="ru-RU" sz="1800" dirty="0" err="1"/>
              <a:t>Войно-Ясенецкого</a:t>
            </a:r>
            <a:r>
              <a:rPr lang="ru-RU" sz="1800" dirty="0"/>
              <a:t> Минздрава </a:t>
            </a:r>
            <a:r>
              <a:rPr lang="ru-RU" sz="1800" dirty="0" smtClean="0"/>
              <a:t>России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1800" dirty="0" smtClean="0"/>
              <a:t>Кафедра </a:t>
            </a:r>
            <a:r>
              <a:rPr lang="ru-RU" sz="1800" dirty="0"/>
              <a:t>акушерства и гинекологии ИПО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791855"/>
            <a:ext cx="9144000" cy="4461163"/>
          </a:xfrm>
        </p:spPr>
        <p:txBody>
          <a:bodyPr>
            <a:normAutofit lnSpcReduction="10000"/>
          </a:bodyPr>
          <a:lstStyle/>
          <a:p>
            <a:endParaRPr lang="ru-RU" sz="3600" dirty="0" smtClean="0"/>
          </a:p>
          <a:p>
            <a:endParaRPr lang="ru-RU" sz="3600" dirty="0" smtClean="0"/>
          </a:p>
          <a:p>
            <a:r>
              <a:rPr lang="ru-RU" sz="3600" dirty="0" smtClean="0"/>
              <a:t>ГНОЙНО-СЕПТИЧЕСКИЕ ОСЛОЖНЕНИЯ В АКУШЕРСТВЕ</a:t>
            </a:r>
          </a:p>
          <a:p>
            <a:pPr algn="r"/>
            <a:endParaRPr lang="ru-RU" sz="1800" dirty="0"/>
          </a:p>
          <a:p>
            <a:pPr algn="r"/>
            <a:endParaRPr lang="ru-RU" sz="1800" dirty="0" smtClean="0"/>
          </a:p>
          <a:p>
            <a:pPr algn="r"/>
            <a:endParaRPr lang="ru-RU" sz="1800" dirty="0"/>
          </a:p>
          <a:p>
            <a:pPr algn="r"/>
            <a:r>
              <a:rPr lang="ru-RU" sz="1800" dirty="0" smtClean="0"/>
              <a:t>ВЫПОЛНИЛА ОРДИНАТОР 1 ГОДА ЛУЧКО Н.В.</a:t>
            </a:r>
          </a:p>
          <a:p>
            <a:pPr algn="r"/>
            <a:r>
              <a:rPr lang="ru-RU" sz="1800" dirty="0" smtClean="0"/>
              <a:t>ПРОВЕРИЛА ДМН, ПРОФЕССОР</a:t>
            </a:r>
          </a:p>
          <a:p>
            <a:pPr algn="r"/>
            <a:r>
              <a:rPr lang="ru-RU" sz="1800" dirty="0" smtClean="0"/>
              <a:t>ЕГОРОВА АНТОНИНА ТИМОФЕЕВНА</a:t>
            </a:r>
          </a:p>
          <a:p>
            <a:pPr algn="r"/>
            <a:endParaRPr lang="ru-RU" sz="1800" dirty="0"/>
          </a:p>
        </p:txBody>
      </p:sp>
      <p:pic>
        <p:nvPicPr>
          <p:cNvPr id="1028" name="Picture 4" descr="Акушерство и гинекология, обучение для врачей в АМ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13" y="3140364"/>
            <a:ext cx="2968831" cy="332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405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Непредвиденные инфекции во время беременности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/>
              <a:t>Внебольничная </a:t>
            </a:r>
            <a:r>
              <a:rPr lang="ru-RU" sz="3200" dirty="0" smtClean="0"/>
              <a:t>пневмония</a:t>
            </a:r>
          </a:p>
          <a:p>
            <a:pPr marL="0" indent="0">
              <a:buNone/>
            </a:pPr>
            <a:r>
              <a:rPr lang="ru-RU" sz="3200" dirty="0" smtClean="0"/>
              <a:t>Инфекции</a:t>
            </a:r>
            <a:r>
              <a:rPr lang="ru-RU" sz="3200" dirty="0"/>
              <a:t>, связанные с ВИЧ - </a:t>
            </a:r>
            <a:r>
              <a:rPr lang="ru-RU" sz="3200" dirty="0" err="1"/>
              <a:t>ВИЧассоциированные</a:t>
            </a:r>
            <a:r>
              <a:rPr lang="ru-RU" sz="3200" dirty="0"/>
              <a:t> </a:t>
            </a:r>
            <a:r>
              <a:rPr lang="ru-RU" sz="3200" dirty="0" smtClean="0"/>
              <a:t>инфекции</a:t>
            </a:r>
          </a:p>
          <a:p>
            <a:pPr marL="0" indent="0">
              <a:buNone/>
            </a:pPr>
            <a:r>
              <a:rPr lang="ru-RU" sz="3200" dirty="0" smtClean="0"/>
              <a:t>Токсоплазмоз</a:t>
            </a:r>
          </a:p>
          <a:p>
            <a:pPr marL="0" indent="0">
              <a:buNone/>
            </a:pPr>
            <a:r>
              <a:rPr lang="ru-RU" sz="3200" dirty="0" err="1" smtClean="0"/>
              <a:t>Цитомегалия</a:t>
            </a: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/>
              <a:t>Желудочно-кишечные инфекции</a:t>
            </a:r>
          </a:p>
          <a:p>
            <a:pPr marL="0" indent="0">
              <a:buNone/>
            </a:pPr>
            <a:r>
              <a:rPr lang="ru-RU" sz="3200" dirty="0" smtClean="0"/>
              <a:t>Диссеминированная </a:t>
            </a:r>
            <a:r>
              <a:rPr lang="ru-RU" sz="3200" dirty="0"/>
              <a:t>герпетическая </a:t>
            </a:r>
            <a:r>
              <a:rPr lang="ru-RU" sz="3200" dirty="0" smtClean="0"/>
              <a:t>инфекция</a:t>
            </a:r>
          </a:p>
          <a:p>
            <a:pPr marL="0" indent="0">
              <a:buNone/>
            </a:pPr>
            <a:r>
              <a:rPr lang="ru-RU" sz="3200" dirty="0" smtClean="0"/>
              <a:t>Внутрибольничная </a:t>
            </a:r>
            <a:r>
              <a:rPr lang="ru-RU" sz="3200" dirty="0"/>
              <a:t>пневмония</a:t>
            </a:r>
          </a:p>
        </p:txBody>
      </p:sp>
    </p:spTree>
    <p:extLst>
      <p:ext uri="{BB962C8B-B14F-4D97-AF65-F5344CB8AC3E}">
        <p14:creationId xmlns:p14="http://schemas.microsoft.com/office/powerpoint/2010/main" val="3168748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Внутрибольничные инфекции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/>
              <a:t>Вентилятор-ассоциированная </a:t>
            </a:r>
            <a:r>
              <a:rPr lang="ru-RU" sz="3600" dirty="0" smtClean="0"/>
              <a:t>пневмония</a:t>
            </a:r>
          </a:p>
          <a:p>
            <a:pPr marL="0" indent="0">
              <a:buNone/>
            </a:pPr>
            <a:r>
              <a:rPr lang="ru-RU" sz="3600" dirty="0" err="1" smtClean="0"/>
              <a:t>Катетерассоциированная</a:t>
            </a:r>
            <a:r>
              <a:rPr lang="ru-RU" sz="3600" dirty="0" smtClean="0"/>
              <a:t> </a:t>
            </a:r>
            <a:r>
              <a:rPr lang="ru-RU" sz="3600" dirty="0"/>
              <a:t>инфекция мочевыводящих </a:t>
            </a:r>
            <a:r>
              <a:rPr lang="ru-RU" sz="3600" dirty="0" smtClean="0"/>
              <a:t>путей</a:t>
            </a:r>
          </a:p>
          <a:p>
            <a:pPr marL="0" indent="0">
              <a:buNone/>
            </a:pPr>
            <a:r>
              <a:rPr lang="ru-RU" sz="3600" dirty="0" smtClean="0"/>
              <a:t>Инфекции</a:t>
            </a:r>
            <a:r>
              <a:rPr lang="ru-RU" sz="3600" dirty="0"/>
              <a:t>, связанные с катетеризацией магистральных </a:t>
            </a:r>
            <a:r>
              <a:rPr lang="ru-RU" sz="3600" dirty="0" smtClean="0"/>
              <a:t>сосудов</a:t>
            </a:r>
          </a:p>
          <a:p>
            <a:pPr marL="0" indent="0">
              <a:buNone/>
            </a:pPr>
            <a:r>
              <a:rPr lang="ru-RU" sz="3600" dirty="0"/>
              <a:t>Инфекция кожи и мягких тканей, связанные с периферическими внутривенными катетерами; инфицирование операционной раны</a:t>
            </a:r>
          </a:p>
        </p:txBody>
      </p:sp>
    </p:spTree>
    <p:extLst>
      <p:ext uri="{BB962C8B-B14F-4D97-AF65-F5344CB8AC3E}">
        <p14:creationId xmlns:p14="http://schemas.microsoft.com/office/powerpoint/2010/main" val="2169864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Основные возбудители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в акушерстве и гинекологии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u="sng" dirty="0"/>
              <a:t>Грамотрицательные</a:t>
            </a:r>
            <a:r>
              <a:rPr lang="ru-RU" sz="3200" dirty="0"/>
              <a:t> </a:t>
            </a:r>
            <a:r>
              <a:rPr lang="en-US" sz="3200" dirty="0" smtClean="0"/>
              <a:t>Escherichia coli</a:t>
            </a:r>
            <a:r>
              <a:rPr lang="ru-RU" sz="3200" dirty="0" smtClean="0"/>
              <a:t>, </a:t>
            </a:r>
            <a:r>
              <a:rPr lang="en-US" sz="3200" dirty="0" err="1" smtClean="0"/>
              <a:t>Hemophilus</a:t>
            </a:r>
            <a:r>
              <a:rPr lang="en-US" sz="3200" dirty="0" smtClean="0"/>
              <a:t> </a:t>
            </a:r>
            <a:r>
              <a:rPr lang="en-US" sz="3200" dirty="0" err="1" smtClean="0"/>
              <a:t>influenzae</a:t>
            </a:r>
            <a:r>
              <a:rPr lang="ru-RU" sz="3200" dirty="0" smtClean="0"/>
              <a:t>, </a:t>
            </a:r>
            <a:r>
              <a:rPr lang="en-US" sz="3200" dirty="0" err="1" smtClean="0"/>
              <a:t>Klebisiella</a:t>
            </a:r>
            <a:r>
              <a:rPr lang="en-US" sz="3200" dirty="0" smtClean="0"/>
              <a:t> species</a:t>
            </a:r>
            <a:r>
              <a:rPr lang="ru-RU" sz="3200" dirty="0" smtClean="0"/>
              <a:t>,</a:t>
            </a:r>
            <a:r>
              <a:rPr lang="en-US" sz="3200" dirty="0" err="1" smtClean="0"/>
              <a:t>Enterobacter</a:t>
            </a:r>
            <a:r>
              <a:rPr lang="en-US" sz="3200" dirty="0" smtClean="0"/>
              <a:t> species</a:t>
            </a:r>
            <a:r>
              <a:rPr lang="ru-RU" sz="3200" dirty="0" smtClean="0"/>
              <a:t>,</a:t>
            </a:r>
            <a:r>
              <a:rPr lang="en-US" sz="3200" dirty="0" smtClean="0"/>
              <a:t>Proteus species</a:t>
            </a:r>
            <a:r>
              <a:rPr lang="ru-RU" sz="3200" dirty="0" smtClean="0"/>
              <a:t>,</a:t>
            </a:r>
            <a:r>
              <a:rPr lang="en-US" sz="3200" dirty="0" smtClean="0"/>
              <a:t>Pseudomonas species</a:t>
            </a:r>
            <a:r>
              <a:rPr lang="ru-RU" sz="3200" dirty="0" smtClean="0"/>
              <a:t>, </a:t>
            </a:r>
            <a:r>
              <a:rPr lang="en-US" sz="3200" dirty="0" err="1" smtClean="0"/>
              <a:t>Serratia</a:t>
            </a:r>
            <a:r>
              <a:rPr lang="en-US" sz="3200" dirty="0" smtClean="0"/>
              <a:t> species</a:t>
            </a:r>
            <a:endParaRPr lang="ru-RU" sz="3200" dirty="0" smtClean="0"/>
          </a:p>
          <a:p>
            <a:pPr marL="0" indent="0">
              <a:buNone/>
            </a:pPr>
            <a:r>
              <a:rPr lang="ru-RU" sz="3200" u="sng" dirty="0"/>
              <a:t>Грамположительные </a:t>
            </a:r>
            <a:r>
              <a:rPr lang="en-US" sz="3200" dirty="0" smtClean="0"/>
              <a:t>Pneumococcus</a:t>
            </a:r>
            <a:r>
              <a:rPr lang="ru-RU" sz="3200" dirty="0" smtClean="0"/>
              <a:t> ,</a:t>
            </a:r>
            <a:r>
              <a:rPr lang="en-US" sz="3200" dirty="0" smtClean="0"/>
              <a:t>Streptococcus</a:t>
            </a:r>
            <a:r>
              <a:rPr lang="en-US" sz="3200" dirty="0"/>
              <a:t>, groups A, B, and </a:t>
            </a:r>
            <a:r>
              <a:rPr lang="en-US" sz="3200" dirty="0" smtClean="0"/>
              <a:t>D</a:t>
            </a:r>
            <a:r>
              <a:rPr lang="ru-RU" sz="3200" dirty="0" smtClean="0"/>
              <a:t>, </a:t>
            </a:r>
            <a:r>
              <a:rPr lang="en-US" sz="3200" dirty="0" err="1" smtClean="0"/>
              <a:t>Enterococus</a:t>
            </a:r>
            <a:r>
              <a:rPr lang="ru-RU" sz="3200" dirty="0" smtClean="0"/>
              <a:t>, </a:t>
            </a:r>
            <a:r>
              <a:rPr lang="en-US" sz="3200" dirty="0" smtClean="0"/>
              <a:t>Staphylococcus aureus</a:t>
            </a:r>
            <a:r>
              <a:rPr lang="ru-RU" sz="3200" dirty="0" smtClean="0"/>
              <a:t>,</a:t>
            </a:r>
            <a:r>
              <a:rPr lang="en-US" sz="3200" dirty="0" smtClean="0"/>
              <a:t>Listeria </a:t>
            </a:r>
            <a:r>
              <a:rPr lang="en-US" sz="3200" dirty="0" err="1"/>
              <a:t>monocytogenes</a:t>
            </a:r>
            <a:r>
              <a:rPr lang="en-US" sz="3200" dirty="0"/>
              <a:t>  </a:t>
            </a:r>
            <a:endParaRPr lang="ru-RU" sz="3200" dirty="0" smtClean="0"/>
          </a:p>
          <a:p>
            <a:pPr marL="0" indent="0">
              <a:buNone/>
            </a:pPr>
            <a:r>
              <a:rPr lang="ru-RU" sz="3200" u="sng" dirty="0" smtClean="0"/>
              <a:t>Анаэробы </a:t>
            </a:r>
            <a:r>
              <a:rPr lang="en-US" sz="3200" dirty="0" err="1"/>
              <a:t>Bacteroides</a:t>
            </a:r>
            <a:r>
              <a:rPr lang="en-US" sz="3200" dirty="0"/>
              <a:t> </a:t>
            </a:r>
            <a:r>
              <a:rPr lang="en-US" sz="3200" dirty="0" smtClean="0"/>
              <a:t>species</a:t>
            </a:r>
            <a:r>
              <a:rPr lang="ru-RU" sz="3200" dirty="0" smtClean="0"/>
              <a:t>,</a:t>
            </a:r>
            <a:r>
              <a:rPr lang="en-US" sz="3200" dirty="0" smtClean="0"/>
              <a:t>Clostridium </a:t>
            </a:r>
            <a:r>
              <a:rPr lang="en-US" sz="3200" dirty="0" err="1" smtClean="0"/>
              <a:t>perfringens</a:t>
            </a:r>
            <a:r>
              <a:rPr lang="ru-RU" sz="3200" dirty="0" smtClean="0"/>
              <a:t>,</a:t>
            </a:r>
            <a:r>
              <a:rPr lang="en-US" sz="3200" dirty="0" err="1" smtClean="0"/>
              <a:t>Fusobacterium</a:t>
            </a:r>
            <a:r>
              <a:rPr lang="en-US" sz="3200" dirty="0" smtClean="0"/>
              <a:t> species</a:t>
            </a:r>
            <a:r>
              <a:rPr lang="ru-RU" sz="3200" dirty="0" smtClean="0"/>
              <a:t>,</a:t>
            </a:r>
            <a:r>
              <a:rPr lang="en-US" sz="3200" dirty="0" err="1" smtClean="0"/>
              <a:t>Peptococcus</a:t>
            </a:r>
            <a:r>
              <a:rPr lang="ru-RU" sz="3200" dirty="0" smtClean="0"/>
              <a:t>,</a:t>
            </a:r>
            <a:r>
              <a:rPr lang="en-US" sz="3200" dirty="0" err="1" smtClean="0"/>
              <a:t>Peptostreptococcus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49521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Показания для проведения антибиотикопрофилактики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solidFill>
                  <a:srgbClr val="FF0000"/>
                </a:solidFill>
              </a:rPr>
              <a:t>Оперативные </a:t>
            </a:r>
            <a:r>
              <a:rPr lang="ru-RU" dirty="0">
                <a:solidFill>
                  <a:srgbClr val="FF0000"/>
                </a:solidFill>
              </a:rPr>
              <a:t>вмешательства: 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ru-RU" dirty="0" smtClean="0"/>
              <a:t>Плановое </a:t>
            </a:r>
            <a:r>
              <a:rPr lang="ru-RU" dirty="0"/>
              <a:t>и экстренное кесарево сечение (сильная рекомендация ВОЗ</a:t>
            </a:r>
            <a:r>
              <a:rPr lang="ru-RU" dirty="0" smtClean="0"/>
              <a:t>) </a:t>
            </a:r>
          </a:p>
          <a:p>
            <a:pPr>
              <a:buFontTx/>
              <a:buChar char="-"/>
            </a:pPr>
            <a:r>
              <a:rPr lang="ru-RU" dirty="0" smtClean="0"/>
              <a:t>Профилактическое </a:t>
            </a:r>
            <a:r>
              <a:rPr lang="ru-RU" dirty="0"/>
              <a:t>введение антибиотиков должно быть произведено до кожного разреза (оптимально: за 30 минут - 1 час до начала операции), а не </a:t>
            </a:r>
            <a:r>
              <a:rPr lang="ru-RU" dirty="0" err="1"/>
              <a:t>интраоперационно</a:t>
            </a:r>
            <a:r>
              <a:rPr lang="ru-RU" dirty="0"/>
              <a:t> после пережатия пуповины (сильная рекомендация ВОЗ</a:t>
            </a:r>
            <a:r>
              <a:rPr lang="ru-RU" dirty="0" smtClean="0"/>
              <a:t>)</a:t>
            </a:r>
          </a:p>
          <a:p>
            <a:pPr>
              <a:buFontTx/>
              <a:buChar char="-"/>
            </a:pPr>
            <a:r>
              <a:rPr lang="ru-RU" dirty="0"/>
              <a:t>Для антибиотикопрофилактики при кесаревом сечении должны быть использованы разовые дозы первого поколения цефалоспоринов или пенициллин в предпочтение другим классам антибиотиков (условная рекомендация ВОЗ)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32278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Показания для проведения антибиотикопрофилактики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NB! ВОЗ (2015) рекомендует при ручном удалении плаценты введение одной дозы антибиотиков: ампициллин или цефалоспорин 1-го поколения 55 </a:t>
            </a:r>
          </a:p>
        </p:txBody>
      </p:sp>
      <p:pic>
        <p:nvPicPr>
          <p:cNvPr id="1026" name="Picture 2" descr="Ручное отделение плацент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672" y="2722561"/>
            <a:ext cx="3962401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924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Показания для проведения антибиотикопрофилактики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dirty="0">
                <a:solidFill>
                  <a:srgbClr val="FF0000"/>
                </a:solidFill>
              </a:rPr>
              <a:t>2. Дородовое излитие околоплодных вод (ДИОПВ) при недоношенной </a:t>
            </a:r>
            <a:r>
              <a:rPr lang="ru-RU" sz="3200" dirty="0" smtClean="0">
                <a:solidFill>
                  <a:srgbClr val="FF0000"/>
                </a:solidFill>
              </a:rPr>
              <a:t>беременности</a:t>
            </a:r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endParaRPr lang="ru-RU" sz="3200" dirty="0" smtClean="0"/>
          </a:p>
          <a:p>
            <a:pPr marL="0" indent="0">
              <a:buNone/>
            </a:pPr>
            <a:r>
              <a:rPr lang="ru-RU" sz="3200" dirty="0"/>
              <a:t>NB! Антибиотики следует начинать сразу после постановки диагноза ДИОПВ и продолжать до рождения ребенка (в случае задержки родов она может быть ограничена курсом 7-10 дней</a:t>
            </a:r>
            <a:r>
              <a:rPr lang="ru-RU" sz="3200" dirty="0" smtClean="0"/>
              <a:t>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231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/>
              <a:t>Схемы назначения антибиотиков при ДИОПВ: </a:t>
            </a: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/>
              <a:t> </a:t>
            </a:r>
            <a:r>
              <a:rPr lang="ru-RU" sz="3200" dirty="0"/>
              <a:t>эритромицин или ампициллин </a:t>
            </a:r>
            <a:r>
              <a:rPr lang="ru-RU" sz="3200" dirty="0" err="1"/>
              <a:t>per</a:t>
            </a:r>
            <a:r>
              <a:rPr lang="ru-RU" sz="3200" dirty="0"/>
              <a:t> </a:t>
            </a:r>
            <a:r>
              <a:rPr lang="ru-RU" sz="3200" dirty="0" err="1"/>
              <a:t>os</a:t>
            </a:r>
            <a:r>
              <a:rPr lang="ru-RU" sz="3200" dirty="0"/>
              <a:t> по 0,5 г через 6 ч курс до 10 суток или </a:t>
            </a:r>
            <a:r>
              <a:rPr lang="ru-RU" sz="3200" dirty="0" smtClean="0"/>
              <a:t>при </a:t>
            </a:r>
            <a:r>
              <a:rPr lang="ru-RU" sz="3200" dirty="0"/>
              <a:t>выявлении в посевах β-гемолитического стрептококка - пенициллин по 1,5 г в/м каждые 4 часа. </a:t>
            </a:r>
            <a:endParaRPr lang="ru-RU" sz="3200" dirty="0" smtClean="0"/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r>
              <a:rPr lang="ru-RU" sz="3200" dirty="0" smtClean="0"/>
              <a:t>NB</a:t>
            </a:r>
            <a:r>
              <a:rPr lang="ru-RU" sz="3200" dirty="0"/>
              <a:t>! Не использовать амоксициллин + </a:t>
            </a:r>
            <a:r>
              <a:rPr lang="ru-RU" sz="3200" dirty="0" err="1"/>
              <a:t>клавулановая</a:t>
            </a:r>
            <a:r>
              <a:rPr lang="ru-RU" sz="3200" dirty="0"/>
              <a:t> кислота из-за повышения риска </a:t>
            </a:r>
            <a:r>
              <a:rPr lang="ru-RU" sz="3200" dirty="0" err="1"/>
              <a:t>некротизирующего</a:t>
            </a:r>
            <a:r>
              <a:rPr lang="ru-RU" sz="3200" dirty="0"/>
              <a:t> энтероколита </a:t>
            </a:r>
          </a:p>
        </p:txBody>
      </p:sp>
    </p:spTree>
    <p:extLst>
      <p:ext uri="{BB962C8B-B14F-4D97-AF65-F5344CB8AC3E}">
        <p14:creationId xmlns:p14="http://schemas.microsoft.com/office/powerpoint/2010/main" val="2439995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3. </a:t>
            </a:r>
            <a:r>
              <a:rPr lang="ru-RU" dirty="0" smtClean="0">
                <a:solidFill>
                  <a:srgbClr val="FF0000"/>
                </a:solidFill>
              </a:rPr>
              <a:t>Дородовое </a:t>
            </a:r>
            <a:r>
              <a:rPr lang="ru-RU" dirty="0">
                <a:solidFill>
                  <a:srgbClr val="FF0000"/>
                </a:solidFill>
              </a:rPr>
              <a:t>излитие околоплодных вод при доношенной беременности при безводном промежутке более 18 часов </a:t>
            </a:r>
            <a:endParaRPr lang="ru-R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smtClean="0"/>
              <a:t>Введение </a:t>
            </a:r>
            <a:r>
              <a:rPr lang="ru-RU" dirty="0"/>
              <a:t>антибиотика в родах </a:t>
            </a:r>
            <a:r>
              <a:rPr lang="ru-RU" dirty="0" smtClean="0"/>
              <a:t>пациенткам носителям </a:t>
            </a:r>
            <a:r>
              <a:rPr lang="ru-RU" dirty="0"/>
              <a:t>стрептококка группы В для предупреждения ранней неонатальной стафилококковой инфекции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NB</a:t>
            </a:r>
            <a:r>
              <a:rPr lang="ru-RU" dirty="0"/>
              <a:t>! Рекомендация не касается женщин со стрептококком группы В, обнаруженном в посевах мочи</a:t>
            </a:r>
          </a:p>
        </p:txBody>
      </p:sp>
    </p:spTree>
    <p:extLst>
      <p:ext uri="{BB962C8B-B14F-4D97-AF65-F5344CB8AC3E}">
        <p14:creationId xmlns:p14="http://schemas.microsoft.com/office/powerpoint/2010/main" val="2062974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89527"/>
            <a:ext cx="10515600" cy="568743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При выявлении β-гемолитического стрептококка в микробиологических посевах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начальная доза 3 г пенициллина в/в, затем по 1,5 г каждые 4 часа до </a:t>
            </a:r>
            <a:r>
              <a:rPr lang="ru-RU" dirty="0" err="1"/>
              <a:t>родоразрешения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/>
              <a:t>или </a:t>
            </a:r>
            <a:r>
              <a:rPr lang="ru-RU" dirty="0" smtClean="0"/>
              <a:t> </a:t>
            </a:r>
            <a:r>
              <a:rPr lang="ru-RU" dirty="0"/>
              <a:t>ампициллин 2 г </a:t>
            </a:r>
            <a:r>
              <a:rPr lang="ru-RU" dirty="0" smtClean="0"/>
              <a:t>в/в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А</a:t>
            </a:r>
            <a:r>
              <a:rPr lang="ru-RU" dirty="0" smtClean="0"/>
              <a:t> </a:t>
            </a:r>
            <a:r>
              <a:rPr lang="ru-RU" dirty="0"/>
              <a:t>затем по 1 г через 4 часа до окончания родов, или ампициллин 500 мг в/в через 6 часов до </a:t>
            </a:r>
            <a:r>
              <a:rPr lang="ru-RU" dirty="0" err="1"/>
              <a:t>родоразрешения</a:t>
            </a: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dirty="0"/>
              <a:t>или </a:t>
            </a:r>
            <a:r>
              <a:rPr lang="ru-RU" dirty="0" smtClean="0"/>
              <a:t> </a:t>
            </a:r>
            <a:r>
              <a:rPr lang="ru-RU" dirty="0"/>
              <a:t>пенициллин </a:t>
            </a:r>
            <a:r>
              <a:rPr lang="ru-RU" dirty="0" smtClean="0"/>
              <a:t> </a:t>
            </a:r>
            <a:r>
              <a:rPr lang="ru-RU" dirty="0"/>
              <a:t>5 млн единиц внутривенно каждые 6 часов во время родов </a:t>
            </a:r>
            <a:endParaRPr lang="ru-RU" dirty="0" smtClean="0"/>
          </a:p>
          <a:p>
            <a:pPr marL="0" indent="0">
              <a:buNone/>
            </a:pP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4</a:t>
            </a:r>
            <a:r>
              <a:rPr lang="ru-RU" dirty="0">
                <a:solidFill>
                  <a:srgbClr val="FF0000"/>
                </a:solidFill>
              </a:rPr>
              <a:t>. Разрывы промежности 3-й и 4-й степени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9957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ОСНОВАНИЯ ДЛЯ АНТИБИОТИКОТ0ЕРАПИИ </a:t>
            </a:r>
            <a:br>
              <a:rPr lang="ru-RU" dirty="0" smtClean="0"/>
            </a:br>
            <a:r>
              <a:rPr lang="ru-RU" dirty="0" smtClean="0"/>
              <a:t>(с использованием лечебных схем)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Лихорадка в родах и послеродовом периоде </a:t>
            </a:r>
          </a:p>
          <a:p>
            <a:pPr marL="0" indent="0">
              <a:buNone/>
            </a:pPr>
            <a:r>
              <a:rPr lang="ru-RU" dirty="0" smtClean="0"/>
              <a:t>Признаки </a:t>
            </a:r>
            <a:r>
              <a:rPr lang="ru-RU" dirty="0" err="1"/>
              <a:t>интраамниотического</a:t>
            </a:r>
            <a:r>
              <a:rPr lang="ru-RU" dirty="0"/>
              <a:t> инфекционного процесса 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Соматическая </a:t>
            </a:r>
            <a:r>
              <a:rPr lang="ru-RU" dirty="0"/>
              <a:t>патология с инфекционным компонентом в стадии </a:t>
            </a:r>
            <a:r>
              <a:rPr lang="ru-RU" dirty="0" err="1"/>
              <a:t>суб</a:t>
            </a:r>
            <a:r>
              <a:rPr lang="ru-RU" dirty="0"/>
              <a:t>- и декомпенсации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Преждевременный разрыв плодного пузыря при недоношенной беременности 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Присутствие облигатных патогенов в отделяемом полового тракта - </a:t>
            </a:r>
            <a:r>
              <a:rPr lang="ru-RU" dirty="0" err="1"/>
              <a:t>Neisseria</a:t>
            </a:r>
            <a:r>
              <a:rPr lang="ru-RU" dirty="0"/>
              <a:t> </a:t>
            </a:r>
            <a:r>
              <a:rPr lang="ru-RU" dirty="0" err="1"/>
              <a:t>gonorrhoeae</a:t>
            </a:r>
            <a:r>
              <a:rPr lang="ru-RU" dirty="0"/>
              <a:t>, </a:t>
            </a:r>
            <a:r>
              <a:rPr lang="ru-RU" dirty="0" err="1"/>
              <a:t>Trichomonas</a:t>
            </a:r>
            <a:r>
              <a:rPr lang="ru-RU" dirty="0"/>
              <a:t> </a:t>
            </a:r>
            <a:r>
              <a:rPr lang="ru-RU" dirty="0" err="1"/>
              <a:t>vaginalis</a:t>
            </a:r>
            <a:r>
              <a:rPr lang="ru-RU" dirty="0"/>
              <a:t>, </a:t>
            </a:r>
            <a:r>
              <a:rPr lang="ru-RU" dirty="0" err="1"/>
              <a:t>Chlamidia</a:t>
            </a:r>
            <a:r>
              <a:rPr lang="ru-RU" dirty="0"/>
              <a:t> </a:t>
            </a:r>
            <a:r>
              <a:rPr lang="ru-RU" dirty="0" err="1"/>
              <a:t>trahomatis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9717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 настоящее время в мире инфекции стоят на четвертом месте в структуре материнской смертности и составляют 11%, а в развивающихся странах септический шок, связанный с септическим абортом и послеродовым эндометритом по-прежнему занимает одно из ведущих мест, несмотря на значительный прогресс в профилактике и лечении гнойно-септических осложнений в акушерстве. Во всех странах отмечается рост случаев сепсиса и его лечение сопровождается серьезными затратами при сохраняющейся высокой летальности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5001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NB! Синдром системного воспалительного ответа (ССВО) в настоящее более не является критерием сепсиса 19, т.к. один из восьми пациентов (12,5%) с тяжелым сепсисом является "ССВО отрицательным" </a:t>
            </a:r>
            <a:r>
              <a:rPr lang="ru-RU" dirty="0" smtClean="0"/>
              <a:t>. </a:t>
            </a:r>
            <a:r>
              <a:rPr lang="ru-RU" dirty="0"/>
              <a:t>Подтверждением ССВО является наличие 2 или более симптомов 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1. Температура тела выше 38°С или ниже 36°С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2. Тахикардия более 90 уд./мин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</a:t>
            </a:r>
            <a:r>
              <a:rPr lang="ru-RU" dirty="0"/>
              <a:t>. </a:t>
            </a:r>
            <a:r>
              <a:rPr lang="ru-RU" dirty="0" err="1"/>
              <a:t>Тахипноэ</a:t>
            </a:r>
            <a:r>
              <a:rPr lang="ru-RU" dirty="0"/>
              <a:t> более 20 в мин или снижение парциального давления CO2 </a:t>
            </a:r>
          </a:p>
        </p:txBody>
      </p:sp>
    </p:spTree>
    <p:extLst>
      <p:ext uri="{BB962C8B-B14F-4D97-AF65-F5344CB8AC3E}">
        <p14:creationId xmlns:p14="http://schemas.microsoft.com/office/powerpoint/2010/main" val="931742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Диагностика сепсиса и септического шока должна основываться на четких критериях консенсуса "Сепсис-3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u="sng" dirty="0" smtClean="0"/>
          </a:p>
          <a:p>
            <a:pPr marL="0" indent="0">
              <a:buNone/>
            </a:pPr>
            <a:r>
              <a:rPr lang="ru-RU" u="sng" dirty="0" smtClean="0"/>
              <a:t>Критерии </a:t>
            </a:r>
            <a:r>
              <a:rPr lang="ru-RU" u="sng" dirty="0"/>
              <a:t>сепсиса </a:t>
            </a:r>
            <a:r>
              <a:rPr lang="ru-RU" u="sng" dirty="0" smtClean="0"/>
              <a:t>: </a:t>
            </a:r>
            <a:endParaRPr lang="en-US" u="sng" dirty="0" smtClean="0"/>
          </a:p>
          <a:p>
            <a:pPr marL="0" indent="0">
              <a:buNone/>
            </a:pPr>
            <a:endParaRPr lang="ru-RU" u="sng" dirty="0" smtClean="0"/>
          </a:p>
          <a:p>
            <a:pPr marL="0" indent="0">
              <a:buNone/>
            </a:pPr>
            <a:r>
              <a:rPr lang="ru-RU" dirty="0" smtClean="0"/>
              <a:t>подозрение </a:t>
            </a:r>
            <a:r>
              <a:rPr lang="ru-RU" dirty="0"/>
              <a:t>на инфекцию или документально подтверждённая инфекция;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органная </a:t>
            </a:r>
            <a:r>
              <a:rPr lang="ru-RU" dirty="0"/>
              <a:t>дисфункция (оценка два балла и более по шкале SOFA</a:t>
            </a:r>
            <a:r>
              <a:rPr lang="ru-RU" dirty="0" smtClean="0"/>
              <a:t>).</a:t>
            </a:r>
          </a:p>
          <a:p>
            <a:pPr marL="0" indent="0">
              <a:buNone/>
            </a:pPr>
            <a:r>
              <a:rPr lang="ru-RU" dirty="0"/>
              <a:t>Количество баллов по шкале </a:t>
            </a:r>
            <a:r>
              <a:rPr lang="ru-RU" dirty="0" err="1"/>
              <a:t>qSOFA</a:t>
            </a:r>
            <a:r>
              <a:rPr lang="ru-RU" dirty="0"/>
              <a:t> 2 и более - сильный предиктор неблагоприятного исхода и пациентка требует перевода в отделение реанимации и интенсивной терапии</a:t>
            </a:r>
          </a:p>
        </p:txBody>
      </p:sp>
    </p:spTree>
    <p:extLst>
      <p:ext uri="{BB962C8B-B14F-4D97-AF65-F5344CB8AC3E}">
        <p14:creationId xmlns:p14="http://schemas.microsoft.com/office/powerpoint/2010/main" val="4277026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66907"/>
            <a:ext cx="9460345" cy="5789363"/>
          </a:xfrm>
        </p:spPr>
      </p:pic>
    </p:spTree>
    <p:extLst>
      <p:ext uri="{BB962C8B-B14F-4D97-AF65-F5344CB8AC3E}">
        <p14:creationId xmlns:p14="http://schemas.microsoft.com/office/powerpoint/2010/main" val="3532410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22" y="861652"/>
            <a:ext cx="11286355" cy="5095802"/>
          </a:xfrm>
        </p:spPr>
      </p:pic>
    </p:spTree>
    <p:extLst>
      <p:ext uri="{BB962C8B-B14F-4D97-AF65-F5344CB8AC3E}">
        <p14:creationId xmlns:p14="http://schemas.microsoft.com/office/powerpoint/2010/main" val="17292510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273" y="248876"/>
            <a:ext cx="6746813" cy="6609124"/>
          </a:xfrm>
        </p:spPr>
      </p:pic>
    </p:spTree>
    <p:extLst>
      <p:ext uri="{BB962C8B-B14F-4D97-AF65-F5344CB8AC3E}">
        <p14:creationId xmlns:p14="http://schemas.microsoft.com/office/powerpoint/2010/main" val="17515225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Критерии септического шока </a:t>
            </a:r>
            <a:r>
              <a:rPr lang="ru-RU" dirty="0" smtClean="0"/>
              <a:t>: </a:t>
            </a:r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 err="1" smtClean="0"/>
              <a:t>персистирующая</a:t>
            </a:r>
            <a:r>
              <a:rPr lang="ru-RU" dirty="0" smtClean="0"/>
              <a:t> </a:t>
            </a:r>
            <a:r>
              <a:rPr lang="ru-RU" dirty="0"/>
              <a:t>артериальная гипотензия, требующая применения </a:t>
            </a:r>
            <a:r>
              <a:rPr lang="ru-RU" dirty="0" err="1"/>
              <a:t>вазопрессоров</a:t>
            </a:r>
            <a:r>
              <a:rPr lang="ru-RU" dirty="0"/>
              <a:t> для поддержания среднего артериального давления ≥65 мм рт. ст.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- </a:t>
            </a:r>
            <a:r>
              <a:rPr lang="ru-RU" dirty="0" err="1" smtClean="0"/>
              <a:t>уровнь</a:t>
            </a:r>
            <a:r>
              <a:rPr lang="ru-RU" dirty="0" smtClean="0"/>
              <a:t> </a:t>
            </a:r>
            <a:r>
              <a:rPr lang="ru-RU" dirty="0" err="1"/>
              <a:t>лактата</a:t>
            </a:r>
            <a:r>
              <a:rPr lang="ru-RU" dirty="0"/>
              <a:t> &gt; 2 </a:t>
            </a:r>
            <a:r>
              <a:rPr lang="ru-RU" dirty="0" err="1"/>
              <a:t>ммоль</a:t>
            </a:r>
            <a:r>
              <a:rPr lang="ru-RU" dirty="0"/>
              <a:t>/л, несмотря на адекватную </a:t>
            </a:r>
            <a:r>
              <a:rPr lang="ru-RU" dirty="0" err="1"/>
              <a:t>инфузионную</a:t>
            </a:r>
            <a:r>
              <a:rPr lang="ru-RU" dirty="0"/>
              <a:t> терапию.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При </a:t>
            </a:r>
            <a:r>
              <a:rPr lang="ru-RU" dirty="0"/>
              <a:t>наличии этих критериев вероятность внутрибольничной смерти превышает 40%.</a:t>
            </a:r>
          </a:p>
        </p:txBody>
      </p:sp>
    </p:spTree>
    <p:extLst>
      <p:ext uri="{BB962C8B-B14F-4D97-AF65-F5344CB8AC3E}">
        <p14:creationId xmlns:p14="http://schemas.microsoft.com/office/powerpoint/2010/main" val="13581368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Лабораторные и инструментальные исследования при подозрении на сепсис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Посев </a:t>
            </a:r>
            <a:r>
              <a:rPr lang="ru-RU" dirty="0"/>
              <a:t>крови до назначения антибиотиков </a:t>
            </a:r>
          </a:p>
          <a:p>
            <a:pPr marL="514350" indent="-514350">
              <a:buAutoNum type="arabicPeriod"/>
            </a:pPr>
            <a:r>
              <a:rPr lang="ru-RU" dirty="0" smtClean="0"/>
              <a:t>Определение </a:t>
            </a:r>
            <a:r>
              <a:rPr lang="ru-RU" dirty="0" err="1"/>
              <a:t>лактата</a:t>
            </a:r>
            <a:r>
              <a:rPr lang="ru-RU" dirty="0"/>
              <a:t> в сыворотке крови </a:t>
            </a:r>
            <a:r>
              <a:rPr lang="ru-RU" dirty="0" smtClean="0"/>
              <a:t>.  </a:t>
            </a:r>
          </a:p>
          <a:p>
            <a:pPr marL="514350" indent="-514350">
              <a:buAutoNum type="arabicPeriod"/>
            </a:pPr>
            <a:r>
              <a:rPr lang="ru-RU" dirty="0" smtClean="0"/>
              <a:t>Исследования</a:t>
            </a:r>
            <a:r>
              <a:rPr lang="ru-RU" dirty="0"/>
              <a:t>, направленные на поиск источника инфекции </a:t>
            </a:r>
            <a:r>
              <a:rPr lang="ru-RU" dirty="0" smtClean="0"/>
              <a:t> </a:t>
            </a:r>
            <a:r>
              <a:rPr lang="ru-RU" dirty="0"/>
              <a:t>(рентгенограмма легких, УЗИ органов брюшной полости, Эхо-КС). </a:t>
            </a:r>
          </a:p>
          <a:p>
            <a:pPr marL="514350" indent="-514350">
              <a:buAutoNum type="arabicPeriod"/>
            </a:pPr>
            <a:r>
              <a:rPr lang="ru-RU" dirty="0" smtClean="0"/>
              <a:t> </a:t>
            </a:r>
            <a:r>
              <a:rPr lang="ru-RU" dirty="0"/>
              <a:t>Клинический анализ крови, тромбоциты, анализ мочи, </a:t>
            </a:r>
            <a:r>
              <a:rPr lang="ru-RU" dirty="0" err="1"/>
              <a:t>коагулограмма</a:t>
            </a:r>
            <a:r>
              <a:rPr lang="ru-RU" dirty="0"/>
              <a:t>, электролиты плазмы. </a:t>
            </a:r>
          </a:p>
          <a:p>
            <a:pPr marL="514350" indent="-514350">
              <a:buAutoNum type="arabicPeriod"/>
            </a:pPr>
            <a:r>
              <a:rPr lang="ru-RU" dirty="0" smtClean="0"/>
              <a:t>Бактериологическое </a:t>
            </a:r>
            <a:r>
              <a:rPr lang="ru-RU" dirty="0"/>
              <a:t>исследование в зависимости от клиники (</a:t>
            </a:r>
            <a:r>
              <a:rPr lang="ru-RU" dirty="0" err="1"/>
              <a:t>лохий</a:t>
            </a:r>
            <a:r>
              <a:rPr lang="ru-RU" dirty="0"/>
              <a:t>, мочи, отделяемого из раны, носоглотки). </a:t>
            </a:r>
          </a:p>
          <a:p>
            <a:pPr marL="514350" indent="-514350">
              <a:buAutoNum type="arabicPeriod"/>
            </a:pPr>
            <a:r>
              <a:rPr lang="ru-RU" dirty="0" err="1" smtClean="0"/>
              <a:t>Биомаркеры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Среактивный</a:t>
            </a:r>
            <a:r>
              <a:rPr lang="ru-RU" dirty="0"/>
              <a:t> белок, </a:t>
            </a:r>
            <a:r>
              <a:rPr lang="ru-RU" dirty="0" err="1"/>
              <a:t>прокальцитонин</a:t>
            </a:r>
            <a:r>
              <a:rPr lang="ru-RU" dirty="0"/>
              <a:t>, </a:t>
            </a:r>
            <a:r>
              <a:rPr lang="ru-RU" dirty="0" err="1"/>
              <a:t>пресепсин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837056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Клиника, классификация и методы диагностики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3200" dirty="0" err="1" smtClean="0"/>
              <a:t>Хориоамнионит</a:t>
            </a:r>
            <a:r>
              <a:rPr lang="ru-RU" sz="3200" dirty="0" smtClean="0"/>
              <a:t> </a:t>
            </a:r>
            <a:r>
              <a:rPr lang="ru-RU" sz="3200" dirty="0"/>
              <a:t>наиболее часто встречается при разрыве плодных </a:t>
            </a:r>
            <a:r>
              <a:rPr lang="ru-RU" sz="3200" dirty="0" smtClean="0"/>
              <a:t>оболочек.</a:t>
            </a:r>
          </a:p>
          <a:p>
            <a:pPr marL="0" indent="0">
              <a:buNone/>
            </a:pPr>
            <a:r>
              <a:rPr lang="ru-RU" sz="3200" dirty="0" smtClean="0"/>
              <a:t>Частота </a:t>
            </a:r>
            <a:r>
              <a:rPr lang="ru-RU" sz="3200" dirty="0"/>
              <a:t>- 1-4% всех родов, при преждевременных родах с преждевременным разрывом плодных оболочек до 40-70%. </a:t>
            </a:r>
            <a:r>
              <a:rPr lang="ru-RU" sz="3200" dirty="0" err="1"/>
              <a:t>Хориоамнионит</a:t>
            </a:r>
            <a:r>
              <a:rPr lang="ru-RU" sz="3200" dirty="0"/>
              <a:t> может возникнуть при неповрежденных плодных оболочках, что особенно характерно при наличии в генитальном тракте для </a:t>
            </a:r>
            <a:r>
              <a:rPr lang="ru-RU" sz="3200" dirty="0" err="1"/>
              <a:t>Ureaplasma</a:t>
            </a:r>
            <a:r>
              <a:rPr lang="ru-RU" sz="3200" dirty="0"/>
              <a:t> и </a:t>
            </a:r>
            <a:r>
              <a:rPr lang="ru-RU" sz="3200" dirty="0" err="1"/>
              <a:t>Mycoplasma</a:t>
            </a:r>
            <a:r>
              <a:rPr lang="ru-RU" sz="3200" dirty="0"/>
              <a:t> </a:t>
            </a:r>
            <a:r>
              <a:rPr lang="ru-RU" sz="3200" dirty="0" err="1"/>
              <a:t>hominis</a:t>
            </a:r>
            <a:r>
              <a:rPr lang="ru-RU" sz="3200" dirty="0"/>
              <a:t> (до 70%). </a:t>
            </a:r>
            <a:endParaRPr lang="ru-RU" sz="3200" dirty="0" smtClean="0"/>
          </a:p>
          <a:p>
            <a:pPr marL="0" indent="0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824656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err="1" smtClean="0"/>
              <a:t>Хориоамнионит</a:t>
            </a:r>
            <a:r>
              <a:rPr lang="ru-RU" dirty="0" smtClean="0"/>
              <a:t> </a:t>
            </a:r>
            <a:r>
              <a:rPr lang="ru-RU" dirty="0"/>
              <a:t>приводит к 2-3-х кратному увеличению риска кесарева сечения и 2-4-х кратному увеличению риска </a:t>
            </a:r>
            <a:r>
              <a:rPr lang="ru-RU" dirty="0" err="1"/>
              <a:t>эндомиометрита</a:t>
            </a:r>
            <a:r>
              <a:rPr lang="ru-RU" dirty="0"/>
              <a:t>, раневой инфекции, тазового абсцесса, карбункула и послеродового кровотечения 25,[60-62]; у 5-10% женщин развивается бактериемия </a:t>
            </a:r>
            <a:r>
              <a:rPr lang="ru-RU" dirty="0" smtClean="0"/>
              <a:t>6</a:t>
            </a:r>
          </a:p>
          <a:p>
            <a:pPr marL="0" indent="0">
              <a:buNone/>
            </a:pPr>
            <a:r>
              <a:rPr lang="ru-RU" dirty="0"/>
              <a:t>Основное лабораторное исследование (помимо прочих) при преждевременных родах или преждевременном разрыве плодных оболочек - </a:t>
            </a:r>
            <a:r>
              <a:rPr lang="ru-RU" dirty="0" err="1"/>
              <a:t>бакпосев</a:t>
            </a:r>
            <a:r>
              <a:rPr lang="ru-RU" dirty="0"/>
              <a:t> амниотической жидкости и материнской крови</a:t>
            </a:r>
          </a:p>
        </p:txBody>
      </p:sp>
    </p:spTree>
    <p:extLst>
      <p:ext uri="{BB962C8B-B14F-4D97-AF65-F5344CB8AC3E}">
        <p14:creationId xmlns:p14="http://schemas.microsoft.com/office/powerpoint/2010/main" val="42244816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КЛИНИКА ХОРИОАМНИОНИТА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Лихорадка у матери (температура в родах &gt;37,8°С) - наиболее часто наблюдаемый признак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Тахикардия у матери (&gt;120 уд/мин). </a:t>
            </a:r>
          </a:p>
          <a:p>
            <a:pPr marL="0" indent="0">
              <a:buNone/>
            </a:pPr>
            <a:r>
              <a:rPr lang="ru-RU" dirty="0" smtClean="0"/>
              <a:t>Тахикардия </a:t>
            </a:r>
            <a:r>
              <a:rPr lang="ru-RU" dirty="0"/>
              <a:t>у плода (&gt;160-180 уд/мин). </a:t>
            </a:r>
          </a:p>
          <a:p>
            <a:pPr marL="0" indent="0">
              <a:buNone/>
            </a:pPr>
            <a:r>
              <a:rPr lang="ru-RU" dirty="0" smtClean="0"/>
              <a:t> Гнойные </a:t>
            </a:r>
            <a:r>
              <a:rPr lang="ru-RU" dirty="0"/>
              <a:t>или зловонные околоплодные воды или выделения из влагалища. </a:t>
            </a:r>
            <a:r>
              <a:rPr lang="ru-RU" dirty="0" smtClean="0"/>
              <a:t>Болезненность </a:t>
            </a:r>
            <a:r>
              <a:rPr lang="ru-RU" dirty="0"/>
              <a:t>матки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Лейкоцитоз у матери (в крови &gt;15.000-18.000 лейкоцитов/</a:t>
            </a:r>
            <a:r>
              <a:rPr lang="ru-RU" dirty="0" err="1"/>
              <a:t>мкл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36194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 России материнская смертность (МС), связанная с сепсисом во время родов и в послеродовом периоде в общей структуре МС достигает 3,6% и только данная патология дает максимальное количество неблагоприятных исходов в сроке беременности до 22 недель</a:t>
            </a:r>
            <a:endParaRPr lang="ru-RU" dirty="0"/>
          </a:p>
        </p:txBody>
      </p:sp>
      <p:pic>
        <p:nvPicPr>
          <p:cNvPr id="2050" name="Picture 2" descr="Сепсис: причины, симптомы и лечение в статье флеболога Файзуллина А. З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606" y="3581112"/>
            <a:ext cx="4429005" cy="293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1292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ПОСЛЕРОДОВЫЙ ЭНОДОМЕТРИТ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Критерии диагноза послеродового эндометрита Основные симптомы (для постановки диагноза достаточно наличие 2 симптомов </a:t>
            </a:r>
            <a:r>
              <a:rPr lang="ru-RU" dirty="0" smtClean="0"/>
              <a:t>):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Повышение температуры тела (38°С и выше) 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Тазовая боль </a:t>
            </a:r>
            <a:r>
              <a:rPr lang="ru-RU" dirty="0" smtClean="0"/>
              <a:t> </a:t>
            </a:r>
            <a:r>
              <a:rPr lang="ru-RU" dirty="0"/>
              <a:t>или болезненная матка при пальпации </a:t>
            </a:r>
          </a:p>
          <a:p>
            <a:pPr marL="0" indent="0">
              <a:buNone/>
            </a:pPr>
            <a:r>
              <a:rPr lang="ru-RU" dirty="0" smtClean="0"/>
              <a:t>Выделения </a:t>
            </a:r>
            <a:r>
              <a:rPr lang="ru-RU" dirty="0"/>
              <a:t>из половых путей с необычным/неприятным запахом </a:t>
            </a:r>
            <a:r>
              <a:rPr lang="ru-RU" dirty="0" smtClean="0"/>
              <a:t> </a:t>
            </a:r>
            <a:r>
              <a:rPr lang="ru-RU" dirty="0"/>
              <a:t>Гнойные выделения из </a:t>
            </a:r>
            <a:r>
              <a:rPr lang="ru-RU" dirty="0" smtClean="0"/>
              <a:t>влагалища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err="1"/>
              <a:t>Субинволюция</a:t>
            </a:r>
            <a:r>
              <a:rPr lang="ru-RU" dirty="0"/>
              <a:t> матки </a:t>
            </a:r>
            <a:r>
              <a:rPr lang="ru-RU" dirty="0" smtClean="0"/>
              <a:t> </a:t>
            </a:r>
            <a:r>
              <a:rPr lang="ru-RU" dirty="0"/>
              <a:t>- задержка в темпах уменьшения размеров матки \&lt; 2 см/сутки в течение первых 8 дней</a:t>
            </a:r>
          </a:p>
        </p:txBody>
      </p:sp>
    </p:spTree>
    <p:extLst>
      <p:ext uri="{BB962C8B-B14F-4D97-AF65-F5344CB8AC3E}">
        <p14:creationId xmlns:p14="http://schemas.microsoft.com/office/powerpoint/2010/main" val="16211233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КРИТЕРИИ ДИАГНОЗА ЭНДОМЕТРИТ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Дополнительные </a:t>
            </a:r>
            <a:r>
              <a:rPr lang="ru-RU" dirty="0" smtClean="0"/>
              <a:t>симптомы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Возможно умеренное кровотечение из половых путей </a:t>
            </a:r>
            <a:r>
              <a:rPr lang="ru-RU" dirty="0" smtClean="0"/>
              <a:t>Недомогание</a:t>
            </a:r>
            <a:r>
              <a:rPr lang="ru-RU" dirty="0"/>
              <a:t>, снижение аппетита, озноб, головная боль </a:t>
            </a:r>
          </a:p>
          <a:p>
            <a:pPr marL="0" indent="0">
              <a:buNone/>
            </a:pPr>
            <a:r>
              <a:rPr lang="ru-RU" dirty="0" smtClean="0"/>
              <a:t>По </a:t>
            </a:r>
            <a:r>
              <a:rPr lang="ru-RU" dirty="0"/>
              <a:t>клинической картине различают 3 формы послеродового эндометрита </a:t>
            </a:r>
            <a:r>
              <a:rPr lang="ru-RU" dirty="0" smtClean="0"/>
              <a:t>: </a:t>
            </a:r>
            <a:r>
              <a:rPr lang="ru-RU" dirty="0"/>
              <a:t>Классическая форма - на 1-5-е сутки после родов возникают: </a:t>
            </a:r>
            <a:r>
              <a:rPr lang="ru-RU" dirty="0" smtClean="0"/>
              <a:t> </a:t>
            </a:r>
            <a:r>
              <a:rPr lang="ru-RU" dirty="0"/>
              <a:t>повышение температуры тела более 38°С; </a:t>
            </a:r>
            <a:r>
              <a:rPr lang="ru-RU" dirty="0" smtClean="0"/>
              <a:t> </a:t>
            </a:r>
            <a:r>
              <a:rPr lang="ru-RU" dirty="0"/>
              <a:t>озноб; </a:t>
            </a:r>
            <a:r>
              <a:rPr lang="ru-RU" dirty="0" smtClean="0"/>
              <a:t> </a:t>
            </a:r>
            <a:r>
              <a:rPr lang="ru-RU" dirty="0"/>
              <a:t>появление гнойных выделений из влагалища с неприятным запахом; </a:t>
            </a:r>
            <a:r>
              <a:rPr lang="ru-RU" dirty="0" smtClean="0"/>
              <a:t> </a:t>
            </a:r>
            <a:r>
              <a:rPr lang="ru-RU" dirty="0"/>
              <a:t>болезненность внизу живота, особенно при пальпации (ощупывании) матки врачом; </a:t>
            </a:r>
            <a:r>
              <a:rPr lang="ru-RU" dirty="0" smtClean="0"/>
              <a:t> </a:t>
            </a:r>
            <a:r>
              <a:rPr lang="ru-RU" dirty="0"/>
              <a:t>слабость, головные </a:t>
            </a:r>
            <a:r>
              <a:rPr lang="ru-RU" dirty="0" err="1" smtClean="0"/>
              <a:t>боли;сухость</a:t>
            </a:r>
            <a:r>
              <a:rPr lang="ru-RU" dirty="0" smtClean="0"/>
              <a:t> </a:t>
            </a:r>
            <a:r>
              <a:rPr lang="ru-RU" dirty="0"/>
              <a:t>кожных покровов; </a:t>
            </a:r>
            <a:r>
              <a:rPr lang="ru-RU" dirty="0" smtClean="0"/>
              <a:t> </a:t>
            </a:r>
            <a:r>
              <a:rPr lang="ru-RU" dirty="0"/>
              <a:t>повышение частоты сердечных сокращений (выше 100 ударов в </a:t>
            </a:r>
            <a:r>
              <a:rPr lang="ru-RU" dirty="0" smtClean="0"/>
              <a:t>минуту)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79397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Абортивная форма - проявляется на 2-4-е сутки после родов. Начинают развиваться симптомы, характерные для классической формы послеродового эндометрита, однако при начале лечения они быстро исчезают и состояние женщины </a:t>
            </a:r>
            <a:r>
              <a:rPr lang="ru-RU" dirty="0" smtClean="0"/>
              <a:t>улучшается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Эндометрит: диагностика и лечение в Петербурге - Евроме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410" y="3531898"/>
            <a:ext cx="3999685" cy="278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5159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Стертая форма - возникает в более позднем периоде, на 5-7-е сутки после родов.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Чаще </a:t>
            </a:r>
            <a:r>
              <a:rPr lang="ru-RU" dirty="0"/>
              <a:t>всего имеет волнообразное течение - за периодом "болезни" следует период "улучшения", сменяющийся новым обострением заболевания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Для этой формы характерно: </a:t>
            </a:r>
            <a:r>
              <a:rPr lang="ru-RU" dirty="0" smtClean="0"/>
              <a:t> </a:t>
            </a:r>
            <a:r>
              <a:rPr lang="ru-RU" dirty="0"/>
              <a:t>незначительное повышение температуры тела (менее 38°С); </a:t>
            </a:r>
            <a:r>
              <a:rPr lang="ru-RU" dirty="0" smtClean="0"/>
              <a:t>отсутствие </a:t>
            </a:r>
            <a:r>
              <a:rPr lang="ru-RU" dirty="0"/>
              <a:t>озноба; </a:t>
            </a:r>
            <a:r>
              <a:rPr lang="ru-RU" dirty="0" smtClean="0"/>
              <a:t> </a:t>
            </a:r>
            <a:r>
              <a:rPr lang="ru-RU" dirty="0"/>
              <a:t>нормальное самочувствие женщины (нет слабости, головных болей); </a:t>
            </a:r>
            <a:r>
              <a:rPr lang="ru-RU" dirty="0" smtClean="0"/>
              <a:t>боли </a:t>
            </a:r>
            <a:r>
              <a:rPr lang="ru-RU" dirty="0"/>
              <a:t>внизу живота незначительные</a:t>
            </a:r>
          </a:p>
        </p:txBody>
      </p:sp>
    </p:spTree>
    <p:extLst>
      <p:ext uri="{BB962C8B-B14F-4D97-AF65-F5344CB8AC3E}">
        <p14:creationId xmlns:p14="http://schemas.microsoft.com/office/powerpoint/2010/main" val="9217686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Отдельно выделяют эндометрит после кесарева сечения, который, как правило, протекает гораздо тяжелее, чем послеродовой эндометрит.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 </a:t>
            </a:r>
            <a:r>
              <a:rPr lang="ru-RU" dirty="0"/>
              <a:t>синдромам классической формы заболевания присоединяются: </a:t>
            </a:r>
            <a:r>
              <a:rPr lang="ru-RU" dirty="0" smtClean="0"/>
              <a:t>вздутие </a:t>
            </a:r>
            <a:r>
              <a:rPr lang="ru-RU" dirty="0"/>
              <a:t>живота; </a:t>
            </a:r>
            <a:r>
              <a:rPr lang="ru-RU" dirty="0" smtClean="0"/>
              <a:t>отсутствие </a:t>
            </a:r>
            <a:r>
              <a:rPr lang="ru-RU" dirty="0"/>
              <a:t>стула и отхождения газов</a:t>
            </a:r>
            <a:r>
              <a:rPr lang="ru-RU" dirty="0" smtClean="0"/>
              <a:t>; </a:t>
            </a:r>
            <a:r>
              <a:rPr lang="ru-RU" dirty="0"/>
              <a:t>снижение количества выделяемой мочи за сутки</a:t>
            </a:r>
          </a:p>
        </p:txBody>
      </p:sp>
    </p:spTree>
    <p:extLst>
      <p:ext uri="{BB962C8B-B14F-4D97-AF65-F5344CB8AC3E}">
        <p14:creationId xmlns:p14="http://schemas.microsoft.com/office/powerpoint/2010/main" val="36820483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NB</a:t>
            </a:r>
            <a:r>
              <a:rPr lang="ru-RU" dirty="0"/>
              <a:t>! Температура тела до 38°С в течение 24 часов после </a:t>
            </a:r>
            <a:r>
              <a:rPr lang="ru-RU" dirty="0" err="1"/>
              <a:t>родоразрешения</a:t>
            </a:r>
            <a:r>
              <a:rPr lang="ru-RU" dirty="0"/>
              <a:t> (в том числе после кесарева сечения) допустима. Чаще всего причиной является дегидратация, поэтому тактика ведения - обильное питье, </a:t>
            </a:r>
            <a:r>
              <a:rPr lang="ru-RU" dirty="0" err="1"/>
              <a:t>инфузионная</a:t>
            </a:r>
            <a:r>
              <a:rPr lang="ru-RU" dirty="0"/>
              <a:t> терапия (по показаниям). Назначение противовоспалительной терапии не показано</a:t>
            </a:r>
          </a:p>
        </p:txBody>
      </p:sp>
    </p:spTree>
    <p:extLst>
      <p:ext uri="{BB962C8B-B14F-4D97-AF65-F5344CB8AC3E}">
        <p14:creationId xmlns:p14="http://schemas.microsoft.com/office/powerpoint/2010/main" val="27270630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Клиническая характеристика фаз течения перитонита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Реактивная фаза</a:t>
            </a:r>
            <a:r>
              <a:rPr lang="ru-RU" dirty="0"/>
              <a:t>: </a:t>
            </a:r>
          </a:p>
          <a:p>
            <a:pPr marL="0" indent="0">
              <a:buNone/>
            </a:pPr>
            <a:r>
              <a:rPr lang="ru-RU" dirty="0" smtClean="0"/>
              <a:t>Характерны </a:t>
            </a:r>
            <a:r>
              <a:rPr lang="ru-RU" dirty="0"/>
              <a:t>местные признаки, проявляющиеся интенсивным болевым синдромом, защитным напряжением мышц передней брюшной стенки. </a:t>
            </a:r>
          </a:p>
          <a:p>
            <a:pPr marL="0" indent="0">
              <a:buNone/>
            </a:pPr>
            <a:r>
              <a:rPr lang="ru-RU" dirty="0" smtClean="0"/>
              <a:t>Рвота</a:t>
            </a:r>
            <a:r>
              <a:rPr lang="ru-RU" dirty="0"/>
              <a:t>, возбуждение, тахикардия (до 100-120 в мин), незначительное повышение АД, </a:t>
            </a:r>
            <a:r>
              <a:rPr lang="ru-RU" dirty="0" err="1"/>
              <a:t>тахипноэ</a:t>
            </a:r>
            <a:r>
              <a:rPr lang="ru-RU" dirty="0"/>
              <a:t> (24-28 в мин). </a:t>
            </a:r>
            <a:r>
              <a:rPr lang="ru-RU" dirty="0" smtClean="0"/>
              <a:t>Повышение </a:t>
            </a:r>
            <a:r>
              <a:rPr lang="ru-RU" dirty="0"/>
              <a:t>температуры тела в пределах 38°С.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Умеренный </a:t>
            </a:r>
            <a:r>
              <a:rPr lang="ru-RU" dirty="0"/>
              <a:t>лейкоцитоз со сдвигом лейкоцитарной формулы влево. </a:t>
            </a:r>
          </a:p>
        </p:txBody>
      </p:sp>
    </p:spTree>
    <p:extLst>
      <p:ext uri="{BB962C8B-B14F-4D97-AF65-F5344CB8AC3E}">
        <p14:creationId xmlns:p14="http://schemas.microsoft.com/office/powerpoint/2010/main" val="21711261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Токсическая фаза</a:t>
            </a:r>
            <a:r>
              <a:rPr lang="ru-RU" dirty="0"/>
              <a:t>: </a:t>
            </a:r>
            <a:r>
              <a:rPr lang="ru-RU" dirty="0" smtClean="0"/>
              <a:t>Местные </a:t>
            </a:r>
            <a:r>
              <a:rPr lang="ru-RU" dirty="0"/>
              <a:t>проявления перитонита уходят на второй план и начинают превалировать признаки общей тяжелой интоксикации.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Появляются </a:t>
            </a:r>
            <a:r>
              <a:rPr lang="ru-RU" dirty="0"/>
              <a:t>заостренные черты лица, "блестящие" глаза, бледность кожных покровов, эйфория.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Возрастает </a:t>
            </a:r>
            <a:r>
              <a:rPr lang="ru-RU" dirty="0"/>
              <a:t>тахикардия (120 и выше в мин), несколько снижается АД, прогрессирует рвота застойным содержимым. </a:t>
            </a:r>
          </a:p>
        </p:txBody>
      </p:sp>
    </p:spTree>
    <p:extLst>
      <p:ext uri="{BB962C8B-B14F-4D97-AF65-F5344CB8AC3E}">
        <p14:creationId xmlns:p14="http://schemas.microsoft.com/office/powerpoint/2010/main" val="7251870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Температура тела приобретает </a:t>
            </a:r>
            <a:r>
              <a:rPr lang="ru-RU" dirty="0" err="1"/>
              <a:t>гектический</a:t>
            </a:r>
            <a:r>
              <a:rPr lang="ru-RU" dirty="0"/>
              <a:t> характер.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Отмечается </a:t>
            </a:r>
            <a:r>
              <a:rPr lang="ru-RU" dirty="0"/>
              <a:t>высокий лейкоцитоз, токсическая зернистость нейтрофилов, значительный сдвиг формулы влево</a:t>
            </a:r>
            <a:r>
              <a:rPr lang="ru-RU" dirty="0" smtClean="0"/>
              <a:t>.  </a:t>
            </a:r>
            <a:r>
              <a:rPr lang="ru-RU" dirty="0"/>
              <a:t>Боль приобретает разлитой характер без четкой локализации. </a:t>
            </a:r>
            <a:r>
              <a:rPr lang="ru-RU" dirty="0" smtClean="0"/>
              <a:t>Напряжение </a:t>
            </a:r>
            <a:r>
              <a:rPr lang="ru-RU" dirty="0"/>
              <a:t>мышц передней брюшной стенки ослабевает.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Терминальная </a:t>
            </a:r>
            <a:r>
              <a:rPr lang="ru-RU" dirty="0">
                <a:solidFill>
                  <a:srgbClr val="FF0000"/>
                </a:solidFill>
              </a:rPr>
              <a:t>фаза </a:t>
            </a:r>
            <a:r>
              <a:rPr lang="ru-RU" dirty="0"/>
              <a:t>(</a:t>
            </a:r>
            <a:r>
              <a:rPr lang="ru-RU" dirty="0" err="1"/>
              <a:t>полиорганной</a:t>
            </a:r>
            <a:r>
              <a:rPr lang="ru-RU" dirty="0"/>
              <a:t> недостаточности): </a:t>
            </a:r>
            <a:r>
              <a:rPr lang="ru-RU" dirty="0" smtClean="0"/>
              <a:t>При </a:t>
            </a:r>
            <a:r>
              <a:rPr lang="ru-RU" dirty="0"/>
              <a:t>перитоните, длительностью свыше 48 часов. </a:t>
            </a:r>
            <a:r>
              <a:rPr lang="ru-RU" dirty="0" smtClean="0"/>
              <a:t>Прогрессирование </a:t>
            </a:r>
            <a:r>
              <a:rPr lang="ru-RU" dirty="0" err="1"/>
              <a:t>перитонеального</a:t>
            </a:r>
            <a:r>
              <a:rPr lang="ru-RU" dirty="0"/>
              <a:t> сепсиса со всеми его патофизиологическими и клиническими проявлениями. </a:t>
            </a:r>
          </a:p>
        </p:txBody>
      </p:sp>
    </p:spTree>
    <p:extLst>
      <p:ext uri="{BB962C8B-B14F-4D97-AF65-F5344CB8AC3E}">
        <p14:creationId xmlns:p14="http://schemas.microsoft.com/office/powerpoint/2010/main" val="1593713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Алгоритм диагностики сепсиса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 Скрининг органной дисфункции и лечение сепсиса (ранее - тяжелый сепсис). Необходимо использовать шкалы </a:t>
            </a:r>
            <a:r>
              <a:rPr lang="ru-RU" dirty="0" err="1"/>
              <a:t>qSOFA</a:t>
            </a:r>
            <a:r>
              <a:rPr lang="ru-RU" dirty="0"/>
              <a:t>, SOFA для оценки органной дисфункции. Пациенты с органной дисфункцией требуют исследования </a:t>
            </a:r>
            <a:r>
              <a:rPr lang="ru-RU" dirty="0" err="1"/>
              <a:t>гемокультуры</a:t>
            </a:r>
            <a:r>
              <a:rPr lang="ru-RU" dirty="0"/>
              <a:t> и назначения антибиотиков широкого спектра </a:t>
            </a:r>
            <a:r>
              <a:rPr lang="ru-RU" dirty="0" smtClean="0"/>
              <a:t>действия</a:t>
            </a:r>
          </a:p>
          <a:p>
            <a:r>
              <a:rPr lang="ru-RU" dirty="0"/>
              <a:t>2. Идентификация и лечение артериальной гипотонии. У пациентов, у которых есть инфекция и артериальная гипотензия или уровень </a:t>
            </a:r>
            <a:r>
              <a:rPr lang="ru-RU" dirty="0" err="1"/>
              <a:t>лактата</a:t>
            </a:r>
            <a:r>
              <a:rPr lang="ru-RU" dirty="0"/>
              <a:t>, более чем или равно 2 </a:t>
            </a:r>
            <a:r>
              <a:rPr lang="ru-RU" dirty="0" err="1"/>
              <a:t>ммоль</a:t>
            </a:r>
            <a:r>
              <a:rPr lang="ru-RU" dirty="0"/>
              <a:t>/л, необходимо начать </a:t>
            </a:r>
            <a:r>
              <a:rPr lang="ru-RU" dirty="0" err="1"/>
              <a:t>инфузию</a:t>
            </a:r>
            <a:r>
              <a:rPr lang="ru-RU" dirty="0"/>
              <a:t> кристаллоидов 30 мл/кг с переоценкой ответа на объем и перфузии ткани. </a:t>
            </a:r>
          </a:p>
        </p:txBody>
      </p:sp>
    </p:spTree>
    <p:extLst>
      <p:ext uri="{BB962C8B-B14F-4D97-AF65-F5344CB8AC3E}">
        <p14:creationId xmlns:p14="http://schemas.microsoft.com/office/powerpoint/2010/main" val="3025994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ОПРЕДЕЛЕНИЕ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22400"/>
            <a:ext cx="10515600" cy="50615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dirty="0" smtClean="0"/>
              <a:t>СЕПСИС </a:t>
            </a:r>
          </a:p>
          <a:p>
            <a:pPr marL="514350" indent="-514350">
              <a:buAutoNum type="arabicParenR"/>
            </a:pPr>
            <a:r>
              <a:rPr lang="ru-RU" sz="3200" dirty="0" smtClean="0"/>
              <a:t>системная воспалительная реакция в ответ на генерализацию местного инфекционного процесса с развитием токсемии и бактериемии. Является синдромом системного воспалительного ответа на </a:t>
            </a:r>
            <a:r>
              <a:rPr lang="ru-RU" sz="3200" dirty="0" err="1" smtClean="0"/>
              <a:t>эндотоксическую</a:t>
            </a:r>
            <a:r>
              <a:rPr lang="ru-RU" sz="3200" dirty="0" smtClean="0"/>
              <a:t> агрессию</a:t>
            </a:r>
            <a:r>
              <a:rPr lang="ru-RU" sz="3200" baseline="30000" dirty="0" smtClean="0"/>
              <a:t>.</a:t>
            </a:r>
            <a:r>
              <a:rPr lang="ru-RU" sz="3200" dirty="0" smtClean="0"/>
              <a:t> При отсутствии эффективной терапии сопровождается синдромом </a:t>
            </a:r>
            <a:r>
              <a:rPr lang="ru-RU" sz="3200" dirty="0" err="1" smtClean="0"/>
              <a:t>полиорганной</a:t>
            </a:r>
            <a:r>
              <a:rPr lang="ru-RU" sz="3200" dirty="0" smtClean="0"/>
              <a:t> недостаточности</a:t>
            </a:r>
          </a:p>
          <a:p>
            <a:pPr marL="514350" indent="-514350">
              <a:buAutoNum type="arabicParenR"/>
            </a:pPr>
            <a:r>
              <a:rPr lang="ru-RU" sz="3200" dirty="0"/>
              <a:t>угрожающая жизни органная дисфункция, причиной которой является </a:t>
            </a:r>
            <a:r>
              <a:rPr lang="ru-RU" sz="3200" dirty="0" err="1"/>
              <a:t>дизрегуляторный</a:t>
            </a:r>
            <a:r>
              <a:rPr lang="ru-RU" sz="3200" dirty="0"/>
              <a:t> ответ организма на инфекцию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954933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NB</a:t>
            </a:r>
            <a:r>
              <a:rPr lang="ru-RU" dirty="0"/>
              <a:t>! У пациенток с инфекционным очагом необходимо оценивать признаки </a:t>
            </a:r>
            <a:r>
              <a:rPr lang="ru-RU" dirty="0" err="1"/>
              <a:t>полиорганной</a:t>
            </a:r>
            <a:r>
              <a:rPr lang="ru-RU" dirty="0"/>
              <a:t> недостаточности, а у пациенток с признаками </a:t>
            </a:r>
            <a:r>
              <a:rPr lang="ru-RU" dirty="0" err="1"/>
              <a:t>полиорганной</a:t>
            </a:r>
            <a:r>
              <a:rPr lang="ru-RU" dirty="0"/>
              <a:t> недостаточности необходимо оценивать явную или подозреваемую инфекцию. Это служит основой ранней диагностики и максимально раннего начала лечения сепсиса врачами всех специальностей</a:t>
            </a:r>
          </a:p>
        </p:txBody>
      </p:sp>
    </p:spTree>
    <p:extLst>
      <p:ext uri="{BB962C8B-B14F-4D97-AF65-F5344CB8AC3E}">
        <p14:creationId xmlns:p14="http://schemas.microsoft.com/office/powerpoint/2010/main" val="2299322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Диагностика и оценка степени тяжести </a:t>
            </a:r>
            <a:r>
              <a:rPr lang="ru-RU" dirty="0" err="1"/>
              <a:t>полиорганной</a:t>
            </a:r>
            <a:r>
              <a:rPr lang="ru-RU" dirty="0"/>
              <a:t> недостаточности при сепсисе и септическом шоке должна проводиться по шкале SOFA </a:t>
            </a:r>
            <a:r>
              <a:rPr lang="ru-RU" dirty="0" smtClean="0"/>
              <a:t>. </a:t>
            </a:r>
            <a:r>
              <a:rPr lang="ru-RU" dirty="0"/>
              <a:t>В качестве дополнительных критериев постановки диагноза могут использоваться </a:t>
            </a:r>
            <a:r>
              <a:rPr lang="ru-RU" dirty="0" err="1"/>
              <a:t>Среактивный</a:t>
            </a:r>
            <a:r>
              <a:rPr lang="ru-RU" dirty="0"/>
              <a:t> белок, </a:t>
            </a:r>
            <a:r>
              <a:rPr lang="ru-RU" dirty="0" err="1"/>
              <a:t>прокальцитонин</a:t>
            </a:r>
            <a:r>
              <a:rPr lang="ru-RU" dirty="0"/>
              <a:t>, </a:t>
            </a:r>
            <a:r>
              <a:rPr lang="ru-RU" dirty="0" err="1"/>
              <a:t>пресепсин</a:t>
            </a:r>
            <a:r>
              <a:rPr lang="ru-RU" dirty="0"/>
              <a:t>. Эти </a:t>
            </a:r>
            <a:r>
              <a:rPr lang="ru-RU" dirty="0" err="1"/>
              <a:t>биомаркеры</a:t>
            </a:r>
            <a:r>
              <a:rPr lang="ru-RU" dirty="0"/>
              <a:t> имеют относительную диагностическую ценность в отношении генерализации бактериальной инфекции и указывают на наличие критического состояния. Нормализация уровня </a:t>
            </a:r>
            <a:r>
              <a:rPr lang="ru-RU" dirty="0" err="1"/>
              <a:t>прокальцитонина</a:t>
            </a:r>
            <a:r>
              <a:rPr lang="ru-RU" dirty="0"/>
              <a:t> может служить одним из критериев отмены антибактериальной терапии</a:t>
            </a:r>
          </a:p>
        </p:txBody>
      </p:sp>
    </p:spTree>
    <p:extLst>
      <p:ext uri="{BB962C8B-B14F-4D97-AF65-F5344CB8AC3E}">
        <p14:creationId xmlns:p14="http://schemas.microsoft.com/office/powerpoint/2010/main" val="41301446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МЕТОДЫ ЛЕЧЕНИЯ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 smtClean="0">
                <a:solidFill>
                  <a:srgbClr val="FF0000"/>
                </a:solidFill>
              </a:rPr>
              <a:t>Хориоамнионит</a:t>
            </a:r>
            <a:endParaRPr lang="ru-R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/>
              <a:t>Антибактериальная терапия </a:t>
            </a:r>
            <a:r>
              <a:rPr lang="ru-RU" dirty="0" err="1"/>
              <a:t>хориоамнионита</a:t>
            </a:r>
            <a:r>
              <a:rPr lang="ru-RU" dirty="0"/>
              <a:t> в значительной степени будет зависеть от выявленного возбудителя, но эмпирически рекомендовано применять ампициллин, ампициллин/</a:t>
            </a:r>
            <a:r>
              <a:rPr lang="ru-RU" dirty="0" err="1"/>
              <a:t>сульбактам</a:t>
            </a:r>
            <a:r>
              <a:rPr lang="ru-RU" dirty="0"/>
              <a:t>, гентамицин, </a:t>
            </a:r>
            <a:r>
              <a:rPr lang="ru-RU" dirty="0" err="1"/>
              <a:t>клиндамицин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 smtClean="0"/>
              <a:t>Немедленное </a:t>
            </a:r>
            <a:r>
              <a:rPr lang="ru-RU" dirty="0" err="1"/>
              <a:t>интранатальное</a:t>
            </a:r>
            <a:r>
              <a:rPr lang="ru-RU" dirty="0"/>
              <a:t> использование антибиотиков широкого спектра действия значительно снижает осложнения </a:t>
            </a:r>
            <a:r>
              <a:rPr lang="ru-RU" dirty="0" err="1"/>
              <a:t>хориоамнионита</a:t>
            </a:r>
            <a:r>
              <a:rPr lang="ru-RU" dirty="0"/>
              <a:t> у матери и плода. Так, при </a:t>
            </a:r>
            <a:r>
              <a:rPr lang="ru-RU" dirty="0" err="1"/>
              <a:t>интранатальном</a:t>
            </a:r>
            <a:r>
              <a:rPr lang="ru-RU" dirty="0"/>
              <a:t> лечении антибиотиками частота неонатального сепсиса снижается на 80%</a:t>
            </a:r>
          </a:p>
        </p:txBody>
      </p:sp>
      <p:pic>
        <p:nvPicPr>
          <p:cNvPr id="3074" name="Picture 2" descr="Хориоамнионит - причины, симптомы, диагностика и леч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090" y="197282"/>
            <a:ext cx="2560782" cy="211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2951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ЛЕЧЕНИЕ ЭНДОМЕТРИТА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Принципы лечения септических заболеваний</a:t>
            </a:r>
          </a:p>
          <a:p>
            <a:pPr marL="0" indent="0">
              <a:buNone/>
            </a:pPr>
            <a:r>
              <a:rPr lang="ru-RU" dirty="0" smtClean="0"/>
              <a:t>-Санация </a:t>
            </a:r>
            <a:r>
              <a:rPr lang="ru-RU" dirty="0"/>
              <a:t>очага инфекции (удаление под </a:t>
            </a:r>
            <a:r>
              <a:rPr lang="ru-RU" dirty="0" err="1"/>
              <a:t>гистероскопическим</a:t>
            </a:r>
            <a:r>
              <a:rPr lang="ru-RU" dirty="0"/>
              <a:t> контролем </a:t>
            </a:r>
            <a:r>
              <a:rPr lang="ru-RU" dirty="0" err="1"/>
              <a:t>некротизированных</a:t>
            </a:r>
            <a:r>
              <a:rPr lang="ru-RU" dirty="0"/>
              <a:t> </a:t>
            </a:r>
            <a:r>
              <a:rPr lang="ru-RU" dirty="0" err="1"/>
              <a:t>децидуальных</a:t>
            </a:r>
            <a:r>
              <a:rPr lang="ru-RU" dirty="0"/>
              <a:t> тканей, остатков плацентарной ткани, при осложненных формах - </a:t>
            </a:r>
            <a:r>
              <a:rPr lang="ru-RU" dirty="0" err="1"/>
              <a:t>гистерэктомия</a:t>
            </a:r>
            <a:r>
              <a:rPr lang="ru-RU" dirty="0" smtClean="0"/>
              <a:t>).</a:t>
            </a:r>
          </a:p>
          <a:p>
            <a:pPr>
              <a:buFontTx/>
              <a:buChar char="-"/>
            </a:pPr>
            <a:r>
              <a:rPr lang="ru-RU" dirty="0" err="1" smtClean="0"/>
              <a:t>Инфузия</a:t>
            </a:r>
            <a:r>
              <a:rPr lang="ru-RU" dirty="0" smtClean="0"/>
              <a:t> </a:t>
            </a:r>
            <a:r>
              <a:rPr lang="ru-RU" dirty="0"/>
              <a:t>кристаллоидов, при неэффективности - подключение </a:t>
            </a:r>
            <a:r>
              <a:rPr lang="ru-RU" dirty="0" err="1"/>
              <a:t>вазопрессоров</a:t>
            </a:r>
            <a:r>
              <a:rPr lang="ru-RU" dirty="0"/>
              <a:t> и инотропных препаратов.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Применение </a:t>
            </a:r>
            <a:r>
              <a:rPr lang="ru-RU" dirty="0"/>
              <a:t>антибактериальных препаратов широкого спектра действия.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err="1" smtClean="0"/>
              <a:t>Адъювантная</a:t>
            </a:r>
            <a:r>
              <a:rPr lang="ru-RU" dirty="0" smtClean="0"/>
              <a:t> </a:t>
            </a:r>
            <a:r>
              <a:rPr lang="ru-RU" dirty="0"/>
              <a:t>терапия (ИВЛ, </a:t>
            </a:r>
            <a:r>
              <a:rPr lang="ru-RU" dirty="0" err="1"/>
              <a:t>трансфузионная</a:t>
            </a:r>
            <a:r>
              <a:rPr lang="ru-RU" dirty="0"/>
              <a:t> терапия, почечная заместительная терапия, </a:t>
            </a:r>
            <a:r>
              <a:rPr lang="ru-RU" dirty="0" err="1"/>
              <a:t>нутритивная</a:t>
            </a:r>
            <a:r>
              <a:rPr lang="ru-RU" dirty="0"/>
              <a:t> поддержка и т.д.)</a:t>
            </a:r>
          </a:p>
        </p:txBody>
      </p:sp>
    </p:spTree>
    <p:extLst>
      <p:ext uri="{BB962C8B-B14F-4D97-AF65-F5344CB8AC3E}">
        <p14:creationId xmlns:p14="http://schemas.microsoft.com/office/powerpoint/2010/main" val="36057787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Перед началом антибактериальной терапии производится забор отделяемого из полости матки для бактериологического исследования, при выделении возбудителя - определение чувствительности к антибиотикам для проведения в дальнейшем этиотропной терапии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05689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545" y="209093"/>
            <a:ext cx="6403943" cy="6577470"/>
          </a:xfrm>
        </p:spPr>
      </p:pic>
    </p:spTree>
    <p:extLst>
      <p:ext uri="{BB962C8B-B14F-4D97-AF65-F5344CB8AC3E}">
        <p14:creationId xmlns:p14="http://schemas.microsoft.com/office/powerpoint/2010/main" val="28878455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538" y="895928"/>
            <a:ext cx="9893014" cy="5332404"/>
          </a:xfrm>
        </p:spPr>
      </p:pic>
    </p:spTree>
    <p:extLst>
      <p:ext uri="{BB962C8B-B14F-4D97-AF65-F5344CB8AC3E}">
        <p14:creationId xmlns:p14="http://schemas.microsoft.com/office/powerpoint/2010/main" val="39704399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ЛЕЧЕНИЕ ПЕРИТОНИТА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Ключевую роль в лечении акушерского перитонита играет своевременное оперативное вмешательство и адекватная антибактериальная терапия. 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Антибактериальная </a:t>
            </a:r>
            <a:r>
              <a:rPr lang="ru-RU" dirty="0"/>
              <a:t>терапия. Используются те же комбинации препаратов, что и при тяжелой форме эндометрита, поскольку именно эта нозологическая форма наиболее часто предшествует акушерскому перитониту</a:t>
            </a:r>
            <a:r>
              <a:rPr lang="ru-RU" dirty="0" smtClean="0"/>
              <a:t>.</a:t>
            </a:r>
          </a:p>
          <a:p>
            <a:pPr marL="514350" indent="-514350">
              <a:buAutoNum type="arabicPeriod"/>
            </a:pPr>
            <a:r>
              <a:rPr lang="ru-RU" dirty="0" smtClean="0"/>
              <a:t> </a:t>
            </a:r>
            <a:r>
              <a:rPr lang="ru-RU" dirty="0" err="1" smtClean="0"/>
              <a:t>Инфузионная</a:t>
            </a:r>
            <a:r>
              <a:rPr lang="ru-RU" dirty="0" smtClean="0"/>
              <a:t> </a:t>
            </a:r>
            <a:r>
              <a:rPr lang="ru-RU" dirty="0"/>
              <a:t>терапия, направленная на ликвидацию </a:t>
            </a:r>
            <a:r>
              <a:rPr lang="ru-RU" dirty="0" err="1"/>
              <a:t>гиповолемии</a:t>
            </a:r>
            <a:r>
              <a:rPr lang="ru-RU" dirty="0"/>
              <a:t> и метаболического ацидоза, коррекцию водного, электролитного и белкового баланса, </a:t>
            </a:r>
            <a:r>
              <a:rPr lang="ru-RU" dirty="0" err="1"/>
              <a:t>детоксикацию</a:t>
            </a:r>
            <a:r>
              <a:rPr lang="ru-RU" dirty="0"/>
              <a:t> организма. </a:t>
            </a:r>
          </a:p>
        </p:txBody>
      </p:sp>
    </p:spTree>
    <p:extLst>
      <p:ext uri="{BB962C8B-B14F-4D97-AF65-F5344CB8AC3E}">
        <p14:creationId xmlns:p14="http://schemas.microsoft.com/office/powerpoint/2010/main" val="10403252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3. Коллегиально решить вопрос об удалении матки, учитывая, что очень часто признаков "классического" эндометрита может не быть, и в клинике преобладают системные проявления в виде нарастания симптомов </a:t>
            </a:r>
            <a:r>
              <a:rPr lang="ru-RU" dirty="0" err="1"/>
              <a:t>полиорганной</a:t>
            </a:r>
            <a:r>
              <a:rPr lang="ru-RU" dirty="0"/>
              <a:t> недостаточности. После обязательной предоперационной подготовки проводится хирургическое лечение, заключающееся в проведении </a:t>
            </a:r>
            <a:r>
              <a:rPr lang="ru-RU" dirty="0" err="1"/>
              <a:t>гистерэктомии</a:t>
            </a:r>
            <a:r>
              <a:rPr lang="ru-RU" dirty="0"/>
              <a:t> с </a:t>
            </a:r>
            <a:r>
              <a:rPr lang="ru-RU" dirty="0" err="1"/>
              <a:t>сальпингэктомией</a:t>
            </a:r>
            <a:r>
              <a:rPr lang="ru-RU" dirty="0"/>
              <a:t>, ревизии, санации и дренировании брюшной полости через культю влагалища. </a:t>
            </a:r>
          </a:p>
        </p:txBody>
      </p:sp>
    </p:spTree>
    <p:extLst>
      <p:ext uri="{BB962C8B-B14F-4D97-AF65-F5344CB8AC3E}">
        <p14:creationId xmlns:p14="http://schemas.microsoft.com/office/powerpoint/2010/main" val="734602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ТЕРАПИЯ СЕПСИСА И СЕПТИЧЕСКОГО ШОКА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При лечении сепсиса и септического шока должен использоваться принцип "ранней целенаправленной терапии" (</a:t>
            </a:r>
            <a:r>
              <a:rPr lang="ru-RU" dirty="0" err="1"/>
              <a:t>early</a:t>
            </a:r>
            <a:r>
              <a:rPr lang="ru-RU" dirty="0"/>
              <a:t> </a:t>
            </a:r>
            <a:r>
              <a:rPr lang="ru-RU" dirty="0" err="1"/>
              <a:t>goal-directed</a:t>
            </a:r>
            <a:r>
              <a:rPr lang="ru-RU" dirty="0"/>
              <a:t> </a:t>
            </a:r>
            <a:r>
              <a:rPr lang="ru-RU" dirty="0" err="1"/>
              <a:t>therapy</a:t>
            </a:r>
            <a:r>
              <a:rPr lang="ru-RU" dirty="0"/>
              <a:t> (EGDT)), определяющей цели терапии, которые должны быть достигнуты за определенный промежуток </a:t>
            </a:r>
            <a:r>
              <a:rPr lang="ru-RU" dirty="0" smtClean="0"/>
              <a:t>времени</a:t>
            </a:r>
          </a:p>
          <a:p>
            <a:pPr marL="0" indent="0">
              <a:buNone/>
            </a:pPr>
            <a:r>
              <a:rPr lang="ru-RU" dirty="0"/>
              <a:t>Санация очага инфекции. </a:t>
            </a:r>
            <a:r>
              <a:rPr lang="ru-RU" dirty="0" smtClean="0"/>
              <a:t> </a:t>
            </a:r>
            <a:r>
              <a:rPr lang="ru-RU" dirty="0" err="1"/>
              <a:t>Инфузия</a:t>
            </a:r>
            <a:r>
              <a:rPr lang="ru-RU" dirty="0"/>
              <a:t> кристаллоидов, при неэффективности подключение </a:t>
            </a:r>
            <a:r>
              <a:rPr lang="ru-RU" dirty="0" err="1"/>
              <a:t>вазопрессоров</a:t>
            </a:r>
            <a:r>
              <a:rPr lang="ru-RU" dirty="0"/>
              <a:t> и инотропных препаратов. </a:t>
            </a:r>
            <a:r>
              <a:rPr lang="ru-RU" dirty="0" smtClean="0"/>
              <a:t>Применение </a:t>
            </a:r>
            <a:r>
              <a:rPr lang="ru-RU" dirty="0"/>
              <a:t>антибактериальных препаратов широкого спектра действия. </a:t>
            </a:r>
            <a:r>
              <a:rPr lang="ru-RU" dirty="0" err="1" smtClean="0"/>
              <a:t>Адъювантная</a:t>
            </a:r>
            <a:r>
              <a:rPr lang="ru-RU" dirty="0" smtClean="0"/>
              <a:t> </a:t>
            </a:r>
            <a:r>
              <a:rPr lang="ru-RU" dirty="0"/>
              <a:t>терапия (ИВЛ, </a:t>
            </a:r>
            <a:r>
              <a:rPr lang="ru-RU" dirty="0" err="1"/>
              <a:t>трансфузионная</a:t>
            </a:r>
            <a:r>
              <a:rPr lang="ru-RU" dirty="0"/>
              <a:t> терапия, почечная заместительная терапия, </a:t>
            </a:r>
            <a:r>
              <a:rPr lang="ru-RU" dirty="0" err="1"/>
              <a:t>нутритивная</a:t>
            </a:r>
            <a:r>
              <a:rPr lang="ru-RU" dirty="0"/>
              <a:t> поддержка и т.д.)</a:t>
            </a:r>
          </a:p>
        </p:txBody>
      </p:sp>
    </p:spTree>
    <p:extLst>
      <p:ext uri="{BB962C8B-B14F-4D97-AF65-F5344CB8AC3E}">
        <p14:creationId xmlns:p14="http://schemas.microsoft.com/office/powerpoint/2010/main" val="1613925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ОПРЕДЕЛЕНИЕ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3983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СЕПТИЧЕСКИЙ ШОК </a:t>
            </a:r>
          </a:p>
          <a:p>
            <a:pPr marL="514350" indent="-514350">
              <a:buAutoNum type="arabicParenR"/>
            </a:pPr>
            <a:r>
              <a:rPr lang="ru-RU" sz="3200" dirty="0" smtClean="0"/>
              <a:t>в </a:t>
            </a:r>
            <a:r>
              <a:rPr lang="ru-RU" sz="3200" dirty="0"/>
              <a:t>настоящее время определяется как разновидность сепсиса, при котором наблюдаемые циркуляторные, клеточные метаболические изменения достаточно выражены для существенного повышения риска </a:t>
            </a:r>
            <a:r>
              <a:rPr lang="ru-RU" sz="3200" dirty="0" smtClean="0"/>
              <a:t>смерти</a:t>
            </a:r>
          </a:p>
          <a:p>
            <a:pPr marL="514350" indent="-514350">
              <a:buAutoNum type="arabicParenR"/>
            </a:pPr>
            <a:r>
              <a:rPr lang="ru-RU" sz="3200" dirty="0"/>
              <a:t>это сепсис, в сочетании с необходимостью проведения терапии </a:t>
            </a:r>
            <a:r>
              <a:rPr lang="ru-RU" sz="3200" dirty="0" err="1"/>
              <a:t>вазопрессорами</a:t>
            </a:r>
            <a:r>
              <a:rPr lang="ru-RU" sz="3200" dirty="0"/>
              <a:t> для подъёма </a:t>
            </a:r>
            <a:r>
              <a:rPr lang="ru-RU" sz="3200" dirty="0" err="1"/>
              <a:t>АДср</a:t>
            </a:r>
            <a:r>
              <a:rPr lang="ru-RU" sz="3200" dirty="0"/>
              <a:t> ≥65 мм рт. ст. и с уровнем </a:t>
            </a:r>
            <a:r>
              <a:rPr lang="ru-RU" sz="3200" dirty="0" err="1"/>
              <a:t>лактата</a:t>
            </a:r>
            <a:r>
              <a:rPr lang="ru-RU" sz="3200" dirty="0"/>
              <a:t> &gt; 2 </a:t>
            </a:r>
            <a:r>
              <a:rPr lang="ru-RU" sz="3200" dirty="0" err="1"/>
              <a:t>ммоль</a:t>
            </a:r>
            <a:r>
              <a:rPr lang="ru-RU" sz="3200" dirty="0"/>
              <a:t>/л на фоне адекватной </a:t>
            </a:r>
            <a:r>
              <a:rPr lang="ru-RU" sz="3200" dirty="0" err="1"/>
              <a:t>инфузионной</a:t>
            </a:r>
            <a:r>
              <a:rPr lang="ru-RU" sz="3200" dirty="0"/>
              <a:t> терапии </a:t>
            </a:r>
          </a:p>
        </p:txBody>
      </p:sp>
    </p:spTree>
    <p:extLst>
      <p:ext uri="{BB962C8B-B14F-4D97-AF65-F5344CB8AC3E}">
        <p14:creationId xmlns:p14="http://schemas.microsoft.com/office/powerpoint/2010/main" val="6758505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Следует помнить, что в 40% случаев очаг инфекции не является очевидным, т.е. его можно только предполагать. При решении вопроса об удалении матки или другого оперативного вмешательства необходимо учитывать, что признаков "классического" эндометрита может и не быть. Очень часто в клинической картине преобладают системные проявления, в виде нарастания симптомов </a:t>
            </a:r>
            <a:r>
              <a:rPr lang="ru-RU" dirty="0" err="1"/>
              <a:t>полиорганной</a:t>
            </a:r>
            <a:r>
              <a:rPr lang="ru-RU" dirty="0"/>
              <a:t> недостаточности. Недооценка этого фактора и служит причиной задержки с санацией очага инфекции, как основного лечебного мероприятия, определяющего выживаемость пациентки.</a:t>
            </a:r>
          </a:p>
        </p:txBody>
      </p:sp>
    </p:spTree>
    <p:extLst>
      <p:ext uri="{BB962C8B-B14F-4D97-AF65-F5344CB8AC3E}">
        <p14:creationId xmlns:p14="http://schemas.microsoft.com/office/powerpoint/2010/main" val="22427643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891" y="487788"/>
            <a:ext cx="8202854" cy="5913011"/>
          </a:xfrm>
        </p:spPr>
      </p:pic>
    </p:spTree>
    <p:extLst>
      <p:ext uri="{BB962C8B-B14F-4D97-AF65-F5344CB8AC3E}">
        <p14:creationId xmlns:p14="http://schemas.microsoft.com/office/powerpoint/2010/main" val="20276896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455" y="597189"/>
            <a:ext cx="8220363" cy="5924757"/>
          </a:xfrm>
        </p:spPr>
      </p:pic>
    </p:spTree>
    <p:extLst>
      <p:ext uri="{BB962C8B-B14F-4D97-AF65-F5344CB8AC3E}">
        <p14:creationId xmlns:p14="http://schemas.microsoft.com/office/powerpoint/2010/main" val="22591396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pPr marL="0" indent="0" algn="ctr">
              <a:buNone/>
            </a:pPr>
            <a:r>
              <a:rPr lang="ru-RU" sz="6600" dirty="0" smtClean="0"/>
              <a:t>СПАСИБО ЗА ВНИМАНИЕ!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1844771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http://zdrav.spb.ru/media/filebrowser/%D1%81%D0%B5%D0%BF%D1%82%D0%B8%D1%87%D0%B5%D1%81%D0%BA%D0%B8%D0%B5_%D0%BE%D1%81%D0%BB%D0%BE%D0%B6%D0%BD%D0%B5%D0%BD%D0%B8%D1%8F_%D0%B2_%</a:t>
            </a:r>
            <a:r>
              <a:rPr lang="en-US" dirty="0" smtClean="0">
                <a:hlinkClick r:id="rId2"/>
              </a:rPr>
              <a:t>D0%B0%D0%BA%D1%83%D1%88%D0%B5%D1%80%D1%81%D1%82%D0%B2%D0%B5_1.pdf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en-US" dirty="0"/>
              <a:t>http://rpc03.ru/wp-content/uploads/2013/04/sepsis.pdf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962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ОСНОВНЫЕ ФАКТОРЫ РИСКА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1) </a:t>
            </a:r>
            <a:r>
              <a:rPr lang="ru-RU" dirty="0"/>
              <a:t>Инфекции, связанные с беременностью и/или связанных с беременностью хирургических процедур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2) Инфекции, не связанные с беременностью, но происходящие чаще во время беременности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3) Непредвиденные инфекции во время </a:t>
            </a:r>
            <a:r>
              <a:rPr lang="ru-RU" dirty="0" smtClean="0"/>
              <a:t>беременности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4) Внутрибольничные инфекции</a:t>
            </a:r>
          </a:p>
        </p:txBody>
      </p:sp>
    </p:spTree>
    <p:extLst>
      <p:ext uri="{BB962C8B-B14F-4D97-AF65-F5344CB8AC3E}">
        <p14:creationId xmlns:p14="http://schemas.microsoft.com/office/powerpoint/2010/main" val="3882048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Инфекции, связанные с беременностью и/или связанных с беременностью хирургических процедур</a:t>
            </a:r>
            <a:br>
              <a:rPr lang="ru-RU" sz="3600" dirty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Инфекции, связанные с беременностью и/или связанных с беременностью хирургических </a:t>
            </a:r>
            <a:r>
              <a:rPr lang="ru-RU" dirty="0" smtClean="0"/>
              <a:t>процедур</a:t>
            </a:r>
          </a:p>
          <a:p>
            <a:pPr marL="0" indent="0">
              <a:buNone/>
            </a:pPr>
            <a:r>
              <a:rPr lang="ru-RU" dirty="0" err="1" smtClean="0"/>
              <a:t>Хориоамнионит</a:t>
            </a:r>
            <a:r>
              <a:rPr lang="ru-RU" dirty="0" smtClean="0"/>
              <a:t>                              </a:t>
            </a:r>
          </a:p>
          <a:p>
            <a:pPr marL="0" indent="0">
              <a:buNone/>
            </a:pPr>
            <a:r>
              <a:rPr lang="ru-RU" dirty="0" smtClean="0"/>
              <a:t>Послеродовый </a:t>
            </a:r>
            <a:r>
              <a:rPr lang="ru-RU" dirty="0"/>
              <a:t>эндометрит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Септический </a:t>
            </a:r>
            <a:r>
              <a:rPr lang="ru-RU" dirty="0"/>
              <a:t>аборт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Септический </a:t>
            </a:r>
            <a:r>
              <a:rPr lang="ru-RU" dirty="0"/>
              <a:t>тромбофлебит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Послеродовой </a:t>
            </a:r>
            <a:r>
              <a:rPr lang="ru-RU" dirty="0"/>
              <a:t>сепсис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092324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Инфекция послеоперационной раны</a:t>
            </a:r>
          </a:p>
          <a:p>
            <a:pPr marL="0" indent="0">
              <a:buNone/>
            </a:pPr>
            <a:r>
              <a:rPr lang="ru-RU" dirty="0"/>
              <a:t> Инфекция после </a:t>
            </a:r>
            <a:r>
              <a:rPr lang="ru-RU" dirty="0" err="1"/>
              <a:t>эпизиотомии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Некротический </a:t>
            </a:r>
            <a:r>
              <a:rPr lang="ru-RU" dirty="0" err="1"/>
              <a:t>фасциит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Тазовый абсцесс </a:t>
            </a:r>
          </a:p>
          <a:p>
            <a:pPr marL="0" indent="0">
              <a:buNone/>
            </a:pPr>
            <a:r>
              <a:rPr lang="ru-RU" dirty="0"/>
              <a:t>Инфицирование шва на шейке матки </a:t>
            </a:r>
          </a:p>
          <a:p>
            <a:pPr marL="0" indent="0">
              <a:buNone/>
            </a:pPr>
            <a:r>
              <a:rPr lang="ru-RU" dirty="0" err="1"/>
              <a:t>Амниоцентез</a:t>
            </a:r>
            <a:r>
              <a:rPr lang="ru-RU" dirty="0"/>
              <a:t> - септический выкидыш </a:t>
            </a:r>
            <a:r>
              <a:rPr lang="ru-RU" dirty="0" err="1"/>
              <a:t>Кордоцентез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0860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Инфекции, не связанные с беременностью, но происходящие чаще во время беременности 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860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Инфекция </a:t>
            </a:r>
            <a:r>
              <a:rPr lang="ru-RU" dirty="0"/>
              <a:t>нижних </a:t>
            </a:r>
            <a:r>
              <a:rPr lang="ru-RU" dirty="0" smtClean="0"/>
              <a:t>мочевыводящих путей</a:t>
            </a:r>
          </a:p>
          <a:p>
            <a:pPr marL="0" indent="0">
              <a:buNone/>
            </a:pPr>
            <a:r>
              <a:rPr lang="ru-RU" dirty="0" smtClean="0"/>
              <a:t>Пиелонефрит</a:t>
            </a:r>
          </a:p>
          <a:p>
            <a:pPr marL="0" indent="0">
              <a:buNone/>
            </a:pPr>
            <a:r>
              <a:rPr lang="ru-RU" dirty="0" smtClean="0"/>
              <a:t>Малярия</a:t>
            </a:r>
          </a:p>
          <a:p>
            <a:pPr marL="0" indent="0">
              <a:buNone/>
            </a:pPr>
            <a:r>
              <a:rPr lang="ru-RU" dirty="0" err="1" smtClean="0"/>
              <a:t>Листериоз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Вирусный </a:t>
            </a:r>
            <a:r>
              <a:rPr lang="ru-RU" dirty="0"/>
              <a:t>гепатит (Е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r>
              <a:rPr lang="ru-RU" dirty="0" smtClean="0"/>
              <a:t>Пневмония</a:t>
            </a:r>
          </a:p>
          <a:p>
            <a:pPr marL="0" indent="0">
              <a:buNone/>
            </a:pPr>
            <a:r>
              <a:rPr lang="ru-RU" dirty="0" err="1" smtClean="0"/>
              <a:t>Кокцидиоидомикоз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Аспирационная </a:t>
            </a:r>
            <a:r>
              <a:rPr lang="ru-RU" dirty="0"/>
              <a:t>пневмония</a:t>
            </a:r>
          </a:p>
        </p:txBody>
      </p:sp>
    </p:spTree>
    <p:extLst>
      <p:ext uri="{BB962C8B-B14F-4D97-AF65-F5344CB8AC3E}">
        <p14:creationId xmlns:p14="http://schemas.microsoft.com/office/powerpoint/2010/main" val="36075935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</TotalTime>
  <Words>2407</Words>
  <Application>Microsoft Office PowerPoint</Application>
  <PresentationFormat>Широкоэкранный</PresentationFormat>
  <Paragraphs>201</Paragraphs>
  <Slides>54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8" baseType="lpstr">
      <vt:lpstr>Arial</vt:lpstr>
      <vt:lpstr>Calibri</vt:lpstr>
      <vt:lpstr>Calibri Light</vt:lpstr>
      <vt:lpstr>Тема Office</vt:lpstr>
      <vt:lpstr>Красноярский государственный медицинский университет им. проф. В.Ф. Войно-Ясенецкого Минздрава России Кафедра акушерства и гинекологии ИПО </vt:lpstr>
      <vt:lpstr>АКТУАЛЬНОСТЬ</vt:lpstr>
      <vt:lpstr>АКТУАЛЬНОСТЬ</vt:lpstr>
      <vt:lpstr>ОПРЕДЕЛЕНИЕ</vt:lpstr>
      <vt:lpstr>ОПРЕДЕЛЕНИЕ</vt:lpstr>
      <vt:lpstr>ОСНОВНЫЕ ФАКТОРЫ РИСКА</vt:lpstr>
      <vt:lpstr>Инфекции, связанные с беременностью и/или связанных с беременностью хирургических процедур </vt:lpstr>
      <vt:lpstr>Презентация PowerPoint</vt:lpstr>
      <vt:lpstr>Инфекции, не связанные с беременностью, но происходящие чаще во время беременности  </vt:lpstr>
      <vt:lpstr>Непредвиденные инфекции во время беременности</vt:lpstr>
      <vt:lpstr>Внутрибольничные инфекции </vt:lpstr>
      <vt:lpstr>Основные возбудители  в акушерстве и гинекологии</vt:lpstr>
      <vt:lpstr>Показания для проведения антибиотикопрофилактики </vt:lpstr>
      <vt:lpstr>Показания для проведения антибиотикопрофилактики </vt:lpstr>
      <vt:lpstr>Показания для проведения антибиотикопрофилактики </vt:lpstr>
      <vt:lpstr>Презентация PowerPoint</vt:lpstr>
      <vt:lpstr>Презентация PowerPoint</vt:lpstr>
      <vt:lpstr>Презентация PowerPoint</vt:lpstr>
      <vt:lpstr>ОСНОВАНИЯ ДЛЯ АНТИБИОТИКОТ0ЕРАПИИ  (с использованием лечебных схем)</vt:lpstr>
      <vt:lpstr>Презентация PowerPoint</vt:lpstr>
      <vt:lpstr>Диагностика сепсиса и септического шока должна основываться на четких критериях консенсуса "Сепсис-3</vt:lpstr>
      <vt:lpstr>Презентация PowerPoint</vt:lpstr>
      <vt:lpstr>Презентация PowerPoint</vt:lpstr>
      <vt:lpstr>Презентация PowerPoint</vt:lpstr>
      <vt:lpstr>Презентация PowerPoint</vt:lpstr>
      <vt:lpstr>Лабораторные и инструментальные исследования при подозрении на сепсис</vt:lpstr>
      <vt:lpstr>Клиника, классификация и методы диагностики</vt:lpstr>
      <vt:lpstr>Презентация PowerPoint</vt:lpstr>
      <vt:lpstr>КЛИНИКА ХОРИОАМНИОНИТА</vt:lpstr>
      <vt:lpstr>ПОСЛЕРОДОВЫЙ ЭНОДОМЕТРИТ</vt:lpstr>
      <vt:lpstr>КРИТЕРИИ ДИАГНОЗА ЭНДОМЕТРИТ</vt:lpstr>
      <vt:lpstr>Презентация PowerPoint</vt:lpstr>
      <vt:lpstr>Презентация PowerPoint</vt:lpstr>
      <vt:lpstr>Презентация PowerPoint</vt:lpstr>
      <vt:lpstr>Презентация PowerPoint</vt:lpstr>
      <vt:lpstr>Клиническая характеристика фаз течения перитонита </vt:lpstr>
      <vt:lpstr>Презентация PowerPoint</vt:lpstr>
      <vt:lpstr>Презентация PowerPoint</vt:lpstr>
      <vt:lpstr>Алгоритм диагностики сепсиса</vt:lpstr>
      <vt:lpstr>Презентация PowerPoint</vt:lpstr>
      <vt:lpstr>Презентация PowerPoint</vt:lpstr>
      <vt:lpstr>МЕТОДЫ ЛЕЧЕНИЯ</vt:lpstr>
      <vt:lpstr>ЛЕЧЕНИЕ ЭНДОМЕТРИТА</vt:lpstr>
      <vt:lpstr>Презентация PowerPoint</vt:lpstr>
      <vt:lpstr>Презентация PowerPoint</vt:lpstr>
      <vt:lpstr>Презентация PowerPoint</vt:lpstr>
      <vt:lpstr>ЛЕЧЕНИЕ ПЕРИТОНИТА</vt:lpstr>
      <vt:lpstr>Презентация PowerPoint</vt:lpstr>
      <vt:lpstr>ТЕРАПИЯ СЕПСИСА И СЕПТИЧЕСКОГО ШОКА</vt:lpstr>
      <vt:lpstr>Презентация PowerPoint</vt:lpstr>
      <vt:lpstr>Презентация PowerPoint</vt:lpstr>
      <vt:lpstr>Презентация PowerPoint</vt:lpstr>
      <vt:lpstr>Презентация PowerPoint</vt:lpstr>
      <vt:lpstr>ЛИТЕРАТУРА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Красноярский государственный медицинский университет им. проф. В.Ф. Войно-Ясенецкого Минздрава России Кафедра акушерства и гинекологии ИПО </dc:title>
  <dc:creator>RePack by Diakov</dc:creator>
  <cp:lastModifiedBy>RePack by Diakov</cp:lastModifiedBy>
  <cp:revision>21</cp:revision>
  <dcterms:created xsi:type="dcterms:W3CDTF">2021-10-05T08:42:12Z</dcterms:created>
  <dcterms:modified xsi:type="dcterms:W3CDTF">2021-10-05T11:50:46Z</dcterms:modified>
</cp:coreProperties>
</file>