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00" r:id="rId2"/>
    <p:sldId id="258" r:id="rId3"/>
    <p:sldId id="259" r:id="rId4"/>
    <p:sldId id="260" r:id="rId5"/>
    <p:sldId id="264" r:id="rId6"/>
    <p:sldId id="298" r:id="rId7"/>
    <p:sldId id="262" r:id="rId8"/>
    <p:sldId id="285" r:id="rId9"/>
    <p:sldId id="263" r:id="rId10"/>
    <p:sldId id="261" r:id="rId11"/>
    <p:sldId id="286" r:id="rId12"/>
    <p:sldId id="265" r:id="rId13"/>
    <p:sldId id="266" r:id="rId14"/>
    <p:sldId id="267" r:id="rId15"/>
    <p:sldId id="268" r:id="rId16"/>
    <p:sldId id="269" r:id="rId17"/>
    <p:sldId id="290" r:id="rId18"/>
    <p:sldId id="292" r:id="rId19"/>
    <p:sldId id="291" r:id="rId20"/>
    <p:sldId id="270" r:id="rId21"/>
    <p:sldId id="271" r:id="rId22"/>
    <p:sldId id="278" r:id="rId23"/>
    <p:sldId id="279" r:id="rId24"/>
    <p:sldId id="280" r:id="rId25"/>
    <p:sldId id="287" r:id="rId26"/>
    <p:sldId id="281" r:id="rId27"/>
    <p:sldId id="282" r:id="rId28"/>
    <p:sldId id="288" r:id="rId29"/>
    <p:sldId id="283" r:id="rId30"/>
    <p:sldId id="274" r:id="rId31"/>
    <p:sldId id="293" r:id="rId32"/>
    <p:sldId id="294" r:id="rId33"/>
    <p:sldId id="295" r:id="rId34"/>
    <p:sldId id="296" r:id="rId35"/>
    <p:sldId id="297" r:id="rId36"/>
    <p:sldId id="299" r:id="rId37"/>
    <p:sldId id="289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94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7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36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10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79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59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29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99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0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21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C560F-89FB-4A68-B2FD-32CB2FB48F87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98D86-C904-401A-BD4E-77FDF7181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20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5480" y="620688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«КРАСНОЯРСКИЙ ГОСУДАРСТВЕННЫЙ МЕДИЦИНСКИЙ УНИВЕРСИТЕТ ИМЕНИ ПРОФЕССОРА  В.Ф.ВОЙНО-ЯСЕНЕЦКОГО» МИНИСТЕРСТВА ЗДРАВООХРАНЕНИЯ РОССИЙСКОЙ ФЕДЕРАЦИИ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3552" y="2636912"/>
            <a:ext cx="8064896" cy="396044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планирования. Экономика и финансирование здравоохранения</a:t>
            </a:r>
            <a:r>
              <a:rPr lang="ru-RU" sz="20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по специальности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34.02.01-Сестринское дело</a:t>
            </a:r>
          </a:p>
          <a:p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Корман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Я.В.</a:t>
            </a:r>
          </a:p>
          <a:p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2018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4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822" y="122662"/>
            <a:ext cx="11011437" cy="65585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экономики здравоохранения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достижение максимального эффекта в оказании медицинской помощи при заданных затратах. В задачи экономики здравоохранения входит: определение расходов на различные виды медицинской помощи определение и нахождение материальных, трудовых и финансовых резервов при условии их рационального использования; определение путей повышения эффективности здравоохранения экономическое обоснование планов здравоохранения.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анализ;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анализ;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нормативов;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экономико-математические методы;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эксперимент и др.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24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36448"/>
            <a:ext cx="10561320" cy="598627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здравоохранения развивается по двум направлениям:</a:t>
            </a:r>
            <a:endParaRPr lang="ru-RU" sz="2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здравоохранения, изучающая пути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укрепления трудовых ресурсов страны;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экономичность здравоохранения, изучающая рациональное использование выделенных (государством) средств на здравоохранение.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здравоохранения рассматривается в 3-х аспектах: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эффективность;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эффективность;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эффективность.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023" y="301082"/>
            <a:ext cx="11586117" cy="63923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Финансовые средства организаций здравоохранения распределяются на две составляющие: </a:t>
            </a:r>
          </a:p>
          <a:p>
            <a:pPr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фонд оплаты труда с начислениями во внебюджетные государственные фонды, </a:t>
            </a:r>
          </a:p>
          <a:p>
            <a:pPr algn="just"/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средства, направляемые на содержание и развитие организаций здравоохранения. В настоящее время источниками финансовых ресурсов системы здравоохранения являются: </a:t>
            </a:r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34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4678" y="1825935"/>
            <a:ext cx="10515600" cy="205112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Источники финансирования лечебных учреждений.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629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5961888"/>
          </a:xfrm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источниками финансовых ресурсов системы здравоохранения являются: </a:t>
            </a:r>
          </a:p>
          <a:p>
            <a:pPr algn="just"/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средства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средства федерального бюджета, бюджетов республик в составе РФ и местных бюджетов, т.е. бюджетов всех уровней </a:t>
            </a:r>
          </a:p>
          <a:p>
            <a:pPr algn="just"/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системы ОМС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поступающие от государственных и общественных организаций (объединений), предприятий и других хозяйствующих субъектов </a:t>
            </a:r>
          </a:p>
          <a:p>
            <a:pPr algn="just"/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Внебюджетные средства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средства добровольного медицинского страхования (ДМС), личные средства граждан, безвозмездные и (или) благотворительные взносы и пожертвования, доходы от ценных бумаг, кредиты банков и других кредиторов и др. Финансовые средства государственной и муниципальной систем здравоохранения.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732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004" y="220968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Понятие о заработной плате. Виды заработной платы. Функции заработной платы. Формы оплаты труда медицинских работников.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44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55" y="721217"/>
            <a:ext cx="11405839" cy="59918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Заработная плата (оплата труда работника)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вознаграждение за труд в зависимости от квалификации работника, сложности, количества, качества и условий выполняемой работы, а также компенсационные и стимулирующие выплаты. (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 129 ТК России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Заработная плата (разг. зарплата) - денежная компенсация (об ином виде компенсаций практически неизвестно), которую работник получает в обмен на свою рабочую силу.</a:t>
            </a:r>
          </a:p>
          <a:p>
            <a:pPr marL="0" indent="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заработной платы: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заработная плата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Премии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Компенсационные выплаты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Стимулирующие выплаты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84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9938" y="386862"/>
            <a:ext cx="10673862" cy="57901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заработной платы: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Воспроизводственную;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Стимулирующую (мотивационную);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Социальную (способствующую реализации социальной справедливости);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Учетно-производственную, характеризующую меру участия живого труда в процессе образования цены продукта, его долю в совокупных издержках производства.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7862" y="457199"/>
            <a:ext cx="10515600" cy="5356348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заработной платы должен определяться, исходя из принципов: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Непрерывное повышение жизненного уровня трудящихся;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 производительности труда должен опережать рост средней заработной платы. Особенно это должно соблюдаться в сфере материального производства;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Должно учитываться значение отдельных отраслей и производств в системе народного хозяйства;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Должны учитываться различная квалификация работников и условия их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80646"/>
            <a:ext cx="10849708" cy="6131169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Надбавки и премии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вводятся для стимулирования добросовестного отношения к труду, повышения качества продукции и эффективности производства. </a:t>
            </a:r>
          </a:p>
          <a:p>
            <a:pPr marL="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Различие между надбавками и премиями в том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надбавки выплачиваются ежемесячно в одинаковом размере в течение установленного периода (например, надбавки за производительность выше нормы), а премии могут быть нерегулярными, и их размер существенно зависит от достигнутых результатов и меняется довольно часто. </a:t>
            </a:r>
          </a:p>
          <a:p>
            <a:pPr marL="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Надбавки и премии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отражают результаты собственных достижений работника.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613" y="570963"/>
            <a:ext cx="8596668" cy="75556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032" y="1452251"/>
            <a:ext cx="10205314" cy="388077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здравоохранения: определение, принципы, задачи и основные направления.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здравоохранения: определение, цели, задачи, направления. Современное состояние финансирования здравоохранения России.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лечебных учреждений.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 заработной плате. Виды заработной платы. Функции заработной платы. Формы оплаты труда медицинских работников.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медицинских работников бюджетных ЛПУ. Доплаты. Надбавки.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34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722" y="200722"/>
            <a:ext cx="11153078" cy="59762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оплаты труда предусматривает следующие составляющие, которые будут учитываться при исчислении заработной платы конкретного медицинского работника:</a:t>
            </a:r>
          </a:p>
          <a:p>
            <a:pPr marL="0" indent="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Базовый оклад.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Компенсационные выплаты.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Стимулирующие выплаты.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14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771" y="2394647"/>
            <a:ext cx="10383941" cy="188474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Оплата труда медицинских работников бюджетных ЛПУ. Доплаты. Надбавки.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788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624" y="353569"/>
            <a:ext cx="10515600" cy="12679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Минздрава РФ от 24-02-98 48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 Оплате Труда Работников Здравоохранения Российской Федерации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(2018) Актуально в 2018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2856" y="1463040"/>
            <a:ext cx="10780776" cy="52425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ОКЛАДОВ (СТАВОК)</a:t>
            </a:r>
          </a:p>
          <a:p>
            <a:pPr algn="just"/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связи с опасными для здоровья и особо тяжелыми условиями труда: Размеры окладов (ставок) работников учреждений (структурных подразделений) для лечения больных СПИД, ВИЧ - инфицированных, </a:t>
            </a:r>
            <a:r>
              <a:rPr lang="ru-RU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лепрозных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психически больных, больных туберкулезом и других учреждений (структурных подразделений) с опасными для здоровья и особо тяжелыми условиями труда повышаются на 60, 40, 30, 25 и 15 процентов по Перечню, утверждаемому Министерством здравоохранения Российской Федерации по согласованию с ЦК профсоюза работников здравоохранения Российской Федерации (приложение 3 к настоящему Приказу).  Конкретный перечень должностей работников, оклады (ставки) которых повышаются в связи с наличием в их работе опасных для здоровья и особо тяжелых условий труда, предусмотренных указанным Перечнем, утверждается руководителем учреждения по согласованию с выборным профсоюзным органом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24256"/>
            <a:ext cx="10732008" cy="5937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ДОПЛАТЫ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Работникам учреждений здравоохранения, в том числе водителям санитарного автотранспорта, состоящим в штате автотранспортных предприятий и других организаций, доплата за работу в ночное время производится в размере 50 процентов часовой тарифной ставки (должностного оклада) за каждый час работы в ночное время: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Рабочим - из расчета часовой тарифной ставки (оклада) с учетом повышения за работу в опасных для здоровья и особо тяжелых условиях труда;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Медицинским, фармацевтическим работникам, специалистам и служащим - из расчета должностного оклада по занимаемой должности.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Медицинскому персоналу, занятому оказанием экстренной, скорой и неотложной медицинской помощи, выездному персоналу и работникам связи станций (отделений) скорой медицинской помощи доплата за работу в ночное время производится соответственно в размере 100 процентов часовой тарифной ставки (должностного оклада). Перечень этих подразделений (должностей) утверждается руководителем учреждения по согласованию с выборным профсоюзным органом. </a:t>
            </a:r>
          </a:p>
          <a:p>
            <a:pPr marL="0" algn="just"/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95072"/>
            <a:ext cx="10939272" cy="666292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НАДБАВКИ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Надбавки за продолжительность непрерывной работы в учреждениях здравоохранения устанавливаются в следующих максимальных размерах: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80 процентов оклада (ставки, в размере 30 процентов оклада (ставки) за первые три года и по 25 процентов за каждые последующие два года непрерывной работы):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Старшим врачам станций (отделений) скорой медицинской помощи;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Врачам, среднему и младшему медицинскому персоналу и водителям, в том числе состоящим в штате автотранспортных предприятий, выездных бригад станций (отделений) скорой медицинской помощи и выездных реанимационных гематологических бригад;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Врачам, среднему и младшему медицинскому персоналу и водителям выездных бригад отделений плановой и экстренной консультативной медицинской помощи (станций санитарной авиации).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таких же размерах выплачиваются надбавки к часовым ставкам врачей - консультантов (врачей - специалистов), привлекаемых отделениями плановой и экстренной консультативной помощи (станциями санитарной авиации) для оказания экстренной консультативной медицинской помощи, с учетом их стажа непрерывной работы в учреждениях здравоохранения на врачебных должностях всех наименований, в т.ч. и по совместительству, за время выполнения указанной работы с учетом времени переезда;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41376"/>
            <a:ext cx="10988040" cy="62301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врачами выездных бригад станций (отделений) скорой медицинской помощи, перешедшими на должности главного врача станции скорой медицинской помощи и его заместителя, заведующих отделениями, подстанциями скорой медицинской помощи, а также за работниками из числа среднего медицинского персонала выездных бригад станций (отделений) скорой медицинской помощи, перешедшими на должности фельдшера (медицинской сестры) по приему вызовов и передаче их выездным бригадам или старшего фельдшера подстанции скорой медицинской помощи, сохраняются надбавки в размерах, соответствующих стажу непрерывной работы в выездных бригадах;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Врачам, среднему и младшему медицинскому персоналу хосписов и постоянно действующих передвижных медицинских отрядов в районах Крайнего Севера и приравненных к ним местностях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43840"/>
            <a:ext cx="10756392" cy="6388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ДРУГИЕ ВОПРОСЫ ОПЛАТЫ ТРУДА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дежурства на дому в нерабочее, в том числе ночное, время врачам и среднему медицинскому персоналу производится доплата из расчета 50 процентов должностного оклада за фактическое время дежурств. Эти дежурства выполняются в свободное от основной работы время.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случае вызова работника в учреждение время, затраченное им на оказание медицинской помощи, оплачивается из расчета должностного оклада врача или среднего медицинского персонала соответствующей специальности за фактически отработанные часы с учетом времени переезда.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Оплата труда врачей - консультантов, не являющихся штатными работниками учреждений здравоохранения, производится по ставкам почасовой оплаты труда, предусмотренным Постановлением Минтруда России от 21.01.93 N 7 "Об утверждении коэффициентов ставок почасовой оплаты труда работников, привлекаемых в учреждениях, организациях и на предприятиях, находящихся на бюджетном финансировании" для оплаты за проведение учебных занятий с аспирантами и слушателями учебных заведений по повышению квалификации руководящих работников и специалистов: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719816" cy="1803042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организаций, предприятий, производств и их структурных подразделений, работа в которых дает право на установление надбавки в размере 20 процентов оклада, за осуществление диагностики и лечения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вич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инфицированных, а также за работу, связанную с материалами, содержащими вирус иммунодефицита человека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2855" y="1560577"/>
            <a:ext cx="11095707" cy="3823906"/>
          </a:xfrm>
        </p:spPr>
        <p:txBody>
          <a:bodyPr>
            <a:no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Центры по профилактике и борьбе со СПИД Должности медицинского персонала, руководителей, специалистов, служащих и профессий рабочих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Учреждения и специализированные отделения учреждений здравоохранения, предназначенные для лечения больных СПИД и ВИЧ - инфицированных Должности медицинского персонала, руководителей, специалистов, служащих и профессий рабочих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Учреждения здравоохранения и их структурные подразделения, за исключением перечисленных в пунктах 1 и 2 Должности медицинского персонала, руководителей, специалистов, служащих и профессий рабочих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Лаборатории учреждений здравоохранения, на которые возложено органами здравоохранения обследование населения на ВИЧ - инфекцию и исследование поступающих крови и биологических жидкостей от больных СПИД и ВИЧ - инфицированных Должности медицинского персонала, руководителей, специалистов, служащих и профессий рабочих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46176"/>
            <a:ext cx="10515600" cy="553078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 - исследовательские учреждения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их структурные подразделения Должности медицинского персонала, руководителей, специалистов, служащих и профессий рабочих 6. Научно - производственные объединения и предприятия (производства) и их структурные подразделения по изготовлению медицинских иммунобиологических препаратов Должности руководителей, специалистов, служащих и профессий рабочих 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ПРИМЕЧАНИЕ: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каждом учреждении на основании Перечня должен быть составлен и утвержден по согласованию с выборным профсоюзным органом перечень работников, которым с учетом конкретных условий работы в данном учреждении, подразделении и должности (лечение, обеспечение диагностики, непосредственное обслуживание или контакт с больными и др.) может устанавливаться надбавка в размере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 процентов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оклада (тарифной ставки), в том числе и за каждый час работы в условиях, предусмотренных Перечнем. </a:t>
            </a:r>
          </a:p>
          <a:p>
            <a:pPr algn="just"/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90523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Учреждений, подразделений и должностей, работа в которых дает право работникам на повышение окладов (ставок) в связи с опасными для здоровья и особо тяжелыми условиями труда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8048" y="2346960"/>
            <a:ext cx="10515600" cy="451104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ПРИМЕЧАНИЯ: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Работникам, занятым на работах с равными условиями вредности или опасности, предусмотренными оклады (ставки) повышаются на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30 процентов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каждом учреждении на основании Перечня должен быть составлен и утвержден по согласованию с выборным профсоюзным органом перечень должностей работников, которым с учетом конкретных условий работы в данном учреждении, подразделении и должности (лечение, обеспечение, диагностики, экспертизы, непосредственное обслуживание или контакт с больными и др.) может повышаться оклад (ставка), в том числе и за каждый час работы в условиях, предусмотренным Перечнем.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0477" y="1334475"/>
            <a:ext cx="9293353" cy="359727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Планирование здравоохранения: определение, 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принципы, 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направления.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27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293" y="312234"/>
            <a:ext cx="10963507" cy="586472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24.04.2015 N 250н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особенностей проведения специальной оценки условий труда на рабочих местах отдельных категорий медицинских работников и перечня медицинской аппаратуры (аппаратов, приборов, оборудования), на нормальное функционирование которой могут оказывать воздействие средства измерений, используемые в ходе проведения специальной оценки условий труда" (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в Минюсте России 20.05.2015 N 37338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44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7340" y="467932"/>
            <a:ext cx="8596668" cy="9271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 расчета 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95046"/>
            <a:ext cx="10515600" cy="478191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за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отработ.время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Оклад *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К-во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отработанных дней / Общее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ко-во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рабочих дней в месяце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за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отработ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время = Оклад *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К-во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отработанных часов / Общее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к-во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рабочих часов в месяце.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= Тарифная ставка (дневная или часовая) *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К-во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отработанных дней (или часов) в месяце.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= Сдельная расценка *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К-во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единиц продукции (работ, услуг, операций) за месяц.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= Оплата за отработанное время + Премии + Доплаты — Удержан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 = 13% * (ЗП работника за отработанное время — Стандартные вычеты)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2103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Начисление страховых взносов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515815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Работодатель считает три вида взносов: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ОСС (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— ставка 2.9% до предельной базы, свыше 0% (социальные отчисления в связи с временной нетрудоспособностью и материнством) — платятся в ФНС с 2017 года;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ОСС (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ПФиНС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соцотчисления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травматизм платятся в ФСС;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ОПС — ставка 22% до предельной базы, свыше — 10%, (пенсионные отчисления) — платятся в ФНС с 2017 года;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 — ставка 5.1% со всей суммы дохода (медицинские отчисления) — платятся в ФНС.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Общий размер процента взносов от зарплаты составляет 30%.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69630"/>
            <a:ext cx="10515600" cy="6154615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Оклад работника 29500 руб. За сентябрь и октябрь 2017 года им отработаны все дни, согласно производственному календарю (21 и 22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раб.дня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соответственно). Другие выплаты ему не положены.</a:t>
            </a:r>
          </a:p>
          <a:p>
            <a:pPr indent="0" algn="just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Расчет:</a:t>
            </a:r>
          </a:p>
          <a:p>
            <a:pPr marL="571500" indent="-342900"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за сентябрь за отработанное время = 29500.</a:t>
            </a:r>
          </a:p>
          <a:p>
            <a:pPr marL="571500" indent="-342900"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за октябрь за отработанное время = 29500.</a:t>
            </a:r>
          </a:p>
          <a:p>
            <a:pPr marL="571500" indent="-342900"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 = 29500*13% = 3835.</a:t>
            </a:r>
          </a:p>
          <a:p>
            <a:pPr marL="571500" indent="-342900"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сумма взносов = 29500*30% = 8850.</a:t>
            </a:r>
          </a:p>
          <a:p>
            <a:pPr marL="571500" indent="-342900"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к выплаты = 29500 — 3835 = 25665.</a:t>
            </a:r>
          </a:p>
          <a:p>
            <a:pPr indent="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есть за полный месяц работник получает полный оклад, несмотря на то, что количество рабочих дней разное.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39968"/>
            <a:ext cx="10515600" cy="6131169"/>
          </a:xfrm>
        </p:spPr>
        <p:txBody>
          <a:bodyPr/>
          <a:lstStyle/>
          <a:p>
            <a:pPr indent="0" algn="just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неполный месяц: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Оклад — 29500 руб. В октябре 2017 года отработано 18 дней. Другие выплаты, кроме оклада, не положены.</a:t>
            </a:r>
          </a:p>
          <a:p>
            <a:pPr indent="0" algn="just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Расчет:</a:t>
            </a:r>
          </a:p>
          <a:p>
            <a:pPr marL="571500" indent="-342900"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за октябрь за отработанное время = 29500 * 18/22 = 24136,36.</a:t>
            </a:r>
          </a:p>
          <a:p>
            <a:pPr marL="571500" indent="-342900"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к выплате = 24136,36 — 13%*24136,36 = 20999.</a:t>
            </a:r>
          </a:p>
          <a:p>
            <a:pPr marL="571500" indent="-342900"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сумма взносов = 30%*24136,36 = 7240,91.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6477" y="633045"/>
            <a:ext cx="10515600" cy="5427785"/>
          </a:xfrm>
        </p:spPr>
        <p:txBody>
          <a:bodyPr/>
          <a:lstStyle/>
          <a:p>
            <a:pPr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работника установлена дневная тарифная ставка — 2400 руб. за день. В ноябре 2017 года им отработано 20 дней.</a:t>
            </a:r>
          </a:p>
          <a:p>
            <a:pPr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Расчет:</a:t>
            </a:r>
          </a:p>
          <a:p>
            <a:pPr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за ноябрь за отработанное время = 2400 * 20 = 48000.</a:t>
            </a:r>
          </a:p>
          <a:p>
            <a:pPr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ЗП к выплате = 48000 -48000*13% = 41760.</a:t>
            </a:r>
          </a:p>
          <a:p>
            <a:pPr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сумма взносов = 48000*30% = 14400.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 для закрепления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«экономика здравоохранения». Зачем нужны экономические знания медицинским работникам?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источники финансирования здравоохранения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включает в себя фонд оплаты труда?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новая система оплаты труда работников здравоохранения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бывают формы оплаты труда?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себя материальные ресурсы здравоохранения?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показатели используются для оценки платежеспособности организаций здравоохранения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себя основные средства в здравоохранении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используются для оценки основных средств?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себя оборотные средства в здравоохранении?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8534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3345" y="2038691"/>
            <a:ext cx="7940040" cy="140271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745" y="682580"/>
            <a:ext cx="11530361" cy="59412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	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7629" y="682580"/>
            <a:ext cx="1168647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разработка количественных и качественных показателей и мероприятий в области ЗО, направленных на удовлетворение потребностей населения в медицинской помощи; сложный динамический процесс в котором условно можно выделить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arenR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плана</a:t>
            </a:r>
          </a:p>
          <a:p>
            <a:pPr marL="742950" indent="-7429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 и его утверждение</a:t>
            </a:r>
          </a:p>
          <a:p>
            <a:pPr marL="742950" indent="-7429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выполнением плановых показателей</a:t>
            </a:r>
          </a:p>
          <a:p>
            <a:pPr marL="742950" indent="-7429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запланированных мероприятий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0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944" y="245327"/>
            <a:ext cx="10709855" cy="59316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планирования ЗО (ПЗО):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потребности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начеления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медицинской помощи, снижение уровней заболеваемости, смертности, инвалидности, увеличение трудовой активности.</a:t>
            </a:r>
          </a:p>
          <a:p>
            <a:pPr marL="0" indent="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ПЗО: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пропорциональное развитие всех видов медицинской помощи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Устранить диспропорции в обеспечении населения ресурсами (кадровыми, материально-техническими и др.)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Усовершенствовать формы и методы управления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35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rasgmu.ru/sys/files/attach/65/6507e74c53d5853d0e9c82770c6c2e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2" y="0"/>
            <a:ext cx="914399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48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409" y="2206752"/>
            <a:ext cx="10337999" cy="198729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Экономика здравоохранения: определение, цели, задачи, направления. Современное состояние финансирования здравоохранения России.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28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968" y="1"/>
            <a:ext cx="10515600" cy="10972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Финансы.jp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lum/>
          </a:blip>
          <a:stretch>
            <a:fillRect/>
          </a:stretch>
        </p:blipFill>
        <p:spPr>
          <a:xfrm>
            <a:off x="1051793" y="1097281"/>
            <a:ext cx="7731599" cy="576071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267" y="100360"/>
            <a:ext cx="11786839" cy="65346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здравоохранения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отраслевая экономическая наука, которая исследует действие объективных экономических законов, влияющих на удовлетворение потребностей населения в сохранении и укреплении здоровья.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здравоохранения в рамках законодательства осуществляют экономическую деятельность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работу по производству и реализации медицинских товаров и услуг, направленную на сохранение и укрепление здоровья населения, используя при этом различные финансовые, материальные, трудовые, информационные и другие ресурсы.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направлением экономики здравоохранения является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экономической эффективности медико-профилактических мероприятий и медицинской науки. Для этого используются косвенные расчеты стоимости дополнительно произведенной продукции или понесенного ущерба, прежде всего за счет ухудшения состояния здоровья населения. Актуальность проблем экономики объясняется тем, что растет потребность в медицинской помощи, ограничиваются средства на здравоохранение, повышаются стоимость медицинской помощи и социальная значимость здравоохранения в развитии производительных сил.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340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2545</Words>
  <Application>Microsoft Office PowerPoint</Application>
  <PresentationFormat>Широкоэкранный</PresentationFormat>
  <Paragraphs>169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БЮДЖЕТНОЕ ОБРАЗОВАТЕЛЬНОЕ УЧРЕЖДЕНИЕ ВЫСШЕГО ОБРАЗОВАНИЯ  «КРАСНОЯРСКИЙ ГОСУДАРСТВЕННЫЙ МЕДИЦИНСКИЙ УНИВЕРСИТЕТ ИМЕНИ ПРОФЕССОРА  В.Ф.ВОЙНО-ЯСЕНЕЦКОГО» МИНИСТЕРСТВА ЗДРАВООХРАНЕНИЯ РОССИЙСКОЙ ФЕДЕРАЦИИ  ФАРМАЦЕВТИЧЕСКИЙ КОЛЛЕДЖ</vt:lpstr>
      <vt:lpstr>План:</vt:lpstr>
      <vt:lpstr>1. Планирование здравоохранения: определение,  принципы,  задачи,  основные направления.  </vt:lpstr>
      <vt:lpstr>Презентация PowerPoint</vt:lpstr>
      <vt:lpstr>Презентация PowerPoint</vt:lpstr>
      <vt:lpstr>Презентация PowerPoint</vt:lpstr>
      <vt:lpstr>2. Экономика здравоохранения: определение, цели, задачи, направления. Современное состояние финансирования здравоохранения России.  </vt:lpstr>
      <vt:lpstr>Источники финансирования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3. Источники финансирования лечебных учреждений.  </vt:lpstr>
      <vt:lpstr>Презентация PowerPoint</vt:lpstr>
      <vt:lpstr>4. Понятие о заработной плате. Виды заработной платы. Функции заработной платы. Формы оплаты труда медицинских работников.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 Оплата труда медицинских работников бюджетных ЛПУ. Доплаты. Надбавки. </vt:lpstr>
      <vt:lpstr>Приказ Минздрава РФ от 24-02-98 48 “Об Оплате Труда Работников Здравоохранения Российской Федерации” (2018) Актуально в 2018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организаций, предприятий, производств и их структурных подразделений, работа в которых дает право на установление надбавки в размере 20 процентов оклада, за осуществление диагностики и лечения вич - инфицированных, а также за работу, связанную с материалами, содержащими вирус иммунодефицита человека</vt:lpstr>
      <vt:lpstr>Презентация PowerPoint</vt:lpstr>
      <vt:lpstr>Учреждений, подразделений и должностей, работа в которых дает право работникам на повышение окладов (ставок) в связи с опасными для здоровья и особо тяжелыми условиями труда</vt:lpstr>
      <vt:lpstr>Презентация PowerPoint</vt:lpstr>
      <vt:lpstr>Формула расчета </vt:lpstr>
      <vt:lpstr>Начисление страховых взносов</vt:lpstr>
      <vt:lpstr>Презентация PowerPoint</vt:lpstr>
      <vt:lpstr>Презентация PowerPoint</vt:lpstr>
      <vt:lpstr>Презентация PowerPoint</vt:lpstr>
      <vt:lpstr>Контрольные вопросы для закрепления</vt:lpstr>
      <vt:lpstr>Спасибо за внимание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№9 Тема: Основы планирования. Экономика и финансирование здравоохранения</dc:title>
  <dc:creator>Студент 301</dc:creator>
  <cp:lastModifiedBy>777</cp:lastModifiedBy>
  <cp:revision>42</cp:revision>
  <dcterms:created xsi:type="dcterms:W3CDTF">2018-02-22T02:50:42Z</dcterms:created>
  <dcterms:modified xsi:type="dcterms:W3CDTF">2018-07-03T16:30:04Z</dcterms:modified>
</cp:coreProperties>
</file>