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67" r:id="rId4"/>
    <p:sldId id="275" r:id="rId5"/>
    <p:sldId id="276" r:id="rId6"/>
    <p:sldId id="280" r:id="rId7"/>
    <p:sldId id="277" r:id="rId8"/>
    <p:sldId id="278" r:id="rId9"/>
    <p:sldId id="258" r:id="rId10"/>
    <p:sldId id="266" r:id="rId11"/>
    <p:sldId id="265" r:id="rId12"/>
    <p:sldId id="259" r:id="rId13"/>
    <p:sldId id="269" r:id="rId14"/>
    <p:sldId id="270" r:id="rId15"/>
    <p:sldId id="268" r:id="rId16"/>
    <p:sldId id="260" r:id="rId17"/>
    <p:sldId id="271" r:id="rId18"/>
    <p:sldId id="272" r:id="rId19"/>
    <p:sldId id="273" r:id="rId20"/>
    <p:sldId id="261" r:id="rId21"/>
    <p:sldId id="262" r:id="rId22"/>
    <p:sldId id="263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712968" cy="1896573"/>
          </a:xfrm>
        </p:spPr>
        <p:txBody>
          <a:bodyPr/>
          <a:lstStyle/>
          <a:p>
            <a:r>
              <a:rPr lang="ru-RU" sz="4000" dirty="0"/>
              <a:t>ВНУТРИСУСТАВНЫЕ ПЕРЕЛОМЫ </a:t>
            </a:r>
            <a:br>
              <a:rPr lang="ru-RU" sz="4000" dirty="0"/>
            </a:br>
            <a:r>
              <a:rPr lang="ru-RU" sz="4000" dirty="0" smtClean="0"/>
              <a:t>НА </a:t>
            </a:r>
            <a:r>
              <a:rPr lang="ru-RU" sz="4000" dirty="0"/>
              <a:t>ПРИМЕРЕ ПЕРЕЛОМОВ ЛОДЫЖЕК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365104"/>
            <a:ext cx="4248472" cy="144016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Выполнили: 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defRPr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Иванова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С.А.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509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пед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Иванова Л.С.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510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пед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910" y="421662"/>
            <a:ext cx="669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938"/>
            <a:ext cx="1656184" cy="167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5932" y="1369686"/>
            <a:ext cx="660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Кафедра </a:t>
            </a:r>
            <a:r>
              <a:rPr lang="ru-RU" sz="2000" b="1" i="1" dirty="0"/>
              <a:t>травматологии, ортопедии и нейрохирургии с курсом ПО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63766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7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</a:rPr>
              <a:t>Самая прочная фиксация отломков и осколков суставного конца кости не обеспечивает неподвижности краев трещины гиалинового хряща. Даже малейшие движения в суставе вызывают их смещение и, в лучшем случае, трещина хряща заживает неполноценным волокнистым хрящом, не обеспечивающим естественного перераспределения нагрузки на опорные поверхности замыкательных пластинок. Хроническая перегрузка в этих условиях ведет к включению компенсаторных перестроечных механизмов, возникновению хронического </a:t>
            </a:r>
            <a:r>
              <a:rPr lang="ru-RU" dirty="0" err="1">
                <a:solidFill>
                  <a:schemeClr val="tx1"/>
                </a:solidFill>
              </a:rPr>
              <a:t>синовита</a:t>
            </a:r>
            <a:r>
              <a:rPr lang="ru-RU" dirty="0">
                <a:solidFill>
                  <a:schemeClr val="tx1"/>
                </a:solidFill>
              </a:rPr>
              <a:t> и последующему развитию деформирующего артроза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МОРФОЛОГИЧЕСКИЕ </a:t>
            </a:r>
            <a:r>
              <a:rPr lang="ru-RU" sz="2800" dirty="0" smtClean="0"/>
              <a:t>ОСОБЕННОСТИ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253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ru-RU" dirty="0">
                <a:solidFill>
                  <a:schemeClr val="tx1"/>
                </a:solidFill>
              </a:rPr>
              <a:t>При наличии остаточного смещения после репозиции деформирующий артроз возникает в ранние сроки.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МОРФОЛОГИЧЕСКИЕ </a:t>
            </a:r>
            <a:r>
              <a:rPr lang="ru-RU" sz="2800" dirty="0" smtClean="0"/>
              <a:t>ОСОБЕННОСТИ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385792" cy="40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7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1480"/>
          </a:xfrm>
        </p:spPr>
        <p:txBody>
          <a:bodyPr/>
          <a:lstStyle/>
          <a:p>
            <a:r>
              <a:rPr lang="ru-RU" sz="3600" dirty="0" smtClean="0"/>
              <a:t>Клиника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Абсолютные симптомы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1. Патологическая подвижность – отсутствует.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2. Явно костная деформация – может определяться визуально при значительных подвывихах и вывихах в суставе; значительно реже удаётся прощупать острый край отломка в связи с быстро развивающейся припухлостью за счёт </a:t>
            </a:r>
            <a:r>
              <a:rPr lang="ru-RU" dirty="0" err="1">
                <a:solidFill>
                  <a:schemeClr val="tx1"/>
                </a:solidFill>
              </a:rPr>
              <a:t>имбибиции</a:t>
            </a:r>
            <a:r>
              <a:rPr lang="ru-RU" dirty="0">
                <a:solidFill>
                  <a:schemeClr val="tx1"/>
                </a:solidFill>
              </a:rPr>
              <a:t> тканей кровью и вторичного отёка.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3. Крепитация костных отломков – как правило, отсутствует. Может выявляться только при многооскольчатых переломах костей голеностопного сустава.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0464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Припухлость, видимая костная деформация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904656" cy="39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91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Припухлость, видимая костная деформация, кровоподтеки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8965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98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Характерные симптомы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1. Сглаженность и, в более поздние сроки, выбухание контуров сустава за счет напряжения его капсулы изливающейся кровью.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2. Локальная болезненность в проекции костных или связочных образований, соответствующая Вашему представлению о повреждениях, которые могли возникнуть в результате выясненного механизма травмы.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3. Болезненность при попытке смещения лодыжек, давлением на передние (задние) края верхушек лодыжек через заведомо неповрежденные ткани.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4. Резкое ограничение движений в суставе из-за боли.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1480"/>
          </a:xfrm>
        </p:spPr>
        <p:txBody>
          <a:bodyPr/>
          <a:lstStyle/>
          <a:p>
            <a:r>
              <a:rPr lang="ru-RU" sz="3600" dirty="0" smtClean="0"/>
              <a:t>Клиника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965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101480" cy="33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/>
              <a:t>АЛГОРИТМ ЭТАПНОЙ ПОМОЩИ ПРИ ЗАКРЫТОМ ПЕРЕЛОМЕ ЛОДЫЖЕК СО СМЕЩЕНИЕМ ОТЛОМКОВ</a:t>
            </a:r>
          </a:p>
        </p:txBody>
      </p:sp>
    </p:spTree>
    <p:extLst>
      <p:ext uri="{BB962C8B-B14F-4D97-AF65-F5344CB8AC3E}">
        <p14:creationId xmlns:p14="http://schemas.microsoft.com/office/powerpoint/2010/main" val="50982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/>
          <a:lstStyle/>
          <a:p>
            <a:r>
              <a:rPr lang="ru-RU" sz="4400" dirty="0" smtClean="0"/>
              <a:t>Первая медицинская помощь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1-2 таблетки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анальгина;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иммобилизацию подручными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средствами;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удобное положение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ожидании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эвакуации;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Транспортировать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сидя по назначению (в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травмпункт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травматологическое отделение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46005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82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r="6931"/>
          <a:stretch/>
        </p:blipFill>
        <p:spPr bwMode="auto">
          <a:xfrm>
            <a:off x="5220072" y="2852936"/>
            <a:ext cx="372066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ru-RU" sz="4400" dirty="0" smtClean="0"/>
              <a:t>Доврачебная помощь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931" y="1052736"/>
            <a:ext cx="6140293" cy="48574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Ввести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ненаркотические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анальгетики;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иммобилизацию табельными шинами (шиной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Крамера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Обогреть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показанию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санитарный транспорт и эвакуировать 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назначению.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1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5496"/>
          </a:xfrm>
        </p:spPr>
        <p:txBody>
          <a:bodyPr/>
          <a:lstStyle/>
          <a:p>
            <a:r>
              <a:rPr lang="ru-RU" sz="4400" dirty="0" smtClean="0"/>
              <a:t>Первая врачебная помощь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по схеме Колесникова (как правило - стресс-компенсированное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Ввести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промедол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2% - 1мл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в/м;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пункцию сустава, эвакуировать кровь и ввести 15-20 мл 1% раствора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новокаина;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обеспечить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иммобилизацию;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Эвакуировать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назначению.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28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Перелом лодыжки </a:t>
            </a:r>
            <a:r>
              <a:rPr lang="ru-RU" sz="3200" dirty="0"/>
              <a:t>– </a:t>
            </a:r>
            <a:r>
              <a:rPr lang="ru-RU" sz="3200" dirty="0">
                <a:solidFill>
                  <a:schemeClr val="tx1"/>
                </a:solidFill>
              </a:rPr>
              <a:t>внутрисуставное нарушение целостности сустава, которое возникает при усиленном повороте стопы вовнутрь, опущении свода стопы, отведении ее либо к центральной оси тела, либо от нее.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27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507288" cy="51454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. Состояние по схеме Колесникова стресс-компенсированное (как правило).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2. Осмотреть голеностопный сустав, сравнивая с контралатеральным, и установить предварительный диагноз.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3. Сделать рентгенографию голеностопного сустава в двух проекциях.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4. Произвести блокаду места перелома, введя внутрь сустава 15-20 мл 1% раствора новокаина.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5. Произвести одномоментную репозицию.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6. Наложить U-образную гипсовую повязку.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7. Сделать </a:t>
            </a:r>
            <a:r>
              <a:rPr lang="ru-RU" dirty="0" err="1">
                <a:solidFill>
                  <a:schemeClr val="tx1"/>
                </a:solidFill>
              </a:rPr>
              <a:t>рентгенконтроль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8. При необходимости снять гипс и произвести дополнительное вправление отломков.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9. Повторить </a:t>
            </a:r>
            <a:r>
              <a:rPr lang="ru-RU" dirty="0" err="1">
                <a:solidFill>
                  <a:schemeClr val="tx1"/>
                </a:solidFill>
              </a:rPr>
              <a:t>рентгенконтроль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10. Оформить необходимые документы.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11. Дать необходимые рекомендации и отпустить домой с назначением явки на следующий день для контроля состояния конечности и гипсовой повязки.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5496"/>
          </a:xfrm>
        </p:spPr>
        <p:txBody>
          <a:bodyPr/>
          <a:lstStyle/>
          <a:p>
            <a:r>
              <a:rPr lang="ru-RU" sz="4400" dirty="0" smtClean="0"/>
              <a:t>Квалифицированная помощь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01712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5496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Примечание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Очень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</a:rPr>
              <a:t>часто одномоментная репозиция не дает идеального сопоставления отломков, что после сращения перелома подтверждается хронической припухлостью сустава (хронический </a:t>
            </a:r>
            <a:r>
              <a:rPr lang="ru-RU" i="1" dirty="0" err="1">
                <a:solidFill>
                  <a:schemeClr val="tx1"/>
                </a:solidFill>
                <a:latin typeface="Times New Roman"/>
                <a:ea typeface="Times New Roman"/>
              </a:rPr>
              <a:t>синовит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</a:rPr>
              <a:t>) и болями снижающими </a:t>
            </a:r>
            <a:r>
              <a:rPr lang="ru-RU" i="1" dirty="0" err="1">
                <a:solidFill>
                  <a:schemeClr val="tx1"/>
                </a:solidFill>
                <a:latin typeface="Times New Roman"/>
                <a:ea typeface="Times New Roman"/>
              </a:rPr>
              <a:t>трудо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</a:rPr>
              <a:t>- и дееспособность больного. Иногда, даже после идеальной репозиции возникает вторичное смещение, в результате того, что по мере </a:t>
            </a:r>
            <a:r>
              <a:rPr lang="ru-RU" i="1" dirty="0" err="1">
                <a:solidFill>
                  <a:schemeClr val="tx1"/>
                </a:solidFill>
                <a:latin typeface="Times New Roman"/>
                <a:ea typeface="Times New Roman"/>
              </a:rPr>
              <a:t>спадения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</a:rPr>
              <a:t> отека гипс становится излишне объемным. Больного приходится оперировать через несколько недель или даже месяцев после травмы без гарантии отличных результатов. Поэтому,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показанием к одномоментной закрытой репозиции являются только изолированные переломы лодыжек без разрыва синдесмоза и подвывихов в суставе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</a:rPr>
              <a:t>. Всех остальных следует направлять специализированное отделение.</a:t>
            </a:r>
            <a:endParaRPr lang="ru-RU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</a:rPr>
              <a:t>неудовлетворительном результате репозиции отломков больного также следует направить для оперативного лечения.</a:t>
            </a:r>
            <a:endParaRPr lang="ru-RU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90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1419"/>
          </a:xfrm>
        </p:spPr>
        <p:txBody>
          <a:bodyPr>
            <a:normAutofit fontScale="92500"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Госпитализировать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больного.</a:t>
            </a:r>
            <a:endParaRPr lang="ru-RU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Провести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обследование больного в объёме, необходимом для оперативного вмешательства.</a:t>
            </a:r>
            <a:endParaRPr lang="ru-RU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одно- двухдневной давности перелома и умеренным подвывихом перед операцией может быть произведена  попытка одномоментной репозиции под наркозом с последующей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трансартикулярной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фиксацией спицами, при неудовлетворительном результате выполняется открытая репозиция, остеосинтез по АО.</a:t>
            </a:r>
            <a:endParaRPr lang="ru-RU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Обеспечить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иммобилизацию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U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-образной гипсовой повязкой.</a:t>
            </a:r>
            <a:endParaRPr lang="ru-RU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спадению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отёка и снятия швов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U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-образную повязку следует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подбинтовывать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эластическим бинтом.</a:t>
            </a:r>
            <a:endParaRPr lang="ru-RU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Выписать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на амбулаторное лечение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endParaRPr lang="ru-RU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35496"/>
          </a:xfrm>
        </p:spPr>
        <p:txBody>
          <a:bodyPr/>
          <a:lstStyle/>
          <a:p>
            <a:r>
              <a:rPr lang="ru-RU" sz="2800" dirty="0" smtClean="0"/>
              <a:t>Специализированная (высококвалифицированная) помощь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211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rentgen-ruki-palcy-konech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676"/>
            <a:ext cx="9144000" cy="53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8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13924" r="20029" b="8017"/>
          <a:stretch/>
        </p:blipFill>
        <p:spPr bwMode="auto">
          <a:xfrm>
            <a:off x="179512" y="1"/>
            <a:ext cx="871296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84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976664" cy="513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13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3488"/>
          </a:xfrm>
        </p:spPr>
        <p:txBody>
          <a:bodyPr/>
          <a:lstStyle/>
          <a:p>
            <a:r>
              <a:rPr lang="ru-RU" sz="4400" dirty="0" err="1" smtClean="0"/>
              <a:t>Пронационный</a:t>
            </a:r>
            <a:r>
              <a:rPr lang="ru-RU" sz="4400" dirty="0" smtClean="0"/>
              <a:t> перелом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0141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Inconsolata"/>
              </a:rPr>
              <a:t>Причиной появления служит подворачивание стопы от центральной оси </a:t>
            </a:r>
            <a:r>
              <a:rPr lang="ru-RU" dirty="0" smtClean="0">
                <a:solidFill>
                  <a:schemeClr val="tx1"/>
                </a:solidFill>
                <a:latin typeface="Inconsolata"/>
              </a:rPr>
              <a:t>тела</a:t>
            </a:r>
            <a:r>
              <a:rPr lang="ru-RU" dirty="0" smtClean="0">
                <a:solidFill>
                  <a:srgbClr val="5A5A60"/>
                </a:solidFill>
                <a:latin typeface="Inconsolata"/>
              </a:rPr>
              <a:t>.</a:t>
            </a:r>
          </a:p>
          <a:p>
            <a:pPr marL="0" indent="0">
              <a:spcAft>
                <a:spcPts val="0"/>
              </a:spcAft>
              <a:buNone/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Формула </a:t>
            </a:r>
            <a:r>
              <a:rPr lang="ru-RU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пронационного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перелома </a:t>
            </a:r>
            <a:r>
              <a:rPr lang="ru-RU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Дюпюитрена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: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отрывной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перелом медиальной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лодыжки,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оскольчатый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или косой перелом малоберцовой кости в нижней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1/3,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разрыв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межберцового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синдесмоза,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подвывих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стопы кнаружи.</a:t>
            </a: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11621"/>
            <a:ext cx="1495863" cy="211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11621"/>
            <a:ext cx="1296144" cy="20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3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0"/>
            <a:ext cx="9139747" cy="684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52" y="1426121"/>
            <a:ext cx="3065048" cy="19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3488"/>
          </a:xfrm>
        </p:spPr>
        <p:txBody>
          <a:bodyPr/>
          <a:lstStyle/>
          <a:p>
            <a:r>
              <a:rPr lang="ru-RU" sz="4400" dirty="0" err="1" smtClean="0"/>
              <a:t>Супинационный</a:t>
            </a:r>
            <a:r>
              <a:rPr lang="ru-RU" sz="4400" dirty="0" smtClean="0"/>
              <a:t> перелом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6768752" cy="56166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Inconsolata"/>
              </a:rPr>
              <a:t>Причиной появления служит подворачивание стопы к центральной оси тела.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Формула перелома </a:t>
            </a:r>
            <a:r>
              <a:rPr lang="ru-RU" b="1" dirty="0" err="1" smtClean="0">
                <a:solidFill>
                  <a:schemeClr val="tx1"/>
                </a:solidFill>
              </a:rPr>
              <a:t>Мальгеня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косой перелом внутренней лодыжки,</a:t>
            </a:r>
          </a:p>
          <a:p>
            <a:pPr marL="457200" lvl="0" indent="-457200">
              <a:buFont typeface="+mj-lt"/>
              <a:buAutoNum type="arabicPeriod"/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отрывной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(поперечный) перелом наружной лодыжки;</a:t>
            </a:r>
          </a:p>
          <a:p>
            <a:pPr marL="457200" lvl="0" indent="-457200">
              <a:buFont typeface="+mj-lt"/>
              <a:buAutoNum type="arabicPeriod"/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иногда - подвывих (вывих) стопы </a:t>
            </a:r>
            <a:r>
              <a:rPr lang="ru-RU" sz="2600" dirty="0" err="1">
                <a:solidFill>
                  <a:schemeClr val="tx1"/>
                </a:solidFill>
                <a:latin typeface="Times New Roman"/>
                <a:ea typeface="Times New Roman"/>
              </a:rPr>
              <a:t>кнутри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marL="457200" indent="-457200">
              <a:buFont typeface="+mj-lt"/>
              <a:buAutoNum type="arabicPeriod"/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sz="2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чисто </a:t>
            </a:r>
            <a:r>
              <a:rPr lang="ru-RU" sz="2600" dirty="0" err="1">
                <a:solidFill>
                  <a:schemeClr val="tx1"/>
                </a:solidFill>
                <a:latin typeface="Times New Roman"/>
                <a:ea typeface="Times New Roman"/>
              </a:rPr>
              <a:t>супинационном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 механизме травмы перелом </a:t>
            </a:r>
            <a:r>
              <a:rPr lang="ru-RU" sz="2600" dirty="0" err="1">
                <a:solidFill>
                  <a:schemeClr val="tx1"/>
                </a:solidFill>
                <a:latin typeface="Times New Roman"/>
                <a:ea typeface="Times New Roman"/>
              </a:rPr>
              <a:t>Мальгеня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 всегда является опорным.      </a:t>
            </a:r>
          </a:p>
          <a:p>
            <a:pPr marL="457200" indent="-457200">
              <a:buFont typeface="+mj-lt"/>
              <a:buAutoNum type="arabicPeriod"/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sz="2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</a:rPr>
              <a:t>добавлении к супинации стопы перегрузки по оси голени (прыжок с высоты) косая плоскость излома начинается не в углу между опорной суставной поверхностью и медиальной лодыжкой, а все больше кнаружи. Если плоскость излома начинается по середине опорной суставной поверхности большеберцовой кости, и даже далее, перелом становится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не опорным.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9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3488"/>
          </a:xfrm>
        </p:spPr>
        <p:txBody>
          <a:bodyPr/>
          <a:lstStyle/>
          <a:p>
            <a:r>
              <a:rPr lang="ru-RU" sz="4400" dirty="0" err="1" smtClean="0"/>
              <a:t>Экстензионный</a:t>
            </a:r>
            <a:r>
              <a:rPr lang="ru-RU" sz="4400" dirty="0" smtClean="0"/>
              <a:t> перелом</a:t>
            </a:r>
            <a:endParaRPr lang="ru-RU" sz="4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 b="3679"/>
          <a:stretch/>
        </p:blipFill>
        <p:spPr bwMode="auto">
          <a:xfrm>
            <a:off x="0" y="1124744"/>
            <a:ext cx="9144000" cy="550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53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09" y="1484784"/>
            <a:ext cx="411720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МОРФОЛОГИЧЕСКИЕ </a:t>
            </a:r>
            <a:r>
              <a:rPr lang="ru-RU" sz="2800" dirty="0" smtClean="0"/>
              <a:t>ОСОБЕННОСТИ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4978896" cy="5400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</a:rPr>
              <a:t>Особенностью кровоснабжения эпифизов является то, что со стороны опорной суставной поверхности покрытой гиалиновым хрящом в кость не проникают кровеносные сосуды. Поэтому при ряде переломов полностью нарушается кровоснабжение отломков, что часто ведет к секвестрации и асептическим некрозам.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146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150</TotalTime>
  <Words>944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ВНУТРИСУСТАВНЫЕ ПЕРЕЛОМЫ  НА ПРИМЕРЕ ПЕРЕЛОМОВ ЛОДЫЖЕК</vt:lpstr>
      <vt:lpstr>Определение</vt:lpstr>
      <vt:lpstr>Презентация PowerPoint</vt:lpstr>
      <vt:lpstr>Презентация PowerPoint</vt:lpstr>
      <vt:lpstr>Пронационный перелом</vt:lpstr>
      <vt:lpstr>Презентация PowerPoint</vt:lpstr>
      <vt:lpstr>Супинационный перелом</vt:lpstr>
      <vt:lpstr>Экстензионный перелом</vt:lpstr>
      <vt:lpstr>МОРФОЛОГИЧЕСКИЕ ОСОБЕННОСТИ </vt:lpstr>
      <vt:lpstr>МОРФОЛОГИЧЕСКИЕ ОСОБЕННОСТИ </vt:lpstr>
      <vt:lpstr>МОРФОЛОГИЧЕСКИЕ ОСОБЕННОСТИ </vt:lpstr>
      <vt:lpstr>Клиника</vt:lpstr>
      <vt:lpstr>Припухлость, видимая костная деформация</vt:lpstr>
      <vt:lpstr>Припухлость, видимая костная деформация, кровоподтеки</vt:lpstr>
      <vt:lpstr>Клиника</vt:lpstr>
      <vt:lpstr>АЛГОРИТМ ЭТАПНОЙ ПОМОЩИ ПРИ ЗАКРЫТОМ ПЕРЕЛОМЕ ЛОДЫЖЕК СО СМЕЩЕНИЕМ ОТЛОМКОВ</vt:lpstr>
      <vt:lpstr>Первая медицинская помощь</vt:lpstr>
      <vt:lpstr>Доврачебная помощь</vt:lpstr>
      <vt:lpstr>Первая врачебная помощь</vt:lpstr>
      <vt:lpstr>Квалифицированная помощь</vt:lpstr>
      <vt:lpstr>Примечание</vt:lpstr>
      <vt:lpstr>Специализированная (высококвалифицированная) помощь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ВНУТРИСУСТАВНЫЕ ПЕРЕЛОМЫ    НА ПРИМЕРЕ ПЕРЕЛОМОВ ЛОДЫЖЕК</dc:title>
  <dc:creator>Пользователь</dc:creator>
  <cp:lastModifiedBy>Лиля</cp:lastModifiedBy>
  <cp:revision>11</cp:revision>
  <dcterms:created xsi:type="dcterms:W3CDTF">2018-11-18T06:49:03Z</dcterms:created>
  <dcterms:modified xsi:type="dcterms:W3CDTF">2018-11-18T12:31:17Z</dcterms:modified>
</cp:coreProperties>
</file>