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4" r:id="rId15"/>
    <p:sldId id="275" r:id="rId16"/>
    <p:sldId id="276" r:id="rId17"/>
    <p:sldId id="283" r:id="rId18"/>
    <p:sldId id="282" r:id="rId19"/>
    <p:sldId id="277" r:id="rId20"/>
    <p:sldId id="281" r:id="rId21"/>
    <p:sldId id="284" r:id="rId22"/>
    <p:sldId id="28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7986"/>
    <a:srgbClr val="21D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F4B0F-C4E9-4DC9-83DC-AEB962803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DED299-E1D5-43FF-8A65-4325FE075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692C7B-55DC-4020-BFB3-8F83DBBE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3F17-19DC-4481-92E6-1BDADCBAFDE3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3659DC-0398-4C4A-8CEE-2D2B993C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883E5-2F8B-467F-9C82-07CB656D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ED59-4D0D-4C26-8D15-AD5456E13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04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A1C0B-F258-4D89-9197-431C6A75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4AFA2F-D388-4D7E-989D-50BB5BFF5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0F559-FAE6-420A-B156-1FCB1076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3F17-19DC-4481-92E6-1BDADCBAFDE3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9013F-A640-4200-BEEC-532015E2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BB2DB-4656-486B-AB88-3F0DC9A9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ED59-4D0D-4C26-8D15-AD5456E13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2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A9AA65-02F5-4420-B7CA-DEA1D1C9D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C2940A-E77A-4C45-BC1B-1DAE60535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90016-FCAB-4605-960B-9BD3522F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3F17-19DC-4481-92E6-1BDADCBAFDE3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55685-DFA3-45A5-9575-EAF752E6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90746-D9FE-494D-AF97-1CF5D6FF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ED59-4D0D-4C26-8D15-AD5456E13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2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459EA-38AE-4B13-9D67-4CDA7C51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998EB-ED4D-4A5D-B061-E710C0F70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DC7CF8-0DC1-45CC-8E71-C79D95356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3F17-19DC-4481-92E6-1BDADCBAFDE3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072B5-38D0-4689-831D-B274B4CB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485191-3FD6-46A9-B90A-BA9F66E8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ED59-4D0D-4C26-8D15-AD5456E13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4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8054C-C67B-45E8-B221-BEC5392C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D4ECAB-E7F5-4DF4-8CDA-96E0028C4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DCDE0-57AF-41F1-8C57-070C4342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3F17-19DC-4481-92E6-1BDADCBAFDE3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75EA5-6AD7-4CB3-BC44-6A2FFC65C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104A4-2DD7-44A9-B0AB-FAB523B5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ED59-4D0D-4C26-8D15-AD5456E13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2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EE16A-BA94-4689-A373-1744D132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B22E6-9BF9-4655-8495-B88E4BA51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CE5553-3195-4235-B2B6-8B2993134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C5E4F8-6414-4922-90E2-7163C1D20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3F17-19DC-4481-92E6-1BDADCBAFDE3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5A6EFA-353C-483D-B565-D2280135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0AE116-3242-4B8A-9BEB-73AD0D60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ED59-4D0D-4C26-8D15-AD5456E13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5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11781-B685-4FDE-81F7-2C53524ED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62F5F-7738-484A-95E2-64D22B707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3B1F77-89C8-47AE-BD2E-53BC7CFB1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A1A638-C438-4116-A318-5B3CFD3A0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59406B-BB59-4CDB-BA01-A53C0A68A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708DA9-2BE5-4DD2-BE4F-096F7061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3F17-19DC-4481-92E6-1BDADCBAFDE3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C216F6-C935-4584-B3CA-0F4B17E9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C3E88C-B899-433A-BF64-8D708DA6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ED59-4D0D-4C26-8D15-AD5456E13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14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DD55D-9834-46B1-BB96-30CBF5BE4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25D990-9821-4370-BA6F-3306AB164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3F17-19DC-4481-92E6-1BDADCBAFDE3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B47C70-C51E-47FF-AB04-3A02A4D2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F8AD47-AD8C-40D8-9C77-594DDAE9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ED59-4D0D-4C26-8D15-AD5456E13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4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3158F6-7927-435C-9516-4C53086DF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3F17-19DC-4481-92E6-1BDADCBAFDE3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CA678E-CC18-492B-912E-F8B23EF0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592D60-DD13-492A-931A-9651E82D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ED59-4D0D-4C26-8D15-AD5456E13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5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F75B2-E8AA-4278-A360-C6B8E575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3DC12-038D-4D0E-A9A4-D6BD52EE0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105094-DC40-4472-9FC8-94AFE6ED5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5B06F9-4D1E-4454-A141-E2DF6055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3F17-19DC-4481-92E6-1BDADCBAFDE3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5E066F-1DBA-4CF6-B07C-6D0565EC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F5749F-C81E-4DD1-A6AF-F1D10792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ED59-4D0D-4C26-8D15-AD5456E13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10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B1B62-147A-4EF1-90C0-A8DE5935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CE7C54-23B0-488C-A120-933E2598D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EB074B-C44D-40F8-8921-B6BEC7215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453C8-7C2D-4C1F-AEF0-7E82382D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63F17-19DC-4481-92E6-1BDADCBAFDE3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95F13E-B3ED-4A7E-9C68-CE778116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4695A9-62EC-42E1-A17B-5AD7DA06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AED59-4D0D-4C26-8D15-AD5456E13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4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C1E5E3-C787-4FD4-9AC3-69A72179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EC070D-A902-426F-8079-FE3E2CB40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1794A-1AEF-4584-830D-F310313AD3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63F17-19DC-4481-92E6-1BDADCBAFDE3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EDB19-F7B7-4108-B360-095CF4E0D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1B4DC3-A8C0-4421-A95E-111C39AFA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ED59-4D0D-4C26-8D15-AD5456E13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1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ubs.rsna.org/doi/full/10.1148/rg.201919010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8E8BA8-316E-4598-8F26-F92306A4B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2217" y="2660272"/>
            <a:ext cx="9144000" cy="2387600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sz="3200" b="1" dirty="0">
                <a:solidFill>
                  <a:srgbClr val="0F7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визуализации карциномы Меркеля</a:t>
            </a: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02AE10F6-D748-449F-9BEF-5082CD90A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4522" y="272404"/>
            <a:ext cx="8355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ФГБОУ ВО "Красноярский государственный медицинский университет имени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/>
              <a:t>профессора </a:t>
            </a:r>
            <a:r>
              <a:rPr lang="ru-RU" altLang="ru-RU" sz="1800" b="1" dirty="0" err="1"/>
              <a:t>В.Ф.Войно-Ясенецкого</a:t>
            </a:r>
            <a:r>
              <a:rPr lang="ru-RU" altLang="ru-RU" sz="1800" b="1" dirty="0"/>
              <a:t>" Министерства здравоохранения РФ</a:t>
            </a: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EC37FAF8-C1D6-459A-8141-A49FE5756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83" y="939800"/>
            <a:ext cx="3676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Кафедра лучевой диагностики ИПО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0EC756-F34F-441B-A72A-6DF136240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485" y="1720202"/>
            <a:ext cx="2627604" cy="262760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2224B01-4450-4CE5-9853-68F682C39A66}"/>
              </a:ext>
            </a:extLst>
          </p:cNvPr>
          <p:cNvSpPr/>
          <p:nvPr/>
        </p:nvSpPr>
        <p:spPr>
          <a:xfrm>
            <a:off x="5955506" y="5960703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b="1" dirty="0">
                <a:solidFill>
                  <a:srgbClr val="0F79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</a:t>
            </a:r>
            <a:r>
              <a:rPr lang="ru-RU" altLang="ru-RU" sz="2000" b="1" dirty="0">
                <a:solidFill>
                  <a:srgbClr val="0F7986"/>
                </a:solidFill>
              </a:rPr>
              <a:t> </a:t>
            </a:r>
            <a:r>
              <a:rPr lang="ru-RU" altLang="ru-RU" dirty="0" err="1"/>
              <a:t>Ремкевич</a:t>
            </a:r>
            <a:r>
              <a:rPr lang="ru-RU" altLang="ru-RU" dirty="0"/>
              <a:t> Е.Е, ординатор 2-го года кафедры лучевой диагностики ИПО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BE1215-E392-4ECD-9531-27358DD9E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97" t="32976" r="39799" b="40595"/>
          <a:stretch/>
        </p:blipFill>
        <p:spPr>
          <a:xfrm>
            <a:off x="492867" y="1494065"/>
            <a:ext cx="7034604" cy="28468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3613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F93FEA-6A44-43B4-BD88-48A4C2F3B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52" y="4926633"/>
            <a:ext cx="11632095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Карцинома Меркеля у 54-летней пациентки. </a:t>
            </a:r>
          </a:p>
          <a:p>
            <a:pPr marL="0" indent="0">
              <a:buNone/>
            </a:pPr>
            <a:r>
              <a:rPr lang="ru-RU" dirty="0"/>
              <a:t>КТ-изображение левой нижней конечности в аксиальной проекции, с контрастированием, визуализируется очаговое утолщение кожи (стрелка) вдоль задней медиальной части нижней конечности.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B4C2B8-30F0-432A-8709-8388C1F1E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232" y="293550"/>
            <a:ext cx="48891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0951B9-733E-4127-80EA-5A86AF3CD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3" y="4633459"/>
            <a:ext cx="11162969" cy="614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Карцинома Меркеля у 80-летней пациентки.</a:t>
            </a:r>
          </a:p>
          <a:p>
            <a:pPr marL="0" indent="0">
              <a:buNone/>
            </a:pPr>
            <a:r>
              <a:rPr lang="ru-RU" dirty="0"/>
              <a:t>КТ-изображение правой нижней конечности в аксиальной проекции, с контрастированием, визуализируется некротический кожный узел вдоль передней поверхности нижней конечности (стрелки).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F1FC3D-8A3F-4A38-948C-F0E3531D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639" y="236718"/>
            <a:ext cx="4043863" cy="41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03EA004-7652-443F-979D-389D85F8C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81" y="4834393"/>
            <a:ext cx="10515600" cy="412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Карцинома Меркеля у 66-летней пациентки. </a:t>
            </a:r>
          </a:p>
          <a:p>
            <a:pPr marL="0" indent="0">
              <a:buNone/>
            </a:pPr>
            <a:r>
              <a:rPr lang="ru-RU" dirty="0"/>
              <a:t>КТ-изображение грудной клетки в  аксиальной проекции, с контрастированием, визуализируется  подкожный узел в мягких тканях (стрелка).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043EA1-85B1-442E-A0A6-1F30E5878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45" y="193399"/>
            <a:ext cx="5006142" cy="45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91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BCB8227-B22B-4D23-A62F-27AC46270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82" y="4693125"/>
            <a:ext cx="12040678" cy="3954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Регионарный метастаз у 70-летней пациентки с карциномой Меркеля. </a:t>
            </a:r>
          </a:p>
          <a:p>
            <a:r>
              <a:rPr lang="ru-RU" sz="2400" dirty="0"/>
              <a:t>МР-картина левой плечевой кости, после резекции и лучевой терапии дистального отдела верхней конечности.  На корональном срезе в режиме Т2 визуализируется  </a:t>
            </a:r>
            <a:r>
              <a:rPr lang="ru-RU" sz="2400" dirty="0" err="1"/>
              <a:t>гиперинтенсивное</a:t>
            </a:r>
            <a:r>
              <a:rPr lang="ru-RU" sz="2400" dirty="0"/>
              <a:t> образование (стрелки), располагающееся в области трицепса и плечевой мышцы, прилегающей к плечевой кости (*).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7B25B6-DC1C-4C0E-8510-2CED3E414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104" y="246491"/>
            <a:ext cx="3232205" cy="430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0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25D044-3C9E-46F1-B30A-5A324F453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95" y="5375082"/>
            <a:ext cx="10515600" cy="11119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Метастазы  поджелудочной железы у 30-летнего мужчины с карциномой Меркеля. </a:t>
            </a:r>
            <a:r>
              <a:rPr lang="ru-RU" sz="2400" dirty="0"/>
              <a:t>На</a:t>
            </a:r>
            <a:r>
              <a:rPr lang="ru-RU" sz="2400" b="1" dirty="0"/>
              <a:t> </a:t>
            </a:r>
            <a:r>
              <a:rPr lang="ru-RU" sz="2400" dirty="0"/>
              <a:t>КТ-изображении в аксиальной проекции, с контрастированием, визуализируется </a:t>
            </a:r>
            <a:r>
              <a:rPr lang="ru-RU" sz="2400" dirty="0" err="1"/>
              <a:t>экзофитная</a:t>
            </a:r>
            <a:r>
              <a:rPr lang="ru-RU" sz="2400" dirty="0"/>
              <a:t> масса (стрелки), исходящую из поджелудочной железы (P).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9EDA5B-74AD-4602-9B3C-A48BA2E2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982" y="252618"/>
            <a:ext cx="4891875" cy="48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A299CD-6418-4321-BBC2-8DF07F4FF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44" y="5080883"/>
            <a:ext cx="11616856" cy="14697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  </a:t>
            </a:r>
            <a:r>
              <a:rPr lang="ru-RU" b="1" dirty="0"/>
              <a:t>Метастазы в тонкую кишку у 58-летней пациентки с карциномой Меркеля.</a:t>
            </a:r>
          </a:p>
          <a:p>
            <a:pPr marL="0" indent="0">
              <a:buNone/>
            </a:pPr>
            <a:r>
              <a:rPr lang="ru-RU" dirty="0"/>
              <a:t>На КТ-изображении в корональной проекции, с контрастированием, определяется утолщение дистальной стенки подвздошной кишки (стрелка) с ее </a:t>
            </a:r>
            <a:r>
              <a:rPr lang="ru-RU" dirty="0" err="1"/>
              <a:t>аневризмальной</a:t>
            </a:r>
            <a:r>
              <a:rPr lang="ru-RU" dirty="0"/>
              <a:t> дилатацией (*).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B5E811-DCA1-46DD-BA4C-22D884CA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867" y="11131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6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573AA5-546F-4469-8E8D-74923AD3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534" y="4084408"/>
            <a:ext cx="10608075" cy="5712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Метастазы в перикарде у 80-летней женщины с карциномой Меркеля.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85F6C6-641C-4F41-ACEE-ED90A1414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595" y="245959"/>
            <a:ext cx="3707005" cy="3707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076499-037F-4618-87E8-C77F6CFFC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46" y="245960"/>
            <a:ext cx="3707005" cy="371443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AD1BF3-9ABD-4CA6-8736-73805880638C}"/>
              </a:ext>
            </a:extLst>
          </p:cNvPr>
          <p:cNvSpPr/>
          <p:nvPr/>
        </p:nvSpPr>
        <p:spPr>
          <a:xfrm>
            <a:off x="6096000" y="4450900"/>
            <a:ext cx="60097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Осевое изображение ПЭТ / КТ с 18F-FDG через 11 месяцев после лучевой терапии . Рецидив, определяется </a:t>
            </a:r>
            <a:r>
              <a:rPr lang="ru-RU" sz="2400" dirty="0" err="1"/>
              <a:t>гиперметаболическая</a:t>
            </a:r>
            <a:r>
              <a:rPr lang="ru-RU" sz="2400" dirty="0"/>
              <a:t> масса в области  перикарда (стрелки) у основания левого желудочка.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A76E12-CFBD-4D03-8189-6B9001471187}"/>
              </a:ext>
            </a:extLst>
          </p:cNvPr>
          <p:cNvSpPr/>
          <p:nvPr/>
        </p:nvSpPr>
        <p:spPr>
          <a:xfrm>
            <a:off x="243365" y="4450900"/>
            <a:ext cx="5433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Аксиальное изображение ПЭТ / КТ 18F-FDG показывает гиперметаболическую массу (стрелки) на границе перикарда и правого предсердия. После проведения лучевой терапии </a:t>
            </a:r>
            <a:r>
              <a:rPr lang="ru-RU" sz="2400" dirty="0" err="1"/>
              <a:t>гиперметаболическая</a:t>
            </a:r>
            <a:r>
              <a:rPr lang="ru-RU" sz="2400" dirty="0"/>
              <a:t> масса уменьшилась.</a:t>
            </a:r>
          </a:p>
        </p:txBody>
      </p:sp>
    </p:spTree>
    <p:extLst>
      <p:ext uri="{BB962C8B-B14F-4D97-AF65-F5344CB8AC3E}">
        <p14:creationId xmlns:p14="http://schemas.microsoft.com/office/powerpoint/2010/main" val="255225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E43A03-5B3C-4EFC-BF82-2BDE13D2A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22" y="1110007"/>
            <a:ext cx="10515600" cy="49568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Карцинома Меркеля является </a:t>
            </a:r>
            <a:r>
              <a:rPr lang="ru-RU" b="1" dirty="0"/>
              <a:t>высоко метаболической опухолью </a:t>
            </a:r>
            <a:r>
              <a:rPr lang="ru-RU" dirty="0"/>
              <a:t>и демонстрирует интенсивное поглощение </a:t>
            </a:r>
            <a:r>
              <a:rPr lang="ru-RU" b="1" dirty="0"/>
              <a:t>фтор-18 (18F) </a:t>
            </a:r>
            <a:r>
              <a:rPr lang="ru-RU" b="1" dirty="0" err="1"/>
              <a:t>фтордезоксиглюкозы</a:t>
            </a:r>
            <a:r>
              <a:rPr lang="ru-RU" b="1" dirty="0"/>
              <a:t> (FDG)</a:t>
            </a:r>
            <a:r>
              <a:rPr lang="ru-RU" dirty="0"/>
              <a:t> при ПЭТ. Среднее максимальное значение SUV (стандартизованное значение поглощения) при ПЭТ с 18F-FDG составляет 4–6,5. </a:t>
            </a:r>
          </a:p>
          <a:p>
            <a:pPr marL="0" indent="0" algn="just">
              <a:buNone/>
            </a:pPr>
            <a:r>
              <a:rPr lang="ru-RU" dirty="0"/>
              <a:t>Кроме того, Карцинома Меркеля часто экспрессирует повышенный уровень </a:t>
            </a:r>
            <a:r>
              <a:rPr lang="ru-RU" b="1" dirty="0"/>
              <a:t>рецептора </a:t>
            </a:r>
            <a:r>
              <a:rPr lang="ru-RU" b="1" dirty="0" err="1"/>
              <a:t>соматостатина</a:t>
            </a:r>
            <a:r>
              <a:rPr lang="ru-RU" b="1" dirty="0"/>
              <a:t> (SSTR)</a:t>
            </a:r>
            <a:r>
              <a:rPr lang="ru-RU" dirty="0"/>
              <a:t> на своей поверхности и, следовательно, демонстрирует повышенное поглощение радиоактивных индикаторов при сцинтиграфии с поиском </a:t>
            </a:r>
            <a:r>
              <a:rPr lang="ru-RU" dirty="0" err="1"/>
              <a:t>соматостатина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871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BB4305-A51C-43A5-A4D2-89ED63C99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000" y="3341209"/>
            <a:ext cx="11422712" cy="1148164"/>
          </a:xfrm>
        </p:spPr>
        <p:txBody>
          <a:bodyPr>
            <a:normAutofit lnSpcReduction="10000"/>
          </a:bodyPr>
          <a:lstStyle/>
          <a:p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11-внутрипентетреотидная сцинтиграфия и ПЭТ / КТ 18F-FDG у 73-летнего мужчины с карциномой Меркеля.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4C7825-3109-42CE-AB25-93A1122A7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792" y="159073"/>
            <a:ext cx="1801632" cy="360326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4274CC-AC91-433D-B540-2C762BB671B4}"/>
              </a:ext>
            </a:extLst>
          </p:cNvPr>
          <p:cNvSpPr/>
          <p:nvPr/>
        </p:nvSpPr>
        <p:spPr>
          <a:xfrm>
            <a:off x="6104280" y="448937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/>
              <a:t>18F-FDG PET / CT лучше показывает повышенное поглощение радиоактивных индикаторов в тех же областях (черные стрелки). Кроме того, наблюдается захват радиоактивного вещества в левом шейном лимфатическом узле (стрелка) и правом надпочечнике (белая стрелка).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8F0A67-4719-4AB3-9B74-87C3723CB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905" y="159074"/>
            <a:ext cx="1801633" cy="360326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81389C-9FDC-468C-82E3-C50F31CD4782}"/>
              </a:ext>
            </a:extLst>
          </p:cNvPr>
          <p:cNvSpPr/>
          <p:nvPr/>
        </p:nvSpPr>
        <p:spPr>
          <a:xfrm>
            <a:off x="310432" y="4489373"/>
            <a:ext cx="52554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11-внутрипентетреотидная сцинтиграфия показывает повышенное поглощение радиоактивных индикаторов в верхнечелюстных пазухах, левом надключичном лимфатическом узле и сердце (стрелки).</a:t>
            </a:r>
          </a:p>
        </p:txBody>
      </p:sp>
    </p:spTree>
    <p:extLst>
      <p:ext uri="{BB962C8B-B14F-4D97-AF65-F5344CB8AC3E}">
        <p14:creationId xmlns:p14="http://schemas.microsoft.com/office/powerpoint/2010/main" val="1091547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463C5-BC9D-430F-81F8-AC7BAD1F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Лечение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E010DE-3FE2-46B7-9E22-A1F7B9379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ru-RU" dirty="0"/>
              <a:t>Стандартным лечением карциномы Меркеля обычно является хирургическое вмешательство, лучевая терапия или системная терапия, в зависимости от стадии. </a:t>
            </a:r>
          </a:p>
          <a:p>
            <a:r>
              <a:rPr lang="ru-RU" dirty="0" err="1"/>
              <a:t>Адъювантная</a:t>
            </a:r>
            <a:r>
              <a:rPr lang="ru-RU" dirty="0"/>
              <a:t> лучевая терапия первичного очага обычно рекомендуется особенно для пациентов с высокими факторами рецидива. </a:t>
            </a:r>
          </a:p>
          <a:p>
            <a:r>
              <a:rPr lang="ru-RU" dirty="0"/>
              <a:t>При наличии поражения регионарных узлов (подтверждено биопсией), следует выполнить </a:t>
            </a:r>
            <a:r>
              <a:rPr lang="ru-RU" dirty="0" err="1"/>
              <a:t>диссекцию</a:t>
            </a:r>
            <a:r>
              <a:rPr lang="ru-RU" dirty="0"/>
              <a:t> лимфатических узлов и / или лучевую терапию.</a:t>
            </a:r>
          </a:p>
        </p:txBody>
      </p:sp>
    </p:spTree>
    <p:extLst>
      <p:ext uri="{BB962C8B-B14F-4D97-AF65-F5344CB8AC3E}">
        <p14:creationId xmlns:p14="http://schemas.microsoft.com/office/powerpoint/2010/main" val="64241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84482-EE18-455D-8EBE-5013BC82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BCFEFB-3E57-4257-AF73-00DAF33B9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22828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i="1" dirty="0"/>
              <a:t>Карцинома Меркеля (КМ</a:t>
            </a:r>
            <a:r>
              <a:rPr lang="ru-RU" sz="3200" i="1" dirty="0"/>
              <a:t>), </a:t>
            </a:r>
            <a:r>
              <a:rPr lang="ru-RU" sz="3200" dirty="0"/>
              <a:t>известная также как нейроэндокринная карцинома, — редкая и чрезвычайно агрессивная опухоль кожи, склонная как к местному </a:t>
            </a:r>
            <a:r>
              <a:rPr lang="ru-RU" sz="3200" dirty="0" err="1"/>
              <a:t>рецидивированию</a:t>
            </a:r>
            <a:r>
              <a:rPr lang="ru-RU" sz="3200" dirty="0"/>
              <a:t>, так и к </a:t>
            </a:r>
            <a:r>
              <a:rPr lang="ru-RU" sz="3200" dirty="0" err="1"/>
              <a:t>лимфогенному</a:t>
            </a:r>
            <a:r>
              <a:rPr lang="ru-RU" sz="3200" dirty="0"/>
              <a:t> и гематогенному метастазированию.</a:t>
            </a:r>
          </a:p>
        </p:txBody>
      </p:sp>
    </p:spTree>
    <p:extLst>
      <p:ext uri="{BB962C8B-B14F-4D97-AF65-F5344CB8AC3E}">
        <p14:creationId xmlns:p14="http://schemas.microsoft.com/office/powerpoint/2010/main" val="2791467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01433-370A-4F39-B608-9A9D98935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8583F-D289-4BA3-AF6D-75D0FE72A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0" y="1610939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Карцинома Меркеля - это агрессивный рак кожи с уникальными клиническими и радиологическими характеристиками. Полиомавирус клеток Меркеля причинно-следственно связан с развитием карциномы Меркеля, и антитела к вирусу могут использоваться в качестве «</a:t>
            </a:r>
            <a:r>
              <a:rPr lang="ru-RU" dirty="0" err="1"/>
              <a:t>онкомаркера</a:t>
            </a:r>
            <a:r>
              <a:rPr lang="ru-RU" dirty="0"/>
              <a:t>» у </a:t>
            </a:r>
            <a:r>
              <a:rPr lang="ru-RU" dirty="0" err="1"/>
              <a:t>серопозитивных</a:t>
            </a:r>
            <a:r>
              <a:rPr lang="ru-RU" dirty="0"/>
              <a:t> пациентов. </a:t>
            </a:r>
          </a:p>
          <a:p>
            <a:r>
              <a:rPr lang="ru-RU" dirty="0"/>
              <a:t>Карцинома Меркеля является высоко метаболической опухолью и демонстрирует интенсивное поглощение фтор-18 (18F) </a:t>
            </a:r>
            <a:r>
              <a:rPr lang="ru-RU" dirty="0" err="1"/>
              <a:t>фтордезоксиглюкозы</a:t>
            </a:r>
            <a:r>
              <a:rPr lang="ru-RU" dirty="0"/>
              <a:t> (FDG) при ПЭТ.</a:t>
            </a:r>
          </a:p>
          <a:p>
            <a:r>
              <a:rPr lang="ru-RU" dirty="0"/>
              <a:t>Карцинома Меркеля часто экспрессирует повышенный уровень рецептора </a:t>
            </a:r>
            <a:r>
              <a:rPr lang="ru-RU" dirty="0" err="1"/>
              <a:t>соматостатина</a:t>
            </a:r>
            <a:r>
              <a:rPr lang="ru-RU" dirty="0"/>
              <a:t> (SSTR) на своей поверхности и, следовательно, демонстрирует повышенное поглощение радиоактивных индикаторов при сцинтиграфии с поиском </a:t>
            </a:r>
            <a:r>
              <a:rPr lang="ru-RU" dirty="0" err="1"/>
              <a:t>соматостатина</a:t>
            </a:r>
            <a:r>
              <a:rPr lang="ru-RU" dirty="0"/>
              <a:t>. </a:t>
            </a:r>
          </a:p>
          <a:p>
            <a:r>
              <a:rPr lang="ru-RU" dirty="0"/>
              <a:t>Хотя карцинома Меркеля встречается редко, ее частота неуклонно растет, и радиологи должны знать о ее характеристиках.</a:t>
            </a:r>
          </a:p>
        </p:txBody>
      </p:sp>
    </p:spTree>
    <p:extLst>
      <p:ext uri="{BB962C8B-B14F-4D97-AF65-F5344CB8AC3E}">
        <p14:creationId xmlns:p14="http://schemas.microsoft.com/office/powerpoint/2010/main" val="3684901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88685-1AD6-4400-BE06-F58BBE3A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Статья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DC0E42-6E02-4872-8FAB-BE4B04327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https://pubs.rsna.org/doi/full/10.1148/rg.2019190102</a:t>
            </a:r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3F71D-4E2E-4BC4-803D-C238EC3C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20" y="2441121"/>
            <a:ext cx="8615034" cy="34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14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B200D2-AF1C-4014-8DA3-2D99C6C72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979" y="260485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rgbClr val="0F7986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4304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43CD4F-9781-4DED-AB28-F6625355A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45" y="4849309"/>
            <a:ext cx="11115261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Клетки Меркеля </a:t>
            </a:r>
            <a:r>
              <a:rPr lang="ru-RU" dirty="0"/>
              <a:t>(обозначены красным овалом) расположены в основании эпидермиса, близко к границе раздела между эпидермисом и дермой. Они функционируют как сенсорные рецепторы и связаны с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нервными окончаниями </a:t>
            </a:r>
            <a:r>
              <a:rPr lang="ru-RU" dirty="0"/>
              <a:t>(обозначены желтым овалом).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B356F-C3B1-4157-BE3E-77060C90C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517" y="363784"/>
            <a:ext cx="5207798" cy="42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77D44-BBB2-4A26-ABDB-C54C51AA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67E213-693D-4F2E-8080-C241B6CF6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Хотя карцинома Меркеля (КМ) является редким видом злокачественного поражения кожи, в последнее время, данная патология имеет тенденцию к росту заболеваемости.</a:t>
            </a:r>
          </a:p>
          <a:p>
            <a:r>
              <a:rPr lang="ru-RU" b="1" dirty="0"/>
              <a:t> </a:t>
            </a:r>
            <a:r>
              <a:rPr lang="ru-RU" dirty="0"/>
              <a:t>В 2013 году сообщалось, что заболеваемость КМ в США составила примерно 2500 случаев в год. В период 2000–2013 гг. общее количество случаев КМ увеличилось на 95%. Прогнозируется рост заболеваемости до 2800 случаев в 2020 году и до 3200 случаев в 2025 году. </a:t>
            </a:r>
          </a:p>
        </p:txBody>
      </p:sp>
    </p:spTree>
    <p:extLst>
      <p:ext uri="{BB962C8B-B14F-4D97-AF65-F5344CB8AC3E}">
        <p14:creationId xmlns:p14="http://schemas.microsoft.com/office/powerpoint/2010/main" val="301934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8906A-5414-4DD2-AA7A-DB8DA2EE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1E84A-D704-47FB-AC67-3F82DB2EE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Сообщается, что уровень смертности при карциноме Меркеля достигает 33%, что намного выше, чем от злокачественной меланомы . </a:t>
            </a:r>
          </a:p>
          <a:p>
            <a:pPr algn="just"/>
            <a:r>
              <a:rPr lang="ru-RU" dirty="0"/>
              <a:t>Приблизительно 40% пациентов с карциномой Меркеля имеют узловые или отдаленные метастазы при первичном обращении.</a:t>
            </a:r>
          </a:p>
          <a:p>
            <a:pPr algn="just"/>
            <a:r>
              <a:rPr lang="ru-RU" dirty="0"/>
              <a:t>Следовательно, визуализация играет ключевую роль в планировании лечения и раннем обнаружении рецидивов опухоли и метастазов. </a:t>
            </a:r>
          </a:p>
        </p:txBody>
      </p:sp>
    </p:spTree>
    <p:extLst>
      <p:ext uri="{BB962C8B-B14F-4D97-AF65-F5344CB8AC3E}">
        <p14:creationId xmlns:p14="http://schemas.microsoft.com/office/powerpoint/2010/main" val="413958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50107-CA22-4330-8C0D-10B277F6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766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16E300-5F52-419E-9306-A966945EE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22" y="4509494"/>
            <a:ext cx="11382955" cy="4351338"/>
          </a:xfrm>
        </p:spPr>
        <p:txBody>
          <a:bodyPr>
            <a:normAutofit/>
          </a:bodyPr>
          <a:lstStyle/>
          <a:p>
            <a:r>
              <a:rPr lang="ru-RU" sz="2400" dirty="0"/>
              <a:t>Карцинома Меркеля обычно развивается быстро и проявляется в виде плотных, безболезненных, куполообразных узловых образований красного, пурпурного, фиолетового или телесного цвета. </a:t>
            </a:r>
          </a:p>
          <a:p>
            <a:r>
              <a:rPr lang="ru-RU" sz="2400" dirty="0"/>
              <a:t>При проведении анализа 9387 случаев карциномы Меркеля, наиболее частыми локализациями первичной опухоли были голова и шея (43%), верхние конечности (24%), нижние конечности (15%), туловище (11%). и другие (9%).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FCF348-9C95-4808-B258-35D3926F6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142" y="1471228"/>
            <a:ext cx="3775377" cy="28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4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0E868-48DD-43E4-BEB7-4F54FDBA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Этиология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80444-190D-43E8-9D66-37BA01733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Полиомавирус клеток Меркеля </a:t>
            </a:r>
            <a:r>
              <a:rPr lang="en-US" dirty="0"/>
              <a:t>— </a:t>
            </a:r>
            <a:r>
              <a:rPr lang="ru-RU" dirty="0"/>
              <a:t>вид </a:t>
            </a:r>
            <a:r>
              <a:rPr lang="ru-RU" dirty="0" err="1"/>
              <a:t>полиомавирусов</a:t>
            </a:r>
            <a:r>
              <a:rPr lang="ru-RU" dirty="0"/>
              <a:t>, является ДНК-содержащим </a:t>
            </a:r>
            <a:r>
              <a:rPr lang="ru-RU" dirty="0" err="1"/>
              <a:t>онковирусом</a:t>
            </a:r>
            <a:r>
              <a:rPr lang="ru-RU" dirty="0"/>
              <a:t>, вероятно, вызывающим большинство случаев заболевания карциномой клеток Меркеля.</a:t>
            </a:r>
          </a:p>
          <a:p>
            <a:r>
              <a:rPr lang="ru-RU" dirty="0"/>
              <a:t>В 2008 году </a:t>
            </a:r>
            <a:r>
              <a:rPr lang="ru-RU" dirty="0" err="1"/>
              <a:t>Feng</a:t>
            </a:r>
            <a:r>
              <a:rPr lang="ru-RU" dirty="0"/>
              <a:t> H. и </a:t>
            </a:r>
            <a:r>
              <a:rPr lang="ru-RU" dirty="0" err="1"/>
              <a:t>соавт</a:t>
            </a:r>
            <a:r>
              <a:rPr lang="ru-RU" dirty="0"/>
              <a:t>. выделили из клеток опухоли Меркеля неизвестный ранее </a:t>
            </a:r>
            <a:r>
              <a:rPr lang="ru-RU" dirty="0" err="1"/>
              <a:t>полиомавирус</a:t>
            </a:r>
            <a:r>
              <a:rPr lang="ru-RU" dirty="0"/>
              <a:t>. Этот вирус, названный полиомавирусом клеток Меркеля (</a:t>
            </a:r>
            <a:r>
              <a:rPr lang="ru-RU" dirty="0" err="1"/>
              <a:t>Merkel</a:t>
            </a:r>
            <a:r>
              <a:rPr lang="ru-RU" dirty="0"/>
              <a:t> </a:t>
            </a:r>
            <a:r>
              <a:rPr lang="ru-RU" dirty="0" err="1"/>
              <a:t>cell</a:t>
            </a:r>
            <a:r>
              <a:rPr lang="ru-RU" dirty="0"/>
              <a:t> </a:t>
            </a:r>
            <a:r>
              <a:rPr lang="ru-RU" dirty="0" err="1"/>
              <a:t>polyomavirus</a:t>
            </a:r>
            <a:r>
              <a:rPr lang="ru-RU" dirty="0"/>
              <a:t>, MCPyV), был обнаружен в 80% образцов исследованных опухолей из клеток Меркеля, в коже здоровых лиц контрольной группы – в 16% случаев и лишь в 8% контрольных </a:t>
            </a:r>
            <a:r>
              <a:rPr lang="ru-RU" dirty="0" err="1"/>
              <a:t>биоптатов</a:t>
            </a:r>
            <a:r>
              <a:rPr lang="ru-RU" dirty="0"/>
              <a:t> других тканей здоровых людей</a:t>
            </a:r>
          </a:p>
        </p:txBody>
      </p:sp>
    </p:spTree>
    <p:extLst>
      <p:ext uri="{BB962C8B-B14F-4D97-AF65-F5344CB8AC3E}">
        <p14:creationId xmlns:p14="http://schemas.microsoft.com/office/powerpoint/2010/main" val="103414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7AD38-D592-4880-A88E-0B7F93DA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F7986"/>
                </a:solidFill>
              </a:rPr>
              <a:t>Роль радиологии в диагностике карциномы Меркеля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89993-3F55-4214-9F0E-AED9FCB08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Карцинома Меркеля - это уникальный рак кожи, который имеет много интересных особенностей визуализации. Радиология играет важную роль в ее выявлении. </a:t>
            </a:r>
          </a:p>
          <a:p>
            <a:r>
              <a:rPr lang="ru-RU" dirty="0"/>
              <a:t>При метастатическом распространении, визуализация играет важную роль в определении местоположения метастазов и выявлении локально-региональной инвазии в окружающие органы, что помогает при планировании хирургического вмешательства или лучевой терапии. Первичное поражение может быть случайно обнаружено при рутинной визуализации по другим причинам.</a:t>
            </a:r>
          </a:p>
        </p:txBody>
      </p:sp>
    </p:spTree>
    <p:extLst>
      <p:ext uri="{BB962C8B-B14F-4D97-AF65-F5344CB8AC3E}">
        <p14:creationId xmlns:p14="http://schemas.microsoft.com/office/powerpoint/2010/main" val="3921898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DA8C17-43C2-426A-A758-8DEBF5384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884" y="98291"/>
            <a:ext cx="4591050" cy="4762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3BAB84-66A0-426C-9B65-47053192ED62}"/>
              </a:ext>
            </a:extLst>
          </p:cNvPr>
          <p:cNvSpPr/>
          <p:nvPr/>
        </p:nvSpPr>
        <p:spPr>
          <a:xfrm>
            <a:off x="108668" y="4943827"/>
            <a:ext cx="119746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Карцинома Меркеля у 81-летней пациентки.</a:t>
            </a:r>
          </a:p>
          <a:p>
            <a:r>
              <a:rPr lang="ru-RU" sz="2800" dirty="0"/>
              <a:t>КТ-изображение правой нижней конечности в  аксиальной проекции, с использованием  контрастирования, визуализируется </a:t>
            </a:r>
            <a:r>
              <a:rPr lang="ru-RU" sz="2800" dirty="0" err="1"/>
              <a:t>экзофитный</a:t>
            </a:r>
            <a:r>
              <a:rPr lang="ru-RU" sz="2800" dirty="0"/>
              <a:t> узелок в мягких тканях (стрелки) из кожи . (</a:t>
            </a:r>
            <a:r>
              <a:rPr lang="en-US" sz="2800" dirty="0"/>
              <a:t>F = fibula and T = tibia</a:t>
            </a:r>
            <a:r>
              <a:rPr lang="ru-RU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77629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1035</Words>
  <Application>Microsoft Office PowerPoint</Application>
  <PresentationFormat>Широкоэкранный</PresentationFormat>
  <Paragraphs>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 Методы визуализации карциномы Меркеля</vt:lpstr>
      <vt:lpstr>Определение</vt:lpstr>
      <vt:lpstr>Презентация PowerPoint</vt:lpstr>
      <vt:lpstr>Актуальность</vt:lpstr>
      <vt:lpstr>Актуальность</vt:lpstr>
      <vt:lpstr>Клиническая картина</vt:lpstr>
      <vt:lpstr>Этиология</vt:lpstr>
      <vt:lpstr>Роль радиологии в диагностике карциномы Меркеля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Лечение</vt:lpstr>
      <vt:lpstr>Заключение</vt:lpstr>
      <vt:lpstr>Статья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Vladislav Evleev</dc:creator>
  <cp:lastModifiedBy>Vladislav Evleev</cp:lastModifiedBy>
  <cp:revision>17</cp:revision>
  <dcterms:created xsi:type="dcterms:W3CDTF">2021-01-04T15:55:14Z</dcterms:created>
  <dcterms:modified xsi:type="dcterms:W3CDTF">2021-01-04T18:39:45Z</dcterms:modified>
</cp:coreProperties>
</file>