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8" r:id="rId4"/>
    <p:sldMasterId id="2147483702" r:id="rId5"/>
    <p:sldMasterId id="2147483715" r:id="rId6"/>
    <p:sldMasterId id="2147483728" r:id="rId7"/>
    <p:sldMasterId id="2147483741" r:id="rId8"/>
    <p:sldMasterId id="2147483753" r:id="rId9"/>
    <p:sldMasterId id="2147483765" r:id="rId10"/>
    <p:sldMasterId id="2147483779" r:id="rId11"/>
    <p:sldMasterId id="2147483793" r:id="rId12"/>
    <p:sldMasterId id="2147483805" r:id="rId13"/>
  </p:sldMasterIdLst>
  <p:notesMasterIdLst>
    <p:notesMasterId r:id="rId95"/>
  </p:notesMasterIdLst>
  <p:sldIdLst>
    <p:sldId id="343" r:id="rId14"/>
    <p:sldId id="383" r:id="rId15"/>
    <p:sldId id="280" r:id="rId16"/>
    <p:sldId id="281" r:id="rId17"/>
    <p:sldId id="393" r:id="rId18"/>
    <p:sldId id="327" r:id="rId19"/>
    <p:sldId id="328" r:id="rId20"/>
    <p:sldId id="329" r:id="rId21"/>
    <p:sldId id="330" r:id="rId22"/>
    <p:sldId id="331" r:id="rId23"/>
    <p:sldId id="332" r:id="rId24"/>
    <p:sldId id="346" r:id="rId25"/>
    <p:sldId id="347" r:id="rId26"/>
    <p:sldId id="256" r:id="rId27"/>
    <p:sldId id="265" r:id="rId28"/>
    <p:sldId id="266" r:id="rId29"/>
    <p:sldId id="348" r:id="rId30"/>
    <p:sldId id="264" r:id="rId31"/>
    <p:sldId id="267" r:id="rId32"/>
    <p:sldId id="294" r:id="rId33"/>
    <p:sldId id="359" r:id="rId34"/>
    <p:sldId id="361" r:id="rId35"/>
    <p:sldId id="353" r:id="rId36"/>
    <p:sldId id="337" r:id="rId37"/>
    <p:sldId id="338" r:id="rId38"/>
    <p:sldId id="339" r:id="rId39"/>
    <p:sldId id="341" r:id="rId40"/>
    <p:sldId id="368" r:id="rId41"/>
    <p:sldId id="344" r:id="rId42"/>
    <p:sldId id="295" r:id="rId43"/>
    <p:sldId id="384" r:id="rId44"/>
    <p:sldId id="391" r:id="rId45"/>
    <p:sldId id="377" r:id="rId46"/>
    <p:sldId id="362" r:id="rId47"/>
    <p:sldId id="385" r:id="rId48"/>
    <p:sldId id="365" r:id="rId49"/>
    <p:sldId id="386" r:id="rId50"/>
    <p:sldId id="375" r:id="rId51"/>
    <p:sldId id="299" r:id="rId52"/>
    <p:sldId id="378" r:id="rId53"/>
    <p:sldId id="300" r:id="rId54"/>
    <p:sldId id="301" r:id="rId55"/>
    <p:sldId id="304" r:id="rId56"/>
    <p:sldId id="307" r:id="rId57"/>
    <p:sldId id="305" r:id="rId58"/>
    <p:sldId id="354" r:id="rId59"/>
    <p:sldId id="345" r:id="rId60"/>
    <p:sldId id="308" r:id="rId61"/>
    <p:sldId id="358" r:id="rId62"/>
    <p:sldId id="356" r:id="rId63"/>
    <p:sldId id="357" r:id="rId64"/>
    <p:sldId id="334" r:id="rId65"/>
    <p:sldId id="311" r:id="rId66"/>
    <p:sldId id="394" r:id="rId67"/>
    <p:sldId id="387" r:id="rId68"/>
    <p:sldId id="388" r:id="rId69"/>
    <p:sldId id="389" r:id="rId70"/>
    <p:sldId id="390" r:id="rId71"/>
    <p:sldId id="316" r:id="rId72"/>
    <p:sldId id="317" r:id="rId73"/>
    <p:sldId id="318" r:id="rId74"/>
    <p:sldId id="319" r:id="rId75"/>
    <p:sldId id="392" r:id="rId76"/>
    <p:sldId id="382" r:id="rId77"/>
    <p:sldId id="381" r:id="rId78"/>
    <p:sldId id="371" r:id="rId79"/>
    <p:sldId id="372" r:id="rId80"/>
    <p:sldId id="373" r:id="rId81"/>
    <p:sldId id="374" r:id="rId82"/>
    <p:sldId id="321" r:id="rId83"/>
    <p:sldId id="261" r:id="rId84"/>
    <p:sldId id="352" r:id="rId85"/>
    <p:sldId id="351" r:id="rId86"/>
    <p:sldId id="350" r:id="rId87"/>
    <p:sldId id="284" r:id="rId88"/>
    <p:sldId id="268" r:id="rId89"/>
    <p:sldId id="272" r:id="rId90"/>
    <p:sldId id="257" r:id="rId91"/>
    <p:sldId id="279" r:id="rId92"/>
    <p:sldId id="278" r:id="rId93"/>
    <p:sldId id="322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99FFCC"/>
    <a:srgbClr val="99FF66"/>
    <a:srgbClr val="006600"/>
    <a:srgbClr val="6600CC"/>
    <a:srgbClr val="9900FF"/>
    <a:srgbClr val="800000"/>
    <a:srgbClr val="FFFF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441DA-F1F2-426E-B795-0CC04609D75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988B1-4C9E-46CE-9994-97789B6E9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020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B19618-EF2D-4F0A-9C20-177A08846D6E}" type="slidenum">
              <a:rPr lang="ru-RU" altLang="ru-RU" smtClean="0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36504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17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991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/>
              <a:t>ПРИ СОЗДАНИИ ПРЕЗЕНТАЦИИ РЕКОМЕНДУЕМ ИСПОЛЬЗОВАТЬ СВЕТЛЫЙ ФОН И КОНТРАСТНЫЙ ЕМУ ПО ЦВЕТУ ТЕКСТ 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ДЛЯ СОЗДАНИЯ ТИТУЛЬНОГО СЛАЙДА ИСПОЛЬЗОВАТЬ МАКЕТ «ЗАГОЛОВОК И ОБЪЕКТ»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ШРИФТ ПРЕЗЕНТАЦИИ НА УСМОТРЕНИЕ АВТОРА (на слайде представлен шрифт «</a:t>
            </a:r>
            <a:r>
              <a:rPr lang="en-US"/>
              <a:t>Calibri</a:t>
            </a:r>
            <a:r>
              <a:rPr lang="ru-RU"/>
              <a:t> (Заголовки)» и «</a:t>
            </a:r>
            <a:r>
              <a:rPr lang="en-US"/>
              <a:t>Calibri </a:t>
            </a:r>
            <a:r>
              <a:rPr lang="ru-RU"/>
              <a:t>(Основной текст)»)</a:t>
            </a:r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r>
              <a:rPr lang="ru-RU"/>
              <a:t>1 </a:t>
            </a:r>
            <a:r>
              <a:rPr lang="ru-RU" b="1"/>
              <a:t>–</a:t>
            </a:r>
            <a:r>
              <a:rPr lang="ru-RU"/>
              <a:t> рекомендуемый</a:t>
            </a:r>
            <a:r>
              <a:rPr lang="ru-RU" b="1"/>
              <a:t> </a:t>
            </a:r>
            <a:r>
              <a:rPr lang="ru-RU"/>
              <a:t>размер шрифта 20, официальное сокращенное наименование образовательной организации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2</a:t>
            </a:r>
            <a:r>
              <a:rPr lang="ru-RU" b="1"/>
              <a:t> – </a:t>
            </a:r>
            <a:r>
              <a:rPr lang="ru-RU"/>
              <a:t>рекомендуемый</a:t>
            </a:r>
            <a:r>
              <a:rPr lang="ru-RU" b="1"/>
              <a:t> </a:t>
            </a:r>
            <a:r>
              <a:rPr lang="ru-RU"/>
              <a:t>размер шрифта 18, название кафедры с заглавной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3</a:t>
            </a:r>
            <a:r>
              <a:rPr lang="ru-RU" b="1"/>
              <a:t> – </a:t>
            </a:r>
            <a:r>
              <a:rPr lang="ru-RU"/>
              <a:t>рекомендуемый</a:t>
            </a:r>
            <a:r>
              <a:rPr lang="ru-RU" b="1"/>
              <a:t> </a:t>
            </a:r>
            <a:r>
              <a:rPr lang="ru-RU"/>
              <a:t>размер шрифта 28, заглавные буквы, интервал междустрочный одинарный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4 – рекомендуемый</a:t>
            </a:r>
            <a:r>
              <a:rPr lang="ru-RU" b="1"/>
              <a:t> </a:t>
            </a:r>
            <a:r>
              <a:rPr lang="ru-RU"/>
              <a:t>размер шрифта 18, интервал междустрочный одинарный, начало текста с маленькой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5 </a:t>
            </a:r>
            <a:r>
              <a:rPr lang="ru-RU" b="1"/>
              <a:t>– </a:t>
            </a:r>
            <a:r>
              <a:rPr lang="ru-RU"/>
              <a:t>с новой строки, перенос после запятой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6 </a:t>
            </a:r>
            <a:r>
              <a:rPr lang="ru-RU" b="1"/>
              <a:t>–</a:t>
            </a:r>
            <a:r>
              <a:rPr lang="ru-RU"/>
              <a:t> рекомендуемый</a:t>
            </a:r>
            <a:r>
              <a:rPr lang="ru-RU" b="1"/>
              <a:t> </a:t>
            </a:r>
            <a:r>
              <a:rPr lang="ru-RU"/>
              <a:t>размер шрифта 18, интервал междустрочный одинарный, ученое звание (сокращенный вариант) и должность с маленькой буквы, имя, отчество, фамилия с заглавной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7 </a:t>
            </a:r>
            <a:r>
              <a:rPr lang="ru-RU" b="1"/>
              <a:t>–</a:t>
            </a:r>
            <a:r>
              <a:rPr lang="ru-RU"/>
              <a:t> рекомендуемый</a:t>
            </a:r>
            <a:r>
              <a:rPr lang="ru-RU" b="1"/>
              <a:t> </a:t>
            </a:r>
            <a:r>
              <a:rPr lang="ru-RU"/>
              <a:t>размер шрифта 16, интервал междустрочный одинарный</a:t>
            </a:r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endParaRPr lang="ru-RU" b="1"/>
          </a:p>
        </p:txBody>
      </p:sp>
      <p:sp>
        <p:nvSpPr>
          <p:cNvPr id="839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0B312C2-0CC3-46D1-B1A0-0137A8944A26}" type="slidenum">
              <a:rPr lang="ru-RU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58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76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263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51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733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41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37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44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3525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525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51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606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402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212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696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517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405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114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9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341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139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23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3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6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447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769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067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794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534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809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831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4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62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839525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499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12"/>
            <a:ext cx="8223250" cy="21828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5413"/>
            <a:ext cx="8223250" cy="218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CA0816-10B5-4E5E-B1CA-338FAA6437D6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02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93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984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082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194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952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973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920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98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3250" cy="21828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5413"/>
            <a:ext cx="8223250" cy="218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CA0816-10B5-4E5E-B1CA-338FAA6437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09028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266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221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935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102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3250" cy="21828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5413"/>
            <a:ext cx="8223250" cy="218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CA0816-10B5-4E5E-B1CA-338FAA6437D6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755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E623F-DFE0-4582-B9F4-209BDE2F11DF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ED869-7E92-4AEF-8645-BA741119D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165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B85D-9478-409F-A1E1-6881878AED3B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255CD-258A-44D2-8521-3B41A90F6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557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C4FB3-FA0C-4F8F-B512-0D58AB5AE840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0659-B8EF-4D9C-B65A-F7A235C80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3179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FE000-3A64-4478-92DA-FB83588C8A42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1F70D-C985-4B0D-B572-56D8C91EF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163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74FAD-2675-407D-918D-B847AB751B75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F34F1-BDE9-4B49-B3CE-8B9DF4C66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13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007AB3-31B3-4F1B-B21B-19ABE4E45994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7F8C50-ED3E-42D5-9EC1-73BD48971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952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6BAB4-EB3D-4B7C-88BF-B3A0593C2BFA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FFF05-01E1-49A2-B568-114CF503B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8848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DD8C2-EF4A-4ABB-BAA7-C60D3996A8A4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C3096-B2D4-480F-B081-0042A7D7E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696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E324-F966-4297-84C2-DB863C35A71F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58E26-88F9-451D-9C7E-907106D2B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9370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A10A3-77A6-4A5C-B530-C03A1A1FF262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8449A-4121-4C81-A968-CCE5EB13CD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2834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AD2A2-1371-402B-B16E-9F06295A3CBC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CFBCE-908A-4F04-AA6A-57089B36D5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2770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F3AF0-B74B-4379-8FA4-2AC8E6C804B3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3ABEA-0A4A-4AD4-8176-4C63586C2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5603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200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045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167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22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52D70D-36FA-47D5-8D7B-FD637E605FF9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0AD380-4854-497E-9C12-B704E9DF8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1384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723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411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666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139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895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592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546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983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3250" cy="21828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5413"/>
            <a:ext cx="8223250" cy="218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CA0816-10B5-4E5E-B1CA-338FAA6437D6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26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20BA10-3F4B-4BEA-A2CC-AD19B657D6C9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15B54-5F67-47C9-A64E-11464ADDC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469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6F1FA8-FA87-495E-94BC-789BA18BB539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67D69F-9D3E-40D5-9D20-FD423C95A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06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D1AAF0-E22B-4A98-A796-86413D098494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F4AED7-B566-4166-A891-5B581C3F33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038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F916C6-686D-4F7D-A6B2-69C587D38DE3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6D952F-024E-4B22-810F-F758DD437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2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65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6C3BD9-7D80-4989-B0D1-E4039A4E99F7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B71D90-B2C9-4E34-8210-6E9CCE9FD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909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E943A-8EC4-4181-85B9-1A5A4BC40843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FF8BD3-4B1A-46DD-A517-E227783AEF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59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5D024D-1504-4166-BB01-F9B299A7BBF1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B0A2D6-836E-49A1-BBC9-9A7CC583C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730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C2A6AF-71C3-45B0-857D-6FE6627A4FF0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5FD60D-4700-443A-A279-4F2AAA14F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06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3AC305-83BD-4EB6-8D7A-823DE4E71EEA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813615-5F80-4D9F-A049-43D6EFEA5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306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B65A6-A092-4AB4-9321-91F3069BF90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30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4B1D3-B0C7-4531-8301-7AA9E295212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9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C5F35-BDC1-4B6C-B906-734CA564EBD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50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6AB87-4C20-48D4-8257-AABCB10C59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51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18422-1A27-473C-8AE5-971E14C1E09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55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4BC95-29CE-49E7-A268-4C50AC5E2AB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34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46B8C-3040-4B1A-82A4-66DF23EC96B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7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88086-3CF3-4D16-A911-2D1E5C01755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39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9A64A-2E4F-47AB-A339-4CDA2F68448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82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64E2-EB91-446B-B319-C6FF131F055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98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56BE3-8984-4834-9FF4-3CDC482877C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40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D0024-0F9D-4266-BCCA-562412D3DA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29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CC7AD-965F-479E-953C-A4B44FAE419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1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26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8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29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019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86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01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66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07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42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35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36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48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552A0-264D-46C6-AC3F-BBB4D939EA3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3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469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90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33342-3E1C-44B5-BA13-BEBF43D3D3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61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BDFDE-AFD3-4EB7-A655-2813293AD87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83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6EC04-7E5A-442C-B6E3-7F5E3C90D7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9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BCF0-5CAD-4256-B438-86B7B12C16E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60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DB8FD-0053-4139-8CAE-3C2A831033E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180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40" y="1681164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06FF9-5DFE-43C3-AEB9-B4F5C667B63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27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C5972-9FE3-498C-A7BA-A9BA88B52DF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7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5EFE1-686D-4A69-8DF2-128E5180FD9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98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84482-1B24-4DFC-8670-051BFFA437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7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33C4-7D9A-40A5-AFA4-16FDB301CE3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5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222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FB61A-B15B-4B1F-8D39-399B3E0D2BA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03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2E1F6-19CB-4AE9-B9B9-158179DE4D1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948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BF473-1140-4133-83FE-65556288DAA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740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BDFDE-AFD3-4EB7-A655-2813293AD87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6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6EC04-7E5A-442C-B6E3-7F5E3C90D7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77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BCF0-5CAD-4256-B438-86B7B12C16E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75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DB8FD-0053-4139-8CAE-3C2A831033E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76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40" y="1681164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06FF9-5DFE-43C3-AEB9-B4F5C667B63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70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C5972-9FE3-498C-A7BA-A9BA88B52DF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952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5EFE1-686D-4A69-8DF2-128E5180FD9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4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5197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84482-1B24-4DFC-8670-051BFFA437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523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33C4-7D9A-40A5-AFA4-16FDB301CE3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292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FB61A-B15B-4B1F-8D39-399B3E0D2BA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278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2E1F6-19CB-4AE9-B9B9-158179DE4D1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988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BF473-1140-4133-83FE-65556288DAA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247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BDFDE-AFD3-4EB7-A655-2813293AD87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019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6EC04-7E5A-442C-B6E3-7F5E3C90D7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565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BCF0-5CAD-4256-B438-86B7B12C16E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951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DB8FD-0053-4139-8CAE-3C2A831033E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257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40" y="1681164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06FF9-5DFE-43C3-AEB9-B4F5C667B63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0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036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C5972-9FE3-498C-A7BA-A9BA88B52DF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304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5EFE1-686D-4A69-8DF2-128E5180FD9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88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84482-1B24-4DFC-8670-051BFFA437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799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33C4-7D9A-40A5-AFA4-16FDB301CE3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153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FB61A-B15B-4B1F-8D39-399B3E0D2BA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50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2E1F6-19CB-4AE9-B9B9-158179DE4D1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34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BF473-1140-4133-83FE-65556288DAA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60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63CC11-AC8E-4DEF-B7EB-D91EF88C39E4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4360E1-4755-4E96-85F3-BB6AEE3F1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974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27BFCC-6ED5-45B6-956F-EF5C5BF7BD0B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AD9EFD-909B-4522-B750-6F16C9DB1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8037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0BF997-77FB-427B-9A3B-1934FB2B29CE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92196D-4C8D-4DC1-A734-8EEBABD0A7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561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52B225-C026-474C-8FBB-955EBA43393F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6959EE-CB1E-4AA3-BD7E-8E65E8843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7446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491C2F-2DE2-4E70-9E77-6E399B56251E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6F44B9-D4A2-4712-9478-90B64A726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261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7AD20C-96BA-41D9-8375-8031A438DDEE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2437D1-6133-41F3-B84D-305735F984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338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6392AD-020A-42BF-AE7E-7F382DD1010B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52B6FD-2B36-4D8E-85F5-CEC5B2DD5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508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62E0AB-A188-4E09-A251-0EB62078649F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14E23C-0055-463C-853F-6C24DBE063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2869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6E720C-2814-403A-8A2C-85AF94422B4A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599D45-BFD3-4355-911D-6E20ED847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9849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EAB4C4-3F4B-47F7-9214-837768C108F1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A04824-9876-43AA-8218-FAF5FEFB3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358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F69CE8-268F-44E7-AB05-F964D143514A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32DA26-9926-42E9-B38F-884832E6A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9268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369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4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2221B-7F1F-4311-84C8-63975452170E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2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3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85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618D076-1B01-4884-8A4D-D301CBAA3F07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067F574-70BF-4168-8E8A-E1EEEC22C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72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2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342550B2-765F-479A-B79F-91EDDBC1994B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3138EA6-959F-49D7-97A2-8F76997F7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34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AD3B25-3354-4EA8-A23A-EC176201F5F0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0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3C742-D569-488B-8EED-3E325EE43755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6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3C742-D569-488B-8EED-3E325EE43755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3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3C742-D569-488B-8EED-3E325EE43755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0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501BF78-EBEA-4FBB-B9B2-25808EB06F52}" type="datetimeFigureOut">
              <a:rPr lang="ru-RU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733B88F-F5EA-4CFE-AECD-CB7C25DDB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3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971" y="1891925"/>
            <a:ext cx="8639299" cy="243027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405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Лекция №</a:t>
            </a:r>
            <a:r>
              <a:rPr lang="ru-RU" altLang="ru-RU" sz="405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12</a:t>
            </a:r>
            <a:r>
              <a:rPr lang="ru-RU" altLang="ru-RU" sz="2100" dirty="0">
                <a:latin typeface="Arial Black" panose="020B0A04020102020204" pitchFamily="34" charset="0"/>
              </a:rPr>
              <a:t/>
            </a:r>
            <a:br>
              <a:rPr lang="ru-RU" altLang="ru-RU" sz="2100" dirty="0">
                <a:latin typeface="Arial Black" panose="020B0A04020102020204" pitchFamily="34" charset="0"/>
              </a:rPr>
            </a:br>
            <a:r>
              <a:rPr lang="ru-RU" altLang="ru-RU" sz="3000" b="1" dirty="0">
                <a:latin typeface="Arial Black" panose="020B0A04020102020204" pitchFamily="34" charset="0"/>
              </a:rPr>
              <a:t>Профилактика туберкулеза</a:t>
            </a:r>
            <a:r>
              <a:rPr lang="ru-RU" altLang="ru-RU" sz="3000" b="1" dirty="0">
                <a:latin typeface="Arial" panose="020B0604020202020204" pitchFamily="34" charset="0"/>
              </a:rPr>
              <a:t/>
            </a:r>
            <a:br>
              <a:rPr lang="ru-RU" altLang="ru-RU" sz="3000" b="1" dirty="0">
                <a:latin typeface="Arial" panose="020B0604020202020204" pitchFamily="34" charset="0"/>
              </a:rPr>
            </a:br>
            <a:r>
              <a:rPr lang="ru-RU" altLang="ru-RU" sz="1650" b="1" dirty="0">
                <a:latin typeface="Arial" panose="020B0604020202020204" pitchFamily="34" charset="0"/>
              </a:rPr>
              <a:t/>
            </a:r>
            <a:br>
              <a:rPr lang="ru-RU" altLang="ru-RU" sz="1650" b="1" dirty="0">
                <a:latin typeface="Arial" panose="020B0604020202020204" pitchFamily="34" charset="0"/>
              </a:rPr>
            </a:br>
            <a:r>
              <a:rPr lang="ru-RU" altLang="ru-RU" sz="1050" dirty="0">
                <a:latin typeface="Arial Black" panose="020B0A04020102020204" pitchFamily="34" charset="0"/>
              </a:rPr>
              <a:t>    </a:t>
            </a:r>
            <a:r>
              <a:rPr lang="ru-RU" altLang="ru-RU" sz="1500" dirty="0">
                <a:latin typeface="Arial Black" panose="020B0A04020102020204" pitchFamily="34" charset="0"/>
              </a:rPr>
              <a:t/>
            </a:r>
            <a:br>
              <a:rPr lang="ru-RU" altLang="ru-RU" sz="1500" dirty="0">
                <a:latin typeface="Arial Black" panose="020B0A04020102020204" pitchFamily="34" charset="0"/>
              </a:rPr>
            </a:br>
            <a:r>
              <a:rPr lang="ru-RU" altLang="ru-RU" sz="1200" dirty="0">
                <a:latin typeface="Arial Black" panose="020B0A04020102020204" pitchFamily="34" charset="0"/>
              </a:rPr>
              <a:t> Дисциплина: «Фтизиатрия» </a:t>
            </a:r>
            <a:br>
              <a:rPr lang="ru-RU" altLang="ru-RU" sz="1200" dirty="0">
                <a:latin typeface="Arial Black" panose="020B0A04020102020204" pitchFamily="34" charset="0"/>
              </a:rPr>
            </a:br>
            <a:r>
              <a:rPr lang="ru-RU" altLang="ru-RU" sz="1200" dirty="0">
                <a:latin typeface="Arial Black" panose="020B0A04020102020204" pitchFamily="34" charset="0"/>
              </a:rPr>
              <a:t>Специальность: 31.05.01.- лечебное дело</a:t>
            </a:r>
            <a:endParaRPr lang="ru-RU" altLang="ru-RU" sz="1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77934" y="4700756"/>
            <a:ext cx="4914546" cy="114300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  <a:cs typeface="Arial" charset="0"/>
              </a:rPr>
              <a:t>Лектор: </a:t>
            </a:r>
            <a:r>
              <a:rPr lang="ru-RU" altLang="ru-RU" sz="1650" b="1" spc="225" dirty="0" err="1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Омельчук</a:t>
            </a:r>
            <a:r>
              <a:rPr lang="ru-RU" altLang="ru-RU" sz="1650" b="1" spc="225" dirty="0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 Данил Евгеньевич</a:t>
            </a:r>
          </a:p>
          <a:p>
            <a:pPr>
              <a:lnSpc>
                <a:spcPct val="100000"/>
              </a:lnSpc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Зав. кафедрой туберкулеза курсом ПО </a:t>
            </a:r>
            <a:r>
              <a:rPr lang="ru-RU" altLang="ru-RU" sz="12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КрасГМУ</a:t>
            </a:r>
            <a:endParaRPr lang="ru-RU" altLang="ru-RU" sz="12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Доцент, кандидат </a:t>
            </a:r>
            <a:r>
              <a:rPr lang="ru-RU" altLang="ru-RU" sz="1200" b="1" dirty="0">
                <a:solidFill>
                  <a:srgbClr val="002060"/>
                </a:solidFill>
                <a:latin typeface="Arial" charset="0"/>
                <a:cs typeface="Arial" charset="0"/>
              </a:rPr>
              <a:t>медицинских наук</a:t>
            </a:r>
          </a:p>
          <a:p>
            <a:pPr>
              <a:lnSpc>
                <a:spcPct val="100000"/>
              </a:lnSpc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Заслуженный врач РФ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5586" y="991678"/>
            <a:ext cx="7290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ФГБОУ ВО «Красноярский государственный медицинский университет им. проф. В. Ф. </a:t>
            </a:r>
            <a:r>
              <a:rPr lang="ru-RU" b="1" dirty="0" err="1">
                <a:solidFill>
                  <a:prstClr val="black"/>
                </a:solidFill>
              </a:rPr>
              <a:t>Войно-Ясенецкого</a:t>
            </a:r>
            <a:r>
              <a:rPr lang="ru-RU" b="1" dirty="0">
                <a:solidFill>
                  <a:prstClr val="black"/>
                </a:solidFill>
              </a:rPr>
              <a:t>»</a:t>
            </a:r>
            <a:br>
              <a:rPr lang="ru-RU" b="1" dirty="0">
                <a:solidFill>
                  <a:prstClr val="black"/>
                </a:solidFill>
              </a:rPr>
            </a:b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5715000" y="1793875"/>
            <a:ext cx="3276600" cy="158273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209800" y="4489450"/>
            <a:ext cx="4419600" cy="18351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933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316038"/>
            <a:ext cx="372268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Прямоугольник 2"/>
          <p:cNvSpPr>
            <a:spLocks noChangeArrowheads="1"/>
          </p:cNvSpPr>
          <p:nvPr/>
        </p:nvSpPr>
        <p:spPr bwMode="auto">
          <a:xfrm>
            <a:off x="2552700" y="4868416"/>
            <a:ext cx="38877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2. Инфицирование индивидов из группы неинфицированных микобактериями, выделяемыми больными из группы больных туберкулезом.</a:t>
            </a:r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4040188" y="4140200"/>
            <a:ext cx="488950" cy="20955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9335" name="Прямоугольник 5"/>
          <p:cNvSpPr>
            <a:spLocks noChangeArrowheads="1"/>
          </p:cNvSpPr>
          <p:nvPr/>
        </p:nvSpPr>
        <p:spPr bwMode="auto">
          <a:xfrm>
            <a:off x="5791200" y="2053064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1. Пополнение группы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неинфицированных молодежью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(или новорожденными).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5210175" y="2468563"/>
            <a:ext cx="504825" cy="2651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636676" y="304800"/>
            <a:ext cx="5719836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Базовые эпидемиологические процессы,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протекающие в обществе </a:t>
            </a:r>
          </a:p>
        </p:txBody>
      </p:sp>
    </p:spTree>
    <p:extLst>
      <p:ext uri="{BB962C8B-B14F-4D97-AF65-F5344CB8AC3E}">
        <p14:creationId xmlns:p14="http://schemas.microsoft.com/office/powerpoint/2010/main" val="7487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5715000" y="1793875"/>
            <a:ext cx="3276600" cy="158273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209800" y="4489450"/>
            <a:ext cx="4419600" cy="18351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035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316038"/>
            <a:ext cx="372268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Прямоугольник 2"/>
          <p:cNvSpPr>
            <a:spLocks noChangeArrowheads="1"/>
          </p:cNvSpPr>
          <p:nvPr/>
        </p:nvSpPr>
        <p:spPr bwMode="auto">
          <a:xfrm>
            <a:off x="2552700" y="4930004"/>
            <a:ext cx="38877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+mn-lt"/>
              </a:rPr>
              <a:t>2. Инфицирование индивидов из группы неинфицированных микобактериями, выделяемыми больными из группы больных туберкулезом.</a:t>
            </a:r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4040188" y="4140200"/>
            <a:ext cx="488950" cy="20955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0359" name="Прямоугольник 5"/>
          <p:cNvSpPr>
            <a:spLocks noChangeArrowheads="1"/>
          </p:cNvSpPr>
          <p:nvPr/>
        </p:nvSpPr>
        <p:spPr bwMode="auto">
          <a:xfrm>
            <a:off x="5791200" y="2053064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+mn-lt"/>
              </a:rPr>
              <a:t>1. Пополнение группы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+mn-lt"/>
              </a:rPr>
              <a:t>неинфицированных молодежью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+mn-lt"/>
              </a:rPr>
              <a:t>(или новорожденными).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5210175" y="2468563"/>
            <a:ext cx="504825" cy="2651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636676" y="304800"/>
            <a:ext cx="5719836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</a:rPr>
              <a:t>Базовые эпидемиологические процессы,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</a:rPr>
              <a:t>протекающие в обществе </a:t>
            </a:r>
          </a:p>
        </p:txBody>
      </p:sp>
      <p:sp>
        <p:nvSpPr>
          <p:cNvPr id="2" name="Овал 1"/>
          <p:cNvSpPr/>
          <p:nvPr/>
        </p:nvSpPr>
        <p:spPr>
          <a:xfrm>
            <a:off x="115888" y="4284663"/>
            <a:ext cx="2035175" cy="914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3. Развитие болезни</a:t>
            </a:r>
          </a:p>
        </p:txBody>
      </p:sp>
      <p:sp>
        <p:nvSpPr>
          <p:cNvPr id="3" name="Стрелка вправо 2"/>
          <p:cNvSpPr/>
          <p:nvPr/>
        </p:nvSpPr>
        <p:spPr>
          <a:xfrm rot="18159447">
            <a:off x="1340644" y="3898106"/>
            <a:ext cx="977900" cy="20478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2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485192" y="2579688"/>
            <a:ext cx="2817845" cy="2710770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4938" y="5570538"/>
            <a:ext cx="96847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Контакт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438" y="1922463"/>
            <a:ext cx="2255426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Источник 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инфекции</a:t>
            </a:r>
          </a:p>
        </p:txBody>
      </p:sp>
      <p:sp>
        <p:nvSpPr>
          <p:cNvPr id="6" name="Нашивка 5"/>
          <p:cNvSpPr/>
          <p:nvPr/>
        </p:nvSpPr>
        <p:spPr>
          <a:xfrm>
            <a:off x="1776413" y="2478088"/>
            <a:ext cx="274637" cy="254000"/>
          </a:xfrm>
          <a:prstGeom prst="chevron">
            <a:avLst>
              <a:gd name="adj" fmla="val 5895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1797050" y="5102225"/>
            <a:ext cx="293688" cy="269875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66567" name="Объект 4" descr="http://electel48.ru/imgs/2017-06/36626024351_tuberkulez-legkie-infekcija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3228975"/>
            <a:ext cx="1687513" cy="1239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25563" y="193675"/>
            <a:ext cx="5519075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Кругооборот 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туберкулезной  </a:t>
            </a: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инфекции</a:t>
            </a:r>
          </a:p>
        </p:txBody>
      </p:sp>
      <p:sp>
        <p:nvSpPr>
          <p:cNvPr id="66569" name="Прямоугольник 1"/>
          <p:cNvSpPr>
            <a:spLocks noChangeArrowheads="1"/>
          </p:cNvSpPr>
          <p:nvPr/>
        </p:nvSpPr>
        <p:spPr bwMode="auto">
          <a:xfrm>
            <a:off x="377825" y="927100"/>
            <a:ext cx="80010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Таким образом эпидемиологический круг распространения туберкулеза как заболевания </a:t>
            </a:r>
            <a:r>
              <a:rPr lang="ru-RU" altLang="ru-RU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замыкается</a:t>
            </a:r>
            <a:endParaRPr lang="ru-RU" altLang="ru-RU" sz="20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6570" name="Прямоугольник 2"/>
          <p:cNvSpPr>
            <a:spLocks noChangeArrowheads="1"/>
          </p:cNvSpPr>
          <p:nvPr/>
        </p:nvSpPr>
        <p:spPr bwMode="auto">
          <a:xfrm>
            <a:off x="3733800" y="2667000"/>
            <a:ext cx="4495800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Зная базовые элементы эпидемиологического процесса, мы можем на них воздействовать с целью контроля над процессами распространения туберкулезной инфекции</a:t>
            </a:r>
          </a:p>
        </p:txBody>
      </p:sp>
    </p:spTree>
    <p:extLst>
      <p:ext uri="{BB962C8B-B14F-4D97-AF65-F5344CB8AC3E}">
        <p14:creationId xmlns:p14="http://schemas.microsoft.com/office/powerpoint/2010/main" val="26987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2450334" y="1534681"/>
            <a:ext cx="4049485" cy="3937518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8768" y="5722592"/>
            <a:ext cx="96847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Контакт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5825" y="914400"/>
            <a:ext cx="2202526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Источник инфекции</a:t>
            </a:r>
          </a:p>
        </p:txBody>
      </p:sp>
      <p:sp>
        <p:nvSpPr>
          <p:cNvPr id="6" name="Нашивка 5"/>
          <p:cNvSpPr/>
          <p:nvPr/>
        </p:nvSpPr>
        <p:spPr>
          <a:xfrm>
            <a:off x="4357688" y="1401763"/>
            <a:ext cx="381000" cy="317500"/>
          </a:xfrm>
          <a:prstGeom prst="chevron">
            <a:avLst>
              <a:gd name="adj" fmla="val 5895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225" y="5322888"/>
            <a:ext cx="381000" cy="298450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67591" name="Объект 4" descr="http://electel48.ru/imgs/2017-06/36626024351_tuberkulez-legkie-infekcija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439988"/>
            <a:ext cx="2719388" cy="1960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25563" y="193675"/>
            <a:ext cx="5519075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Кругооборот  </a:t>
            </a: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туберкулезной 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инфекции</a:t>
            </a: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67593" name="TextBox 1"/>
          <p:cNvSpPr txBox="1">
            <a:spLocks noChangeArrowheads="1"/>
          </p:cNvSpPr>
          <p:nvPr/>
        </p:nvSpPr>
        <p:spPr bwMode="auto">
          <a:xfrm>
            <a:off x="6781800" y="1600200"/>
            <a:ext cx="2133600" cy="95410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Прервать путь передачи инфекции от источника к неинфицированному человеку</a:t>
            </a:r>
          </a:p>
        </p:txBody>
      </p:sp>
      <p:sp>
        <p:nvSpPr>
          <p:cNvPr id="3" name="Стрелка вправо 2"/>
          <p:cNvSpPr/>
          <p:nvPr/>
        </p:nvSpPr>
        <p:spPr>
          <a:xfrm rot="8879571">
            <a:off x="6530975" y="3154363"/>
            <a:ext cx="1219200" cy="3921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23287" y="5564092"/>
            <a:ext cx="123187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Контакт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77503" y="1002514"/>
            <a:ext cx="2948884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Источник </a:t>
            </a:r>
            <a:r>
              <a:rPr lang="ru-RU" sz="2400" b="1" dirty="0" smtClean="0"/>
              <a:t> инфекции</a:t>
            </a:r>
            <a:endParaRPr lang="ru-RU" sz="2400" b="1" dirty="0"/>
          </a:p>
        </p:txBody>
      </p:sp>
      <p:sp>
        <p:nvSpPr>
          <p:cNvPr id="4" name="Овал 3"/>
          <p:cNvSpPr/>
          <p:nvPr/>
        </p:nvSpPr>
        <p:spPr>
          <a:xfrm>
            <a:off x="2450334" y="1534681"/>
            <a:ext cx="4049485" cy="3937518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7948" y="1401225"/>
            <a:ext cx="382554" cy="31724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409" y="5322461"/>
            <a:ext cx="381577" cy="299475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Объект 4" descr="http://electel48.ru/imgs/2017-06/36626024351_tuberkulez-legkie-infekcija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1286" y="2439659"/>
            <a:ext cx="2719872" cy="1960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84521" y="1475755"/>
            <a:ext cx="17508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Ранний диагноз</a:t>
            </a:r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064899" y="1845087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4852" y="194314"/>
            <a:ext cx="678692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Круг  </a:t>
            </a:r>
            <a:r>
              <a:rPr lang="ru-RU" sz="2800" b="1" dirty="0" smtClean="0">
                <a:solidFill>
                  <a:srgbClr val="7030A0"/>
                </a:solidFill>
              </a:rPr>
              <a:t>передачи </a:t>
            </a:r>
            <a:r>
              <a:rPr lang="ru-RU" sz="2800" b="1" dirty="0" smtClean="0">
                <a:solidFill>
                  <a:srgbClr val="7030A0"/>
                </a:solidFill>
              </a:rPr>
              <a:t> туберкулезной  инфекции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42259" y="5542701"/>
            <a:ext cx="123187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Контакт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77503" y="1002514"/>
            <a:ext cx="2948884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Источник </a:t>
            </a:r>
            <a:r>
              <a:rPr lang="ru-RU" sz="2400" b="1" dirty="0" smtClean="0"/>
              <a:t> инфекции</a:t>
            </a:r>
            <a:endParaRPr lang="ru-RU" sz="2400" b="1" dirty="0"/>
          </a:p>
        </p:txBody>
      </p:sp>
      <p:sp>
        <p:nvSpPr>
          <p:cNvPr id="4" name="Овал 3"/>
          <p:cNvSpPr/>
          <p:nvPr/>
        </p:nvSpPr>
        <p:spPr>
          <a:xfrm>
            <a:off x="2450334" y="1534681"/>
            <a:ext cx="4049485" cy="3937518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7948" y="1401225"/>
            <a:ext cx="382554" cy="31724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409" y="5322461"/>
            <a:ext cx="381577" cy="299475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Объект 4" descr="http://electel48.ru/imgs/2017-06/36626024351_tuberkulez-legkie-infekcija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1286" y="2439659"/>
            <a:ext cx="2719872" cy="1960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84521" y="1475755"/>
            <a:ext cx="180369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Ранний  </a:t>
            </a:r>
            <a:r>
              <a:rPr lang="ru-RU" dirty="0" smtClean="0"/>
              <a:t>диагноз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197711" y="2385695"/>
            <a:ext cx="133761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Адекватное</a:t>
            </a:r>
          </a:p>
          <a:p>
            <a:pPr algn="ctr"/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064899" y="1845087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20709484">
            <a:off x="6467280" y="2699202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4852" y="194314"/>
            <a:ext cx="678692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Круг </a:t>
            </a:r>
            <a:r>
              <a:rPr lang="ru-RU" sz="2800" b="1" dirty="0" smtClean="0">
                <a:solidFill>
                  <a:srgbClr val="7030A0"/>
                </a:solidFill>
              </a:rPr>
              <a:t> передачи  </a:t>
            </a:r>
            <a:r>
              <a:rPr lang="ru-RU" sz="2800" b="1" dirty="0" smtClean="0">
                <a:solidFill>
                  <a:srgbClr val="7030A0"/>
                </a:solidFill>
              </a:rPr>
              <a:t>туберкулезной </a:t>
            </a:r>
            <a:r>
              <a:rPr lang="ru-RU" sz="2800" b="1" dirty="0" smtClean="0">
                <a:solidFill>
                  <a:srgbClr val="7030A0"/>
                </a:solidFill>
              </a:rPr>
              <a:t> инфекции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01543" y="5546311"/>
            <a:ext cx="123187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Контакт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77503" y="1002514"/>
            <a:ext cx="2948884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Источник </a:t>
            </a:r>
            <a:r>
              <a:rPr lang="ru-RU" sz="2400" b="1" dirty="0" smtClean="0"/>
              <a:t> инфекции</a:t>
            </a:r>
            <a:endParaRPr lang="ru-RU" sz="2400" b="1" dirty="0"/>
          </a:p>
        </p:txBody>
      </p:sp>
      <p:sp>
        <p:nvSpPr>
          <p:cNvPr id="4" name="Овал 3"/>
          <p:cNvSpPr/>
          <p:nvPr/>
        </p:nvSpPr>
        <p:spPr>
          <a:xfrm>
            <a:off x="2450334" y="1534681"/>
            <a:ext cx="4049485" cy="3937518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7948" y="1401225"/>
            <a:ext cx="382554" cy="31724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409" y="5322461"/>
            <a:ext cx="381577" cy="299475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Объект 4" descr="http://electel48.ru/imgs/2017-06/36626024351_tuberkulez-legkie-infekcija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1286" y="2439659"/>
            <a:ext cx="2719872" cy="1960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84521" y="1475755"/>
            <a:ext cx="17508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Ранний диагноз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197711" y="2385695"/>
            <a:ext cx="133761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Адекватное</a:t>
            </a:r>
          </a:p>
          <a:p>
            <a:pPr algn="ctr"/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006344" y="4077478"/>
            <a:ext cx="17203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Инфекционный</a:t>
            </a:r>
          </a:p>
          <a:p>
            <a:pPr algn="ctr"/>
            <a:r>
              <a:rPr lang="ru-RU" dirty="0" smtClean="0"/>
              <a:t>контроль</a:t>
            </a:r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064899" y="1845087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20709484">
            <a:off x="6467280" y="2699202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320626">
            <a:off x="6390270" y="4214222"/>
            <a:ext cx="537931" cy="199735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4852" y="194314"/>
            <a:ext cx="678692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Круг  передачи  туберкулезной  </a:t>
            </a:r>
            <a:r>
              <a:rPr lang="ru-RU" sz="2800" b="1" dirty="0" smtClean="0">
                <a:solidFill>
                  <a:srgbClr val="7030A0"/>
                </a:solidFill>
              </a:rPr>
              <a:t>инфекции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7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/>
          <p:nvPr/>
        </p:nvSpPr>
        <p:spPr>
          <a:xfrm>
            <a:off x="2450334" y="1534681"/>
            <a:ext cx="4049485" cy="3937518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1775" y="5715000"/>
            <a:ext cx="1174750" cy="4000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</a:rPr>
              <a:t>Контакт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8013" y="914400"/>
            <a:ext cx="2790764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000000"/>
                </a:solidFill>
              </a:rPr>
              <a:t>Источник  </a:t>
            </a:r>
            <a:r>
              <a:rPr lang="ru-RU" sz="2000" b="1" dirty="0">
                <a:solidFill>
                  <a:srgbClr val="000000"/>
                </a:solidFill>
              </a:rPr>
              <a:t>инфекции</a:t>
            </a:r>
          </a:p>
        </p:txBody>
      </p:sp>
      <p:sp>
        <p:nvSpPr>
          <p:cNvPr id="6" name="Нашивка 5"/>
          <p:cNvSpPr/>
          <p:nvPr/>
        </p:nvSpPr>
        <p:spPr>
          <a:xfrm>
            <a:off x="4548188" y="1401763"/>
            <a:ext cx="382587" cy="31591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225" y="5322888"/>
            <a:ext cx="381000" cy="298450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71687" name="Объект 4" descr="http://electel48.ru/imgs/2017-06/36626024351_tuberkulez-legkie-infekcija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439988"/>
            <a:ext cx="2719388" cy="1960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84975" y="1476375"/>
            <a:ext cx="185121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0000"/>
                </a:solidFill>
              </a:rPr>
              <a:t>Ранний  </a:t>
            </a:r>
            <a:r>
              <a:rPr lang="ru-RU" sz="1600" b="1" dirty="0">
                <a:solidFill>
                  <a:srgbClr val="000000"/>
                </a:solidFill>
              </a:rPr>
              <a:t>диагноз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7725" y="2386013"/>
            <a:ext cx="1436688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Адекватное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лечение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5638" y="4076700"/>
            <a:ext cx="1774825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Инфекционный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контроль</a:t>
            </a:r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064250" y="1844675"/>
            <a:ext cx="635000" cy="17780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 rot="20709484">
            <a:off x="6467475" y="2698750"/>
            <a:ext cx="635000" cy="17780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Стрелка влево 17"/>
          <p:cNvSpPr/>
          <p:nvPr/>
        </p:nvSpPr>
        <p:spPr>
          <a:xfrm rot="320626">
            <a:off x="6389688" y="4214813"/>
            <a:ext cx="538162" cy="198437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5563" y="193675"/>
            <a:ext cx="6275116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Кругооборот </a:t>
            </a:r>
            <a:r>
              <a:rPr lang="ru-RU" sz="2400" b="1" dirty="0" smtClean="0">
                <a:solidFill>
                  <a:srgbClr val="7030A0"/>
                </a:solidFill>
              </a:rPr>
              <a:t> туберкулезной  </a:t>
            </a:r>
            <a:r>
              <a:rPr lang="ru-RU" sz="2400" b="1" dirty="0">
                <a:solidFill>
                  <a:srgbClr val="7030A0"/>
                </a:solidFill>
              </a:rPr>
              <a:t>инфекции</a:t>
            </a:r>
          </a:p>
        </p:txBody>
      </p:sp>
      <p:sp>
        <p:nvSpPr>
          <p:cNvPr id="71695" name="TextBox 1"/>
          <p:cNvSpPr txBox="1">
            <a:spLocks noChangeArrowheads="1"/>
          </p:cNvSpPr>
          <p:nvPr/>
        </p:nvSpPr>
        <p:spPr bwMode="auto">
          <a:xfrm>
            <a:off x="381000" y="2062163"/>
            <a:ext cx="1981200" cy="8318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smtClean="0">
                <a:solidFill>
                  <a:srgbClr val="000000"/>
                </a:solidFill>
              </a:rPr>
              <a:t>Предупреждение развития заболевания</a:t>
            </a:r>
          </a:p>
        </p:txBody>
      </p:sp>
      <p:sp>
        <p:nvSpPr>
          <p:cNvPr id="3" name="Стрелка вниз 2"/>
          <p:cNvSpPr/>
          <p:nvPr/>
        </p:nvSpPr>
        <p:spPr>
          <a:xfrm rot="18139240">
            <a:off x="1708944" y="2858294"/>
            <a:ext cx="312738" cy="9779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1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42259" y="5590795"/>
            <a:ext cx="123187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Контакт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77503" y="1002514"/>
            <a:ext cx="2948884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Источник  </a:t>
            </a:r>
            <a:r>
              <a:rPr lang="ru-RU" sz="2400" b="1" dirty="0" smtClean="0"/>
              <a:t>инфекции</a:t>
            </a:r>
            <a:endParaRPr lang="ru-RU" sz="2400" b="1" dirty="0"/>
          </a:p>
        </p:txBody>
      </p:sp>
      <p:sp>
        <p:nvSpPr>
          <p:cNvPr id="4" name="Овал 3"/>
          <p:cNvSpPr/>
          <p:nvPr/>
        </p:nvSpPr>
        <p:spPr>
          <a:xfrm>
            <a:off x="2450334" y="1534681"/>
            <a:ext cx="4049485" cy="3937518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7948" y="1401225"/>
            <a:ext cx="382554" cy="31724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409" y="5322461"/>
            <a:ext cx="381577" cy="299475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Объект 4" descr="http://electel48.ru/imgs/2017-06/36626024351_tuberkulez-legkie-infekcija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1286" y="2439659"/>
            <a:ext cx="2719872" cy="1960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84521" y="1475755"/>
            <a:ext cx="17508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Ранний диагноз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197711" y="2385695"/>
            <a:ext cx="133761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Адекватное</a:t>
            </a:r>
          </a:p>
          <a:p>
            <a:pPr algn="ctr"/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006344" y="4077478"/>
            <a:ext cx="17203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Инфекционный</a:t>
            </a:r>
          </a:p>
          <a:p>
            <a:pPr algn="ctr"/>
            <a:r>
              <a:rPr lang="ru-RU" dirty="0" smtClean="0"/>
              <a:t>контроль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05067" y="4699324"/>
            <a:ext cx="222990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err="1" smtClean="0"/>
              <a:t>Химиопрофилактика</a:t>
            </a:r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064899" y="1845087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20709484">
            <a:off x="6467280" y="2699202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320626">
            <a:off x="6390270" y="4214222"/>
            <a:ext cx="537931" cy="199735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8978012">
            <a:off x="1909542" y="4225730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4852" y="194314"/>
            <a:ext cx="678692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Круг </a:t>
            </a:r>
            <a:r>
              <a:rPr lang="ru-RU" sz="2800" b="1" dirty="0" smtClean="0">
                <a:solidFill>
                  <a:srgbClr val="7030A0"/>
                </a:solidFill>
              </a:rPr>
              <a:t> передачи  туберкулезной  инфекции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42259" y="5605313"/>
            <a:ext cx="123187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Контакт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77503" y="1002514"/>
            <a:ext cx="287995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Источник инфекции</a:t>
            </a:r>
            <a:endParaRPr lang="ru-RU" sz="2400" b="1" dirty="0"/>
          </a:p>
        </p:txBody>
      </p:sp>
      <p:sp>
        <p:nvSpPr>
          <p:cNvPr id="4" name="Овал 3"/>
          <p:cNvSpPr/>
          <p:nvPr/>
        </p:nvSpPr>
        <p:spPr>
          <a:xfrm>
            <a:off x="2450334" y="1534681"/>
            <a:ext cx="4049485" cy="3937518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7948" y="1401225"/>
            <a:ext cx="382554" cy="31724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409" y="5322461"/>
            <a:ext cx="381577" cy="299475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Объект 4" descr="http://electel48.ru/imgs/2017-06/36626024351_tuberkulez-legkie-infekcija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1286" y="2439659"/>
            <a:ext cx="2719872" cy="1960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84521" y="1475755"/>
            <a:ext cx="17508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Ранний диагноз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197711" y="2385695"/>
            <a:ext cx="133761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Адекватное</a:t>
            </a:r>
          </a:p>
          <a:p>
            <a:pPr algn="ctr"/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006344" y="4077478"/>
            <a:ext cx="17203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Инфекционный</a:t>
            </a:r>
          </a:p>
          <a:p>
            <a:pPr algn="ctr"/>
            <a:r>
              <a:rPr lang="ru-RU" dirty="0" smtClean="0"/>
              <a:t>контроль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05067" y="4699324"/>
            <a:ext cx="222990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err="1" smtClean="0"/>
              <a:t>Химиопрофилактика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33032" y="2307907"/>
            <a:ext cx="137088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Вакцинация</a:t>
            </a:r>
          </a:p>
          <a:p>
            <a:pPr algn="ctr"/>
            <a:r>
              <a:rPr lang="ru-RU" dirty="0" smtClean="0"/>
              <a:t>БЦЖ</a:t>
            </a:r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064899" y="1845087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20709484">
            <a:off x="6467280" y="2699202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320626">
            <a:off x="6390270" y="4214222"/>
            <a:ext cx="537931" cy="199735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8978012">
            <a:off x="1909542" y="4225730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11093873">
            <a:off x="1856964" y="2751966"/>
            <a:ext cx="540326" cy="179534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4852" y="194314"/>
            <a:ext cx="678692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Круг  передачи  </a:t>
            </a:r>
            <a:r>
              <a:rPr lang="ru-RU" sz="2800" b="1" dirty="0" smtClean="0">
                <a:solidFill>
                  <a:srgbClr val="7030A0"/>
                </a:solidFill>
              </a:rPr>
              <a:t>туберкулезной </a:t>
            </a:r>
            <a:r>
              <a:rPr lang="ru-RU" sz="2800" b="1" dirty="0" smtClean="0">
                <a:solidFill>
                  <a:srgbClr val="7030A0"/>
                </a:solidFill>
              </a:rPr>
              <a:t> инфекции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9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Заголовок 1"/>
          <p:cNvSpPr>
            <a:spLocks noGrp="1"/>
          </p:cNvSpPr>
          <p:nvPr>
            <p:ph type="title"/>
          </p:nvPr>
        </p:nvSpPr>
        <p:spPr>
          <a:xfrm>
            <a:off x="1494235" y="1052513"/>
            <a:ext cx="6172200" cy="857250"/>
          </a:xfrm>
        </p:spPr>
        <p:txBody>
          <a:bodyPr/>
          <a:lstStyle/>
          <a:p>
            <a:pPr eaLnBrk="1" hangingPunct="1"/>
            <a:r>
              <a:rPr lang="ru-RU" sz="1500" dirty="0"/>
              <a:t>ФГБОУ ВО </a:t>
            </a:r>
            <a:r>
              <a:rPr lang="ru-RU" sz="1500" dirty="0" err="1"/>
              <a:t>КрасГМУ</a:t>
            </a:r>
            <a:r>
              <a:rPr lang="ru-RU" sz="1500" dirty="0"/>
              <a:t> им. проф. В.Ф. </a:t>
            </a:r>
            <a:r>
              <a:rPr lang="ru-RU" sz="1500" dirty="0" err="1"/>
              <a:t>Войно-Ясенецкого</a:t>
            </a:r>
            <a:r>
              <a:rPr lang="ru-RU" sz="1500" dirty="0"/>
              <a:t> Минздрава России</a:t>
            </a:r>
            <a:r>
              <a:rPr lang="ru-RU" sz="1500" baseline="30000" dirty="0"/>
              <a:t/>
            </a:r>
            <a:br>
              <a:rPr lang="ru-RU" sz="1500" baseline="30000" dirty="0"/>
            </a:br>
            <a:r>
              <a:rPr lang="ru-RU" sz="825" dirty="0"/>
              <a:t/>
            </a:r>
            <a:br>
              <a:rPr lang="ru-RU" sz="825" dirty="0"/>
            </a:br>
            <a:r>
              <a:rPr lang="ru-RU" sz="1350" dirty="0"/>
              <a:t>Кафедра туберкулеза с курсом ПО</a:t>
            </a:r>
            <a:endParaRPr lang="ru-RU" sz="1350" baseline="30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3809" y="1909763"/>
            <a:ext cx="6772580" cy="3852863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3000" b="1" dirty="0" smtClean="0"/>
              <a:t>ПРОФИЛАКТИКА ТУБЕРКУЛЕЗА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1350" dirty="0"/>
              <a:t>                				</a:t>
            </a:r>
            <a:endParaRPr lang="ru-RU" sz="1050" i="1" dirty="0">
              <a:solidFill>
                <a:srgbClr val="FF0000"/>
              </a:solidFill>
            </a:endParaRP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1575" dirty="0"/>
              <a:t>лекция для студентов 6 курса</a:t>
            </a: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1575" dirty="0"/>
              <a:t>обучающихся по специальности 31.05.02 Педиатрия и 31.05.01 Лечебное дело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ru-RU" sz="1350" dirty="0"/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350" dirty="0"/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75" dirty="0"/>
              <a:t>к.м.н., доцент</a:t>
            </a:r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75" dirty="0"/>
              <a:t>Заслуженный врач РФ</a:t>
            </a:r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75" dirty="0"/>
              <a:t>заведующий кафедрой</a:t>
            </a:r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75" dirty="0"/>
              <a:t>Данил Евгеньевич </a:t>
            </a:r>
            <a:r>
              <a:rPr lang="ru-RU" sz="1575" dirty="0" err="1"/>
              <a:t>Омельчук</a:t>
            </a:r>
            <a:endParaRPr lang="ru-RU" sz="1575" baseline="30000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1350" dirty="0"/>
              <a:t>                                                                               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2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25" dirty="0"/>
              <a:t>Красноярск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25" dirty="0" smtClean="0"/>
              <a:t>2024</a:t>
            </a:r>
            <a:endParaRPr lang="ru-RU" sz="1425" dirty="0"/>
          </a:p>
        </p:txBody>
      </p:sp>
    </p:spTree>
    <p:extLst>
      <p:ext uri="{BB962C8B-B14F-4D97-AF65-F5344CB8AC3E}">
        <p14:creationId xmlns:p14="http://schemas.microsoft.com/office/powerpoint/2010/main" val="391847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645" y="2658196"/>
            <a:ext cx="1508450" cy="1043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745" y="5053862"/>
            <a:ext cx="1912472" cy="14343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C:\Users\detpol3\Desktop\квантовость-жизн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4660" y="804921"/>
            <a:ext cx="2650557" cy="13742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1499" y="84115"/>
            <a:ext cx="6824371" cy="633732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Профилактика   туберкулеза</a:t>
            </a:r>
            <a:endParaRPr lang="ru-RU" sz="3200" b="1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17581" y="916017"/>
            <a:ext cx="8048768" cy="5572199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СОЦИАЛЬНАЯ ПРОФИЛАКТИКА</a:t>
            </a:r>
            <a:endParaRPr lang="ru-RU" sz="2000" dirty="0">
              <a:solidFill>
                <a:srgbClr val="FF0000"/>
              </a:solidFill>
            </a:endParaRPr>
          </a:p>
          <a:p>
            <a:pPr>
              <a:lnSpc>
                <a:spcPct val="70000"/>
              </a:lnSpc>
              <a:buNone/>
            </a:pPr>
            <a:r>
              <a:rPr lang="ru-RU" sz="1800" b="1" dirty="0" smtClean="0"/>
              <a:t>   мероприятия  </a:t>
            </a:r>
            <a:r>
              <a:rPr lang="ru-RU" sz="1800" b="1" dirty="0"/>
              <a:t>направленные </a:t>
            </a:r>
            <a:r>
              <a:rPr lang="ru-RU" sz="1800" b="1" dirty="0" smtClean="0"/>
              <a:t>на</a:t>
            </a:r>
          </a:p>
          <a:p>
            <a:pPr>
              <a:lnSpc>
                <a:spcPct val="70000"/>
              </a:lnSpc>
              <a:buNone/>
            </a:pPr>
            <a:r>
              <a:rPr lang="ru-RU" sz="1800" b="1" dirty="0"/>
              <a:t> </a:t>
            </a:r>
            <a:r>
              <a:rPr lang="ru-RU" sz="1800" b="1" dirty="0" smtClean="0"/>
              <a:t>  устранение или минимизацию</a:t>
            </a:r>
          </a:p>
          <a:p>
            <a:pPr>
              <a:lnSpc>
                <a:spcPct val="70000"/>
              </a:lnSpc>
              <a:buNone/>
            </a:pPr>
            <a:r>
              <a:rPr lang="ru-RU" sz="1800" b="1" dirty="0"/>
              <a:t> </a:t>
            </a:r>
            <a:r>
              <a:rPr lang="ru-RU" sz="1800" b="1" dirty="0" smtClean="0"/>
              <a:t> факторов </a:t>
            </a:r>
            <a:r>
              <a:rPr lang="ru-RU" sz="1800" b="1" dirty="0"/>
              <a:t>социального </a:t>
            </a:r>
            <a:r>
              <a:rPr lang="ru-RU" sz="1800" b="1" dirty="0" smtClean="0"/>
              <a:t>риска</a:t>
            </a:r>
          </a:p>
          <a:p>
            <a:pPr>
              <a:lnSpc>
                <a:spcPct val="70000"/>
              </a:lnSpc>
              <a:buNone/>
            </a:pPr>
            <a:r>
              <a:rPr lang="ru-RU" sz="1800" b="1" dirty="0"/>
              <a:t> </a:t>
            </a:r>
            <a:r>
              <a:rPr lang="ru-RU" sz="1800" b="1" dirty="0" smtClean="0"/>
              <a:t> распространения </a:t>
            </a:r>
            <a:r>
              <a:rPr lang="ru-RU" sz="1800" b="1" dirty="0"/>
              <a:t>туберкулезной </a:t>
            </a:r>
            <a:r>
              <a:rPr lang="ru-RU" sz="1800" b="1" dirty="0" smtClean="0"/>
              <a:t>инфекции</a:t>
            </a:r>
          </a:p>
          <a:p>
            <a:pPr>
              <a:lnSpc>
                <a:spcPct val="70000"/>
              </a:lnSpc>
              <a:buNone/>
            </a:pPr>
            <a:endParaRPr lang="ru-RU" sz="2000" b="1" dirty="0" smtClean="0"/>
          </a:p>
          <a:p>
            <a:r>
              <a:rPr lang="ru-RU" sz="2000" b="1" i="1" dirty="0" smtClean="0">
                <a:solidFill>
                  <a:srgbClr val="FF0000"/>
                </a:solidFill>
                <a:cs typeface="Times New Roman" pitchFamily="18" charset="0"/>
              </a:rPr>
              <a:t>СПЕЦИФИЧЕСКАЯ ПРОФИЛАКТИКА</a:t>
            </a:r>
          </a:p>
          <a:p>
            <a:pPr marL="0" indent="0">
              <a:buNone/>
            </a:pPr>
            <a:r>
              <a:rPr lang="ru-RU" sz="1800" dirty="0" smtClean="0"/>
              <a:t>- </a:t>
            </a:r>
            <a:r>
              <a:rPr lang="ru-RU" sz="1800" b="1" dirty="0" smtClean="0"/>
              <a:t>вакцинация </a:t>
            </a:r>
            <a:r>
              <a:rPr lang="ru-RU" sz="1800" b="1" dirty="0"/>
              <a:t>и ревакцинация</a:t>
            </a:r>
          </a:p>
          <a:p>
            <a:pPr>
              <a:buFontTx/>
              <a:buChar char="-"/>
            </a:pPr>
            <a:r>
              <a:rPr lang="ru-RU" sz="1800" b="1" dirty="0" err="1" smtClean="0"/>
              <a:t>химиопрофилактика</a:t>
            </a:r>
            <a:endParaRPr lang="ru-RU" sz="1800" b="1" dirty="0" smtClean="0"/>
          </a:p>
          <a:p>
            <a:pPr>
              <a:buFontTx/>
              <a:buChar char="-"/>
            </a:pPr>
            <a:endParaRPr lang="ru-RU" sz="2400" dirty="0" smtClean="0"/>
          </a:p>
          <a:p>
            <a:r>
              <a:rPr lang="ru-RU" sz="2000" b="1" i="1" dirty="0" smtClean="0">
                <a:solidFill>
                  <a:srgbClr val="FF0000"/>
                </a:solidFill>
                <a:cs typeface="Times New Roman" pitchFamily="18" charset="0"/>
              </a:rPr>
              <a:t>САНИТАРНАЯ ПРОФИЛАКТИКА</a:t>
            </a:r>
          </a:p>
          <a:p>
            <a:pPr marL="0" indent="0">
              <a:buNone/>
            </a:pPr>
            <a:r>
              <a:rPr lang="ru-RU" sz="1800" dirty="0" smtClean="0"/>
              <a:t>- </a:t>
            </a:r>
            <a:r>
              <a:rPr lang="ru-RU" sz="1800" b="1" dirty="0"/>
              <a:t>санация очагов туберкулезной </a:t>
            </a:r>
            <a:r>
              <a:rPr lang="ru-RU" sz="1800" b="1" dirty="0" smtClean="0"/>
              <a:t>инфекции</a:t>
            </a:r>
            <a:endParaRPr lang="ru-RU" sz="1800" b="1" dirty="0"/>
          </a:p>
          <a:p>
            <a:pPr marL="0" indent="0">
              <a:buNone/>
            </a:pPr>
            <a:r>
              <a:rPr lang="ru-RU" sz="1800" b="1" dirty="0"/>
              <a:t> - санитарный и ветеринарный </a:t>
            </a:r>
            <a:r>
              <a:rPr lang="ru-RU" sz="1800" b="1" dirty="0" smtClean="0"/>
              <a:t>надзор</a:t>
            </a:r>
            <a:endParaRPr lang="ru-RU" sz="1800" b="1" dirty="0"/>
          </a:p>
          <a:p>
            <a:pPr marL="0" indent="0">
              <a:buNone/>
            </a:pPr>
            <a:r>
              <a:rPr lang="ru-RU" sz="1800" b="1" dirty="0"/>
              <a:t> - санитарно-просветительная </a:t>
            </a:r>
            <a:r>
              <a:rPr lang="ru-RU" sz="1800" b="1" dirty="0" smtClean="0"/>
              <a:t>работа</a:t>
            </a:r>
            <a:endParaRPr lang="ru-RU" sz="1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660" y="3196162"/>
            <a:ext cx="2011511" cy="15155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353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tpol3\Desktop\квантовость-жизн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2237" y="1260629"/>
            <a:ext cx="2851150" cy="16107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1736" y="327125"/>
            <a:ext cx="7600538" cy="831902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СОЦИАЛЬНАЯ </a:t>
            </a:r>
            <a:r>
              <a:rPr lang="ru-RU" sz="32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ПРОФИЛАКТИКА</a:t>
            </a:r>
            <a:endParaRPr lang="ru-RU" sz="3200" b="1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844789" y="1925457"/>
            <a:ext cx="8048768" cy="43116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dirty="0" smtClean="0"/>
              <a:t>- </a:t>
            </a:r>
            <a:r>
              <a:rPr lang="ru-RU" sz="2000" b="1" dirty="0"/>
              <a:t>повышение жизненного </a:t>
            </a:r>
            <a:r>
              <a:rPr lang="ru-RU" sz="2000" b="1" dirty="0" smtClean="0"/>
              <a:t>уровня</a:t>
            </a:r>
            <a:endParaRPr lang="ru-RU" sz="20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000" b="1" dirty="0"/>
              <a:t>у</a:t>
            </a:r>
            <a:r>
              <a:rPr lang="ru-RU" sz="2000" b="1" dirty="0" smtClean="0"/>
              <a:t>лучшение условий труда и быта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000" b="1" dirty="0" smtClean="0"/>
              <a:t>формирование </a:t>
            </a:r>
            <a:r>
              <a:rPr lang="ru-RU" sz="2000" b="1" dirty="0"/>
              <a:t>здорового образа </a:t>
            </a:r>
            <a:r>
              <a:rPr lang="ru-RU" sz="2000" b="1" dirty="0" smtClean="0"/>
              <a:t>жизни</a:t>
            </a:r>
            <a:endParaRPr lang="ru-RU" sz="20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000" b="1" dirty="0"/>
              <a:t>нормативная регуляция </a:t>
            </a:r>
            <a:r>
              <a:rPr lang="ru-RU" sz="2000" b="1" dirty="0" smtClean="0"/>
              <a:t>миграции</a:t>
            </a:r>
            <a:endParaRPr lang="ru-RU" sz="20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000" b="1" dirty="0"/>
              <a:t>борьба с алкоголизмом и </a:t>
            </a:r>
            <a:r>
              <a:rPr lang="ru-RU" sz="2000" b="1" dirty="0" smtClean="0"/>
              <a:t>наркоманией</a:t>
            </a:r>
            <a:endParaRPr lang="ru-RU" sz="20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000" b="1" dirty="0"/>
              <a:t>социальная поддержка </a:t>
            </a:r>
            <a:r>
              <a:rPr lang="ru-RU" sz="2000" b="1" dirty="0" smtClean="0"/>
              <a:t>малоимущих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000" b="1" dirty="0" smtClean="0"/>
              <a:t>соблюдение </a:t>
            </a:r>
            <a:r>
              <a:rPr lang="ru-RU" sz="2000" b="1" dirty="0"/>
              <a:t>санитарно-гигиенических норм во ФСИН</a:t>
            </a:r>
            <a:endParaRPr lang="ru-RU" sz="2000" dirty="0" smtClean="0"/>
          </a:p>
          <a:p>
            <a:pPr>
              <a:buFontTx/>
              <a:buChar char="-"/>
            </a:pPr>
            <a:endParaRPr lang="ru-RU" sz="2400" dirty="0" smtClean="0"/>
          </a:p>
          <a:p>
            <a:pPr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78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0478" y="245807"/>
            <a:ext cx="593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МОДЕЛЬ РАСПРОСТРАНЕНИЯ ТУБЕРКУЛЕЗА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5552" y="963374"/>
            <a:ext cx="6498767" cy="33855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7030A0"/>
                </a:solidFill>
              </a:rPr>
              <a:t>ГРУППА  </a:t>
            </a:r>
            <a:r>
              <a:rPr lang="ru-RU" sz="1600" b="1" i="1" dirty="0" smtClean="0">
                <a:solidFill>
                  <a:srgbClr val="7030A0"/>
                </a:solidFill>
              </a:rPr>
              <a:t>НАСЕЛЕНИЯ </a:t>
            </a:r>
            <a:r>
              <a:rPr lang="ru-RU" sz="1600" b="1" i="1" dirty="0" smtClean="0">
                <a:solidFill>
                  <a:srgbClr val="7030A0"/>
                </a:solidFill>
              </a:rPr>
              <a:t> БЕЗ  </a:t>
            </a:r>
            <a:r>
              <a:rPr lang="ru-RU" sz="1600" b="1" i="1" dirty="0" smtClean="0">
                <a:solidFill>
                  <a:srgbClr val="7030A0"/>
                </a:solidFill>
              </a:rPr>
              <a:t>ФАКТОРОВ </a:t>
            </a:r>
            <a:r>
              <a:rPr lang="ru-RU" sz="1600" b="1" i="1" dirty="0" smtClean="0">
                <a:solidFill>
                  <a:srgbClr val="7030A0"/>
                </a:solidFill>
              </a:rPr>
              <a:t> РИСКА  И  ОТСУТСТВИЯ  ЛЕЧЕНИЯ</a:t>
            </a:r>
            <a:endParaRPr lang="ru-RU" sz="16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0852" y="1712093"/>
            <a:ext cx="280980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</a:rPr>
              <a:t>1 источник МБТ (+)</a:t>
            </a:r>
            <a:endParaRPr lang="ru-RU" sz="2400" b="1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17975192">
            <a:off x="6351289" y="1929827"/>
            <a:ext cx="366320" cy="127493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1790257" y="3536906"/>
            <a:ext cx="248210" cy="66162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9553" y="5247042"/>
            <a:ext cx="25367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20 ИНФИЦИРОВАННЫХ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8037" y="3125794"/>
            <a:ext cx="291637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10 инфицированных за год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Среднее время</a:t>
            </a:r>
          </a:p>
          <a:p>
            <a:pPr algn="ctr"/>
            <a:r>
              <a:rPr lang="ru-RU" b="1" dirty="0" err="1">
                <a:solidFill>
                  <a:prstClr val="black"/>
                </a:solidFill>
              </a:rPr>
              <a:t>и</a:t>
            </a:r>
            <a:r>
              <a:rPr lang="ru-RU" b="1" dirty="0" err="1" smtClean="0">
                <a:solidFill>
                  <a:prstClr val="black"/>
                </a:solidFill>
              </a:rPr>
              <a:t>нфекционности</a:t>
            </a:r>
            <a:r>
              <a:rPr lang="ru-RU" b="1" dirty="0" smtClean="0">
                <a:solidFill>
                  <a:prstClr val="black"/>
                </a:solidFill>
              </a:rPr>
              <a:t> – 2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190" y="4239297"/>
            <a:ext cx="27644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У 10% развивается</a:t>
            </a: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з</a:t>
            </a:r>
            <a:r>
              <a:rPr lang="ru-RU" b="1" dirty="0" smtClean="0">
                <a:solidFill>
                  <a:prstClr val="black"/>
                </a:solidFill>
              </a:rPr>
              <a:t>аболевание (2 человека)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356" y="2718020"/>
            <a:ext cx="233801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50% (1 человек)</a:t>
            </a:r>
          </a:p>
          <a:p>
            <a:pPr algn="ctr"/>
            <a:r>
              <a:rPr lang="ru-RU" b="1" dirty="0" err="1" smtClean="0">
                <a:solidFill>
                  <a:prstClr val="black"/>
                </a:solidFill>
              </a:rPr>
              <a:t>бактериовыделители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96683">
            <a:off x="5997430" y="4358647"/>
            <a:ext cx="861235" cy="798645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12521668">
            <a:off x="2709698" y="5096086"/>
            <a:ext cx="978408" cy="29102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11774">
            <a:off x="2468100" y="1909281"/>
            <a:ext cx="280440" cy="6828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103" y="2596785"/>
            <a:ext cx="2248106" cy="1645636"/>
          </a:xfrm>
          <a:prstGeom prst="rect">
            <a:avLst/>
          </a:prstGeom>
        </p:spPr>
      </p:pic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6249988" y="5959475"/>
            <a:ext cx="229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>(Карел Стибло, 1991) </a:t>
            </a:r>
          </a:p>
        </p:txBody>
      </p:sp>
    </p:spTree>
    <p:extLst>
      <p:ext uri="{BB962C8B-B14F-4D97-AF65-F5344CB8AC3E}">
        <p14:creationId xmlns:p14="http://schemas.microsoft.com/office/powerpoint/2010/main" val="14640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3"/>
          <p:cNvSpPr txBox="1">
            <a:spLocks noChangeArrowheads="1"/>
          </p:cNvSpPr>
          <p:nvPr/>
        </p:nvSpPr>
        <p:spPr bwMode="auto">
          <a:xfrm>
            <a:off x="1730375" y="246063"/>
            <a:ext cx="593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МОДЕЛЬ РАСПРОСТРАНЕНИЯ ТУБЕРКУЛЕЗА</a:t>
            </a:r>
          </a:p>
        </p:txBody>
      </p:sp>
      <p:sp>
        <p:nvSpPr>
          <p:cNvPr id="76803" name="TextBox 4"/>
          <p:cNvSpPr txBox="1">
            <a:spLocks noChangeArrowheads="1"/>
          </p:cNvSpPr>
          <p:nvPr/>
        </p:nvSpPr>
        <p:spPr bwMode="auto">
          <a:xfrm>
            <a:off x="2371725" y="936625"/>
            <a:ext cx="4660443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i="1" dirty="0" smtClean="0">
                <a:solidFill>
                  <a:srgbClr val="7030A0"/>
                </a:solidFill>
              </a:rPr>
              <a:t>ГРУППА  </a:t>
            </a:r>
            <a:r>
              <a:rPr lang="ru-RU" altLang="ru-RU" sz="1800" b="1" i="1" dirty="0" smtClean="0">
                <a:solidFill>
                  <a:srgbClr val="7030A0"/>
                </a:solidFill>
              </a:rPr>
              <a:t>РИСКА </a:t>
            </a:r>
            <a:r>
              <a:rPr lang="ru-RU" altLang="ru-RU" sz="1800" b="1" i="1" dirty="0" smtClean="0">
                <a:solidFill>
                  <a:srgbClr val="7030A0"/>
                </a:solidFill>
              </a:rPr>
              <a:t> ПРИ  ОТСУТСТВИЯ  </a:t>
            </a:r>
            <a:r>
              <a:rPr lang="ru-RU" altLang="ru-RU" sz="1800" b="1" i="1" dirty="0" smtClean="0">
                <a:solidFill>
                  <a:srgbClr val="7030A0"/>
                </a:solidFill>
              </a:rPr>
              <a:t>ЛЕЧЕНИЯ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1988" y="1746250"/>
            <a:ext cx="2809875" cy="461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</a:rPr>
              <a:t>1 источник МБТ (+)</a:t>
            </a:r>
          </a:p>
        </p:txBody>
      </p:sp>
      <p:sp>
        <p:nvSpPr>
          <p:cNvPr id="7" name="Стрелка вниз 6"/>
          <p:cNvSpPr/>
          <p:nvPr/>
        </p:nvSpPr>
        <p:spPr>
          <a:xfrm rot="17975192">
            <a:off x="6188869" y="1985169"/>
            <a:ext cx="366712" cy="127635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1651000" y="3616325"/>
            <a:ext cx="247650" cy="6604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9888" y="5062538"/>
            <a:ext cx="2536825" cy="369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20 ИНФИЦИРОВАННЫХ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7250" y="3125788"/>
            <a:ext cx="2917825" cy="923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10 инфицированных за год</a:t>
            </a: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Среднее время</a:t>
            </a:r>
          </a:p>
          <a:p>
            <a:pPr algn="ctr">
              <a:defRPr/>
            </a:pPr>
            <a:r>
              <a:rPr lang="ru-RU" b="1" dirty="0" err="1">
                <a:solidFill>
                  <a:prstClr val="black"/>
                </a:solidFill>
              </a:rPr>
              <a:t>инфекционности</a:t>
            </a:r>
            <a:r>
              <a:rPr lang="ru-RU" b="1" dirty="0">
                <a:solidFill>
                  <a:prstClr val="black"/>
                </a:solidFill>
              </a:rPr>
              <a:t> – 2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9563" y="4416425"/>
            <a:ext cx="2763837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У 20% развивается</a:t>
            </a: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заболевание (4 человека)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213" y="2806700"/>
            <a:ext cx="2441575" cy="738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</a:rPr>
              <a:t>50% (2 человека)</a:t>
            </a:r>
          </a:p>
          <a:p>
            <a:pPr algn="ctr">
              <a:defRPr/>
            </a:pPr>
            <a:r>
              <a:rPr lang="ru-RU" b="1" dirty="0" err="1">
                <a:solidFill>
                  <a:prstClr val="black"/>
                </a:solidFill>
              </a:rPr>
              <a:t>бактериовыделители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76811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6683">
            <a:off x="6754812" y="4492626"/>
            <a:ext cx="690563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право 13"/>
          <p:cNvSpPr/>
          <p:nvPr/>
        </p:nvSpPr>
        <p:spPr>
          <a:xfrm rot="11645383">
            <a:off x="3208338" y="4851400"/>
            <a:ext cx="884237" cy="3016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6813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1774">
            <a:off x="1440657" y="2126456"/>
            <a:ext cx="3032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597150"/>
            <a:ext cx="22479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1900" y="1746250"/>
            <a:ext cx="2967038" cy="461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</a:rPr>
              <a:t>2 источника МБТ (+)</a:t>
            </a:r>
          </a:p>
        </p:txBody>
      </p:sp>
      <p:sp>
        <p:nvSpPr>
          <p:cNvPr id="76816" name="Прямоугольник 2"/>
          <p:cNvSpPr>
            <a:spLocks noChangeArrowheads="1"/>
          </p:cNvSpPr>
          <p:nvPr/>
        </p:nvSpPr>
        <p:spPr bwMode="auto">
          <a:xfrm>
            <a:off x="6249988" y="5959475"/>
            <a:ext cx="229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>(Карел Стибло, 1991) </a:t>
            </a:r>
          </a:p>
        </p:txBody>
      </p:sp>
    </p:spTree>
    <p:extLst>
      <p:ext uri="{BB962C8B-B14F-4D97-AF65-F5344CB8AC3E}">
        <p14:creationId xmlns:p14="http://schemas.microsoft.com/office/powerpoint/2010/main" val="644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1" r="3839" b="30952"/>
          <a:stretch>
            <a:fillRect/>
          </a:stretch>
        </p:blipFill>
        <p:spPr bwMode="auto">
          <a:xfrm>
            <a:off x="1889125" y="1066800"/>
            <a:ext cx="6569075" cy="3003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30737" r="7410" b="23534"/>
          <a:stretch>
            <a:fillRect/>
          </a:stretch>
        </p:blipFill>
        <p:spPr bwMode="auto">
          <a:xfrm>
            <a:off x="447675" y="3581400"/>
            <a:ext cx="5235575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1" r="3839" b="30952"/>
          <a:stretch>
            <a:fillRect/>
          </a:stretch>
        </p:blipFill>
        <p:spPr bwMode="auto">
          <a:xfrm>
            <a:off x="1889125" y="1066800"/>
            <a:ext cx="6569075" cy="3003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30737" r="7410" b="23534"/>
          <a:stretch>
            <a:fillRect/>
          </a:stretch>
        </p:blipFill>
        <p:spPr bwMode="auto">
          <a:xfrm>
            <a:off x="447675" y="3581400"/>
            <a:ext cx="5235575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Прямоугольник 3"/>
          <p:cNvSpPr>
            <a:spLocks noChangeArrowheads="1"/>
          </p:cNvSpPr>
          <p:nvPr/>
        </p:nvSpPr>
        <p:spPr bwMode="auto">
          <a:xfrm>
            <a:off x="990600" y="306388"/>
            <a:ext cx="72723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smtClean="0">
                <a:solidFill>
                  <a:prstClr val="black"/>
                </a:solidFill>
                <a:latin typeface="Arial" panose="020B0604020202020204" pitchFamily="34" charset="0"/>
              </a:rPr>
              <a:t>В одном подъезде 400 и более квартир</a:t>
            </a:r>
            <a:endParaRPr lang="ru-RU" altLang="ru-RU" sz="1800" b="1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1" r="3839" b="30952"/>
          <a:stretch>
            <a:fillRect/>
          </a:stretch>
        </p:blipFill>
        <p:spPr bwMode="auto">
          <a:xfrm>
            <a:off x="1889125" y="1066800"/>
            <a:ext cx="6569075" cy="3003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30737" r="7410" b="23534"/>
          <a:stretch>
            <a:fillRect/>
          </a:stretch>
        </p:blipFill>
        <p:spPr bwMode="auto">
          <a:xfrm>
            <a:off x="447675" y="3581400"/>
            <a:ext cx="5235575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Прямоугольник 3"/>
          <p:cNvSpPr>
            <a:spLocks noChangeArrowheads="1"/>
          </p:cNvSpPr>
          <p:nvPr/>
        </p:nvSpPr>
        <p:spPr bwMode="auto">
          <a:xfrm>
            <a:off x="990600" y="306388"/>
            <a:ext cx="72723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В одном подъезде 400 и более квартир</a:t>
            </a:r>
            <a:endParaRPr lang="ru-RU" altLang="ru-RU" sz="1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9462" y="40703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Это почти 1 тыс. жителей</a:t>
            </a:r>
          </a:p>
        </p:txBody>
      </p:sp>
    </p:spTree>
    <p:extLst>
      <p:ext uri="{BB962C8B-B14F-4D97-AF65-F5344CB8AC3E}">
        <p14:creationId xmlns:p14="http://schemas.microsoft.com/office/powerpoint/2010/main" val="53032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1" r="3839" b="30952"/>
          <a:stretch>
            <a:fillRect/>
          </a:stretch>
        </p:blipFill>
        <p:spPr bwMode="auto">
          <a:xfrm>
            <a:off x="1889125" y="1066800"/>
            <a:ext cx="6569075" cy="3003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30737" r="7410" b="23534"/>
          <a:stretch>
            <a:fillRect/>
          </a:stretch>
        </p:blipFill>
        <p:spPr bwMode="auto">
          <a:xfrm>
            <a:off x="447675" y="3581400"/>
            <a:ext cx="5235575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Прямоугольник 3"/>
          <p:cNvSpPr>
            <a:spLocks noChangeArrowheads="1"/>
          </p:cNvSpPr>
          <p:nvPr/>
        </p:nvSpPr>
        <p:spPr bwMode="auto">
          <a:xfrm>
            <a:off x="990600" y="306388"/>
            <a:ext cx="72723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В одном подъезде 400 и более квартир</a:t>
            </a:r>
            <a:endParaRPr lang="ru-RU" altLang="ru-RU" sz="1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9462" y="407035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Это почти 1 тыс. жителей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11550" y="1908602"/>
            <a:ext cx="5124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ВСЕГО 2 ЛИФТА</a:t>
            </a:r>
          </a:p>
        </p:txBody>
      </p:sp>
    </p:spTree>
    <p:extLst>
      <p:ext uri="{BB962C8B-B14F-4D97-AF65-F5344CB8AC3E}">
        <p14:creationId xmlns:p14="http://schemas.microsoft.com/office/powerpoint/2010/main" val="55059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8065" y="784834"/>
            <a:ext cx="840688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Федеральным  законом  от  17. 09. </a:t>
            </a:r>
            <a:r>
              <a:rPr lang="ru-RU" sz="2400" b="1" dirty="0">
                <a:solidFill>
                  <a:prstClr val="black"/>
                </a:solidFill>
              </a:rPr>
              <a:t>1998г. </a:t>
            </a:r>
            <a:r>
              <a:rPr lang="ru-RU" sz="2400" b="1" dirty="0" smtClean="0">
                <a:solidFill>
                  <a:prstClr val="black"/>
                </a:solidFill>
              </a:rPr>
              <a:t> № 157-ФЗ</a:t>
            </a:r>
          </a:p>
          <a:p>
            <a:pPr algn="ctr"/>
            <a:endParaRPr lang="ru-RU" sz="8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2400" b="1" spc="300" dirty="0" smtClean="0">
                <a:solidFill>
                  <a:srgbClr val="7030A0"/>
                </a:solidFill>
              </a:rPr>
              <a:t>«ОБ  ИММУНОПРОФИЛАКТИКЕ</a:t>
            </a:r>
          </a:p>
          <a:p>
            <a:pPr algn="ctr"/>
            <a:r>
              <a:rPr lang="ru-RU" sz="2400" b="1" spc="300" dirty="0" smtClean="0">
                <a:solidFill>
                  <a:srgbClr val="7030A0"/>
                </a:solidFill>
              </a:rPr>
              <a:t>ИНФЕКЦИОННЫХ  БОЛЕЗНЕЙ»</a:t>
            </a:r>
          </a:p>
          <a:p>
            <a:pPr algn="ctr"/>
            <a:endParaRPr lang="ru-RU" sz="800" b="1" spc="300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предусмотрено </a:t>
            </a:r>
            <a:r>
              <a:rPr lang="ru-RU" sz="2000" b="1" dirty="0">
                <a:solidFill>
                  <a:prstClr val="black"/>
                </a:solidFill>
              </a:rPr>
              <a:t>обязательное проведение профилактических прививок против девяти инфекционных заболеваний, в том числе и </a:t>
            </a:r>
            <a:r>
              <a:rPr lang="ru-RU" sz="2000" b="1" dirty="0" smtClean="0">
                <a:solidFill>
                  <a:prstClr val="black"/>
                </a:solidFill>
              </a:rPr>
              <a:t>туберкулеза</a:t>
            </a:r>
          </a:p>
          <a:p>
            <a:pPr algn="ctr"/>
            <a:endParaRPr lang="ru-RU" sz="2400" b="1" dirty="0" smtClean="0">
              <a:solidFill>
                <a:prstClr val="black"/>
              </a:solidFill>
            </a:endParaRPr>
          </a:p>
          <a:p>
            <a:pPr algn="ctr"/>
            <a:endParaRPr lang="ru-RU" sz="24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2400" b="1" dirty="0">
                <a:solidFill>
                  <a:prstClr val="black"/>
                </a:solidFill>
              </a:rPr>
              <a:t>Приказ </a:t>
            </a:r>
            <a:r>
              <a:rPr lang="ru-RU" sz="2400" b="1" dirty="0" smtClean="0">
                <a:solidFill>
                  <a:prstClr val="black"/>
                </a:solidFill>
              </a:rPr>
              <a:t> МЗ  РФ  от  6  декабря  </a:t>
            </a:r>
            <a:r>
              <a:rPr lang="ru-RU" sz="2400" b="1" dirty="0">
                <a:solidFill>
                  <a:prstClr val="black"/>
                </a:solidFill>
              </a:rPr>
              <a:t>2021 г</a:t>
            </a:r>
            <a:r>
              <a:rPr lang="ru-RU" sz="2400" b="1" dirty="0" smtClean="0">
                <a:solidFill>
                  <a:prstClr val="black"/>
                </a:solidFill>
              </a:rPr>
              <a:t>.  </a:t>
            </a:r>
            <a:r>
              <a:rPr lang="ru-RU" sz="2400" b="1" dirty="0">
                <a:solidFill>
                  <a:prstClr val="black"/>
                </a:solidFill>
              </a:rPr>
              <a:t>№ </a:t>
            </a:r>
            <a:r>
              <a:rPr lang="ru-RU" sz="2400" b="1" dirty="0" smtClean="0">
                <a:solidFill>
                  <a:prstClr val="black"/>
                </a:solidFill>
              </a:rPr>
              <a:t>1122н</a:t>
            </a:r>
          </a:p>
          <a:p>
            <a:pPr algn="ctr"/>
            <a:endParaRPr lang="ru-RU" sz="10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«Об утверждении национального календаря профилактических прививок, календаря профилактических прививок по эпидемическим показаниям и порядка проведения профилактических прививок»</a:t>
            </a:r>
          </a:p>
          <a:p>
            <a:pPr algn="ctr"/>
            <a:r>
              <a:rPr lang="ru-RU" sz="800" b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однократная ревакцинация против туберкулеза в 6-7 </a:t>
            </a:r>
            <a:r>
              <a:rPr lang="ru-RU" sz="2000" b="1" dirty="0" smtClean="0">
                <a:solidFill>
                  <a:prstClr val="black"/>
                </a:solidFill>
              </a:rPr>
              <a:t>лет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57" y="2090056"/>
            <a:ext cx="3243886" cy="21740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320" y="2090056"/>
            <a:ext cx="3244825" cy="21740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49768" y="379056"/>
            <a:ext cx="66025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 Российской Федерации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для активной специфической профилактики туберкулеза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разрешено применение двух туберкулезных вакцин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4057" y="4617395"/>
            <a:ext cx="3243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Вакцина туберкулезная (БЦЖ</a:t>
            </a:r>
            <a:r>
              <a:rPr lang="ru-RU" b="1" dirty="0"/>
              <a:t>) </a:t>
            </a:r>
            <a:r>
              <a:rPr lang="ru-RU" b="1" dirty="0" smtClean="0"/>
              <a:t>сухая</a:t>
            </a:r>
          </a:p>
          <a:p>
            <a:pPr algn="ctr"/>
            <a:r>
              <a:rPr lang="ru-RU" b="1" dirty="0" smtClean="0"/>
              <a:t>для </a:t>
            </a:r>
            <a:r>
              <a:rPr lang="ru-RU" b="1" dirty="0"/>
              <a:t>внутрикожного введения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27320" y="4616137"/>
            <a:ext cx="3582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Вакцина туберкулезная </a:t>
            </a:r>
            <a:r>
              <a:rPr lang="ru-RU" b="1" dirty="0" smtClean="0"/>
              <a:t>(БЦЖ-М)</a:t>
            </a:r>
          </a:p>
          <a:p>
            <a:pPr algn="ctr"/>
            <a:r>
              <a:rPr lang="ru-RU" b="1" dirty="0"/>
              <a:t>с</a:t>
            </a:r>
            <a:r>
              <a:rPr lang="ru-RU" b="1" dirty="0" smtClean="0"/>
              <a:t>ухая</a:t>
            </a:r>
          </a:p>
          <a:p>
            <a:pPr algn="ctr"/>
            <a:r>
              <a:rPr lang="ru-RU" b="1" dirty="0" smtClean="0"/>
              <a:t>(для </a:t>
            </a:r>
            <a:r>
              <a:rPr lang="ru-RU" b="1" dirty="0"/>
              <a:t>щадящей иммунизации</a:t>
            </a:r>
            <a:r>
              <a:rPr lang="ru-RU" b="1" dirty="0" smtClean="0"/>
              <a:t>)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5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2955" y="970870"/>
            <a:ext cx="7772400" cy="6191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3600" b="1" dirty="0" smtClean="0">
                <a:solidFill>
                  <a:srgbClr val="7030A0"/>
                </a:solidFill>
                <a:latin typeface="+mn-lt"/>
              </a:rPr>
              <a:t>ЦЕЛЬ ЛЕКЦИИ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4213" y="2234792"/>
            <a:ext cx="7772400" cy="10795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 smtClean="0"/>
              <a:t>Получение знаний по профилактике туберкулеза</a:t>
            </a:r>
          </a:p>
        </p:txBody>
      </p:sp>
      <p:sp>
        <p:nvSpPr>
          <p:cNvPr id="3076" name="Номер слайда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7427EFA-30EA-40BC-B913-84ADC8979C1B}" type="slidenum">
              <a:rPr lang="ru-RU" altLang="ru-RU" sz="14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1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 стрелкой 15"/>
          <p:cNvCxnSpPr/>
          <p:nvPr/>
        </p:nvCxnSpPr>
        <p:spPr>
          <a:xfrm>
            <a:off x="4440129" y="3779118"/>
            <a:ext cx="1158240" cy="6998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489" y="2123560"/>
            <a:ext cx="2947698" cy="1638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6983" y="503432"/>
            <a:ext cx="7559660" cy="126188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Вакцина </a:t>
            </a:r>
            <a:r>
              <a:rPr lang="ru-RU" sz="2000" b="1" dirty="0">
                <a:solidFill>
                  <a:srgbClr val="7030A0"/>
                </a:solidFill>
              </a:rPr>
              <a:t>туберкулезная (БЦЖ) сухая для внутрикожного </a:t>
            </a:r>
            <a:r>
              <a:rPr lang="ru-RU" sz="2000" b="1" dirty="0" smtClean="0">
                <a:solidFill>
                  <a:srgbClr val="7030A0"/>
                </a:solidFill>
              </a:rPr>
              <a:t>ведения: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(</a:t>
            </a:r>
            <a:r>
              <a:rPr lang="en-US" sz="2000" b="1" dirty="0" smtClean="0">
                <a:solidFill>
                  <a:srgbClr val="7030A0"/>
                </a:solidFill>
              </a:rPr>
              <a:t>Bacillus </a:t>
            </a:r>
            <a:r>
              <a:rPr lang="en-US" sz="2000" b="1" dirty="0" err="1">
                <a:solidFill>
                  <a:srgbClr val="7030A0"/>
                </a:solidFill>
              </a:rPr>
              <a:t>Calmette</a:t>
            </a:r>
            <a:r>
              <a:rPr lang="en-US" sz="2000" b="1" dirty="0">
                <a:solidFill>
                  <a:srgbClr val="7030A0"/>
                </a:solidFill>
              </a:rPr>
              <a:t>—</a:t>
            </a:r>
            <a:r>
              <a:rPr lang="en-US" sz="2000" b="1" dirty="0" err="1">
                <a:solidFill>
                  <a:srgbClr val="7030A0"/>
                </a:solidFill>
              </a:rPr>
              <a:t>Guérin</a:t>
            </a:r>
            <a:r>
              <a:rPr lang="en-US" sz="2000" b="1" dirty="0">
                <a:solidFill>
                  <a:srgbClr val="7030A0"/>
                </a:solidFill>
              </a:rPr>
              <a:t>, </a:t>
            </a:r>
            <a:r>
              <a:rPr lang="en-US" sz="2000" b="1" dirty="0" smtClean="0">
                <a:solidFill>
                  <a:srgbClr val="7030A0"/>
                </a:solidFill>
              </a:rPr>
              <a:t>BCG</a:t>
            </a:r>
            <a:r>
              <a:rPr lang="ru-RU" sz="2000" b="1" dirty="0" smtClean="0">
                <a:solidFill>
                  <a:srgbClr val="7030A0"/>
                </a:solidFill>
              </a:rPr>
              <a:t>)</a:t>
            </a:r>
          </a:p>
          <a:p>
            <a:pPr algn="ctr"/>
            <a:r>
              <a:rPr lang="ru-RU" b="1" i="1" dirty="0" smtClean="0"/>
              <a:t>живые </a:t>
            </a:r>
            <a:r>
              <a:rPr lang="ru-RU" b="1" i="1" dirty="0"/>
              <a:t>микобактерии вакцинного штамма </a:t>
            </a:r>
            <a:r>
              <a:rPr lang="ru-RU" b="1" i="1" dirty="0" smtClean="0"/>
              <a:t>БЦЖ-1,</a:t>
            </a:r>
          </a:p>
          <a:p>
            <a:pPr algn="ctr"/>
            <a:r>
              <a:rPr lang="ru-RU" b="1" i="1" dirty="0" err="1" smtClean="0"/>
              <a:t>лиофилизированные</a:t>
            </a:r>
            <a:r>
              <a:rPr lang="ru-RU" b="1" i="1" dirty="0" smtClean="0"/>
              <a:t> </a:t>
            </a:r>
            <a:r>
              <a:rPr lang="ru-RU" b="1" i="1" dirty="0"/>
              <a:t>в 1,5% растворе </a:t>
            </a:r>
            <a:r>
              <a:rPr lang="ru-RU" b="1" i="1" dirty="0" err="1"/>
              <a:t>глутамината</a:t>
            </a:r>
            <a:r>
              <a:rPr lang="ru-RU" b="1" i="1" dirty="0"/>
              <a:t> </a:t>
            </a:r>
            <a:r>
              <a:rPr lang="ru-RU" b="1" i="1" dirty="0" smtClean="0"/>
              <a:t>натрия</a:t>
            </a: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97986" y="4478968"/>
            <a:ext cx="201541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Вакцина </a:t>
            </a:r>
            <a:r>
              <a:rPr lang="ru-RU" b="1" dirty="0" smtClean="0">
                <a:solidFill>
                  <a:srgbClr val="7030A0"/>
                </a:solidFill>
              </a:rPr>
              <a:t>БЦЖ</a:t>
            </a:r>
          </a:p>
          <a:p>
            <a:pPr algn="ctr"/>
            <a:r>
              <a:rPr lang="ru-RU" b="1" dirty="0" smtClean="0"/>
              <a:t>прививочная доза</a:t>
            </a:r>
          </a:p>
          <a:p>
            <a:pPr algn="ctr"/>
            <a:r>
              <a:rPr lang="ru-RU" b="1" dirty="0" smtClean="0"/>
              <a:t>0,05 </a:t>
            </a:r>
            <a:r>
              <a:rPr lang="ru-RU" b="1" dirty="0"/>
              <a:t>мг в 0,1 мл </a:t>
            </a:r>
            <a:r>
              <a:rPr lang="ru-RU" b="1" dirty="0" smtClean="0"/>
              <a:t>растворителя</a:t>
            </a:r>
            <a:endParaRPr lang="ru-RU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013398" y="3762480"/>
            <a:ext cx="1352940" cy="6955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4245429" y="3646454"/>
            <a:ext cx="251926" cy="21900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98369" y="4495606"/>
            <a:ext cx="218336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Вакцина БЦЖ - М </a:t>
            </a:r>
            <a:r>
              <a:rPr lang="ru-RU" b="1" dirty="0" smtClean="0"/>
              <a:t>прививочная </a:t>
            </a:r>
            <a:r>
              <a:rPr lang="ru-RU" b="1" dirty="0"/>
              <a:t>доза </a:t>
            </a:r>
            <a:r>
              <a:rPr lang="ru-RU" b="1" dirty="0" smtClean="0"/>
              <a:t>0,025 </a:t>
            </a:r>
            <a:r>
              <a:rPr lang="ru-RU" b="1" dirty="0"/>
              <a:t>мг </a:t>
            </a:r>
            <a:r>
              <a:rPr lang="ru-RU" b="1" dirty="0" smtClean="0"/>
              <a:t>в </a:t>
            </a:r>
            <a:r>
              <a:rPr lang="ru-RU" b="1" dirty="0"/>
              <a:t>0,1 мл растворителя.</a:t>
            </a:r>
          </a:p>
        </p:txBody>
      </p:sp>
    </p:spTree>
    <p:extLst>
      <p:ext uri="{BB962C8B-B14F-4D97-AF65-F5344CB8AC3E}">
        <p14:creationId xmlns:p14="http://schemas.microsoft.com/office/powerpoint/2010/main" val="19646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4245" y="353802"/>
            <a:ext cx="8291513" cy="685800"/>
          </a:xfrm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Создатели вакцины БЦЖ</a:t>
            </a:r>
            <a:br>
              <a:rPr lang="ru-RU" altLang="ru-RU" sz="3200" b="1" dirty="0" smtClean="0">
                <a:solidFill>
                  <a:srgbClr val="7030A0"/>
                </a:solidFill>
                <a:latin typeface="Calibri" panose="020F0502020204030204" pitchFamily="34" charset="0"/>
              </a:rPr>
            </a:br>
            <a:endParaRPr lang="ru-RU" altLang="ru-RU" sz="1800" b="1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38916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7060" y="1287581"/>
            <a:ext cx="1515075" cy="2130654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7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9582" y="1299481"/>
            <a:ext cx="1549521" cy="2129409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460594" y="3431587"/>
            <a:ext cx="2548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err="1" smtClean="0">
                <a:latin typeface="Calibri" panose="020F0502020204030204" pitchFamily="34" charset="0"/>
              </a:rPr>
              <a:t>Кальметт</a:t>
            </a:r>
            <a:r>
              <a:rPr lang="ru-RU" altLang="ru-RU" sz="1800" b="1" dirty="0" smtClean="0">
                <a:latin typeface="Calibri" panose="020F0502020204030204" pitchFamily="34" charset="0"/>
              </a:rPr>
              <a:t> А. </a:t>
            </a:r>
            <a:r>
              <a:rPr lang="ru-RU" altLang="ru-RU" sz="1600" b="1" dirty="0" smtClean="0">
                <a:latin typeface="Calibri" panose="020F0502020204030204" pitchFamily="34" charset="0"/>
              </a:rPr>
              <a:t>(1863 - 1933)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5181303" y="3428636"/>
            <a:ext cx="20660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err="1" smtClean="0">
                <a:latin typeface="Calibri" panose="020F0502020204030204" pitchFamily="34" charset="0"/>
              </a:rPr>
              <a:t>Герен</a:t>
            </a:r>
            <a:r>
              <a:rPr lang="ru-RU" altLang="ru-RU" sz="1800" b="1" dirty="0" smtClean="0">
                <a:latin typeface="Calibri" panose="020F0502020204030204" pitchFamily="34" charset="0"/>
              </a:rPr>
              <a:t> К. </a:t>
            </a:r>
            <a:r>
              <a:rPr lang="ru-RU" altLang="ru-RU" sz="1600" b="1" dirty="0" smtClean="0">
                <a:latin typeface="Calibri" panose="020F0502020204030204" pitchFamily="34" charset="0"/>
              </a:rPr>
              <a:t>(1872-1961)</a:t>
            </a:r>
          </a:p>
        </p:txBody>
      </p:sp>
      <p:sp>
        <p:nvSpPr>
          <p:cNvPr id="38920" name="Прямоугольник 1"/>
          <p:cNvSpPr>
            <a:spLocks noChangeArrowheads="1"/>
          </p:cNvSpPr>
          <p:nvPr/>
        </p:nvSpPr>
        <p:spPr bwMode="auto">
          <a:xfrm>
            <a:off x="2046990" y="769264"/>
            <a:ext cx="478536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fr-FR" altLang="ru-RU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Bacilles Calmette-Guerin – BCG, или БЦЖ</a:t>
            </a:r>
            <a:r>
              <a:rPr lang="ru-RU" altLang="ru-RU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54599" y="3931086"/>
            <a:ext cx="6570142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Вакцина </a:t>
            </a:r>
            <a:r>
              <a:rPr lang="ru-RU" altLang="ru-RU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создана в </a:t>
            </a:r>
            <a:r>
              <a:rPr lang="ru-RU" alt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1919г. </a:t>
            </a:r>
            <a:r>
              <a:rPr lang="ru-RU" altLang="ru-RU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из вирулентного штамма </a:t>
            </a:r>
            <a:r>
              <a:rPr lang="en-US" altLang="ru-RU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M.bovis</a:t>
            </a:r>
            <a:endParaRPr lang="en-US" altLang="ru-RU" b="1" dirty="0" smtClean="0">
              <a:solidFill>
                <a:srgbClr val="002060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Первый ребенок был вакцинирован во Франции 18 июля 1921г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675" y="5003793"/>
            <a:ext cx="7376160" cy="923330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</a:rPr>
              <a:t>В период с 1921 по 1926 г. было вакцинировано более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50 000 </a:t>
            </a:r>
            <a:r>
              <a:rPr lang="ru-RU" b="1" dirty="0" smtClean="0">
                <a:latin typeface="Calibri" panose="020F0502020204030204" pitchFamily="34" charset="0"/>
              </a:rPr>
              <a:t>детей </a:t>
            </a:r>
            <a:r>
              <a:rPr lang="ru-RU" b="1" dirty="0">
                <a:latin typeface="Calibri" panose="020F0502020204030204" pitchFamily="34" charset="0"/>
              </a:rPr>
              <a:t>Смертность среди вакцинированных детей составила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1,8%</a:t>
            </a:r>
            <a:r>
              <a:rPr lang="ru-RU" b="1" dirty="0">
                <a:latin typeface="Calibri" panose="020F0502020204030204" pitchFamily="34" charset="0"/>
              </a:rPr>
              <a:t> по сравнению со </a:t>
            </a:r>
            <a:r>
              <a:rPr lang="ru-RU" b="1" dirty="0" smtClean="0">
                <a:latin typeface="Calibri" panose="020F0502020204030204" pitchFamily="34" charset="0"/>
              </a:rPr>
              <a:t>смертностью </a:t>
            </a:r>
            <a:r>
              <a:rPr lang="ru-RU" b="1" dirty="0">
                <a:latin typeface="Calibri" panose="020F0502020204030204" pitchFamily="34" charset="0"/>
              </a:rPr>
              <a:t>более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25%</a:t>
            </a:r>
            <a:r>
              <a:rPr lang="ru-RU" b="1" dirty="0">
                <a:latin typeface="Calibri" panose="020F0502020204030204" pitchFamily="34" charset="0"/>
              </a:rPr>
              <a:t> среди </a:t>
            </a:r>
            <a:r>
              <a:rPr lang="ru-RU" b="1" dirty="0" smtClean="0">
                <a:latin typeface="Calibri" panose="020F0502020204030204" pitchFamily="34" charset="0"/>
              </a:rPr>
              <a:t>не привитых </a:t>
            </a:r>
            <a:r>
              <a:rPr lang="ru-RU" b="1" dirty="0">
                <a:latin typeface="Calibri" panose="020F0502020204030204" pitchFamily="34" charset="0"/>
              </a:rPr>
              <a:t>детей </a:t>
            </a:r>
          </a:p>
        </p:txBody>
      </p:sp>
    </p:spTree>
    <p:extLst>
      <p:ext uri="{BB962C8B-B14F-4D97-AF65-F5344CB8AC3E}">
        <p14:creationId xmlns:p14="http://schemas.microsoft.com/office/powerpoint/2010/main" val="40493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ch\Desktop\Клинические фотографии\IMG_20211210_130815.jpg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18622" b="11135"/>
          <a:stretch/>
        </p:blipFill>
        <p:spPr bwMode="auto">
          <a:xfrm>
            <a:off x="1452785" y="506082"/>
            <a:ext cx="6486257" cy="5857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2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3895" y="698882"/>
            <a:ext cx="4244529" cy="1110721"/>
          </a:xfrm>
        </p:spPr>
        <p:txBody>
          <a:bodyPr>
            <a:noAutofit/>
          </a:bodyPr>
          <a:lstStyle/>
          <a:p>
            <a:pPr algn="ctr"/>
            <a:r>
              <a:rPr lang="ru-RU" sz="3200" b="1" i="1" spc="300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ВАКЦИНА БЦЖ</a:t>
            </a:r>
            <a:endParaRPr lang="ru-RU" sz="3200" i="1" spc="300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88154" y="2678595"/>
            <a:ext cx="8337834" cy="1179303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b="1" dirty="0" smtClean="0">
                <a:cs typeface="Times New Roman" pitchFamily="18" charset="0"/>
              </a:rPr>
              <a:t>НЕ  ПРЕДОТВРАЩАЕТ  ОТ  ИНФИЦИРОВАНИЯ  МБТ !!!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b="1" dirty="0" smtClean="0">
                <a:cs typeface="Times New Roman" pitchFamily="18" charset="0"/>
              </a:rPr>
              <a:t>НЕ  ЗАЩИЩАЕТ  ВЗРОСЛЫХ  ОТ  ЛЕГОЧНОГО  ТУБЕРКУЛЕЗА !!!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5" name="Рисунок 4" descr="03_10_08%20lkzolpwqjhw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507" y="198212"/>
            <a:ext cx="2453950" cy="2027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68" y="4490345"/>
            <a:ext cx="2248014" cy="15098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664" y="4490345"/>
            <a:ext cx="2248014" cy="150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3_10_08%20lkzolpwqjhw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888" y="255640"/>
            <a:ext cx="1661604" cy="1468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743039" y="501538"/>
            <a:ext cx="34218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spc="300" dirty="0" smtClean="0">
                <a:solidFill>
                  <a:srgbClr val="7030A0"/>
                </a:solidFill>
                <a:cs typeface="Times New Roman" pitchFamily="18" charset="0"/>
              </a:rPr>
              <a:t>ОДНАКО</a:t>
            </a:r>
          </a:p>
          <a:p>
            <a:pPr algn="ctr"/>
            <a:r>
              <a:rPr lang="ru-RU" sz="3200" b="1" i="1" spc="300" dirty="0" smtClean="0">
                <a:solidFill>
                  <a:srgbClr val="7030A0"/>
                </a:solidFill>
                <a:cs typeface="Times New Roman" pitchFamily="18" charset="0"/>
              </a:rPr>
              <a:t>ВАКЦИНА </a:t>
            </a:r>
            <a:r>
              <a:rPr lang="ru-RU" sz="3200" b="1" i="1" spc="300" dirty="0">
                <a:solidFill>
                  <a:srgbClr val="7030A0"/>
                </a:solidFill>
                <a:cs typeface="Times New Roman" pitchFamily="18" charset="0"/>
              </a:rPr>
              <a:t>БЦЖ </a:t>
            </a:r>
            <a:endParaRPr lang="ru-RU" sz="3200" spc="3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784" y="2162691"/>
            <a:ext cx="8565499" cy="1421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на 75 - 86% снижает заболеваемость наиболее опасными клиническими формами </a:t>
            </a:r>
            <a:r>
              <a:rPr lang="ru-RU" b="1" dirty="0" smtClean="0">
                <a:solidFill>
                  <a:prstClr val="black"/>
                </a:solidFill>
              </a:rPr>
              <a:t>туберкулеза </a:t>
            </a:r>
            <a:r>
              <a:rPr lang="ru-RU" b="1" dirty="0">
                <a:solidFill>
                  <a:prstClr val="black"/>
                </a:solidFill>
              </a:rPr>
              <a:t>у детей (милиарный </a:t>
            </a:r>
            <a:r>
              <a:rPr lang="ru-RU" b="1" dirty="0" smtClean="0">
                <a:solidFill>
                  <a:prstClr val="black"/>
                </a:solidFill>
              </a:rPr>
              <a:t>туберкулез, </a:t>
            </a:r>
            <a:r>
              <a:rPr lang="ru-RU" b="1" dirty="0">
                <a:solidFill>
                  <a:prstClr val="black"/>
                </a:solidFill>
              </a:rPr>
              <a:t>туберкулезный менингит), связанных с гематогенным распространением </a:t>
            </a:r>
            <a:r>
              <a:rPr lang="ru-RU" b="1" dirty="0" smtClean="0">
                <a:solidFill>
                  <a:prstClr val="black"/>
                </a:solidFill>
              </a:rPr>
              <a:t>МБТ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и </a:t>
            </a:r>
            <a:r>
              <a:rPr lang="ru-RU" b="1" dirty="0">
                <a:solidFill>
                  <a:prstClr val="black"/>
                </a:solidFill>
              </a:rPr>
              <a:t>в </a:t>
            </a:r>
            <a:r>
              <a:rPr lang="ru-RU" b="1" dirty="0">
                <a:solidFill>
                  <a:srgbClr val="FF0000"/>
                </a:solidFill>
              </a:rPr>
              <a:t>десятки </a:t>
            </a:r>
            <a:r>
              <a:rPr lang="ru-RU" b="1" dirty="0" smtClean="0">
                <a:solidFill>
                  <a:srgbClr val="FF0000"/>
                </a:solidFill>
              </a:rPr>
              <a:t>раз!!! </a:t>
            </a:r>
            <a:r>
              <a:rPr lang="ru-RU" b="1" dirty="0">
                <a:solidFill>
                  <a:prstClr val="black"/>
                </a:solidFill>
              </a:rPr>
              <a:t>снижает смертность от туберкулезного </a:t>
            </a:r>
            <a:r>
              <a:rPr lang="ru-RU" b="1" dirty="0" smtClean="0">
                <a:solidFill>
                  <a:prstClr val="black"/>
                </a:solidFill>
              </a:rPr>
              <a:t>менингита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989" y="3939158"/>
            <a:ext cx="8829340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В России в течение последних 5 лет (с 2014 по 2018 </a:t>
            </a:r>
            <a:r>
              <a:rPr lang="ru-RU" b="1" dirty="0" smtClean="0">
                <a:solidFill>
                  <a:prstClr val="black"/>
                </a:solidFill>
              </a:rPr>
              <a:t>год)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ежегодно </a:t>
            </a:r>
            <a:r>
              <a:rPr lang="ru-RU" b="1" dirty="0">
                <a:solidFill>
                  <a:prstClr val="black"/>
                </a:solidFill>
              </a:rPr>
              <a:t>регистрировалось 6 - 14 случаев туберкулезного менингита</a:t>
            </a:r>
          </a:p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(в среднем 10 случаев в год) среди детей в возрасте от 0 до 4 лет.</a:t>
            </a:r>
          </a:p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Кроме того, практически ежегодно регистрируются случаи туберкулезного </a:t>
            </a:r>
            <a:r>
              <a:rPr lang="ru-RU" b="1" dirty="0" smtClean="0">
                <a:solidFill>
                  <a:prstClr val="black"/>
                </a:solidFill>
              </a:rPr>
              <a:t>менингита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у </a:t>
            </a:r>
            <a:r>
              <a:rPr lang="ru-RU" b="1" dirty="0">
                <a:solidFill>
                  <a:prstClr val="black"/>
                </a:solidFill>
              </a:rPr>
              <a:t>детей в возрасте от 7 до 14 лет.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6139" y="5929756"/>
            <a:ext cx="641759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Эффективность вакцинации в отношении </a:t>
            </a:r>
            <a:r>
              <a:rPr lang="ru-RU" b="1" dirty="0" smtClean="0"/>
              <a:t>туберкулеза легких </a:t>
            </a:r>
          </a:p>
          <a:p>
            <a:pPr algn="ctr"/>
            <a:r>
              <a:rPr lang="ru-RU" b="1" dirty="0" smtClean="0"/>
              <a:t>у </a:t>
            </a:r>
            <a:r>
              <a:rPr lang="ru-RU" b="1" dirty="0"/>
              <a:t>детей колеблется от 44 до </a:t>
            </a:r>
            <a:r>
              <a:rPr lang="ru-RU" b="1" dirty="0" smtClean="0"/>
              <a:t>82%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1189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3_10_08%20lkzolpwqjhw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888" y="255640"/>
            <a:ext cx="1193072" cy="10545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237942" y="236044"/>
            <a:ext cx="34218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spc="300" dirty="0" smtClean="0">
                <a:solidFill>
                  <a:srgbClr val="7030A0"/>
                </a:solidFill>
                <a:cs typeface="Times New Roman" pitchFamily="18" charset="0"/>
              </a:rPr>
              <a:t>ОДНАКО</a:t>
            </a:r>
          </a:p>
          <a:p>
            <a:pPr algn="ctr"/>
            <a:r>
              <a:rPr lang="ru-RU" sz="3200" b="1" i="1" spc="300" dirty="0" smtClean="0">
                <a:solidFill>
                  <a:srgbClr val="7030A0"/>
                </a:solidFill>
                <a:cs typeface="Times New Roman" pitchFamily="18" charset="0"/>
              </a:rPr>
              <a:t>ВАКЦИНА </a:t>
            </a:r>
            <a:r>
              <a:rPr lang="ru-RU" sz="3200" b="1" i="1" spc="300" dirty="0">
                <a:solidFill>
                  <a:srgbClr val="7030A0"/>
                </a:solidFill>
                <a:cs typeface="Times New Roman" pitchFamily="18" charset="0"/>
              </a:rPr>
              <a:t>БЦЖ </a:t>
            </a:r>
            <a:endParaRPr lang="ru-RU" sz="3200" spc="3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1888" y="1742919"/>
            <a:ext cx="8565499" cy="1421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на 75 - 86% снижает заболеваемость наиболее опасными клиническими формами </a:t>
            </a:r>
            <a:r>
              <a:rPr lang="ru-RU" b="1" dirty="0" smtClean="0">
                <a:solidFill>
                  <a:prstClr val="black"/>
                </a:solidFill>
              </a:rPr>
              <a:t>туберкулеза </a:t>
            </a:r>
            <a:r>
              <a:rPr lang="ru-RU" b="1" dirty="0">
                <a:solidFill>
                  <a:prstClr val="black"/>
                </a:solidFill>
              </a:rPr>
              <a:t>у детей (милиарный </a:t>
            </a:r>
            <a:r>
              <a:rPr lang="ru-RU" b="1" dirty="0" smtClean="0">
                <a:solidFill>
                  <a:prstClr val="black"/>
                </a:solidFill>
              </a:rPr>
              <a:t>туберкулез, </a:t>
            </a:r>
            <a:r>
              <a:rPr lang="ru-RU" b="1" dirty="0">
                <a:solidFill>
                  <a:prstClr val="black"/>
                </a:solidFill>
              </a:rPr>
              <a:t>туберкулезный менингит</a:t>
            </a:r>
            <a:r>
              <a:rPr lang="ru-RU" b="1" dirty="0" smtClean="0">
                <a:solidFill>
                  <a:prstClr val="black"/>
                </a:solidFill>
              </a:rPr>
              <a:t>), так </a:t>
            </a:r>
            <a:r>
              <a:rPr lang="ru-RU" b="1" dirty="0">
                <a:solidFill>
                  <a:prstClr val="black"/>
                </a:solidFill>
              </a:rPr>
              <a:t>как </a:t>
            </a:r>
            <a:r>
              <a:rPr lang="ru-RU" b="1" dirty="0" smtClean="0">
                <a:solidFill>
                  <a:prstClr val="black"/>
                </a:solidFill>
              </a:rPr>
              <a:t>она блокирует </a:t>
            </a:r>
            <a:r>
              <a:rPr lang="ru-RU" b="1" dirty="0">
                <a:solidFill>
                  <a:prstClr val="black"/>
                </a:solidFill>
              </a:rPr>
              <a:t>гематогенное распространение </a:t>
            </a:r>
            <a:r>
              <a:rPr lang="ru-RU" b="1" dirty="0" smtClean="0">
                <a:solidFill>
                  <a:prstClr val="black"/>
                </a:solidFill>
              </a:rPr>
              <a:t>МБТ в организме ребенка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и </a:t>
            </a:r>
            <a:r>
              <a:rPr lang="ru-RU" b="1" dirty="0">
                <a:solidFill>
                  <a:prstClr val="black"/>
                </a:solidFill>
              </a:rPr>
              <a:t>в </a:t>
            </a:r>
            <a:r>
              <a:rPr lang="ru-RU" b="1" dirty="0">
                <a:solidFill>
                  <a:srgbClr val="FF0000"/>
                </a:solidFill>
              </a:rPr>
              <a:t>десятки </a:t>
            </a:r>
            <a:r>
              <a:rPr lang="ru-RU" b="1" dirty="0" smtClean="0">
                <a:solidFill>
                  <a:srgbClr val="FF0000"/>
                </a:solidFill>
              </a:rPr>
              <a:t>раз!!! </a:t>
            </a:r>
            <a:r>
              <a:rPr lang="ru-RU" b="1" dirty="0">
                <a:solidFill>
                  <a:prstClr val="black"/>
                </a:solidFill>
              </a:rPr>
              <a:t>снижает смертность от туберкулезного </a:t>
            </a:r>
            <a:r>
              <a:rPr lang="ru-RU" b="1" dirty="0" smtClean="0">
                <a:solidFill>
                  <a:prstClr val="black"/>
                </a:solidFill>
              </a:rPr>
              <a:t>менингита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7159" y="3622297"/>
            <a:ext cx="6935745" cy="2086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После введения внутрикожного метода введения вакцины (1961г.)</a:t>
            </a:r>
          </a:p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в СССР </a:t>
            </a:r>
            <a:r>
              <a:rPr lang="ru-RU" b="1" dirty="0" smtClean="0">
                <a:solidFill>
                  <a:prstClr val="black"/>
                </a:solidFill>
              </a:rPr>
              <a:t>в период 1961 по 1970г.г.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заболеваемость туберкулезом детей снизилась в </a:t>
            </a:r>
            <a:r>
              <a:rPr lang="ru-RU" b="1" dirty="0" smtClean="0">
                <a:solidFill>
                  <a:srgbClr val="FF0000"/>
                </a:solidFill>
              </a:rPr>
              <a:t>5</a:t>
            </a:r>
            <a:r>
              <a:rPr lang="ru-RU" b="1" dirty="0" smtClean="0">
                <a:solidFill>
                  <a:prstClr val="black"/>
                </a:solidFill>
              </a:rPr>
              <a:t> раз и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в </a:t>
            </a:r>
            <a:r>
              <a:rPr lang="ru-RU" b="1" dirty="0" smtClean="0">
                <a:solidFill>
                  <a:srgbClr val="FF0000"/>
                </a:solidFill>
              </a:rPr>
              <a:t>4,8</a:t>
            </a:r>
            <a:r>
              <a:rPr lang="ru-RU" b="1" dirty="0" smtClean="0">
                <a:solidFill>
                  <a:prstClr val="black"/>
                </a:solidFill>
              </a:rPr>
              <a:t> раз уменьшилось число случаев туберкулезного менингита,</a:t>
            </a:r>
          </a:p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о</a:t>
            </a:r>
            <a:r>
              <a:rPr lang="ru-RU" b="1" dirty="0" smtClean="0">
                <a:solidFill>
                  <a:prstClr val="black"/>
                </a:solidFill>
              </a:rPr>
              <a:t>т которого главным образом умирали дети,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в </a:t>
            </a:r>
            <a:r>
              <a:rPr lang="ru-RU" b="1" dirty="0" smtClean="0">
                <a:solidFill>
                  <a:srgbClr val="FF0000"/>
                </a:solidFill>
              </a:rPr>
              <a:t>15,8</a:t>
            </a:r>
            <a:r>
              <a:rPr lang="ru-RU" b="1" dirty="0" smtClean="0">
                <a:solidFill>
                  <a:prstClr val="black"/>
                </a:solidFill>
              </a:rPr>
              <a:t> раз уменьшилась смертность детей от туберкулеза</a:t>
            </a:r>
          </a:p>
        </p:txBody>
      </p:sp>
    </p:spTree>
    <p:extLst>
      <p:ext uri="{BB962C8B-B14F-4D97-AF65-F5344CB8AC3E}">
        <p14:creationId xmlns:p14="http://schemas.microsoft.com/office/powerpoint/2010/main" val="22494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t="15626" r="8585" b="27241"/>
          <a:stretch/>
        </p:blipFill>
        <p:spPr>
          <a:xfrm rot="10800000">
            <a:off x="710740" y="1383315"/>
            <a:ext cx="7797161" cy="42360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03596" y="101479"/>
            <a:ext cx="6115264" cy="949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УДЕЛЬНЫЙ  ВЕС  ДЕТЕЙ  РАННЕГО  ВОЗРАСТА</a:t>
            </a:r>
          </a:p>
          <a:p>
            <a:pPr algn="ctr"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СРЕДИ  ЗАБОЛЕВШИХ  ТУБЕРКУЛЕЗОМ 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902" y="5896947"/>
            <a:ext cx="3840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Приказ МЗ СССР № 202 от 1979 г.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09322" y="5896947"/>
            <a:ext cx="3840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Приказ МЗ СССР № </a:t>
            </a:r>
            <a:r>
              <a:rPr lang="ru-RU" sz="2000" b="1" dirty="0" smtClean="0"/>
              <a:t>991 </a:t>
            </a:r>
            <a:r>
              <a:rPr lang="ru-RU" sz="2000" b="1" dirty="0"/>
              <a:t>от </a:t>
            </a:r>
            <a:r>
              <a:rPr lang="ru-RU" sz="2000" b="1" dirty="0" smtClean="0"/>
              <a:t>1984 </a:t>
            </a:r>
            <a:r>
              <a:rPr lang="ru-RU" sz="2000" b="1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4881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3_10_08%20lkzolpwqjhw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888" y="255640"/>
            <a:ext cx="1193072" cy="10545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237942" y="236044"/>
            <a:ext cx="34218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spc="300" dirty="0" smtClean="0">
                <a:solidFill>
                  <a:srgbClr val="7030A0"/>
                </a:solidFill>
                <a:cs typeface="Times New Roman" pitchFamily="18" charset="0"/>
              </a:rPr>
              <a:t>Кроме того</a:t>
            </a:r>
          </a:p>
          <a:p>
            <a:pPr algn="ctr"/>
            <a:r>
              <a:rPr lang="ru-RU" sz="3200" b="1" i="1" spc="300" dirty="0" smtClean="0">
                <a:solidFill>
                  <a:srgbClr val="7030A0"/>
                </a:solidFill>
                <a:cs typeface="Times New Roman" pitchFamily="18" charset="0"/>
              </a:rPr>
              <a:t>ВАКЦИНА </a:t>
            </a:r>
            <a:r>
              <a:rPr lang="ru-RU" sz="3200" b="1" i="1" spc="300" dirty="0">
                <a:solidFill>
                  <a:srgbClr val="7030A0"/>
                </a:solidFill>
                <a:cs typeface="Times New Roman" pitchFamily="18" charset="0"/>
              </a:rPr>
              <a:t>БЦЖ </a:t>
            </a:r>
            <a:endParaRPr lang="ru-RU" sz="3200" spc="3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1888" y="1742919"/>
            <a:ext cx="8565499" cy="10673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многочисленных исследованиях продемонстрировано, что, как и другие живые </a:t>
            </a:r>
            <a:r>
              <a:rPr lang="ru-RU" b="1" dirty="0" err="1">
                <a:solidFill>
                  <a:prstClr val="black"/>
                </a:solidFill>
              </a:rPr>
              <a:t>аттенуированные</a:t>
            </a:r>
            <a:r>
              <a:rPr lang="ru-RU" b="1" dirty="0">
                <a:solidFill>
                  <a:prstClr val="black"/>
                </a:solidFill>
              </a:rPr>
              <a:t> вакцины, используемые в настоящее время, БЦЖ оказывает дополнительное положительное </a:t>
            </a:r>
            <a:r>
              <a:rPr lang="ru-RU" b="1" dirty="0" smtClean="0">
                <a:solidFill>
                  <a:prstClr val="black"/>
                </a:solidFill>
              </a:rPr>
              <a:t>влияние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0229" y="3448126"/>
            <a:ext cx="8064137" cy="24191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в</a:t>
            </a:r>
            <a:r>
              <a:rPr lang="ru-RU" b="1" dirty="0" smtClean="0">
                <a:solidFill>
                  <a:prstClr val="black"/>
                </a:solidFill>
              </a:rPr>
              <a:t>ведение </a:t>
            </a:r>
            <a:r>
              <a:rPr lang="ru-RU" b="1" dirty="0">
                <a:solidFill>
                  <a:prstClr val="black"/>
                </a:solidFill>
              </a:rPr>
              <a:t>БЦЖ при рождении было </a:t>
            </a:r>
            <a:r>
              <a:rPr lang="ru-RU" b="1" dirty="0" smtClean="0">
                <a:solidFill>
                  <a:prstClr val="black"/>
                </a:solidFill>
              </a:rPr>
              <a:t>ассоциировано </a:t>
            </a:r>
            <a:r>
              <a:rPr lang="ru-RU" b="1" dirty="0">
                <a:solidFill>
                  <a:prstClr val="black"/>
                </a:solidFill>
              </a:rPr>
              <a:t>с сокращением числа госпитализаций </a:t>
            </a:r>
            <a:r>
              <a:rPr lang="ru-RU" b="1" dirty="0" smtClean="0">
                <a:solidFill>
                  <a:prstClr val="black"/>
                </a:solidFill>
              </a:rPr>
              <a:t>среди детей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из</a:t>
            </a:r>
            <a:r>
              <a:rPr lang="ru-RU" b="1" dirty="0" smtClean="0">
                <a:solidFill>
                  <a:prstClr val="black"/>
                </a:solidFill>
              </a:rPr>
              <a:t>­ за </a:t>
            </a:r>
            <a:r>
              <a:rPr lang="ru-RU" b="1" dirty="0">
                <a:solidFill>
                  <a:prstClr val="black"/>
                </a:solidFill>
              </a:rPr>
              <a:t>не связанных между собой </a:t>
            </a:r>
            <a:r>
              <a:rPr lang="ru-RU" b="1" dirty="0" smtClean="0">
                <a:solidFill>
                  <a:prstClr val="black"/>
                </a:solidFill>
              </a:rPr>
              <a:t>респираторных </a:t>
            </a:r>
            <a:r>
              <a:rPr lang="ru-RU" b="1" dirty="0">
                <a:solidFill>
                  <a:prstClr val="black"/>
                </a:solidFill>
              </a:rPr>
              <a:t>инфекций и </a:t>
            </a:r>
            <a:r>
              <a:rPr lang="ru-RU" b="1" dirty="0" smtClean="0">
                <a:solidFill>
                  <a:prstClr val="black"/>
                </a:solidFill>
              </a:rPr>
              <a:t>сепсиса. 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Данные </a:t>
            </a:r>
            <a:r>
              <a:rPr lang="ru-RU" b="1" dirty="0">
                <a:solidFill>
                  <a:prstClr val="black"/>
                </a:solidFill>
              </a:rPr>
              <a:t>недавнего крупного многонационального исследования, проведенного в странах Африки к югу от Сахары</a:t>
            </a:r>
            <a:r>
              <a:rPr lang="ru-RU" b="1" dirty="0" smtClean="0">
                <a:solidFill>
                  <a:prstClr val="black"/>
                </a:solidFill>
              </a:rPr>
              <a:t>,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предполагают связь вакцинации БЦЖ со снижением риска </a:t>
            </a:r>
            <a:r>
              <a:rPr lang="ru-RU" b="1" dirty="0" smtClean="0">
                <a:solidFill>
                  <a:prstClr val="black"/>
                </a:solidFill>
              </a:rPr>
              <a:t>малярии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у детей в возрасте до 5 лет </a:t>
            </a:r>
            <a:endParaRPr lang="ru-RU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8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579" y="147876"/>
            <a:ext cx="7886700" cy="49132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Показания для вакцинации вакциной БЦЖ</a:t>
            </a:r>
            <a:endParaRPr lang="ru-RU" sz="2800" i="1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724545" y="852044"/>
            <a:ext cx="6148873" cy="204791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1600" b="1" dirty="0">
                <a:cs typeface="Times New Roman" pitchFamily="18" charset="0"/>
              </a:rPr>
              <a:t>Первичную вакцинацию вакциной БЦЖ осуществляют здоровым новорожденным детям на 3-7 день жизни в субъектах Российской Федерации с показателями заболеваемости, превышающими 80 на 100 тыс. населения, а также при наличии в окружении новорожденного больных </a:t>
            </a:r>
            <a:r>
              <a:rPr lang="ru-RU" sz="1600" b="1" dirty="0" smtClean="0">
                <a:cs typeface="Times New Roman" pitchFamily="18" charset="0"/>
              </a:rPr>
              <a:t>туберкулезом</a:t>
            </a:r>
            <a:endParaRPr lang="ru-RU" sz="1600" dirty="0"/>
          </a:p>
        </p:txBody>
      </p:sp>
      <p:pic>
        <p:nvPicPr>
          <p:cNvPr id="5" name="Рисунок 4" descr="03_10_08%20lkzolpwqjhw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860" y="894769"/>
            <a:ext cx="2127465" cy="1880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18146" y="3155527"/>
            <a:ext cx="7310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  <a:cs typeface="Times New Roman" pitchFamily="18" charset="0"/>
              </a:rPr>
              <a:t>Показания для вакцинации вакциной </a:t>
            </a:r>
            <a:r>
              <a:rPr lang="ru-RU" sz="2800" b="1" i="1" dirty="0" smtClean="0">
                <a:solidFill>
                  <a:srgbClr val="7030A0"/>
                </a:solidFill>
                <a:cs typeface="Times New Roman" pitchFamily="18" charset="0"/>
              </a:rPr>
              <a:t>БЦЖ-М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9241" y="3763200"/>
            <a:ext cx="7959282" cy="24363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sz="1600" b="1" dirty="0" smtClean="0">
                <a:solidFill>
                  <a:prstClr val="black"/>
                </a:solidFill>
              </a:rPr>
              <a:t>Для </a:t>
            </a:r>
            <a:r>
              <a:rPr lang="ru-RU" sz="1600" b="1" dirty="0">
                <a:solidFill>
                  <a:prstClr val="black"/>
                </a:solidFill>
              </a:rPr>
              <a:t>вакцинации всех новорожденных на территориях с удовлетворительной эпидемиологической ситуацией по </a:t>
            </a:r>
            <a:r>
              <a:rPr lang="ru-RU" sz="1600" b="1" dirty="0" smtClean="0">
                <a:solidFill>
                  <a:prstClr val="black"/>
                </a:solidFill>
              </a:rPr>
              <a:t>туберкулезу</a:t>
            </a:r>
          </a:p>
          <a:p>
            <a:pPr algn="ctr">
              <a:lnSpc>
                <a:spcPct val="1200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(заболеваемость </a:t>
            </a:r>
            <a:r>
              <a:rPr lang="ru-RU" sz="1600" b="1" dirty="0" smtClean="0">
                <a:solidFill>
                  <a:prstClr val="black"/>
                </a:solidFill>
              </a:rPr>
              <a:t>менее </a:t>
            </a:r>
            <a:r>
              <a:rPr lang="ru-RU" sz="1600" b="1" dirty="0">
                <a:solidFill>
                  <a:prstClr val="black"/>
                </a:solidFill>
              </a:rPr>
              <a:t>80 на 100.тыс. населения</a:t>
            </a:r>
            <a:r>
              <a:rPr lang="ru-RU" sz="1600" b="1" dirty="0" smtClean="0">
                <a:solidFill>
                  <a:prstClr val="black"/>
                </a:solidFill>
              </a:rPr>
              <a:t>).</a:t>
            </a:r>
          </a:p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sz="1600" b="1" dirty="0" smtClean="0">
                <a:solidFill>
                  <a:prstClr val="black"/>
                </a:solidFill>
              </a:rPr>
              <a:t>В </a:t>
            </a:r>
            <a:r>
              <a:rPr lang="ru-RU" sz="1600" b="1" dirty="0">
                <a:solidFill>
                  <a:prstClr val="black"/>
                </a:solidFill>
              </a:rPr>
              <a:t>отделениях выхаживания недоношенных новорожденных лечебных стационаров (2-ой этап выхаживания) </a:t>
            </a:r>
            <a:r>
              <a:rPr lang="ru-RU" sz="1600" b="1" dirty="0" smtClean="0">
                <a:solidFill>
                  <a:prstClr val="black"/>
                </a:solidFill>
              </a:rPr>
              <a:t>детей </a:t>
            </a:r>
            <a:r>
              <a:rPr lang="ru-RU" sz="1600" b="1" dirty="0">
                <a:solidFill>
                  <a:prstClr val="black"/>
                </a:solidFill>
              </a:rPr>
              <a:t>с массой тела 2300 г и более перед выпиской из стационара </a:t>
            </a:r>
            <a:r>
              <a:rPr lang="ru-RU" sz="1600" b="1" dirty="0" smtClean="0">
                <a:solidFill>
                  <a:prstClr val="black"/>
                </a:solidFill>
              </a:rPr>
              <a:t>домой.</a:t>
            </a:r>
          </a:p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sz="1600" b="1" dirty="0">
                <a:solidFill>
                  <a:prstClr val="black"/>
                </a:solidFill>
              </a:rPr>
              <a:t>В детских поликлиниках - детей, не </a:t>
            </a:r>
            <a:r>
              <a:rPr lang="ru-RU" sz="1600" b="1" dirty="0" smtClean="0">
                <a:solidFill>
                  <a:prstClr val="black"/>
                </a:solidFill>
              </a:rPr>
              <a:t>получивших противотуберкулезную </a:t>
            </a:r>
            <a:r>
              <a:rPr lang="ru-RU" sz="1600" b="1" dirty="0">
                <a:solidFill>
                  <a:prstClr val="black"/>
                </a:solidFill>
              </a:rPr>
              <a:t>прививку в роддоме</a:t>
            </a:r>
            <a:endParaRPr lang="ru-RU" sz="16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6" y="734231"/>
            <a:ext cx="2358632" cy="2086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85796" y="734231"/>
            <a:ext cx="588761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/>
              <a:t>Дети, которым не была проведена вакцинация в первые дни жизни, </a:t>
            </a:r>
            <a:r>
              <a:rPr lang="ru-RU" sz="1600" b="1" dirty="0" smtClean="0"/>
              <a:t>вакцинируются вакциной </a:t>
            </a:r>
            <a:r>
              <a:rPr lang="ru-RU" sz="1600" b="1" dirty="0"/>
              <a:t>БЦЖ-М  в течение первых двух месяцев в детской поликлинике или другой лечебно-профилактической медицинской организации без предварительной постановки пробы Манту с 2ТЕ </a:t>
            </a:r>
            <a:r>
              <a:rPr lang="ru-RU" sz="1600" b="1" dirty="0" smtClean="0"/>
              <a:t>ППД-Л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5897" y="3056100"/>
            <a:ext cx="8300994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/>
              <a:t>Детям старше 2-месячного возраста перед вакцинацией необходима предварительная постановка пробы Манту с 2 ТЕ ППД-Л.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/>
              <a:t>Вакцинируются </a:t>
            </a:r>
            <a:r>
              <a:rPr lang="ru-RU" sz="1600" b="1" dirty="0"/>
              <a:t>дети с отрицательной реакцией на </a:t>
            </a:r>
            <a:r>
              <a:rPr lang="ru-RU" sz="1600" b="1" dirty="0" smtClean="0"/>
              <a:t>туберкулин вакциной БЦЖ-М.</a:t>
            </a:r>
          </a:p>
          <a:p>
            <a:pPr algn="ctr">
              <a:lnSpc>
                <a:spcPct val="150000"/>
              </a:lnSpc>
            </a:pPr>
            <a:r>
              <a:rPr lang="ru-RU" sz="1600" b="1" dirty="0"/>
              <a:t>Реакция считается отрицательной при полном отсутствии инфильтрата (гиперемии) или наличия </a:t>
            </a:r>
            <a:r>
              <a:rPr lang="ru-RU" sz="1600" b="1" dirty="0" err="1"/>
              <a:t>уколочной</a:t>
            </a:r>
            <a:r>
              <a:rPr lang="ru-RU" sz="1600" b="1" dirty="0"/>
              <a:t> реакции.</a:t>
            </a:r>
            <a:endParaRPr lang="ru-RU" sz="1600" b="1" dirty="0" smtClean="0"/>
          </a:p>
          <a:p>
            <a:pPr algn="ctr">
              <a:lnSpc>
                <a:spcPct val="150000"/>
              </a:lnSpc>
            </a:pPr>
            <a:r>
              <a:rPr lang="ru-RU" sz="1600" b="1" dirty="0" smtClean="0"/>
              <a:t>Интервал </a:t>
            </a:r>
            <a:r>
              <a:rPr lang="ru-RU" sz="1600" b="1" dirty="0"/>
              <a:t>между пробой Манту с 2ТЕ ППД-Л и вакцинацией должен быть не менее 3 дней и не более 2 недель.</a:t>
            </a:r>
          </a:p>
          <a:p>
            <a:pPr algn="ctr">
              <a:lnSpc>
                <a:spcPct val="150000"/>
              </a:lnSpc>
            </a:pPr>
            <a:r>
              <a:rPr lang="ru-RU" sz="1600" b="1" dirty="0"/>
              <a:t>Дети, не привитые в периоде новорожденности, получают после снятия противопоказаний вакцину БЦЖ-М.</a:t>
            </a:r>
          </a:p>
        </p:txBody>
      </p:sp>
    </p:spTree>
    <p:extLst>
      <p:ext uri="{BB962C8B-B14F-4D97-AF65-F5344CB8AC3E}">
        <p14:creationId xmlns:p14="http://schemas.microsoft.com/office/powerpoint/2010/main" val="16822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F29092E-98CA-419C-935A-F26D50DDE231}" type="slidenum">
              <a:rPr lang="ru-RU" altLang="ru-RU" sz="14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3383124" y="270977"/>
            <a:ext cx="23085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ru-RU" altLang="ru-RU" sz="3600" b="1" dirty="0" smtClean="0">
                <a:solidFill>
                  <a:srgbClr val="7030A0"/>
                </a:solidFill>
                <a:latin typeface="+mn-lt"/>
              </a:rPr>
              <a:t>ЗАДАЧИ</a:t>
            </a:r>
            <a:endParaRPr kumimoji="1" lang="ru-RU" altLang="ru-RU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954995" y="1558381"/>
            <a:ext cx="7431359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kumimoji="1" lang="ru-RU" altLang="ru-RU" sz="2400" b="1" dirty="0">
                <a:latin typeface="+mn-lt"/>
              </a:rPr>
              <a:t>Рассмотреть виды профилактики, показания к ее проведению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kumimoji="1" lang="ru-RU" altLang="ru-RU" sz="2400" b="1" dirty="0">
                <a:latin typeface="+mn-lt"/>
              </a:rPr>
              <a:t>Сформировать четкое представление о необходимости интенсификации работы по профилактике туберкулеза среди населения в современных эпидемиологических условиях</a:t>
            </a:r>
          </a:p>
        </p:txBody>
      </p:sp>
    </p:spTree>
    <p:extLst>
      <p:ext uri="{BB962C8B-B14F-4D97-AF65-F5344CB8AC3E}">
        <p14:creationId xmlns:p14="http://schemas.microsoft.com/office/powerpoint/2010/main" val="39221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6" y="734231"/>
            <a:ext cx="2358632" cy="2086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55612" y="1174841"/>
            <a:ext cx="5195907" cy="1421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/>
              <a:t>В случае проведения вакцинации при рождении </a:t>
            </a:r>
            <a:r>
              <a:rPr lang="ru-RU" sz="2400" b="1" dirty="0" smtClean="0"/>
              <a:t>ребенка защита </a:t>
            </a:r>
            <a:r>
              <a:rPr lang="ru-RU" sz="2400" b="1" dirty="0"/>
              <a:t>достигает 82%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3143" y="3672083"/>
            <a:ext cx="6668000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/>
              <a:t>В случае проведения вакцинации среди детей школьного возраста защитный эффект вакцины БЦЖ в отношении ТБ легких снижается до 64</a:t>
            </a:r>
            <a:r>
              <a:rPr lang="ru-RU" b="1" dirty="0" smtClean="0"/>
              <a:t>%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915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820" y="244499"/>
            <a:ext cx="7886700" cy="491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ПРОТИВОКАЗАНИЯ ДЛЯ ВАКЦИНАЦИИ</a:t>
            </a:r>
            <a:endParaRPr lang="ru-RU" sz="3600" i="1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28596" y="1043587"/>
            <a:ext cx="6247936" cy="1810708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700" b="1" dirty="0" smtClean="0"/>
              <a:t>Недоношенность </a:t>
            </a:r>
            <a:r>
              <a:rPr lang="ru-RU" sz="1700" b="1" dirty="0"/>
              <a:t>(при массе тела при рождении менее 2500 </a:t>
            </a:r>
            <a:r>
              <a:rPr lang="ru-RU" sz="1700" b="1" dirty="0" smtClean="0"/>
              <a:t>г для </a:t>
            </a:r>
            <a:r>
              <a:rPr lang="ru-RU" sz="1700" b="1" dirty="0" smtClean="0"/>
              <a:t>вакцины </a:t>
            </a:r>
            <a:r>
              <a:rPr lang="ru-RU" sz="1700" b="1" dirty="0" smtClean="0"/>
              <a:t>БЦЖ и </a:t>
            </a:r>
            <a:r>
              <a:rPr lang="ru-RU" sz="1700" b="1" dirty="0"/>
              <a:t>менее </a:t>
            </a:r>
            <a:r>
              <a:rPr lang="ru-RU" sz="1700" b="1" dirty="0" smtClean="0"/>
              <a:t>2000 </a:t>
            </a:r>
            <a:r>
              <a:rPr lang="ru-RU" sz="1700" b="1" dirty="0"/>
              <a:t>для </a:t>
            </a:r>
            <a:r>
              <a:rPr lang="ru-RU" sz="1700" b="1" dirty="0" smtClean="0"/>
              <a:t>вакцины </a:t>
            </a:r>
            <a:r>
              <a:rPr lang="ru-RU" sz="1700" b="1" dirty="0" smtClean="0"/>
              <a:t>БЦЖ-М )</a:t>
            </a:r>
          </a:p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700" b="1" dirty="0" smtClean="0"/>
              <a:t>Острые </a:t>
            </a:r>
            <a:r>
              <a:rPr lang="ru-RU" sz="1700" b="1" dirty="0"/>
              <a:t>заболевания (вакцинация откладывается до окончания острых проявлений заболевания и обострения хронических заболеваний</a:t>
            </a:r>
            <a:r>
              <a:rPr lang="ru-RU" sz="1700" b="1" dirty="0" smtClean="0"/>
              <a:t>)</a:t>
            </a:r>
            <a:endParaRPr lang="ru-RU" sz="1700" b="1" dirty="0"/>
          </a:p>
        </p:txBody>
      </p:sp>
      <p:pic>
        <p:nvPicPr>
          <p:cNvPr id="5" name="Рисунок 4" descr="03_10_08%20lkzolpwqjhw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959" y="1048373"/>
            <a:ext cx="2248675" cy="1987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35647" y="3244898"/>
            <a:ext cx="7847045" cy="19550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700" b="1" dirty="0" smtClean="0"/>
              <a:t>- </a:t>
            </a:r>
            <a:r>
              <a:rPr lang="ru-RU" sz="1700" b="1" dirty="0" err="1" smtClean="0"/>
              <a:t>иммунодефицитные</a:t>
            </a:r>
            <a:r>
              <a:rPr lang="ru-RU" sz="1700" b="1" dirty="0" smtClean="0"/>
              <a:t> </a:t>
            </a:r>
            <a:r>
              <a:rPr lang="ru-RU" sz="1700" b="1" dirty="0"/>
              <a:t>состояния;</a:t>
            </a:r>
          </a:p>
          <a:p>
            <a:pPr algn="ctr">
              <a:lnSpc>
                <a:spcPct val="120000"/>
              </a:lnSpc>
            </a:pPr>
            <a:r>
              <a:rPr lang="ru-RU" sz="1700" b="1" dirty="0" smtClean="0"/>
              <a:t>- злокачественные </a:t>
            </a:r>
            <a:r>
              <a:rPr lang="ru-RU" sz="1700" b="1" dirty="0"/>
              <a:t>новообразования;</a:t>
            </a:r>
          </a:p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sz="1700" b="1" dirty="0" err="1" smtClean="0"/>
              <a:t>генерализованная</a:t>
            </a:r>
            <a:r>
              <a:rPr lang="ru-RU" sz="1700" b="1" dirty="0" smtClean="0"/>
              <a:t> </a:t>
            </a:r>
            <a:r>
              <a:rPr lang="ru-RU" sz="1700" b="1" dirty="0"/>
              <a:t>БЦЖ – инфекция, (включая лимфаденит, остит БЦЖ-этиологии) выявленные у других детей в </a:t>
            </a:r>
            <a:r>
              <a:rPr lang="ru-RU" sz="1700" b="1" dirty="0" smtClean="0"/>
              <a:t>семье;</a:t>
            </a:r>
          </a:p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sz="1700" b="1" dirty="0" smtClean="0"/>
              <a:t>ВИЧ-инфекция у ребенка;</a:t>
            </a:r>
          </a:p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sz="1700" b="1" dirty="0" smtClean="0"/>
              <a:t>ВИЧ-инфекция у матери;</a:t>
            </a:r>
            <a:endParaRPr lang="ru-RU" sz="17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5820" y="5636447"/>
            <a:ext cx="7847045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/>
              <a:t>Другие профилактические прививки могут быть проведены с интервалом не менее 1месяца до или после БЦЖ, </a:t>
            </a:r>
            <a:r>
              <a:rPr lang="ru-RU" sz="1700" b="1" dirty="0" smtClean="0"/>
              <a:t>БЦЖ-М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4816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993" y="351935"/>
            <a:ext cx="7886700" cy="49132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ПРОТИВОКАЗАНИЯ  ДЛЯ  РЕВАКЦИНАЦИИ</a:t>
            </a:r>
            <a:endParaRPr lang="ru-RU" sz="2800" i="1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96235" y="1508198"/>
            <a:ext cx="5421085" cy="2628349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700" b="1" dirty="0" smtClean="0"/>
              <a:t>острые </a:t>
            </a:r>
            <a:r>
              <a:rPr lang="ru-RU" sz="1700" b="1" dirty="0"/>
              <a:t>инфекционные и неинфекционные заболевания, обострение хронических заболеваний, в том числе аллергических. Прививку проводят после выздоровления или наступления ремиссии</a:t>
            </a:r>
            <a:r>
              <a:rPr lang="ru-RU" sz="1700" b="1" dirty="0" smtClean="0"/>
              <a:t>;</a:t>
            </a:r>
          </a:p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700" b="1" dirty="0"/>
              <a:t>- </a:t>
            </a:r>
            <a:r>
              <a:rPr lang="ru-RU" sz="1700" b="1" dirty="0" err="1"/>
              <a:t>иммунодефицитные</a:t>
            </a:r>
            <a:r>
              <a:rPr lang="ru-RU" sz="1700" b="1" dirty="0"/>
              <a:t> состояния;</a:t>
            </a:r>
          </a:p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700" b="1" dirty="0"/>
              <a:t>- злокачественные заболевания крови и </a:t>
            </a:r>
            <a:r>
              <a:rPr lang="ru-RU" sz="1700" b="1" dirty="0" smtClean="0"/>
              <a:t>новообразования;</a:t>
            </a:r>
            <a:endParaRPr lang="ru-RU" sz="17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66276" y="4727703"/>
            <a:ext cx="7847045" cy="13480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700" b="1" dirty="0"/>
              <a:t>- больные туберкулезом, лица, перенесшие туберкулез;</a:t>
            </a:r>
          </a:p>
          <a:p>
            <a:pPr algn="ctr">
              <a:lnSpc>
                <a:spcPct val="120000"/>
              </a:lnSpc>
            </a:pPr>
            <a:r>
              <a:rPr lang="ru-RU" sz="1700" b="1" dirty="0"/>
              <a:t>- положительная и сомнительная реакция на пробу Манту с 2 ТЕ ППД-Л;</a:t>
            </a:r>
          </a:p>
          <a:p>
            <a:pPr algn="ctr">
              <a:lnSpc>
                <a:spcPct val="120000"/>
              </a:lnSpc>
            </a:pPr>
            <a:r>
              <a:rPr lang="ru-RU" sz="1700" b="1" dirty="0"/>
              <a:t>-осложнения на предыдущее введение вакцины БЦЖ –</a:t>
            </a:r>
            <a:r>
              <a:rPr lang="ru-RU" sz="1700" b="1" dirty="0" err="1"/>
              <a:t>генерализованная</a:t>
            </a:r>
            <a:r>
              <a:rPr lang="ru-RU" sz="1700" b="1" dirty="0"/>
              <a:t> БЦЖ – </a:t>
            </a:r>
            <a:r>
              <a:rPr lang="ru-RU" sz="1700" b="1" dirty="0" smtClean="0"/>
              <a:t>инфекции, </a:t>
            </a:r>
            <a:r>
              <a:rPr lang="ru-RU" sz="1700" b="1" dirty="0"/>
              <a:t>остит, келоидный рубец, </a:t>
            </a:r>
            <a:r>
              <a:rPr lang="ru-RU" sz="1700" b="1" dirty="0" smtClean="0"/>
              <a:t>лимфаденит</a:t>
            </a:r>
            <a:endParaRPr lang="ru-RU" sz="17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94" y="1208713"/>
            <a:ext cx="2676186" cy="322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8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0" y="1087016"/>
            <a:ext cx="4149377" cy="3033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462592" y="1073020"/>
            <a:ext cx="4572000" cy="26271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 smtClean="0"/>
              <a:t>В </a:t>
            </a:r>
            <a:r>
              <a:rPr lang="ru-RU" sz="1600" b="1" dirty="0"/>
              <a:t>медицинской карте в день вакцинации (ревакцинации) врачом должна быть сделана подробная запись о состоянии здоровья ребенка с указанием результатов термометрии, назначением введения вакцины БЦЖ (БЦЖ-М).</a:t>
            </a:r>
          </a:p>
          <a:p>
            <a:pPr algn="ctr">
              <a:lnSpc>
                <a:spcPct val="130000"/>
              </a:lnSpc>
            </a:pPr>
            <a:r>
              <a:rPr lang="ru-RU" sz="1600" b="1" dirty="0" smtClean="0"/>
              <a:t>Паспортные </a:t>
            </a:r>
            <a:r>
              <a:rPr lang="ru-RU" sz="1600" b="1" dirty="0"/>
              <a:t>данные препарата должны быть лично прочитаны врачом на упаковке и на ампуле с вакциной.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581" y="334500"/>
            <a:ext cx="803365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ВАКЦИНАЦИЮ ПРОВОДИТ СПЕЦИАЛЬНО ОБУЧЕННАЯ МЕДИЦИНСКАЯ СЕСТРА.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9877" y="4503801"/>
            <a:ext cx="7912360" cy="1346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/>
              <a:t>Перед вакцинацией (ревакцинацией) врач и медицинская сестра должны обязательно ознакомиться с инструкцией по применению вакцины, а также предварительно информировать родителей ребенка об иммунизации и возможной местной реакции на прививку БЦЖ, БЖЦ-М и получить информированное </a:t>
            </a:r>
            <a:r>
              <a:rPr lang="ru-RU" sz="1600" b="1" dirty="0" smtClean="0"/>
              <a:t>согласие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4407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04" y="2030520"/>
            <a:ext cx="3548501" cy="2883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22514" y="391715"/>
            <a:ext cx="7884367" cy="10341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700" b="1" dirty="0" smtClean="0"/>
              <a:t>Вакцинация </a:t>
            </a:r>
            <a:r>
              <a:rPr lang="ru-RU" sz="1700" b="1" dirty="0"/>
              <a:t>в родильном доме проводится в утренние </a:t>
            </a:r>
            <a:r>
              <a:rPr lang="ru-RU" sz="1700" b="1" dirty="0" smtClean="0"/>
              <a:t>часы.</a:t>
            </a:r>
          </a:p>
          <a:p>
            <a:pPr algn="ctr">
              <a:lnSpc>
                <a:spcPct val="120000"/>
              </a:lnSpc>
            </a:pPr>
            <a:r>
              <a:rPr lang="ru-RU" sz="1700" b="1" dirty="0" smtClean="0"/>
              <a:t>В </a:t>
            </a:r>
            <a:r>
              <a:rPr lang="ru-RU" sz="1700" b="1" dirty="0"/>
              <a:t>день вакцинации во избежание контаминации никакие другие парентеральные манипуляции и прививки ребенку не </a:t>
            </a:r>
            <a:r>
              <a:rPr lang="ru-RU" sz="1700" b="1" dirty="0" smtClean="0"/>
              <a:t>проводятся</a:t>
            </a:r>
            <a:endParaRPr lang="ru-RU" sz="17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34881" y="1941231"/>
            <a:ext cx="4833258" cy="2896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700" b="1" dirty="0"/>
              <a:t>В связи с ранней выпиской из акушерских стационаров, предусмотренной приказом Минздрава России от 26.11.97г. за №</a:t>
            </a:r>
            <a:r>
              <a:rPr lang="ru-RU" sz="1700" b="1" dirty="0" smtClean="0"/>
              <a:t>345</a:t>
            </a:r>
          </a:p>
          <a:p>
            <a:pPr algn="ctr">
              <a:lnSpc>
                <a:spcPct val="120000"/>
              </a:lnSpc>
            </a:pPr>
            <a:r>
              <a:rPr lang="ru-RU" sz="1700" b="1" i="1" dirty="0" smtClean="0"/>
              <a:t>«О СОВЕРШЕНСТВОВАНИИ МЕРОПРИЯТИЙ ПО ПРОФИЛАКТИКЕ ВНУТРИБОЛЬНИЧНЫХ ИНФЕКЦИЙ В АКУШЕРСКИХ СТАЦИОНАРАХ»</a:t>
            </a:r>
            <a:r>
              <a:rPr lang="ru-RU" sz="1700" b="1" dirty="0" smtClean="0"/>
              <a:t>, </a:t>
            </a:r>
            <a:r>
              <a:rPr lang="ru-RU" sz="1700" b="1" dirty="0"/>
              <a:t>при отсутствии противопоказаний вакцинация новорожденных против туберкулеза может проводиться с начала 3-х суток </a:t>
            </a:r>
            <a:r>
              <a:rPr lang="ru-RU" sz="1700" b="1" dirty="0" smtClean="0"/>
              <a:t>жизни</a:t>
            </a:r>
            <a:endParaRPr lang="ru-RU" sz="17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8558" y="5462954"/>
            <a:ext cx="8383557" cy="353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700" b="1" dirty="0"/>
              <a:t>Выписка возможна через час после вакцинации при отсутствии реакции на </a:t>
            </a:r>
            <a:r>
              <a:rPr lang="ru-RU" sz="1700" b="1" dirty="0" smtClean="0"/>
              <a:t>нее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239150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91" y="1132651"/>
            <a:ext cx="1905778" cy="21217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88691" y="3507334"/>
            <a:ext cx="8440705" cy="2973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/>
              <a:t>Ампулы с вакциной перед вскрытием тщательно просматривают.</a:t>
            </a:r>
          </a:p>
          <a:p>
            <a:pPr>
              <a:lnSpc>
                <a:spcPct val="130000"/>
              </a:lnSpc>
            </a:pPr>
            <a:r>
              <a:rPr lang="ru-RU" sz="1600" b="1" i="1" dirty="0" smtClean="0">
                <a:solidFill>
                  <a:srgbClr val="002060"/>
                </a:solidFill>
              </a:rPr>
              <a:t>ПРЕПАРАТ НЕ ПОДЛЕЖИТ ПРИМЕНЕНИЮ</a:t>
            </a:r>
            <a:r>
              <a:rPr lang="ru-RU" sz="1600" b="1" dirty="0" smtClean="0"/>
              <a:t>:</a:t>
            </a:r>
            <a:endParaRPr lang="ru-RU" sz="1600" b="1" dirty="0"/>
          </a:p>
          <a:p>
            <a:pPr>
              <a:lnSpc>
                <a:spcPct val="130000"/>
              </a:lnSpc>
            </a:pPr>
            <a:r>
              <a:rPr lang="ru-RU" sz="1600" b="1" dirty="0"/>
              <a:t>- при отсутствии этикетки на ампуле или неправильном ее заполнении;</a:t>
            </a:r>
          </a:p>
          <a:p>
            <a:pPr>
              <a:lnSpc>
                <a:spcPct val="130000"/>
              </a:lnSpc>
            </a:pPr>
            <a:r>
              <a:rPr lang="ru-RU" sz="1600" b="1" dirty="0"/>
              <a:t>- при истекшем сроке годности;</a:t>
            </a:r>
          </a:p>
          <a:p>
            <a:pPr>
              <a:lnSpc>
                <a:spcPct val="130000"/>
              </a:lnSpc>
            </a:pPr>
            <a:r>
              <a:rPr lang="ru-RU" sz="1600" b="1" dirty="0"/>
              <a:t>- при наличии трещин и насечек на ампуле;</a:t>
            </a:r>
          </a:p>
          <a:p>
            <a:pPr>
              <a:lnSpc>
                <a:spcPct val="130000"/>
              </a:lnSpc>
            </a:pPr>
            <a:r>
              <a:rPr lang="ru-RU" sz="1600" b="1" dirty="0"/>
              <a:t>- при изменении физических свойств препарата (сморщенная таблетка, изменение цвета и т.д.);</a:t>
            </a:r>
          </a:p>
          <a:p>
            <a:pPr>
              <a:lnSpc>
                <a:spcPct val="130000"/>
              </a:lnSpc>
            </a:pPr>
            <a:r>
              <a:rPr lang="ru-RU" sz="1600" b="1" dirty="0"/>
              <a:t>- при наличии посторонних включений или не разбивающихся при встряхивании хлопьев в разведенном препарате.</a:t>
            </a:r>
            <a:endParaRPr lang="ru-RU" sz="16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990" y="233403"/>
            <a:ext cx="796834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Для вакцинации (ревакцинации) применяют одноразовые туберкулиновые шприцы вместимостью 1,0 </a:t>
            </a:r>
            <a:r>
              <a:rPr lang="ru-RU" sz="1600" b="1" dirty="0" smtClean="0"/>
              <a:t>мл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31233" y="1150172"/>
            <a:ext cx="6298163" cy="20269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b="1" dirty="0" smtClean="0"/>
              <a:t>	</a:t>
            </a:r>
            <a:r>
              <a:rPr lang="ru-RU" sz="1600" b="1" dirty="0" smtClean="0"/>
              <a:t>Сухую </a:t>
            </a:r>
            <a:r>
              <a:rPr lang="ru-RU" sz="1600" b="1" dirty="0"/>
              <a:t>вакцину разводят непосредственно перед употреблением стерильным 0,9% раствором натрия хлорида, приложенным к вакцине.</a:t>
            </a:r>
          </a:p>
          <a:p>
            <a:pPr>
              <a:lnSpc>
                <a:spcPct val="130000"/>
              </a:lnSpc>
            </a:pPr>
            <a:r>
              <a:rPr lang="ru-RU" sz="1600" b="1" dirty="0"/>
              <a:t>	Разведенную вакцину необходимо предохранять от действия солнечного и дневного света (цилиндр из черной бумаги) и употреблять сразу после разведения.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37038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829" b="18860"/>
          <a:stretch/>
        </p:blipFill>
        <p:spPr>
          <a:xfrm>
            <a:off x="270588" y="2323322"/>
            <a:ext cx="2911151" cy="2016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821095" y="377547"/>
            <a:ext cx="7595119" cy="1346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 smtClean="0"/>
              <a:t>Вакцину вводят </a:t>
            </a:r>
            <a:r>
              <a:rPr lang="ru-RU" sz="1600" b="1" dirty="0"/>
              <a:t>строго </a:t>
            </a:r>
            <a:r>
              <a:rPr lang="ru-RU" sz="1600" b="1" dirty="0" err="1"/>
              <a:t>внутрикожно</a:t>
            </a:r>
            <a:r>
              <a:rPr lang="ru-RU" sz="1600" b="1" dirty="0"/>
              <a:t> на границе верхней и средней трети наружной поверхности левого плеча после предварительной обработки кожи асептическим раствором. </a:t>
            </a:r>
            <a:endParaRPr lang="ru-RU" sz="1600" b="1" dirty="0" smtClean="0"/>
          </a:p>
          <a:p>
            <a:pPr algn="ctr">
              <a:lnSpc>
                <a:spcPct val="130000"/>
              </a:lnSpc>
            </a:pPr>
            <a:r>
              <a:rPr lang="ru-RU" sz="1600" b="1" i="1" dirty="0" smtClean="0">
                <a:solidFill>
                  <a:srgbClr val="002060"/>
                </a:solidFill>
              </a:rPr>
              <a:t>Введение </a:t>
            </a:r>
            <a:r>
              <a:rPr lang="ru-RU" sz="1600" b="1" i="1" dirty="0">
                <a:solidFill>
                  <a:srgbClr val="002060"/>
                </a:solidFill>
              </a:rPr>
              <a:t>препарата под кожу недопустимо</a:t>
            </a:r>
            <a:r>
              <a:rPr lang="ru-RU" sz="1600" b="1" i="1" dirty="0" smtClean="0"/>
              <a:t>.</a:t>
            </a:r>
            <a:endParaRPr lang="ru-RU" sz="16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1095" y="5003412"/>
            <a:ext cx="7128587" cy="7325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/>
              <a:t>Запрещается наложение повязки и обработка йодом или другими дезинфицирующими растворами место введения </a:t>
            </a:r>
            <a:r>
              <a:rPr lang="ru-RU" sz="1600" b="1" dirty="0" smtClean="0"/>
              <a:t>вакцины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01616" y="2385051"/>
            <a:ext cx="4767943" cy="18928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ru-RU" b="1" dirty="0">
                <a:solidFill>
                  <a:prstClr val="black"/>
                </a:solidFill>
              </a:rPr>
              <a:t>При правильной технике введения образуется папула диаметром 7-9 мм в виде «лимонной корочки», исчезающая обычно через 15-20 мин. </a:t>
            </a:r>
            <a:endParaRPr lang="ru-RU" b="1" dirty="0" smtClean="0">
              <a:solidFill>
                <a:prstClr val="black"/>
              </a:solidFill>
            </a:endParaRPr>
          </a:p>
          <a:p>
            <a:pPr lvl="0" algn="ctr">
              <a:lnSpc>
                <a:spcPct val="130000"/>
              </a:lnSpc>
            </a:pPr>
            <a:r>
              <a:rPr lang="ru-RU" b="1" i="1" dirty="0" smtClean="0">
                <a:solidFill>
                  <a:srgbClr val="C00000"/>
                </a:solidFill>
              </a:rPr>
              <a:t>Введение </a:t>
            </a:r>
            <a:r>
              <a:rPr lang="ru-RU" b="1" i="1" dirty="0">
                <a:solidFill>
                  <a:srgbClr val="C00000"/>
                </a:solidFill>
              </a:rPr>
              <a:t>препарата под кожу </a:t>
            </a:r>
            <a:r>
              <a:rPr lang="ru-RU" b="1" i="1" dirty="0" smtClean="0">
                <a:solidFill>
                  <a:srgbClr val="C00000"/>
                </a:solidFill>
              </a:rPr>
              <a:t>недопустимо</a:t>
            </a:r>
            <a:endParaRPr lang="ru-RU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9071"/>
            <a:ext cx="9144000" cy="68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7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1309" y="312052"/>
            <a:ext cx="7658490" cy="185897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На </a:t>
            </a:r>
            <a:r>
              <a:rPr lang="ru-RU" sz="2000" b="1" i="1" dirty="0" smtClean="0"/>
              <a:t> введение  вакцин  </a:t>
            </a:r>
            <a:r>
              <a:rPr lang="ru-RU" sz="2000" b="1" i="1" dirty="0"/>
              <a:t>БЦЖ, </a:t>
            </a:r>
            <a:r>
              <a:rPr lang="ru-RU" sz="2000" b="1" i="1" dirty="0" smtClean="0"/>
              <a:t> БЦЖ-М  может  быть  местная  и </a:t>
            </a:r>
            <a:r>
              <a:rPr lang="ru-RU" sz="2000" b="1" i="1" dirty="0" smtClean="0"/>
              <a:t>общая </a:t>
            </a:r>
            <a:r>
              <a:rPr lang="ru-RU" sz="2000" b="1" i="1" dirty="0" smtClean="0"/>
              <a:t> реакция</a:t>
            </a:r>
          </a:p>
          <a:p>
            <a:pPr algn="ctr"/>
            <a:endParaRPr lang="ru-RU" sz="1000" b="1" i="1" dirty="0" smtClean="0"/>
          </a:p>
          <a:p>
            <a:pPr>
              <a:lnSpc>
                <a:spcPct val="120000"/>
              </a:lnSpc>
            </a:pPr>
            <a:r>
              <a:rPr lang="ru-RU" b="1" dirty="0" smtClean="0"/>
              <a:t>ОБЩАЯ </a:t>
            </a:r>
            <a:r>
              <a:rPr lang="ru-RU" b="1" dirty="0"/>
              <a:t>РЕАКЦИЯ: в редких случаях возможно повышение температуры тела, реакция со стороны периферических лимфатических узлов в виде умеренного увеличения до 10 мм.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7443"/>
          <a:stretch/>
        </p:blipFill>
        <p:spPr>
          <a:xfrm>
            <a:off x="1827603" y="2895727"/>
            <a:ext cx="5812971" cy="3045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79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1473" y="260602"/>
            <a:ext cx="8024502" cy="293618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 smtClean="0"/>
              <a:t>МЕСТНАЯ РЕАКЦИЯ</a:t>
            </a:r>
            <a:r>
              <a:rPr lang="ru-RU" b="1" dirty="0" smtClean="0"/>
              <a:t>: </a:t>
            </a:r>
          </a:p>
          <a:p>
            <a:pPr>
              <a:lnSpc>
                <a:spcPct val="120000"/>
              </a:lnSpc>
            </a:pPr>
            <a:r>
              <a:rPr lang="ru-RU" b="1" dirty="0"/>
              <a:t>	</a:t>
            </a:r>
            <a:r>
              <a:rPr lang="ru-RU" sz="1600" b="1" dirty="0" smtClean="0"/>
              <a:t>через 4-6 недель на месте внутрикожного введения вакцины БЦЖ, БЦЖ-М развивается специфическая реакция в виде образования инфильтрата или папулы размером 5-12 мм в диаметре.</a:t>
            </a:r>
          </a:p>
          <a:p>
            <a:pPr>
              <a:lnSpc>
                <a:spcPct val="120000"/>
              </a:lnSpc>
            </a:pPr>
            <a:r>
              <a:rPr lang="ru-RU" sz="1600" b="1" dirty="0"/>
              <a:t>	</a:t>
            </a:r>
            <a:r>
              <a:rPr lang="ru-RU" sz="1600" b="1" dirty="0" smtClean="0"/>
              <a:t>Реакция подвергается обратному развитию в течение 2-3-х месяцев, но иногда может длиться до 6 месяцев.</a:t>
            </a:r>
          </a:p>
          <a:p>
            <a:pPr>
              <a:lnSpc>
                <a:spcPct val="120000"/>
              </a:lnSpc>
            </a:pPr>
            <a:r>
              <a:rPr lang="ru-RU" sz="1600" b="1" dirty="0"/>
              <a:t>	У ревакцинированных местная реакция развивается через 1 - 2 недели. </a:t>
            </a:r>
            <a:r>
              <a:rPr lang="ru-RU" sz="1600" b="1" dirty="0" smtClean="0"/>
              <a:t>Место реакции следует предохранять от механического раздражения, особенно во время водных процедур.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7443"/>
          <a:stretch/>
        </p:blipFill>
        <p:spPr>
          <a:xfrm>
            <a:off x="1562684" y="3526983"/>
            <a:ext cx="5812971" cy="3045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01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554" y="933477"/>
            <a:ext cx="81829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Главное  отличие  </a:t>
            </a:r>
            <a:r>
              <a:rPr lang="ru-RU" sz="3200" b="1" dirty="0">
                <a:solidFill>
                  <a:srgbClr val="7030A0"/>
                </a:solidFill>
              </a:rPr>
              <a:t>эпидемического </a:t>
            </a:r>
            <a:r>
              <a:rPr lang="ru-RU" sz="3200" b="1" dirty="0" smtClean="0">
                <a:solidFill>
                  <a:srgbClr val="7030A0"/>
                </a:solidFill>
              </a:rPr>
              <a:t> процесса </a:t>
            </a:r>
            <a:r>
              <a:rPr lang="ru-RU" sz="3200" b="1" dirty="0">
                <a:solidFill>
                  <a:srgbClr val="7030A0"/>
                </a:solidFill>
              </a:rPr>
              <a:t>туберкулеза </a:t>
            </a:r>
            <a:r>
              <a:rPr lang="ru-RU" sz="3200" b="1" dirty="0" smtClean="0">
                <a:solidFill>
                  <a:srgbClr val="7030A0"/>
                </a:solidFill>
              </a:rPr>
              <a:t> от  эпидемических  </a:t>
            </a:r>
            <a:r>
              <a:rPr lang="ru-RU" sz="3200" b="1" dirty="0">
                <a:solidFill>
                  <a:srgbClr val="7030A0"/>
                </a:solidFill>
              </a:rPr>
              <a:t>процессов </a:t>
            </a:r>
            <a:r>
              <a:rPr lang="ru-RU" sz="3200" b="1" dirty="0" smtClean="0">
                <a:solidFill>
                  <a:srgbClr val="7030A0"/>
                </a:solidFill>
              </a:rPr>
              <a:t>острых  </a:t>
            </a:r>
            <a:r>
              <a:rPr lang="ru-RU" sz="3200" b="1" dirty="0">
                <a:solidFill>
                  <a:srgbClr val="7030A0"/>
                </a:solidFill>
              </a:rPr>
              <a:t>болезней </a:t>
            </a:r>
            <a:r>
              <a:rPr lang="ru-RU" sz="3200" b="1" dirty="0" smtClean="0">
                <a:solidFill>
                  <a:srgbClr val="7030A0"/>
                </a:solidFill>
              </a:rPr>
              <a:t>–</a:t>
            </a:r>
          </a:p>
          <a:p>
            <a:pPr algn="ctr"/>
            <a:endParaRPr lang="ru-RU" sz="3600" dirty="0" smtClean="0"/>
          </a:p>
          <a:p>
            <a:pPr algn="ctr">
              <a:lnSpc>
                <a:spcPct val="150000"/>
              </a:lnSpc>
            </a:pPr>
            <a:r>
              <a:rPr lang="ru-RU" sz="4000" b="1" i="1" dirty="0" smtClean="0"/>
              <a:t>НАЛИЧИЕ  </a:t>
            </a:r>
            <a:r>
              <a:rPr lang="ru-RU" sz="4000" b="1" i="1" dirty="0" smtClean="0"/>
              <a:t>ДЛИТЕЛЬНОГО </a:t>
            </a:r>
            <a:r>
              <a:rPr lang="ru-RU" sz="4000" b="1" i="1" dirty="0" smtClean="0"/>
              <a:t>ЛАТЕНТНОГО  </a:t>
            </a:r>
            <a:r>
              <a:rPr lang="ru-RU" sz="4000" b="1" i="1" dirty="0" smtClean="0"/>
              <a:t>ПЕРИОДА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16292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7466" y="422275"/>
            <a:ext cx="7810856" cy="273177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 smtClean="0"/>
              <a:t>У </a:t>
            </a:r>
            <a:r>
              <a:rPr lang="ru-RU" sz="1600" b="1" dirty="0"/>
              <a:t>90 - 95% вакцинированных на месте прививки должен образоваться поверхностный рубчик до 10,0 мм в </a:t>
            </a:r>
            <a:r>
              <a:rPr lang="ru-RU" sz="1600" b="1" dirty="0" smtClean="0"/>
              <a:t>диаметре.</a:t>
            </a:r>
          </a:p>
          <a:p>
            <a:pPr algn="ctr">
              <a:lnSpc>
                <a:spcPct val="120000"/>
              </a:lnSpc>
            </a:pPr>
            <a:r>
              <a:rPr lang="ru-RU" sz="1600" b="1" dirty="0" smtClean="0"/>
              <a:t>В карте развития ребенка отмечают прививочную реакцию через 1, 3, 6, 12 месяцев с регистрацией размера и характера местной реакции (папула, пустула с образованием корочки, с отделяемым или без него, рубчик, пигментация и т.д.).</a:t>
            </a:r>
          </a:p>
          <a:p>
            <a:pPr algn="ctr">
              <a:lnSpc>
                <a:spcPct val="120000"/>
              </a:lnSpc>
            </a:pPr>
            <a:r>
              <a:rPr lang="ru-RU" sz="1600" b="1" dirty="0"/>
              <a:t>Эти сведения должны быть зарегистрированы:</a:t>
            </a:r>
          </a:p>
          <a:p>
            <a:pPr algn="ctr">
              <a:lnSpc>
                <a:spcPct val="120000"/>
              </a:lnSpc>
            </a:pPr>
            <a:r>
              <a:rPr lang="ru-RU" sz="1600" b="1" dirty="0"/>
              <a:t>- у посещающих детские учреждения детей - в учетных формах N 063/у и N 026/у;</a:t>
            </a:r>
          </a:p>
          <a:p>
            <a:pPr algn="ctr">
              <a:lnSpc>
                <a:spcPct val="120000"/>
              </a:lnSpc>
            </a:pPr>
            <a:r>
              <a:rPr lang="ru-RU" sz="1600" b="1" dirty="0"/>
              <a:t>- у неорганизованных детей - в учетной форме N 063/у и в истории развития ребенка (форма N 112</a:t>
            </a:r>
            <a:r>
              <a:rPr lang="ru-RU" sz="1600" b="1" dirty="0" smtClean="0"/>
              <a:t>).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7443"/>
          <a:stretch/>
        </p:blipFill>
        <p:spPr>
          <a:xfrm>
            <a:off x="1686409" y="3573637"/>
            <a:ext cx="5812971" cy="3045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62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514" y="778583"/>
            <a:ext cx="7800392" cy="408111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/>
              <a:t>При осмотре педиатр обращает внимание на место введения вакцины и состояние региональных (шейных, подмышечных, над- и подключичных) лимфатических узлов.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ИЗЪЯЗВЛЕНИЕ НА МЕСТЕ ВВЕДЕНИЯ ВАКЦИНЫ БОЛЕЕ 10 ММ;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УВЕЛИЧЕНИЕ СВЫШЕ 10 ММ ОДНОГО ИЗ УКАЗАННЫХ ПЕРИФЕРИЧЕСКИХ ЛИМФАТИЧЕСКИХ УЗЛОВ;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ДЛИТЕЛЬНОЕ, СВЫШЕ 6 МЕСЯЦЕВ, НЕЗАЖИВЛЕНИЕ МЕСТНОЙ ПРИВИВОЧНОЙ РЕАКЦИИ;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b="1" i="1" dirty="0" smtClean="0">
                <a:solidFill>
                  <a:srgbClr val="C00000"/>
                </a:solidFill>
              </a:rPr>
              <a:t>ЯВЛЯЮТСЯ ПОКАЗАНИЕМ</a:t>
            </a:r>
          </a:p>
          <a:p>
            <a:pPr algn="ctr">
              <a:lnSpc>
                <a:spcPct val="120000"/>
              </a:lnSpc>
            </a:pPr>
            <a:r>
              <a:rPr lang="ru-RU" b="1" i="1" dirty="0" smtClean="0">
                <a:solidFill>
                  <a:srgbClr val="C00000"/>
                </a:solidFill>
              </a:rPr>
              <a:t> ДЛЯ НАПРАВЛЕНИЯ РЕБЕНКА НА КОНСУЛЬТАЦИЮ К ДЕТСКОМУ ФТИЗИАТРУ </a:t>
            </a:r>
          </a:p>
          <a:p>
            <a:pPr algn="ctr">
              <a:lnSpc>
                <a:spcPct val="120000"/>
              </a:lnSpc>
            </a:pPr>
            <a:r>
              <a:rPr lang="ru-RU" b="1" i="1" dirty="0" smtClean="0">
                <a:solidFill>
                  <a:srgbClr val="C00000"/>
                </a:solidFill>
              </a:rPr>
              <a:t> С ЦЕЛЬЮ ИСКЛЮЧЕНИЯ ПОСТВАКЦИНАЛЬНОГО ОСЛОЖНЕНИЯ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521" y="506761"/>
            <a:ext cx="811763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/>
              <a:t>При возникновении осложнений после введения вакцины БЦЖ и БЦЖ-М сведения о характере осложнений фиксируются в учетных формах № 063/у; № 026/у и подается экстренное извещение в центр государственного санитарно-эпидемиологического надзора</a:t>
            </a:r>
            <a:r>
              <a:rPr lang="ru-RU" b="1" dirty="0" smtClean="0"/>
              <a:t>;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dirty="0"/>
              <a:t>	</a:t>
            </a:r>
            <a:r>
              <a:rPr lang="ru-RU" b="1" dirty="0"/>
              <a:t>На все случаи осложнений </a:t>
            </a:r>
            <a:r>
              <a:rPr lang="ru-RU" b="1" dirty="0" smtClean="0"/>
              <a:t>заполняется</a:t>
            </a:r>
          </a:p>
          <a:p>
            <a:pPr algn="ctr"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«Карта </a:t>
            </a:r>
            <a:r>
              <a:rPr lang="ru-RU" b="1" i="1" dirty="0">
                <a:solidFill>
                  <a:srgbClr val="002060"/>
                </a:solidFill>
              </a:rPr>
              <a:t>регистрации больного с осложнениями после иммунизации туберкулезной вакциной»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/>
              <a:t>с </a:t>
            </a:r>
            <a:r>
              <a:rPr lang="ru-RU" b="1" dirty="0"/>
              <a:t>точным указанием серии, срока годности вакцины БЦЖ или БЦЖ-М и института-изготовителя, которая направляется в центр </a:t>
            </a:r>
            <a:r>
              <a:rPr lang="ru-RU" b="1" dirty="0" err="1"/>
              <a:t>Роспотребнадзора</a:t>
            </a:r>
            <a:r>
              <a:rPr lang="ru-RU" b="1" dirty="0"/>
              <a:t> контролирующий качество прививок и в Республиканский центр по осложнениям противотуберкулезной вакцинации Минздрава России при НИИ </a:t>
            </a:r>
            <a:r>
              <a:rPr lang="ru-RU" b="1" dirty="0" err="1"/>
              <a:t>фтизиопульмонологии</a:t>
            </a:r>
            <a:r>
              <a:rPr lang="ru-RU" b="1" dirty="0"/>
              <a:t> Первого МГМУ им. </a:t>
            </a:r>
            <a:r>
              <a:rPr lang="ru-RU" b="1" dirty="0" err="1" smtClean="0"/>
              <a:t>И.М.Сеченова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9002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92" y="2765470"/>
            <a:ext cx="3768347" cy="28049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42596" y="280118"/>
            <a:ext cx="831357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ПРИЧИНЫ  </a:t>
            </a:r>
            <a:r>
              <a:rPr lang="ru-RU" sz="2400" b="1" dirty="0" smtClean="0">
                <a:solidFill>
                  <a:srgbClr val="7030A0"/>
                </a:solidFill>
              </a:rPr>
              <a:t>ВОЗНИКНОВЕНИЯ </a:t>
            </a:r>
            <a:r>
              <a:rPr lang="ru-RU" sz="2400" b="1" dirty="0" smtClean="0">
                <a:solidFill>
                  <a:srgbClr val="7030A0"/>
                </a:solidFill>
              </a:rPr>
              <a:t> ОСЛОЖНЕНИЙ  ПОСЛЕ </a:t>
            </a:r>
            <a:r>
              <a:rPr lang="ru-RU" sz="2400" b="1" dirty="0" smtClean="0">
                <a:solidFill>
                  <a:srgbClr val="7030A0"/>
                </a:solidFill>
              </a:rPr>
              <a:t>ИММУНИЗАЦИИ </a:t>
            </a:r>
            <a:r>
              <a:rPr lang="ru-RU" sz="2400" b="1" dirty="0" smtClean="0">
                <a:solidFill>
                  <a:srgbClr val="7030A0"/>
                </a:solidFill>
              </a:rPr>
              <a:t> ТУБЕРКУЛЕЗНОЙ  ВАКЦИНОЙ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3899" y="4267784"/>
            <a:ext cx="3944320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Сопутствующая </a:t>
            </a:r>
            <a:r>
              <a:rPr lang="ru-RU" sz="1600" b="1" dirty="0"/>
              <a:t>патология у ребенка в период формирования </a:t>
            </a:r>
            <a:r>
              <a:rPr lang="ru-RU" sz="1600" b="1" dirty="0" err="1"/>
              <a:t>поствакцинного</a:t>
            </a:r>
            <a:r>
              <a:rPr lang="ru-RU" sz="1600" b="1" dirty="0"/>
              <a:t> </a:t>
            </a:r>
            <a:r>
              <a:rPr lang="ru-RU" sz="1600" b="1" dirty="0" smtClean="0"/>
              <a:t>иммунитета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44966" y="1883050"/>
            <a:ext cx="729693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Биологические  </a:t>
            </a:r>
            <a:r>
              <a:rPr lang="ru-RU" b="1" dirty="0"/>
              <a:t>свойства </a:t>
            </a:r>
            <a:r>
              <a:rPr lang="ru-RU" b="1" dirty="0" smtClean="0"/>
              <a:t> вакцинного  штамма  </a:t>
            </a:r>
            <a:r>
              <a:rPr lang="ru-RU" b="1" dirty="0"/>
              <a:t>(живые микобактерии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43899" y="2726240"/>
            <a:ext cx="394432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Нарушения </a:t>
            </a:r>
            <a:r>
              <a:rPr lang="ru-RU" sz="1600" b="1" dirty="0"/>
              <a:t>техники </a:t>
            </a:r>
            <a:r>
              <a:rPr lang="ru-RU" sz="1600" b="1" dirty="0" smtClean="0"/>
              <a:t>внутрикожного</a:t>
            </a:r>
          </a:p>
          <a:p>
            <a:r>
              <a:rPr lang="ru-RU" sz="1600" b="1" dirty="0" smtClean="0"/>
              <a:t>введения </a:t>
            </a:r>
            <a:r>
              <a:rPr lang="ru-RU" sz="1600" b="1" dirty="0" smtClean="0"/>
              <a:t>препарата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43899" y="5315555"/>
            <a:ext cx="394432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Состояние </a:t>
            </a:r>
            <a:r>
              <a:rPr lang="ru-RU" sz="1600" b="1" dirty="0"/>
              <a:t>иммунного статуса </a:t>
            </a:r>
            <a:r>
              <a:rPr lang="ru-RU" sz="1600" b="1" dirty="0" smtClean="0"/>
              <a:t>ребенка</a:t>
            </a:r>
            <a:endParaRPr lang="ru-RU" sz="1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43899" y="3497012"/>
            <a:ext cx="394432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Нарушение </a:t>
            </a:r>
            <a:r>
              <a:rPr lang="ru-RU" sz="1600" b="1" dirty="0"/>
              <a:t>показаний к проведению прививки</a:t>
            </a:r>
          </a:p>
        </p:txBody>
      </p:sp>
    </p:spTree>
    <p:extLst>
      <p:ext uri="{BB962C8B-B14F-4D97-AF65-F5344CB8AC3E}">
        <p14:creationId xmlns:p14="http://schemas.microsoft.com/office/powerpoint/2010/main" val="333536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0" t="12500" r="18125" b="12222"/>
          <a:stretch/>
        </p:blipFill>
        <p:spPr>
          <a:xfrm>
            <a:off x="452437" y="1004915"/>
            <a:ext cx="1555825" cy="1089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66113" y="2224036"/>
            <a:ext cx="8039678" cy="18651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srgbClr val="7030A0"/>
                </a:solidFill>
              </a:rPr>
              <a:t>2-Я КАТЕГОРИЯ</a:t>
            </a:r>
            <a:r>
              <a:rPr lang="ru-RU" sz="1600" b="1" dirty="0" smtClean="0"/>
              <a:t>: </a:t>
            </a:r>
            <a:r>
              <a:rPr lang="ru-RU" sz="1600" b="1" dirty="0"/>
              <a:t>воспалительные поражения, развывшиеся в результате гематогенного распространения бактерий вакцинного штамма вне зоны введения вакцины: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rgbClr val="7030A0"/>
                </a:solidFill>
              </a:rPr>
              <a:t>2-А: </a:t>
            </a:r>
            <a:r>
              <a:rPr lang="ru-RU" sz="1600" b="1" dirty="0"/>
              <a:t>локальные (</a:t>
            </a:r>
            <a:r>
              <a:rPr lang="ru-RU" sz="1600" b="1" dirty="0" err="1"/>
              <a:t>моноочаговые</a:t>
            </a:r>
            <a:r>
              <a:rPr lang="ru-RU" sz="1600" b="1" dirty="0"/>
              <a:t>) поражения - оститы и мягкотканые изолированные абсцессы;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rgbClr val="7030A0"/>
                </a:solidFill>
              </a:rPr>
              <a:t>2-Б</a:t>
            </a:r>
            <a:r>
              <a:rPr lang="ru-RU" sz="1600" b="1" dirty="0"/>
              <a:t>: </a:t>
            </a:r>
            <a:r>
              <a:rPr lang="ru-RU" sz="1600" b="1" dirty="0" err="1"/>
              <a:t>генерализованные</a:t>
            </a:r>
            <a:r>
              <a:rPr lang="ru-RU" sz="1600" b="1" dirty="0"/>
              <a:t> (множественные) поражения с двумя и более локализациями, развывшиеся у детей без синдрома врожденного </a:t>
            </a:r>
            <a:r>
              <a:rPr lang="ru-RU" sz="1600" b="1" dirty="0" err="1"/>
              <a:t>иммуннодефицита</a:t>
            </a:r>
            <a:r>
              <a:rPr lang="ru-RU" sz="1600" b="1" dirty="0" smtClean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56090" y="1060290"/>
            <a:ext cx="6455650" cy="978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srgbClr val="7030A0"/>
                </a:solidFill>
              </a:rPr>
              <a:t>1-Я КАТЕГОРИЯ </a:t>
            </a:r>
            <a:r>
              <a:rPr lang="ru-RU" sz="1600" b="1" dirty="0" smtClean="0"/>
              <a:t>: </a:t>
            </a:r>
            <a:r>
              <a:rPr lang="ru-RU" sz="1600" b="1" dirty="0"/>
              <a:t>воспалительные поражения, </a:t>
            </a:r>
            <a:r>
              <a:rPr lang="ru-RU" sz="1600" b="1" dirty="0" err="1"/>
              <a:t>развившиеся</a:t>
            </a:r>
            <a:r>
              <a:rPr lang="ru-RU" sz="1600" b="1" dirty="0"/>
              <a:t> в месте введения вакцины или в соответствующих региональных лимфоузлах - инфильтраты, абсцессы, свищи, язвы и региональные лимфадениты.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3266" y="191185"/>
            <a:ext cx="89107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7030A0"/>
                </a:solidFill>
              </a:rPr>
              <a:t>ОСЛОЖНЕНИЯ ПОСЛЕ ИММУНИЗАЦИИ ТУБЕРКУЛЕЗНОЙ ВАКЦИНОЙ</a:t>
            </a:r>
          </a:p>
          <a:p>
            <a:pPr algn="ctr"/>
            <a:r>
              <a:rPr lang="ru-RU" sz="2000" b="1" dirty="0" smtClean="0"/>
              <a:t>(делятся на четыре категории)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6113" y="4317327"/>
            <a:ext cx="8039678" cy="6832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ru-RU" sz="1600" b="1" dirty="0">
                <a:solidFill>
                  <a:srgbClr val="7030A0"/>
                </a:solidFill>
              </a:rPr>
              <a:t>3-Я КАТЕГОРИЯ</a:t>
            </a:r>
            <a:r>
              <a:rPr lang="ru-RU" sz="1600" b="1" dirty="0">
                <a:solidFill>
                  <a:prstClr val="black"/>
                </a:solidFill>
              </a:rPr>
              <a:t>: диссеминированная БЦЖ-инфекция с </a:t>
            </a:r>
            <a:r>
              <a:rPr lang="ru-RU" sz="1600" b="1" dirty="0" err="1">
                <a:solidFill>
                  <a:prstClr val="black"/>
                </a:solidFill>
              </a:rPr>
              <a:t>полиорганным</a:t>
            </a:r>
            <a:r>
              <a:rPr lang="ru-RU" sz="1600" b="1" dirty="0">
                <a:solidFill>
                  <a:prstClr val="black"/>
                </a:solidFill>
              </a:rPr>
              <a:t> поражением при врожденном иммунодефиците (чаще с летальным исходом);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4479" y="5278528"/>
            <a:ext cx="7971312" cy="9787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ru-RU" sz="1600" b="1" dirty="0">
                <a:solidFill>
                  <a:srgbClr val="7030A0"/>
                </a:solidFill>
              </a:rPr>
              <a:t>4-Я КАТЕГОРИЯ</a:t>
            </a:r>
            <a:r>
              <a:rPr lang="ru-RU" sz="1600" b="1" dirty="0">
                <a:solidFill>
                  <a:prstClr val="black"/>
                </a:solidFill>
              </a:rPr>
              <a:t>: пост-БЦЖ-синдром - заболевания аллергического характера, возникшие после вакцинации в результате специфической сенсибилизации: узловатая эритема, кольцевидная гранулема, сыпь, келоид, </a:t>
            </a:r>
            <a:r>
              <a:rPr lang="ru-RU" sz="1600" b="1" dirty="0" err="1">
                <a:solidFill>
                  <a:prstClr val="black"/>
                </a:solidFill>
              </a:rPr>
              <a:t>увеиты</a:t>
            </a:r>
            <a:r>
              <a:rPr lang="ru-RU" sz="1600" b="1" dirty="0">
                <a:solidFill>
                  <a:prstClr val="black"/>
                </a:solidFill>
              </a:rPr>
              <a:t> и др.</a:t>
            </a:r>
            <a:endParaRPr lang="ru-RU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3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257" y="168216"/>
            <a:ext cx="8556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7030A0"/>
                </a:solidFill>
              </a:rPr>
              <a:t>ПРЕВЕНТИВНАЯ   ХИМИОТЕРАПИЯ   ИЛИ  ХИМИОПРФИЛАКТИКА</a:t>
            </a:r>
            <a:endParaRPr lang="ru-RU" sz="2200" b="1" dirty="0">
              <a:solidFill>
                <a:srgbClr val="7030A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7030A0"/>
                </a:solidFill>
              </a:rPr>
              <a:t>РЕКОМЕНДУЕТСЯ   СЛЕДУЮЩИМ   </a:t>
            </a:r>
            <a:r>
              <a:rPr lang="ru-RU" sz="2200" b="1" dirty="0">
                <a:solidFill>
                  <a:srgbClr val="7030A0"/>
                </a:solidFill>
              </a:rPr>
              <a:t>ЛИЦАМ: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749" y="1131959"/>
            <a:ext cx="5155747" cy="5410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     1</a:t>
            </a:r>
            <a:r>
              <a:rPr lang="ru-RU" sz="1600" b="1" dirty="0">
                <a:solidFill>
                  <a:prstClr val="black"/>
                </a:solidFill>
              </a:rPr>
              <a:t>. Детям, подросткам и взрослым, находящимся в постоянном контакте с </a:t>
            </a:r>
            <a:r>
              <a:rPr lang="ru-RU" sz="1600" b="1" dirty="0" err="1">
                <a:solidFill>
                  <a:prstClr val="black"/>
                </a:solidFill>
              </a:rPr>
              <a:t>бактериовыделителем</a:t>
            </a:r>
            <a:endParaRPr lang="ru-RU" sz="1600" b="1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srgbClr val="7030A0"/>
                </a:solidFill>
              </a:rPr>
              <a:t>     2</a:t>
            </a:r>
            <a:r>
              <a:rPr lang="ru-RU" sz="1600" b="1" dirty="0">
                <a:solidFill>
                  <a:srgbClr val="7030A0"/>
                </a:solidFill>
              </a:rPr>
              <a:t>. Детям и подросткам, находящимся в контакте с больным активным туберкулезом без </a:t>
            </a:r>
            <a:r>
              <a:rPr lang="ru-RU" sz="1600" b="1" dirty="0" err="1">
                <a:solidFill>
                  <a:srgbClr val="7030A0"/>
                </a:solidFill>
              </a:rPr>
              <a:t>бактериовыделения</a:t>
            </a:r>
            <a:endParaRPr lang="ru-RU" sz="1600" b="1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     3</a:t>
            </a:r>
            <a:r>
              <a:rPr lang="ru-RU" sz="1600" b="1" dirty="0">
                <a:solidFill>
                  <a:prstClr val="black"/>
                </a:solidFill>
              </a:rPr>
              <a:t>. Животноводам, работающим в неблагоприятных по туберкулезу фермах и лицам, имеющим пораженный туберкулезом скот в индивидуальном хозяйстве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srgbClr val="7030A0"/>
                </a:solidFill>
              </a:rPr>
              <a:t>     4</a:t>
            </a:r>
            <a:r>
              <a:rPr lang="ru-RU" sz="1600" b="1" dirty="0">
                <a:solidFill>
                  <a:srgbClr val="7030A0"/>
                </a:solidFill>
              </a:rPr>
              <a:t>. Дети и подростки с положительными реакциями на </a:t>
            </a:r>
            <a:r>
              <a:rPr lang="ru-RU" sz="1600" b="1" dirty="0" smtClean="0">
                <a:solidFill>
                  <a:srgbClr val="7030A0"/>
                </a:solidFill>
              </a:rPr>
              <a:t>ДИАСКИНТЕСТ </a:t>
            </a:r>
            <a:r>
              <a:rPr lang="ru-RU" sz="1600" b="1" dirty="0">
                <a:solidFill>
                  <a:srgbClr val="7030A0"/>
                </a:solidFill>
              </a:rPr>
              <a:t>или альтернативные тесты </a:t>
            </a:r>
            <a:r>
              <a:rPr lang="ru-RU" sz="1600" b="1" dirty="0" err="1">
                <a:solidFill>
                  <a:srgbClr val="7030A0"/>
                </a:solidFill>
              </a:rPr>
              <a:t>in</a:t>
            </a:r>
            <a:r>
              <a:rPr lang="ru-RU" sz="1600" b="1" dirty="0">
                <a:solidFill>
                  <a:srgbClr val="7030A0"/>
                </a:solidFill>
              </a:rPr>
              <a:t> </a:t>
            </a:r>
            <a:r>
              <a:rPr lang="ru-RU" sz="1600" b="1" dirty="0" err="1">
                <a:solidFill>
                  <a:srgbClr val="7030A0"/>
                </a:solidFill>
              </a:rPr>
              <a:t>vitro</a:t>
            </a:r>
            <a:endParaRPr lang="ru-RU" sz="1600" b="1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     5</a:t>
            </a:r>
            <a:r>
              <a:rPr lang="ru-RU" sz="1600" b="1" dirty="0">
                <a:solidFill>
                  <a:prstClr val="black"/>
                </a:solidFill>
              </a:rPr>
              <a:t>. Дети и подростки с ВИЧ-инфекцией при наличии иммунодефицита независимо от результата иммунодиагностических проб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srgbClr val="7030A0"/>
                </a:solidFill>
              </a:rPr>
              <a:t>     6</a:t>
            </a:r>
            <a:r>
              <a:rPr lang="ru-RU" sz="1600" b="1" dirty="0">
                <a:solidFill>
                  <a:srgbClr val="7030A0"/>
                </a:solidFill>
              </a:rPr>
              <a:t>. Дети и подростки, начинающие терапию биологически активными препаратами (ингибиторами ФНО), находящиеся на диализе, готовящиеся к трансплантации органов или  пересадке костного мозга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1" y="1288458"/>
            <a:ext cx="3093134" cy="404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2022" r="5168" b="36981"/>
          <a:stretch/>
        </p:blipFill>
        <p:spPr bwMode="auto">
          <a:xfrm>
            <a:off x="752475" y="5555899"/>
            <a:ext cx="2543176" cy="873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257" y="168216"/>
            <a:ext cx="8556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ОСНОВНЫЕ  </a:t>
            </a:r>
            <a:r>
              <a:rPr lang="ru-RU" sz="2400" b="1" dirty="0" smtClean="0">
                <a:solidFill>
                  <a:srgbClr val="7030A0"/>
                </a:solidFill>
              </a:rPr>
              <a:t>ПРИНЦИПЫ </a:t>
            </a:r>
            <a:r>
              <a:rPr lang="ru-RU" sz="2400" b="1" dirty="0" smtClean="0">
                <a:solidFill>
                  <a:srgbClr val="7030A0"/>
                </a:solidFill>
              </a:rPr>
              <a:t> ПРОВЕДЕНИЯ  ПРЕВЕНТИВНОЙ </a:t>
            </a:r>
            <a:r>
              <a:rPr lang="ru-RU" sz="2400" b="1" dirty="0" smtClean="0">
                <a:solidFill>
                  <a:srgbClr val="7030A0"/>
                </a:solidFill>
              </a:rPr>
              <a:t>ХИМИОТЕРАПИИ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4749" y="1131959"/>
            <a:ext cx="5155747" cy="51521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	</a:t>
            </a:r>
            <a:r>
              <a:rPr lang="ru-RU" sz="1600" b="1" dirty="0">
                <a:solidFill>
                  <a:prstClr val="black"/>
                </a:solidFill>
              </a:rPr>
              <a:t>• Превентивную химиотерапию проводят под наблюдением врача-фтизиатра, который обеспечивает правильность и эффективность </a:t>
            </a:r>
            <a:r>
              <a:rPr lang="ru-RU" sz="1600" b="1" dirty="0" smtClean="0">
                <a:solidFill>
                  <a:prstClr val="black"/>
                </a:solidFill>
              </a:rPr>
              <a:t>лечения</a:t>
            </a:r>
            <a:endParaRPr lang="ru-RU" sz="1600" b="1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	</a:t>
            </a:r>
            <a:r>
              <a:rPr lang="ru-RU" sz="1600" b="1" dirty="0" smtClean="0">
                <a:solidFill>
                  <a:srgbClr val="7030A0"/>
                </a:solidFill>
              </a:rPr>
              <a:t>• </a:t>
            </a:r>
            <a:r>
              <a:rPr lang="ru-RU" sz="1600" b="1" dirty="0">
                <a:solidFill>
                  <a:srgbClr val="7030A0"/>
                </a:solidFill>
              </a:rPr>
              <a:t>При наличии контакта с больным туберкулёзом обязательным условием проведения превентивной химиотерапии является изоляция пациента от источника </a:t>
            </a:r>
            <a:r>
              <a:rPr lang="ru-RU" sz="1600" b="1" dirty="0" smtClean="0">
                <a:solidFill>
                  <a:srgbClr val="7030A0"/>
                </a:solidFill>
              </a:rPr>
              <a:t>инфекции</a:t>
            </a:r>
            <a:endParaRPr lang="ru-RU" sz="1600" b="1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	• </a:t>
            </a:r>
            <a:r>
              <a:rPr lang="ru-RU" sz="1600" b="1" dirty="0">
                <a:solidFill>
                  <a:prstClr val="black"/>
                </a:solidFill>
              </a:rPr>
              <a:t>Организационную форму проведения лечения определяют с учетом эпидемической опасности очага инфекции, материально-бытовых условий жизни ребенка и его психологических особенностей, степени социальной адаптации и местных условий, выбранного режима профилактического </a:t>
            </a:r>
            <a:r>
              <a:rPr lang="ru-RU" sz="1600" b="1" dirty="0" smtClean="0">
                <a:solidFill>
                  <a:prstClr val="black"/>
                </a:solidFill>
              </a:rPr>
              <a:t>лечения</a:t>
            </a:r>
            <a:endParaRPr lang="ru-RU" sz="1600" b="1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	</a:t>
            </a:r>
            <a:r>
              <a:rPr lang="ru-RU" sz="1600" b="1" dirty="0" smtClean="0">
                <a:solidFill>
                  <a:srgbClr val="7030A0"/>
                </a:solidFill>
              </a:rPr>
              <a:t>• </a:t>
            </a:r>
            <a:r>
              <a:rPr lang="ru-RU" sz="1600" b="1" dirty="0">
                <a:solidFill>
                  <a:srgbClr val="7030A0"/>
                </a:solidFill>
              </a:rPr>
              <a:t>Превентивная химиотерапия проводится однократно, решение о каждом последующем курсе принимается врачебной комиссией (ВК</a:t>
            </a:r>
            <a:r>
              <a:rPr lang="ru-RU" sz="1600" b="1" dirty="0" smtClean="0">
                <a:solidFill>
                  <a:srgbClr val="7030A0"/>
                </a:solidFill>
              </a:rPr>
              <a:t>)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1" y="1355133"/>
            <a:ext cx="3093134" cy="404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2022" r="5168" b="36981"/>
          <a:stretch/>
        </p:blipFill>
        <p:spPr bwMode="auto">
          <a:xfrm>
            <a:off x="752475" y="5555899"/>
            <a:ext cx="2543176" cy="873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54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257" y="168216"/>
            <a:ext cx="8556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ОСНОВНЫЕ </a:t>
            </a:r>
            <a:r>
              <a:rPr lang="ru-RU" sz="2400" b="1" dirty="0" smtClean="0">
                <a:solidFill>
                  <a:srgbClr val="7030A0"/>
                </a:solidFill>
              </a:rPr>
              <a:t> ПРИНЦИПЫ  </a:t>
            </a:r>
            <a:r>
              <a:rPr lang="ru-RU" sz="2400" b="1" dirty="0" smtClean="0">
                <a:solidFill>
                  <a:srgbClr val="7030A0"/>
                </a:solidFill>
              </a:rPr>
              <a:t>ПРОВЕДЕНИЯ </a:t>
            </a:r>
            <a:r>
              <a:rPr lang="ru-RU" sz="2400" b="1" dirty="0" smtClean="0">
                <a:solidFill>
                  <a:srgbClr val="7030A0"/>
                </a:solidFill>
              </a:rPr>
              <a:t> ПРЕВЕНТИВНОЙ </a:t>
            </a:r>
            <a:r>
              <a:rPr lang="ru-RU" sz="2400" b="1" dirty="0" smtClean="0">
                <a:solidFill>
                  <a:srgbClr val="7030A0"/>
                </a:solidFill>
              </a:rPr>
              <a:t>ХИМИОТЕРАПИИ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19501" y="1131959"/>
            <a:ext cx="5250996" cy="5133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	</a:t>
            </a:r>
            <a:r>
              <a:rPr lang="ru-RU" sz="1500" b="1" dirty="0">
                <a:solidFill>
                  <a:prstClr val="black"/>
                </a:solidFill>
              </a:rPr>
              <a:t>Рекомендуемые организационные формы проведения превентивной химиотерапии у детей:	</a:t>
            </a:r>
          </a:p>
          <a:p>
            <a:pPr>
              <a:lnSpc>
                <a:spcPct val="120000"/>
              </a:lnSpc>
            </a:pPr>
            <a:r>
              <a:rPr lang="ru-RU" sz="1500" b="1" dirty="0" smtClean="0">
                <a:solidFill>
                  <a:srgbClr val="7030A0"/>
                </a:solidFill>
              </a:rPr>
              <a:t>	1</a:t>
            </a:r>
            <a:r>
              <a:rPr lang="ru-RU" sz="1500" b="1" dirty="0">
                <a:solidFill>
                  <a:srgbClr val="7030A0"/>
                </a:solidFill>
              </a:rPr>
              <a:t>) Прием противотуберкулезных препаратов </a:t>
            </a:r>
            <a:r>
              <a:rPr lang="ru-RU" sz="1500" b="1" dirty="0" smtClean="0">
                <a:solidFill>
                  <a:srgbClr val="7030A0"/>
                </a:solidFill>
              </a:rPr>
              <a:t> </a:t>
            </a:r>
            <a:r>
              <a:rPr lang="ru-RU" sz="1500" b="1" dirty="0">
                <a:solidFill>
                  <a:srgbClr val="7030A0"/>
                </a:solidFill>
              </a:rPr>
              <a:t>строго под контролем медицинского работника в условиях:</a:t>
            </a:r>
          </a:p>
          <a:p>
            <a:pPr>
              <a:lnSpc>
                <a:spcPct val="120000"/>
              </a:lnSpc>
            </a:pPr>
            <a:r>
              <a:rPr lang="ru-RU" sz="1500" b="1" dirty="0" smtClean="0">
                <a:solidFill>
                  <a:prstClr val="black"/>
                </a:solidFill>
              </a:rPr>
              <a:t> - туберкулезного </a:t>
            </a:r>
            <a:r>
              <a:rPr lang="ru-RU" sz="1500" b="1" dirty="0">
                <a:solidFill>
                  <a:prstClr val="black"/>
                </a:solidFill>
              </a:rPr>
              <a:t>санатория;</a:t>
            </a:r>
          </a:p>
          <a:p>
            <a:pPr>
              <a:lnSpc>
                <a:spcPct val="120000"/>
              </a:lnSpc>
            </a:pPr>
            <a:r>
              <a:rPr lang="ru-RU" sz="1500" b="1" dirty="0" smtClean="0">
                <a:solidFill>
                  <a:srgbClr val="7030A0"/>
                </a:solidFill>
              </a:rPr>
              <a:t> - специализированной </a:t>
            </a:r>
            <a:r>
              <a:rPr lang="ru-RU" sz="1500" b="1" dirty="0">
                <a:solidFill>
                  <a:srgbClr val="7030A0"/>
                </a:solidFill>
              </a:rPr>
              <a:t>детской дошкольной образовательной организации;</a:t>
            </a:r>
          </a:p>
          <a:p>
            <a:pPr>
              <a:lnSpc>
                <a:spcPct val="120000"/>
              </a:lnSpc>
            </a:pPr>
            <a:r>
              <a:rPr lang="ru-RU" sz="1500" b="1" dirty="0" smtClean="0">
                <a:solidFill>
                  <a:prstClr val="black"/>
                </a:solidFill>
              </a:rPr>
              <a:t> - стационара </a:t>
            </a:r>
            <a:r>
              <a:rPr lang="ru-RU" sz="1500" b="1" dirty="0">
                <a:solidFill>
                  <a:prstClr val="black"/>
                </a:solidFill>
              </a:rPr>
              <a:t>дневного пребывания;</a:t>
            </a:r>
          </a:p>
          <a:p>
            <a:pPr>
              <a:lnSpc>
                <a:spcPct val="120000"/>
              </a:lnSpc>
            </a:pPr>
            <a:r>
              <a:rPr lang="ru-RU" sz="1500" b="1" dirty="0" smtClean="0">
                <a:solidFill>
                  <a:srgbClr val="7030A0"/>
                </a:solidFill>
              </a:rPr>
              <a:t> - в </a:t>
            </a:r>
            <a:r>
              <a:rPr lang="ru-RU" sz="1500" b="1" dirty="0">
                <a:solidFill>
                  <a:srgbClr val="7030A0"/>
                </a:solidFill>
              </a:rPr>
              <a:t>амбулаторных условиях (при изоляции источника заражения) с использованием видеоконтроля за приемом препаратов, с привлечением специалистов медицинской организации общей лечебной сети (поликлиника, ФАП и др</a:t>
            </a:r>
            <a:r>
              <a:rPr lang="ru-RU" sz="1500" b="1" dirty="0" smtClean="0">
                <a:solidFill>
                  <a:srgbClr val="7030A0"/>
                </a:solidFill>
              </a:rPr>
              <a:t>.)</a:t>
            </a:r>
            <a:endParaRPr lang="ru-RU" sz="1500" b="1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500" b="1" dirty="0" smtClean="0">
                <a:solidFill>
                  <a:prstClr val="black"/>
                </a:solidFill>
              </a:rPr>
              <a:t>	Также </a:t>
            </a:r>
            <a:r>
              <a:rPr lang="ru-RU" sz="1500" b="1" dirty="0">
                <a:solidFill>
                  <a:prstClr val="black"/>
                </a:solidFill>
              </a:rPr>
              <a:t>рекомендуется проводить разъяснительные беседы с родителями / законными представителями с целью повышения их приверженности к проведению превентивной противотуберкулезной </a:t>
            </a:r>
            <a:r>
              <a:rPr lang="ru-RU" sz="1500" b="1" dirty="0" smtClean="0">
                <a:solidFill>
                  <a:prstClr val="black"/>
                </a:solidFill>
              </a:rPr>
              <a:t>химиотерапии</a:t>
            </a:r>
            <a:endParaRPr lang="ru-RU" sz="1500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1" y="1355133"/>
            <a:ext cx="3093134" cy="404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2022" r="5168" b="36981"/>
          <a:stretch/>
        </p:blipFill>
        <p:spPr bwMode="auto">
          <a:xfrm>
            <a:off x="752475" y="5555899"/>
            <a:ext cx="2543176" cy="873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8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257" y="168216"/>
            <a:ext cx="8556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ОСНОВНЫЕ  </a:t>
            </a:r>
            <a:r>
              <a:rPr lang="ru-RU" sz="2400" b="1" dirty="0" smtClean="0">
                <a:solidFill>
                  <a:srgbClr val="7030A0"/>
                </a:solidFill>
              </a:rPr>
              <a:t>ПРИНЦИПЫ </a:t>
            </a:r>
            <a:r>
              <a:rPr lang="ru-RU" sz="2400" b="1" dirty="0" smtClean="0">
                <a:solidFill>
                  <a:srgbClr val="7030A0"/>
                </a:solidFill>
              </a:rPr>
              <a:t> ПРОВЕДЕНИЯ  </a:t>
            </a:r>
            <a:r>
              <a:rPr lang="ru-RU" sz="2400" b="1" dirty="0" smtClean="0">
                <a:solidFill>
                  <a:srgbClr val="7030A0"/>
                </a:solidFill>
              </a:rPr>
              <a:t>ПРЕВЕНТИВНОЙ ХИМИОТЕРАПИИ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19501" y="1131959"/>
            <a:ext cx="5250996" cy="5133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	Для проведения превентивной химиотерапии рекомендуется назначение противотуберкулезных препаратов I ряда длительностью:</a:t>
            </a:r>
          </a:p>
          <a:p>
            <a:pPr>
              <a:lnSpc>
                <a:spcPct val="120000"/>
              </a:lnSpc>
            </a:pPr>
            <a:r>
              <a:rPr lang="ru-RU" b="1" i="1" dirty="0">
                <a:solidFill>
                  <a:srgbClr val="002060"/>
                </a:solidFill>
              </a:rPr>
              <a:t>	1) </a:t>
            </a:r>
            <a:r>
              <a:rPr lang="ru-RU" b="1" i="1" dirty="0" err="1">
                <a:solidFill>
                  <a:srgbClr val="002060"/>
                </a:solidFill>
              </a:rPr>
              <a:t>монотерапия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изониазидом</a:t>
            </a:r>
            <a:r>
              <a:rPr lang="ru-RU" b="1" i="1" dirty="0">
                <a:solidFill>
                  <a:srgbClr val="002060"/>
                </a:solidFill>
              </a:rPr>
              <a:t> в течение 6 (9) месяцев</a:t>
            </a:r>
          </a:p>
          <a:p>
            <a:pPr>
              <a:lnSpc>
                <a:spcPct val="120000"/>
              </a:lnSpc>
            </a:pPr>
            <a:r>
              <a:rPr lang="ru-RU" b="1" i="1" dirty="0">
                <a:solidFill>
                  <a:srgbClr val="002060"/>
                </a:solidFill>
              </a:rPr>
              <a:t>2) Лечение в течение 3 мес. </a:t>
            </a:r>
            <a:r>
              <a:rPr lang="ru-RU" b="1" i="1" dirty="0" err="1">
                <a:solidFill>
                  <a:srgbClr val="002060"/>
                </a:solidFill>
              </a:rPr>
              <a:t>изониазидом</a:t>
            </a:r>
            <a:r>
              <a:rPr lang="ru-RU" b="1" i="1" dirty="0">
                <a:solidFill>
                  <a:srgbClr val="002060"/>
                </a:solidFill>
              </a:rPr>
              <a:t> и </a:t>
            </a:r>
            <a:r>
              <a:rPr lang="ru-RU" b="1" i="1" dirty="0" err="1">
                <a:solidFill>
                  <a:srgbClr val="002060"/>
                </a:solidFill>
              </a:rPr>
              <a:t>рифампицином</a:t>
            </a:r>
            <a:r>
              <a:rPr lang="ru-RU" b="1" i="1" dirty="0">
                <a:solidFill>
                  <a:srgbClr val="002060"/>
                </a:solidFill>
              </a:rPr>
              <a:t> при условии, что конкретный штамм МБТ чувствителен к этим препаратам</a:t>
            </a:r>
          </a:p>
          <a:p>
            <a:pPr>
              <a:lnSpc>
                <a:spcPct val="120000"/>
              </a:lnSpc>
            </a:pPr>
            <a:r>
              <a:rPr lang="ru-RU" b="1" i="1" dirty="0">
                <a:solidFill>
                  <a:srgbClr val="002060"/>
                </a:solidFill>
              </a:rPr>
              <a:t>	</a:t>
            </a:r>
            <a:r>
              <a:rPr lang="ru-RU" b="1" i="1" dirty="0">
                <a:solidFill>
                  <a:prstClr val="black"/>
                </a:solidFill>
              </a:rPr>
              <a:t>Лечение в течение 3 мес. </a:t>
            </a:r>
            <a:r>
              <a:rPr lang="ru-RU" b="1" i="1" dirty="0" err="1">
                <a:solidFill>
                  <a:prstClr val="black"/>
                </a:solidFill>
              </a:rPr>
              <a:t>изониазидом</a:t>
            </a:r>
            <a:r>
              <a:rPr lang="ru-RU" b="1" i="1" dirty="0">
                <a:solidFill>
                  <a:prstClr val="black"/>
                </a:solidFill>
              </a:rPr>
              <a:t> и </a:t>
            </a:r>
            <a:r>
              <a:rPr lang="ru-RU" b="1" i="1" dirty="0" err="1">
                <a:solidFill>
                  <a:prstClr val="black"/>
                </a:solidFill>
              </a:rPr>
              <a:t>рифампицином</a:t>
            </a:r>
            <a:r>
              <a:rPr lang="ru-RU" b="1" i="1" dirty="0">
                <a:solidFill>
                  <a:prstClr val="black"/>
                </a:solidFill>
              </a:rPr>
              <a:t> является предпочтительным вариантом профилактического лечения</a:t>
            </a:r>
          </a:p>
          <a:p>
            <a:pPr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	</a:t>
            </a:r>
            <a:r>
              <a:rPr lang="ru-RU" b="1" dirty="0">
                <a:solidFill>
                  <a:srgbClr val="7030A0"/>
                </a:solidFill>
              </a:rPr>
              <a:t>Проведение превентивной химиотерапии уменьшает риск развития туберкулеза в 5-7 раз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1" y="1355133"/>
            <a:ext cx="3093134" cy="404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2022" r="5168" b="36981"/>
          <a:stretch/>
        </p:blipFill>
        <p:spPr bwMode="auto">
          <a:xfrm>
            <a:off x="752475" y="5555899"/>
            <a:ext cx="2543176" cy="873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69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61853"/>
          <a:stretch/>
        </p:blipFill>
        <p:spPr>
          <a:xfrm>
            <a:off x="1370288" y="3867234"/>
            <a:ext cx="6343650" cy="1816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035697" y="1299504"/>
            <a:ext cx="7296539" cy="1882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dirty="0" smtClean="0"/>
              <a:t>	</a:t>
            </a:r>
            <a:r>
              <a:rPr lang="ru-RU" sz="1600" b="1" dirty="0" smtClean="0"/>
              <a:t>Непосредственной </a:t>
            </a:r>
            <a:r>
              <a:rPr lang="ru-RU" sz="1600" b="1" dirty="0"/>
              <a:t>целью санитарной профилактики является предупреждение инфицирования здоровых людей микобактериями туберкулеза и создание условий, при которых их контакт с источником туберкулезной инфекции в быту и на работе становится наименее опасным.</a:t>
            </a:r>
          </a:p>
          <a:p>
            <a:pPr algn="ctr">
              <a:lnSpc>
                <a:spcPct val="120000"/>
              </a:lnSpc>
            </a:pPr>
            <a:r>
              <a:rPr lang="ru-RU" sz="1600" b="1" dirty="0"/>
              <a:t>	Санитарная профилактика направлена прежде всего на источник </a:t>
            </a:r>
            <a:r>
              <a:rPr lang="ru-RU" sz="1600" b="1" dirty="0" err="1"/>
              <a:t>бактериовыделения</a:t>
            </a:r>
            <a:r>
              <a:rPr lang="ru-RU" sz="1600" b="1" dirty="0"/>
              <a:t> и пути передачи возбудителя туберкулеза.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69416" y="353723"/>
            <a:ext cx="5980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spc="300" dirty="0" smtClean="0">
                <a:solidFill>
                  <a:srgbClr val="7030A0"/>
                </a:solidFill>
                <a:cs typeface="Times New Roman" pitchFamily="18" charset="0"/>
              </a:rPr>
              <a:t>САНИТАРНАЯ ПРОФИЛАКТИКА</a:t>
            </a:r>
            <a:r>
              <a:rPr lang="ru-RU" sz="3600" dirty="0" smtClean="0">
                <a:solidFill>
                  <a:srgbClr val="7030A0"/>
                </a:solidFill>
                <a:cs typeface="Times New Roman" pitchFamily="18" charset="0"/>
              </a:rPr>
              <a:t>:</a:t>
            </a:r>
            <a:endParaRPr lang="ru-RU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3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408363" y="4708525"/>
            <a:ext cx="2779712" cy="13906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523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1446213"/>
            <a:ext cx="372268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Прямоугольник 2"/>
          <p:cNvSpPr>
            <a:spLocks noChangeArrowheads="1"/>
          </p:cNvSpPr>
          <p:nvPr/>
        </p:nvSpPr>
        <p:spPr bwMode="auto">
          <a:xfrm>
            <a:off x="3579813" y="4943475"/>
            <a:ext cx="2435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1.Неинфицированные (чувствительные к инфекции) индивиды </a:t>
            </a:r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4552950" y="4378325"/>
            <a:ext cx="488950" cy="20955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618274" y="304800"/>
            <a:ext cx="5756639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Распределения населения по группам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при анализе эпидемиологии туберкулеза</a:t>
            </a:r>
          </a:p>
        </p:txBody>
      </p:sp>
    </p:spTree>
    <p:extLst>
      <p:ext uri="{BB962C8B-B14F-4D97-AF65-F5344CB8AC3E}">
        <p14:creationId xmlns:p14="http://schemas.microsoft.com/office/powerpoint/2010/main" val="20454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27" y="169857"/>
            <a:ext cx="4704870" cy="3133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40256" y="2579828"/>
            <a:ext cx="5271796" cy="24560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/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ОЧАГ </a:t>
            </a:r>
            <a:r>
              <a:rPr lang="ru-RU" sz="2400" b="1" dirty="0" smtClean="0">
                <a:solidFill>
                  <a:srgbClr val="002060"/>
                </a:solidFill>
              </a:rPr>
              <a:t>  ТУБЕРКУЛЕЗА  </a:t>
            </a:r>
            <a:r>
              <a:rPr lang="ru-RU" b="1" dirty="0" smtClean="0"/>
              <a:t>–  </a:t>
            </a:r>
            <a:r>
              <a:rPr lang="ru-RU" sz="2000" b="1" dirty="0"/>
              <a:t>это место пребывания источника МБТ вместе с окружающими его людьми и обстановкой в тех пределах пространства и времени, в которых возможно возникновение новых заражений и заболевания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343" y="4672013"/>
            <a:ext cx="2304488" cy="17314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317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2454"/>
          <a:stretch/>
        </p:blipFill>
        <p:spPr>
          <a:xfrm>
            <a:off x="240136" y="332437"/>
            <a:ext cx="1726773" cy="12656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213361" y="276550"/>
            <a:ext cx="6744027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200" b="1" dirty="0" smtClean="0">
                <a:solidFill>
                  <a:srgbClr val="7030A0"/>
                </a:solidFill>
              </a:rPr>
              <a:t>ОПАСНОСТЬ </a:t>
            </a:r>
            <a:r>
              <a:rPr lang="ru-RU" sz="2200" b="1" dirty="0" smtClean="0">
                <a:solidFill>
                  <a:srgbClr val="7030A0"/>
                </a:solidFill>
              </a:rPr>
              <a:t> БОЛЬНОГО  ТУБЕРКУЛЕЗОМ  </a:t>
            </a:r>
            <a:r>
              <a:rPr lang="ru-RU" sz="2200" b="1" dirty="0" smtClean="0">
                <a:solidFill>
                  <a:srgbClr val="7030A0"/>
                </a:solidFill>
              </a:rPr>
              <a:t>КАК </a:t>
            </a:r>
            <a:r>
              <a:rPr lang="ru-RU" sz="2200" b="1" dirty="0" smtClean="0">
                <a:solidFill>
                  <a:srgbClr val="7030A0"/>
                </a:solidFill>
              </a:rPr>
              <a:t>ИСТОЧНИКА  ИНФЕКЦИИ  </a:t>
            </a:r>
            <a:r>
              <a:rPr lang="ru-RU" sz="2200" b="1" dirty="0" smtClean="0">
                <a:solidFill>
                  <a:srgbClr val="7030A0"/>
                </a:solidFill>
              </a:rPr>
              <a:t>И </a:t>
            </a:r>
            <a:r>
              <a:rPr lang="ru-RU" sz="2200" b="1" dirty="0" smtClean="0">
                <a:solidFill>
                  <a:srgbClr val="7030A0"/>
                </a:solidFill>
              </a:rPr>
              <a:t> РИСК </a:t>
            </a:r>
            <a:r>
              <a:rPr lang="ru-RU" sz="2200" b="1" dirty="0" smtClean="0">
                <a:solidFill>
                  <a:srgbClr val="7030A0"/>
                </a:solidFill>
              </a:rPr>
              <a:t>ВОЗНИКНОВЕНИЯ </a:t>
            </a:r>
            <a:r>
              <a:rPr lang="ru-RU" sz="2200" b="1" dirty="0" smtClean="0">
                <a:solidFill>
                  <a:srgbClr val="7030A0"/>
                </a:solidFill>
              </a:rPr>
              <a:t> В  ОЧАГАХ  </a:t>
            </a:r>
            <a:r>
              <a:rPr lang="ru-RU" sz="2200" b="1" dirty="0" smtClean="0">
                <a:solidFill>
                  <a:srgbClr val="7030A0"/>
                </a:solidFill>
              </a:rPr>
              <a:t>НОВЫХ </a:t>
            </a:r>
            <a:r>
              <a:rPr lang="ru-RU" sz="2200" b="1" dirty="0" smtClean="0">
                <a:solidFill>
                  <a:srgbClr val="7030A0"/>
                </a:solidFill>
              </a:rPr>
              <a:t>ЗАБОЛЕВАНИЙ  ЗАВИСЯТ  ОТ  </a:t>
            </a:r>
            <a:r>
              <a:rPr lang="ru-RU" sz="2200" b="1" dirty="0" smtClean="0">
                <a:solidFill>
                  <a:srgbClr val="7030A0"/>
                </a:solidFill>
              </a:rPr>
              <a:t>СЛЕДУЮЩИХ </a:t>
            </a:r>
            <a:r>
              <a:rPr lang="ru-RU" sz="2200" b="1" dirty="0" smtClean="0">
                <a:solidFill>
                  <a:srgbClr val="7030A0"/>
                </a:solidFill>
              </a:rPr>
              <a:t>ОСНОВНЫХ  </a:t>
            </a:r>
            <a:r>
              <a:rPr lang="ru-RU" sz="2200" b="1" dirty="0" smtClean="0">
                <a:solidFill>
                  <a:srgbClr val="7030A0"/>
                </a:solidFill>
              </a:rPr>
              <a:t>ФАКТОРОВ: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7146" y="2141844"/>
            <a:ext cx="7892651" cy="3907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rgbClr val="7030A0"/>
                </a:solidFill>
              </a:rPr>
              <a:t>1.  </a:t>
            </a:r>
            <a:r>
              <a:rPr lang="ru-RU" sz="1600" b="1" dirty="0" smtClean="0"/>
              <a:t>локализации </a:t>
            </a:r>
            <a:r>
              <a:rPr lang="ru-RU" sz="1600" b="1" dirty="0"/>
              <a:t>процесса у больного,</a:t>
            </a:r>
          </a:p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rgbClr val="7030A0"/>
                </a:solidFill>
              </a:rPr>
              <a:t>2.  </a:t>
            </a:r>
            <a:r>
              <a:rPr lang="ru-RU" sz="1600" b="1" dirty="0"/>
              <a:t>массивности выделения больным микобактерий, их жизнеспособности, лекарственной устойчивости и вирулентности;</a:t>
            </a:r>
          </a:p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rgbClr val="7030A0"/>
                </a:solidFill>
              </a:rPr>
              <a:t>3.  </a:t>
            </a:r>
            <a:r>
              <a:rPr lang="ru-RU" sz="1600" b="1" dirty="0"/>
              <a:t>качества выполнения больным и контактными лицами противоэпидемического режима;</a:t>
            </a:r>
          </a:p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rgbClr val="7030A0"/>
                </a:solidFill>
              </a:rPr>
              <a:t>4.  </a:t>
            </a:r>
            <a:r>
              <a:rPr lang="ru-RU" sz="1600" b="1" dirty="0"/>
              <a:t>наличия в окружении больного детей, подростков, беременных женщин и других лиц с повышенной восприимчивостью к туберкулезной инфекции;</a:t>
            </a:r>
          </a:p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rgbClr val="7030A0"/>
                </a:solidFill>
              </a:rPr>
              <a:t>5.  </a:t>
            </a:r>
            <a:r>
              <a:rPr lang="ru-RU" sz="1600" b="1" dirty="0"/>
              <a:t>характера жилища (общежитие, коммунальная или отдельная квартира), определяющего возможность изоляции больного, теснота общения с контактными, их количество;</a:t>
            </a:r>
          </a:p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rgbClr val="7030A0"/>
                </a:solidFill>
              </a:rPr>
              <a:t>6.  </a:t>
            </a:r>
            <a:r>
              <a:rPr lang="ru-RU" sz="1600" b="1" dirty="0"/>
              <a:t>социального статуса больного, влияющего на невыполнение режима терапии и противоэпидемического режима в очаге.</a:t>
            </a:r>
          </a:p>
        </p:txBody>
      </p:sp>
    </p:spTree>
    <p:extLst>
      <p:ext uri="{BB962C8B-B14F-4D97-AF65-F5344CB8AC3E}">
        <p14:creationId xmlns:p14="http://schemas.microsoft.com/office/powerpoint/2010/main" val="6858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16" y="571704"/>
            <a:ext cx="2610067" cy="17422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69563" y="837633"/>
            <a:ext cx="559715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ЭПИДЕМИЧЕСКАЯ   </a:t>
            </a:r>
            <a:r>
              <a:rPr lang="ru-RU" sz="2400" b="1" dirty="0" smtClean="0">
                <a:solidFill>
                  <a:srgbClr val="7030A0"/>
                </a:solidFill>
              </a:rPr>
              <a:t>ХАРАКТЕРИСТИКА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ОЧАГОВ   ТУБЕРКУЛЕЗНОЙ   </a:t>
            </a:r>
            <a:r>
              <a:rPr lang="ru-RU" sz="2400" b="1" dirty="0" smtClean="0">
                <a:solidFill>
                  <a:srgbClr val="7030A0"/>
                </a:solidFill>
              </a:rPr>
              <a:t>ИНФЕКЦИИ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9561" y="2534289"/>
            <a:ext cx="8036962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I ГРУППА - </a:t>
            </a:r>
            <a:r>
              <a:rPr lang="ru-RU" b="1" dirty="0"/>
              <a:t>очаги с высоким риском заражения </a:t>
            </a:r>
            <a:r>
              <a:rPr lang="ru-RU" b="1" dirty="0" smtClean="0"/>
              <a:t>туберкулёзом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отягощенные </a:t>
            </a:r>
            <a:r>
              <a:rPr lang="ru-RU" b="1" dirty="0"/>
              <a:t>неблагоприятными факторами - социально отягощенные </a:t>
            </a:r>
            <a:r>
              <a:rPr lang="ru-RU" b="1" dirty="0" smtClean="0"/>
              <a:t>очаги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II ГРУППА - </a:t>
            </a:r>
            <a:r>
              <a:rPr lang="ru-RU" b="1" dirty="0"/>
              <a:t>очаги туберкулёза с высоким риском заражения в очаге, социально </a:t>
            </a:r>
            <a:r>
              <a:rPr lang="ru-RU" b="1" dirty="0" smtClean="0"/>
              <a:t>благополучные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III ГРУППА </a:t>
            </a:r>
            <a:r>
              <a:rPr lang="ru-RU" b="1" dirty="0" smtClean="0">
                <a:solidFill>
                  <a:srgbClr val="7030A0"/>
                </a:solidFill>
              </a:rPr>
              <a:t>- </a:t>
            </a:r>
            <a:r>
              <a:rPr lang="ru-RU" b="1" dirty="0"/>
              <a:t>очаги туберкулёза с риском заражения в </a:t>
            </a:r>
            <a:r>
              <a:rPr lang="ru-RU" b="1" dirty="0" smtClean="0"/>
              <a:t>очаге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</a:rPr>
              <a:t>IV </a:t>
            </a:r>
            <a:r>
              <a:rPr lang="ru-RU" sz="2400" b="1" dirty="0" smtClean="0">
                <a:solidFill>
                  <a:srgbClr val="7030A0"/>
                </a:solidFill>
              </a:rPr>
              <a:t>ГРУППА </a:t>
            </a:r>
            <a:r>
              <a:rPr lang="ru-RU" b="1" dirty="0" smtClean="0">
                <a:solidFill>
                  <a:srgbClr val="7030A0"/>
                </a:solidFill>
              </a:rPr>
              <a:t>- </a:t>
            </a:r>
            <a:r>
              <a:rPr lang="ru-RU" b="1" dirty="0"/>
              <a:t>очаги с потенциальным риском заражения </a:t>
            </a:r>
            <a:r>
              <a:rPr lang="ru-RU" b="1" dirty="0" smtClean="0"/>
              <a:t>туберкулеза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</a:rPr>
              <a:t>V </a:t>
            </a:r>
            <a:r>
              <a:rPr lang="ru-RU" sz="2400" b="1" dirty="0" smtClean="0">
                <a:solidFill>
                  <a:srgbClr val="7030A0"/>
                </a:solidFill>
              </a:rPr>
              <a:t>ГРУППА - </a:t>
            </a:r>
            <a:r>
              <a:rPr lang="ru-RU" b="1" dirty="0" smtClean="0"/>
              <a:t>очаги </a:t>
            </a:r>
            <a:r>
              <a:rPr lang="ru-RU" b="1" dirty="0"/>
              <a:t>зоонозного </a:t>
            </a:r>
            <a:r>
              <a:rPr lang="ru-RU" b="1" dirty="0" smtClean="0"/>
              <a:t>типа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87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54544" y="481388"/>
            <a:ext cx="559715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ЭПИДЕМИЧЕСКАЯ   ХАРАКТЕРИСТИКА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ОЧАГОВ </a:t>
            </a:r>
            <a:r>
              <a:rPr lang="ru-RU" sz="2400" b="1" dirty="0" smtClean="0">
                <a:solidFill>
                  <a:srgbClr val="7030A0"/>
                </a:solidFill>
              </a:rPr>
              <a:t>  ТУБЕРКУЛЕЗНОЙ   ИНФЕКЦИИ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8539" y="1872437"/>
            <a:ext cx="8481526" cy="4102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b="1" dirty="0" smtClean="0">
                <a:solidFill>
                  <a:srgbClr val="002060"/>
                </a:solidFill>
              </a:rPr>
              <a:t>I  </a:t>
            </a:r>
            <a:r>
              <a:rPr lang="ru-RU" sz="2200" b="1" spc="300" dirty="0" smtClean="0">
                <a:solidFill>
                  <a:srgbClr val="002060"/>
                </a:solidFill>
              </a:rPr>
              <a:t>ГРУППА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endParaRPr lang="ru-RU" sz="2200" b="1" dirty="0">
              <a:solidFill>
                <a:srgbClr val="00206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ru-RU" sz="2000" b="1" i="1" dirty="0" smtClean="0">
                <a:solidFill>
                  <a:srgbClr val="C00000"/>
                </a:solidFill>
              </a:rPr>
              <a:t>ОЧАГИ  С  </a:t>
            </a:r>
            <a:r>
              <a:rPr lang="ru-RU" sz="2000" b="1" i="1" dirty="0" smtClean="0">
                <a:solidFill>
                  <a:srgbClr val="C00000"/>
                </a:solidFill>
              </a:rPr>
              <a:t>ВЫСОКИМ </a:t>
            </a:r>
            <a:r>
              <a:rPr lang="ru-RU" sz="2000" b="1" i="1" dirty="0" smtClean="0">
                <a:solidFill>
                  <a:srgbClr val="C00000"/>
                </a:solidFill>
              </a:rPr>
              <a:t> РИСКОМ  ЗАРАЖЕНИЯ  ТУБЕРКУЛЁЗОМ</a:t>
            </a:r>
            <a:r>
              <a:rPr lang="ru-RU" sz="2000" b="1" i="1" dirty="0" smtClean="0">
                <a:solidFill>
                  <a:srgbClr val="C00000"/>
                </a:solidFill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ru-RU" sz="2000" b="1" i="1" dirty="0" smtClean="0">
                <a:solidFill>
                  <a:srgbClr val="C00000"/>
                </a:solidFill>
              </a:rPr>
              <a:t>ОТЯГОЩЕННЫЕ  НЕБЛАГОПРИЯТНЫМИ  </a:t>
            </a:r>
            <a:r>
              <a:rPr lang="ru-RU" sz="2000" b="1" i="1" dirty="0" smtClean="0">
                <a:solidFill>
                  <a:srgbClr val="C00000"/>
                </a:solidFill>
              </a:rPr>
              <a:t>ФАКТОРАМИ –</a:t>
            </a:r>
          </a:p>
          <a:p>
            <a:pPr algn="ctr">
              <a:lnSpc>
                <a:spcPct val="130000"/>
              </a:lnSpc>
            </a:pPr>
            <a:r>
              <a:rPr lang="ru-RU" sz="2000" b="1" i="1" dirty="0" smtClean="0">
                <a:solidFill>
                  <a:srgbClr val="C00000"/>
                </a:solidFill>
              </a:rPr>
              <a:t> СОЦИАЛЬНО </a:t>
            </a:r>
            <a:r>
              <a:rPr lang="ru-RU" sz="2000" b="1" i="1" dirty="0" smtClean="0">
                <a:solidFill>
                  <a:srgbClr val="C00000"/>
                </a:solidFill>
              </a:rPr>
              <a:t> ОТЯГОЩЕННЫЕ  ОЧАГИ</a:t>
            </a:r>
            <a:endParaRPr lang="ru-RU" sz="2000" b="1" i="1" dirty="0" smtClean="0">
              <a:solidFill>
                <a:srgbClr val="C00000"/>
              </a:solidFill>
            </a:endParaRPr>
          </a:p>
          <a:p>
            <a:pPr algn="ctr">
              <a:lnSpc>
                <a:spcPct val="130000"/>
              </a:lnSpc>
            </a:pPr>
            <a:endParaRPr lang="ru-RU" sz="800" b="1" i="1" dirty="0" smtClean="0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ФОРМИРУЮТ ОЧАГИ БОЛЬНЫХ ТУБЕРКУЛЕЗОМ ОРГАНОВ ДЫХАНИЯ, ВЫДЕЛЯЮЩИМИ МИКОБАКТЕРИЙ ТУБЕРКУЛЕЗА (МБТ)</a:t>
            </a:r>
          </a:p>
          <a:p>
            <a:pPr algn="ctr">
              <a:lnSpc>
                <a:spcPct val="120000"/>
              </a:lnSpc>
            </a:pPr>
            <a:endParaRPr lang="ru-RU" sz="800" b="1" dirty="0" smtClean="0">
              <a:solidFill>
                <a:srgbClr val="002060"/>
              </a:solidFill>
            </a:endParaRPr>
          </a:p>
          <a:p>
            <a:pPr marL="342900" lvl="0" indent="-342900">
              <a:lnSpc>
                <a:spcPct val="120000"/>
              </a:lnSpc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</a:rPr>
              <a:t>в </a:t>
            </a:r>
            <a:r>
              <a:rPr lang="ru-RU" b="1" dirty="0">
                <a:solidFill>
                  <a:prstClr val="black"/>
                </a:solidFill>
              </a:rPr>
              <a:t>которых проживают </a:t>
            </a:r>
            <a:r>
              <a:rPr lang="ru-RU" b="1" dirty="0" smtClean="0">
                <a:solidFill>
                  <a:prstClr val="black"/>
                </a:solidFill>
              </a:rPr>
              <a:t>дети, подростки и лица </a:t>
            </a:r>
            <a:r>
              <a:rPr lang="ru-RU" b="1" dirty="0">
                <a:solidFill>
                  <a:prstClr val="black"/>
                </a:solidFill>
              </a:rPr>
              <a:t>с </a:t>
            </a:r>
            <a:r>
              <a:rPr lang="ru-RU" b="1" dirty="0" err="1">
                <a:solidFill>
                  <a:prstClr val="black"/>
                </a:solidFill>
              </a:rPr>
              <a:t>иммунодефицитными</a:t>
            </a:r>
            <a:r>
              <a:rPr lang="ru-RU" b="1" dirty="0">
                <a:solidFill>
                  <a:prstClr val="black"/>
                </a:solidFill>
              </a:rPr>
              <a:t> заболеваниями;</a:t>
            </a:r>
            <a:endParaRPr lang="ru-RU" b="1" dirty="0" smtClean="0">
              <a:solidFill>
                <a:prstClr val="black"/>
              </a:solidFill>
            </a:endParaRPr>
          </a:p>
          <a:p>
            <a:pPr marL="342900" lvl="0" indent="-342900">
              <a:lnSpc>
                <a:spcPct val="120000"/>
              </a:lnSpc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имеют место грубые нарушения больным противоэпидемического </a:t>
            </a:r>
            <a:r>
              <a:rPr lang="ru-RU" b="1" dirty="0" smtClean="0">
                <a:solidFill>
                  <a:prstClr val="black"/>
                </a:solidFill>
              </a:rPr>
              <a:t>режима</a:t>
            </a:r>
          </a:p>
          <a:p>
            <a:pPr marL="342900" lvl="0" indent="-342900">
              <a:lnSpc>
                <a:spcPct val="120000"/>
              </a:lnSpc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</a:rPr>
              <a:t>тяжелые </a:t>
            </a:r>
            <a:r>
              <a:rPr lang="ru-RU" b="1" dirty="0">
                <a:solidFill>
                  <a:prstClr val="black"/>
                </a:solidFill>
              </a:rPr>
              <a:t>бытовые </a:t>
            </a:r>
            <a:r>
              <a:rPr lang="ru-RU" b="1" dirty="0" smtClean="0">
                <a:solidFill>
                  <a:prstClr val="black"/>
                </a:solidFill>
              </a:rPr>
              <a:t>условия</a:t>
            </a:r>
            <a:endParaRPr lang="ru-RU" b="1" spc="3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6" y="571704"/>
            <a:ext cx="2610067" cy="17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9701" y="3281682"/>
            <a:ext cx="8332237" cy="3323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b="1" dirty="0" smtClean="0">
                <a:solidFill>
                  <a:srgbClr val="002060"/>
                </a:solidFill>
              </a:rPr>
              <a:t>I  </a:t>
            </a:r>
            <a:r>
              <a:rPr lang="ru-RU" sz="2200" b="1" spc="300" dirty="0" smtClean="0">
                <a:solidFill>
                  <a:srgbClr val="002060"/>
                </a:solidFill>
              </a:rPr>
              <a:t>ГРУППА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endParaRPr lang="ru-RU" sz="22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</a:rPr>
              <a:t>ОЧАГИ </a:t>
            </a:r>
            <a:r>
              <a:rPr lang="ru-RU" sz="2000" b="1" i="1" dirty="0" smtClean="0">
                <a:solidFill>
                  <a:srgbClr val="C00000"/>
                </a:solidFill>
              </a:rPr>
              <a:t> С  ВЫСОКИМ  РИСКОМ  </a:t>
            </a:r>
            <a:r>
              <a:rPr lang="ru-RU" sz="2000" b="1" i="1" dirty="0">
                <a:solidFill>
                  <a:srgbClr val="C00000"/>
                </a:solidFill>
              </a:rPr>
              <a:t>ЗАРАЖЕНИЯ </a:t>
            </a:r>
            <a:r>
              <a:rPr lang="ru-RU" sz="2000" b="1" i="1" dirty="0" smtClean="0">
                <a:solidFill>
                  <a:srgbClr val="C00000"/>
                </a:solidFill>
              </a:rPr>
              <a:t> ТУБЕРКУЛЁЗОМ</a:t>
            </a:r>
            <a:endParaRPr lang="ru-RU" sz="2000" b="1" i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endParaRPr lang="ru-RU" sz="800" b="1" i="1" dirty="0" smtClean="0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prstClr val="black"/>
                </a:solidFill>
              </a:rPr>
              <a:t>Для </a:t>
            </a:r>
            <a:r>
              <a:rPr lang="ru-RU" sz="2000" b="1" dirty="0">
                <a:solidFill>
                  <a:prstClr val="black"/>
                </a:solidFill>
              </a:rPr>
              <a:t>обеспечения эффективности противоэпидемических и профилактических мероприятий определяются границы таких </a:t>
            </a:r>
            <a:r>
              <a:rPr lang="ru-RU" sz="2000" b="1" dirty="0" smtClean="0">
                <a:solidFill>
                  <a:prstClr val="black"/>
                </a:solidFill>
              </a:rPr>
              <a:t>очагов</a:t>
            </a:r>
          </a:p>
          <a:p>
            <a:pPr lvl="0" algn="ctr">
              <a:lnSpc>
                <a:spcPct val="120000"/>
              </a:lnSpc>
            </a:pPr>
            <a:endParaRPr lang="ru-RU" sz="1000" b="1" i="1" dirty="0" smtClean="0">
              <a:solidFill>
                <a:srgbClr val="C00000"/>
              </a:solidFill>
            </a:endParaRPr>
          </a:p>
          <a:p>
            <a:pPr lvl="0" algn="ctr">
              <a:lnSpc>
                <a:spcPct val="120000"/>
              </a:lnSpc>
            </a:pPr>
            <a:r>
              <a:rPr lang="ru-RU" sz="2400" b="1" spc="300" dirty="0">
                <a:solidFill>
                  <a:srgbClr val="002060"/>
                </a:solidFill>
              </a:rPr>
              <a:t>СанПиН </a:t>
            </a:r>
            <a:r>
              <a:rPr lang="ru-RU" sz="2400" b="1" spc="300" dirty="0" smtClean="0">
                <a:solidFill>
                  <a:srgbClr val="002060"/>
                </a:solidFill>
              </a:rPr>
              <a:t>3.3686-21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«Санитарно-эпидемиологические требования по профилактике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инфекционных </a:t>
            </a:r>
            <a:r>
              <a:rPr lang="ru-RU" b="1" dirty="0">
                <a:solidFill>
                  <a:srgbClr val="002060"/>
                </a:solidFill>
              </a:rPr>
              <a:t>болезней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492" y="381489"/>
            <a:ext cx="5853670" cy="26887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37" y="1846217"/>
            <a:ext cx="2480526" cy="165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22910" y="842291"/>
            <a:ext cx="5597155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ЭПИДЕМИЧЕСКАЯ ХАРАКТЕРИСТИКА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ОЧАГОВ ТУБЕРКУЛЕЗНОЙ ИНФЕКЦИИ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8500" y="3559327"/>
            <a:ext cx="8488936" cy="2616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2000" b="1" spc="300" dirty="0" smtClean="0">
                <a:solidFill>
                  <a:srgbClr val="C00000"/>
                </a:solidFill>
              </a:rPr>
              <a:t>В </a:t>
            </a:r>
            <a:r>
              <a:rPr lang="ru-RU" sz="2000" b="1" spc="300" dirty="0">
                <a:solidFill>
                  <a:srgbClr val="C00000"/>
                </a:solidFill>
              </a:rPr>
              <a:t>территорию очага по месту проживания больного туберкулёзом органов дыхания, выделяющего микобактерии туберкулёза, </a:t>
            </a:r>
            <a:r>
              <a:rPr lang="ru-RU" sz="2000" b="1" spc="300" dirty="0" smtClean="0">
                <a:solidFill>
                  <a:srgbClr val="C00000"/>
                </a:solidFill>
              </a:rPr>
              <a:t>включается:</a:t>
            </a:r>
          </a:p>
          <a:p>
            <a:pPr lvl="0" algn="ctr"/>
            <a:endParaRPr lang="ru-RU" sz="800" b="1" spc="300" dirty="0" smtClean="0">
              <a:solidFill>
                <a:srgbClr val="C00000"/>
              </a:solidFill>
            </a:endParaRPr>
          </a:p>
          <a:p>
            <a:pPr lvl="0">
              <a:lnSpc>
                <a:spcPct val="120000"/>
              </a:lnSpc>
            </a:pPr>
            <a:r>
              <a:rPr lang="ru-RU" sz="2000" b="1" spc="300" dirty="0" smtClean="0"/>
              <a:t>А) </a:t>
            </a:r>
            <a:r>
              <a:rPr lang="ru-RU" sz="2000" b="1" dirty="0" smtClean="0"/>
              <a:t>квартира</a:t>
            </a:r>
            <a:r>
              <a:rPr lang="ru-RU" sz="2000" b="1" dirty="0"/>
              <a:t>, в которой проживает больной </a:t>
            </a:r>
            <a:r>
              <a:rPr lang="ru-RU" sz="2000" b="1" dirty="0" smtClean="0"/>
              <a:t>туберкулёзом;</a:t>
            </a:r>
          </a:p>
          <a:p>
            <a:pPr lvl="0">
              <a:lnSpc>
                <a:spcPct val="120000"/>
              </a:lnSpc>
            </a:pPr>
            <a:r>
              <a:rPr lang="ru-RU" sz="2000" b="1" dirty="0" smtClean="0"/>
              <a:t>Б)  лестничная клетка;</a:t>
            </a:r>
          </a:p>
          <a:p>
            <a:pPr lvl="0">
              <a:lnSpc>
                <a:spcPct val="120000"/>
              </a:lnSpc>
            </a:pPr>
            <a:r>
              <a:rPr lang="ru-RU" sz="2000" b="1" dirty="0" smtClean="0"/>
              <a:t>В)  подъезд </a:t>
            </a:r>
            <a:r>
              <a:rPr lang="ru-RU" sz="2000" b="1" dirty="0"/>
              <a:t>дома и группа близлежащих домов, объединенных общим </a:t>
            </a:r>
            <a:r>
              <a:rPr lang="ru-RU" sz="2000" b="1" dirty="0" smtClean="0"/>
              <a:t>              	двором</a:t>
            </a:r>
            <a:endParaRPr lang="ru-RU" sz="2000" b="1" spc="3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621" y="125894"/>
            <a:ext cx="6596444" cy="30299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00" y="1640881"/>
            <a:ext cx="2610067" cy="17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0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6" y="571704"/>
            <a:ext cx="2610067" cy="17422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2910" y="842291"/>
            <a:ext cx="559715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ЭПИДЕМИЧЕСКАЯ </a:t>
            </a:r>
            <a:r>
              <a:rPr lang="ru-RU" sz="2400" b="1" dirty="0" smtClean="0">
                <a:solidFill>
                  <a:srgbClr val="7030A0"/>
                </a:solidFill>
              </a:rPr>
              <a:t>  ХАРАКТЕРИСТИКА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ОЧАГОВ </a:t>
            </a:r>
            <a:r>
              <a:rPr lang="ru-RU" sz="2400" b="1" dirty="0" smtClean="0">
                <a:solidFill>
                  <a:srgbClr val="7030A0"/>
                </a:solidFill>
              </a:rPr>
              <a:t>  ТУБЕРКУЛЕЗНОЙ   ИНФЕКЦИИ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8539" y="2586541"/>
            <a:ext cx="8332237" cy="30777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II</a:t>
            </a:r>
            <a:r>
              <a:rPr lang="ru-RU" sz="2400" b="1" dirty="0" smtClean="0">
                <a:solidFill>
                  <a:srgbClr val="002060"/>
                </a:solidFill>
              </a:rPr>
              <a:t>  </a:t>
            </a:r>
            <a:r>
              <a:rPr lang="ru-RU" sz="2400" b="1" spc="300" dirty="0" smtClean="0">
                <a:solidFill>
                  <a:srgbClr val="002060"/>
                </a:solidFill>
              </a:rPr>
              <a:t>ГРУППА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C00000"/>
                </a:solidFill>
              </a:rPr>
              <a:t>ОЧАГИ  ТУБЕРКУЛЁЗА  </a:t>
            </a:r>
            <a:r>
              <a:rPr lang="ru-RU" sz="2000" b="1" i="1" dirty="0" smtClean="0">
                <a:solidFill>
                  <a:srgbClr val="C00000"/>
                </a:solidFill>
              </a:rPr>
              <a:t>С </a:t>
            </a:r>
            <a:r>
              <a:rPr lang="ru-RU" sz="2000" b="1" i="1" dirty="0" smtClean="0">
                <a:solidFill>
                  <a:srgbClr val="C00000"/>
                </a:solidFill>
              </a:rPr>
              <a:t> ВЫСОКИМ  РИСКОМ  ЗАРАЖЕНИЯ  В  </a:t>
            </a:r>
            <a:r>
              <a:rPr lang="ru-RU" sz="2000" b="1" i="1" dirty="0" smtClean="0">
                <a:solidFill>
                  <a:srgbClr val="C00000"/>
                </a:solidFill>
              </a:rPr>
              <a:t>ОЧАГЕ, СОЦИАЛЬНО </a:t>
            </a:r>
            <a:r>
              <a:rPr lang="ru-RU" sz="2000" b="1" i="1" dirty="0" smtClean="0">
                <a:solidFill>
                  <a:srgbClr val="C00000"/>
                </a:solidFill>
              </a:rPr>
              <a:t>  БЛАГОПОЛУЧНЫЕ</a:t>
            </a:r>
            <a:endParaRPr lang="ru-RU" sz="20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ОЧАГИ,  В  КОТОРЫХ  ПРОЖИВАЮТ  БОЛЬНЫЕ  ТУБЕРКУЛЕЗОМ  ОРГАНОВ ДЫХАНИЯ,  ВЫДЕЛЯЮЩИЕ  МБТ</a:t>
            </a:r>
            <a:r>
              <a:rPr lang="ru-RU" sz="2000" b="1" dirty="0" smtClean="0">
                <a:solidFill>
                  <a:prstClr val="black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prstClr val="black"/>
                </a:solidFill>
              </a:rPr>
              <a:t>-  Но </a:t>
            </a:r>
            <a:r>
              <a:rPr lang="ru-RU" sz="2000" b="1" dirty="0" smtClean="0"/>
              <a:t>проживающие </a:t>
            </a:r>
            <a:r>
              <a:rPr lang="ru-RU" sz="2000" b="1" dirty="0"/>
              <a:t>в отдельных квартирах без детей и </a:t>
            </a:r>
            <a:r>
              <a:rPr lang="ru-RU" sz="2000" b="1" dirty="0" smtClean="0"/>
              <a:t>подростков,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ru-RU" sz="2000" b="1" dirty="0" smtClean="0"/>
              <a:t>больной </a:t>
            </a:r>
            <a:r>
              <a:rPr lang="ru-RU" sz="2000" b="1" dirty="0"/>
              <a:t>соблюдает санитарно-гигиенический режим. </a:t>
            </a:r>
          </a:p>
        </p:txBody>
      </p:sp>
    </p:spTree>
    <p:extLst>
      <p:ext uri="{BB962C8B-B14F-4D97-AF65-F5344CB8AC3E}">
        <p14:creationId xmlns:p14="http://schemas.microsoft.com/office/powerpoint/2010/main" val="23068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6" y="571704"/>
            <a:ext cx="2610067" cy="17422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2910" y="842291"/>
            <a:ext cx="559715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ЭПИДЕМИЧЕСКАЯ   ХАРАКТЕРИСТИКА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ОЧАГОВ </a:t>
            </a:r>
            <a:r>
              <a:rPr lang="ru-RU" sz="2400" b="1" dirty="0" smtClean="0">
                <a:solidFill>
                  <a:srgbClr val="7030A0"/>
                </a:solidFill>
              </a:rPr>
              <a:t>  ТУБЕРКУЛЕЗНОЙ   </a:t>
            </a:r>
            <a:r>
              <a:rPr lang="ru-RU" sz="2400" b="1" dirty="0" smtClean="0">
                <a:solidFill>
                  <a:srgbClr val="7030A0"/>
                </a:solidFill>
              </a:rPr>
              <a:t>ИНФЕКЦИИ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6916" y="2386244"/>
            <a:ext cx="8332237" cy="35086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</a:rPr>
              <a:t>III</a:t>
            </a:r>
            <a:r>
              <a:rPr lang="ru-RU" sz="2400" b="1" dirty="0" smtClean="0">
                <a:solidFill>
                  <a:srgbClr val="002060"/>
                </a:solidFill>
              </a:rPr>
              <a:t>  </a:t>
            </a:r>
            <a:r>
              <a:rPr lang="ru-RU" sz="2400" b="1" spc="300" dirty="0" smtClean="0">
                <a:solidFill>
                  <a:srgbClr val="002060"/>
                </a:solidFill>
              </a:rPr>
              <a:t>ГРУППА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C00000"/>
                </a:solidFill>
              </a:rPr>
              <a:t>ОЧАГИ </a:t>
            </a:r>
            <a:r>
              <a:rPr lang="ru-RU" sz="2000" b="1" i="1" dirty="0" smtClean="0">
                <a:solidFill>
                  <a:srgbClr val="C00000"/>
                </a:solidFill>
              </a:rPr>
              <a:t> ТУБЕРКУЛЁЗА  С  РИСКОМ  </a:t>
            </a:r>
            <a:r>
              <a:rPr lang="ru-RU" sz="2000" b="1" i="1" dirty="0" smtClean="0">
                <a:solidFill>
                  <a:srgbClr val="C00000"/>
                </a:solidFill>
              </a:rPr>
              <a:t>ЗАРАЖЕНИЯ </a:t>
            </a:r>
            <a:r>
              <a:rPr lang="ru-RU" sz="2000" b="1" i="1" dirty="0" smtClean="0">
                <a:solidFill>
                  <a:srgbClr val="C00000"/>
                </a:solidFill>
              </a:rPr>
              <a:t> В  ОЧАГЕ</a:t>
            </a:r>
            <a:endParaRPr lang="ru-RU" sz="2000" b="1" i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endParaRPr lang="ru-RU" sz="800" b="1" i="1" dirty="0" smtClean="0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prstClr val="black"/>
                </a:solidFill>
              </a:rPr>
              <a:t>- очаги</a:t>
            </a:r>
            <a:r>
              <a:rPr lang="ru-RU" sz="2000" b="1" dirty="0">
                <a:solidFill>
                  <a:prstClr val="black"/>
                </a:solidFill>
              </a:rPr>
              <a:t>, где проживают больные активным туберкулезом органов дыхания без установленного при взятии на учет выделения </a:t>
            </a:r>
            <a:r>
              <a:rPr lang="ru-RU" sz="2000" b="1" dirty="0" smtClean="0">
                <a:solidFill>
                  <a:prstClr val="black"/>
                </a:solidFill>
              </a:rPr>
              <a:t>МБТ, но </a:t>
            </a:r>
            <a:r>
              <a:rPr lang="ru-RU" sz="2000" b="1" dirty="0">
                <a:solidFill>
                  <a:prstClr val="black"/>
                </a:solidFill>
              </a:rPr>
              <a:t>проживающие с детьми и </a:t>
            </a:r>
            <a:r>
              <a:rPr lang="ru-RU" sz="2000" b="1" dirty="0" smtClean="0">
                <a:solidFill>
                  <a:prstClr val="black"/>
                </a:solidFill>
              </a:rPr>
              <a:t>подростками</a:t>
            </a:r>
            <a:r>
              <a:rPr lang="ru-RU" sz="2000" b="1" dirty="0" smtClean="0"/>
              <a:t>;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/>
              <a:t>	- очаги</a:t>
            </a:r>
            <a:r>
              <a:rPr lang="ru-RU" sz="2000" b="1" dirty="0"/>
              <a:t>, сформированные больными с внелегочными локализациями туберкулёза с выделением микобактерий туберкулёза и без выделения микобактерий с наличием язв и свищей</a:t>
            </a:r>
            <a:endParaRPr lang="ru-RU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9151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6" y="571704"/>
            <a:ext cx="2610067" cy="17422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2910" y="842291"/>
            <a:ext cx="559715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ЭПИДЕМИЧЕСКАЯ </a:t>
            </a:r>
            <a:r>
              <a:rPr lang="ru-RU" sz="2400" b="1" dirty="0" smtClean="0">
                <a:solidFill>
                  <a:srgbClr val="7030A0"/>
                </a:solidFill>
              </a:rPr>
              <a:t>  ХАРАКТЕРИСТИКА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ОЧАГОВ </a:t>
            </a:r>
            <a:r>
              <a:rPr lang="ru-RU" sz="2400" b="1" dirty="0" smtClean="0">
                <a:solidFill>
                  <a:srgbClr val="7030A0"/>
                </a:solidFill>
              </a:rPr>
              <a:t>  ТУБЕРКУЛЕЗНОЙ   ИНФЕКЦИИ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8539" y="2530558"/>
            <a:ext cx="8332237" cy="3287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IV</a:t>
            </a:r>
            <a:r>
              <a:rPr lang="ru-RU" sz="2400" b="1" dirty="0" smtClean="0">
                <a:solidFill>
                  <a:srgbClr val="002060"/>
                </a:solidFill>
              </a:rPr>
              <a:t>  </a:t>
            </a:r>
            <a:r>
              <a:rPr lang="ru-RU" sz="2400" b="1" spc="300" dirty="0" smtClean="0">
                <a:solidFill>
                  <a:srgbClr val="002060"/>
                </a:solidFill>
              </a:rPr>
              <a:t>ГРУППА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C00000"/>
                </a:solidFill>
              </a:rPr>
              <a:t>ОЧАГИ  С  ПОТЕНЦИАЛЬНЫМ  РИСКОМ  ЗАРАЖЕНИЯ  ТУБЕРКУЛЕЗА</a:t>
            </a:r>
          </a:p>
          <a:p>
            <a:pPr algn="ctr">
              <a:lnSpc>
                <a:spcPct val="150000"/>
              </a:lnSpc>
            </a:pPr>
            <a:endParaRPr lang="ru-RU" sz="800" b="1" i="1" dirty="0" smtClean="0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очаги, в которых у больных активным туберкулёзом органов дыхания установлено прекращение выделения микобактерий туберкулёза в результате лечения (условные </a:t>
            </a:r>
            <a:r>
              <a:rPr lang="ru-RU" b="1" dirty="0" err="1">
                <a:solidFill>
                  <a:prstClr val="black"/>
                </a:solidFill>
              </a:rPr>
              <a:t>бактериовыделители</a:t>
            </a:r>
            <a:r>
              <a:rPr lang="ru-RU" b="1" dirty="0">
                <a:solidFill>
                  <a:prstClr val="black"/>
                </a:solidFill>
              </a:rPr>
              <a:t>), проживающие без детей и не имеющие отягощающих факторов;</a:t>
            </a:r>
          </a:p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очаги, где больной, выделяющий микобактерии, выбыл;</a:t>
            </a:r>
          </a:p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очаги, где больной, выделяющий микобактерии, умер.</a:t>
            </a:r>
          </a:p>
        </p:txBody>
      </p:sp>
    </p:spTree>
    <p:extLst>
      <p:ext uri="{BB962C8B-B14F-4D97-AF65-F5344CB8AC3E}">
        <p14:creationId xmlns:p14="http://schemas.microsoft.com/office/powerpoint/2010/main" val="16515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6" y="571704"/>
            <a:ext cx="2610067" cy="17422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2910" y="842291"/>
            <a:ext cx="559715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ЭПИДЕМИЧЕСКАЯ </a:t>
            </a:r>
            <a:r>
              <a:rPr lang="ru-RU" sz="2400" b="1" dirty="0" smtClean="0">
                <a:solidFill>
                  <a:srgbClr val="7030A0"/>
                </a:solidFill>
              </a:rPr>
              <a:t>  ХАРАКТЕРИСТИКА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ОЧАГОВ </a:t>
            </a:r>
            <a:r>
              <a:rPr lang="ru-RU" sz="2400" b="1" dirty="0" smtClean="0">
                <a:solidFill>
                  <a:srgbClr val="7030A0"/>
                </a:solidFill>
              </a:rPr>
              <a:t>  ТУБЕРКУЛЕЗНОЙ   </a:t>
            </a:r>
            <a:r>
              <a:rPr lang="ru-RU" sz="2400" b="1" dirty="0" smtClean="0">
                <a:solidFill>
                  <a:srgbClr val="7030A0"/>
                </a:solidFill>
              </a:rPr>
              <a:t>ИНФЕКЦИИ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2586541"/>
            <a:ext cx="833223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V</a:t>
            </a:r>
            <a:r>
              <a:rPr lang="ru-RU" sz="2400" b="1" dirty="0" smtClean="0">
                <a:solidFill>
                  <a:srgbClr val="002060"/>
                </a:solidFill>
              </a:rPr>
              <a:t>  </a:t>
            </a:r>
            <a:r>
              <a:rPr lang="ru-RU" sz="2400" b="1" spc="300" dirty="0" smtClean="0">
                <a:solidFill>
                  <a:srgbClr val="002060"/>
                </a:solidFill>
              </a:rPr>
              <a:t>ГРУППА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400" b="1" i="1" spc="300" dirty="0">
                <a:solidFill>
                  <a:srgbClr val="C00000"/>
                </a:solidFill>
              </a:rPr>
              <a:t>ОЧАГИ  </a:t>
            </a:r>
            <a:r>
              <a:rPr lang="ru-RU" sz="2400" b="1" i="1" spc="300" dirty="0" smtClean="0">
                <a:solidFill>
                  <a:srgbClr val="C00000"/>
                </a:solidFill>
              </a:rPr>
              <a:t>  ЗООНОЗНОГО   ПРОИСХОЖДЕНИЯ</a:t>
            </a:r>
          </a:p>
        </p:txBody>
      </p:sp>
    </p:spTree>
    <p:extLst>
      <p:ext uri="{BB962C8B-B14F-4D97-AF65-F5344CB8AC3E}">
        <p14:creationId xmlns:p14="http://schemas.microsoft.com/office/powerpoint/2010/main" val="42048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6519863" y="1566863"/>
            <a:ext cx="2463800" cy="11207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408363" y="4708525"/>
            <a:ext cx="2779712" cy="13906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626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1446213"/>
            <a:ext cx="372268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Прямоугольник 2"/>
          <p:cNvSpPr>
            <a:spLocks noChangeArrowheads="1"/>
          </p:cNvSpPr>
          <p:nvPr/>
        </p:nvSpPr>
        <p:spPr bwMode="auto">
          <a:xfrm>
            <a:off x="3579813" y="4943475"/>
            <a:ext cx="2435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1.Неинфицированные (чувствительные к инфекции) индивиды </a:t>
            </a:r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4552950" y="4378325"/>
            <a:ext cx="488950" cy="20955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6263" name="Прямоугольник 5"/>
          <p:cNvSpPr>
            <a:spLocks noChangeArrowheads="1"/>
          </p:cNvSpPr>
          <p:nvPr/>
        </p:nvSpPr>
        <p:spPr bwMode="auto">
          <a:xfrm>
            <a:off x="6677686" y="1870075"/>
            <a:ext cx="21481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2.Носители латентной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инфекции 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6015038" y="1995488"/>
            <a:ext cx="504825" cy="2651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618274" y="304800"/>
            <a:ext cx="5756639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Распределения населения по группам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при анализе эпидемиологии туберкулеза</a:t>
            </a:r>
          </a:p>
        </p:txBody>
      </p:sp>
    </p:spTree>
    <p:extLst>
      <p:ext uri="{BB962C8B-B14F-4D97-AF65-F5344CB8AC3E}">
        <p14:creationId xmlns:p14="http://schemas.microsoft.com/office/powerpoint/2010/main" val="7886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1093" y="2306623"/>
            <a:ext cx="7456131" cy="38318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1. Изоляция </a:t>
            </a:r>
            <a:r>
              <a:rPr lang="ru-RU" b="1" dirty="0" err="1"/>
              <a:t>бактериовыделителя</a:t>
            </a:r>
            <a:r>
              <a:rPr lang="ru-RU" b="1" dirty="0"/>
              <a:t>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2. Проведение заключительной дезинфекции.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3. Проведение текущей дезинфекции:</a:t>
            </a:r>
          </a:p>
          <a:p>
            <a:pPr>
              <a:lnSpc>
                <a:spcPct val="150000"/>
              </a:lnSpc>
            </a:pPr>
            <a:r>
              <a:rPr lang="ru-RU" b="1" dirty="0"/>
              <a:t>     а) обеззараживание мокроты, плевательниц, посуды, остатков пищи</a:t>
            </a:r>
          </a:p>
          <a:p>
            <a:pPr>
              <a:lnSpc>
                <a:spcPct val="150000"/>
              </a:lnSpc>
            </a:pPr>
            <a:r>
              <a:rPr lang="ru-RU" b="1" dirty="0"/>
              <a:t>     б) сбор, закладывание в мешки, изолированное хранение грязного белья до дезинфекции и последующее его обеззараживание</a:t>
            </a:r>
          </a:p>
          <a:p>
            <a:pPr>
              <a:lnSpc>
                <a:spcPct val="150000"/>
              </a:lnSpc>
            </a:pPr>
            <a:r>
              <a:rPr lang="ru-RU" b="1" dirty="0"/>
              <a:t>     в) ежедневная влажная уборка с применением </a:t>
            </a:r>
            <a:r>
              <a:rPr lang="ru-RU" b="1" dirty="0" err="1"/>
              <a:t>дезсредств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/>
              <a:t>4. Диспансерное наблюдение за контактными с проведением </a:t>
            </a:r>
            <a:r>
              <a:rPr lang="ru-RU" b="1" dirty="0" err="1"/>
              <a:t>химиопрофилактики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216135"/>
            <a:ext cx="635414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ОСНОВНЫЕ</a:t>
            </a:r>
          </a:p>
          <a:p>
            <a:pPr algn="ctr"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ПРОТИВОЭПИДЕМИОЛОГИЧЕСКИЕ МЕРОПРИЯТИЯ</a:t>
            </a:r>
            <a:r>
              <a:rPr lang="ru-RU" sz="2400" b="1" dirty="0" smtClean="0">
                <a:solidFill>
                  <a:srgbClr val="7030A0"/>
                </a:solidFill>
              </a:rPr>
              <a:t>,  ПРОВОДИМЫЕ  </a:t>
            </a:r>
            <a:r>
              <a:rPr lang="ru-RU" sz="2400" b="1" dirty="0" smtClean="0">
                <a:solidFill>
                  <a:srgbClr val="7030A0"/>
                </a:solidFill>
              </a:rPr>
              <a:t>В </a:t>
            </a:r>
            <a:r>
              <a:rPr lang="ru-RU" sz="2400" b="1" dirty="0" smtClean="0">
                <a:solidFill>
                  <a:srgbClr val="7030A0"/>
                </a:solidFill>
              </a:rPr>
              <a:t> ОЧАГЕ </a:t>
            </a:r>
            <a:r>
              <a:rPr lang="ru-RU" sz="2400" b="1" dirty="0" smtClean="0">
                <a:solidFill>
                  <a:srgbClr val="7030A0"/>
                </a:solidFill>
              </a:rPr>
              <a:t>ТУБЕРКУЛЕЗНОЙ </a:t>
            </a:r>
            <a:r>
              <a:rPr lang="ru-RU" sz="2400" b="1" dirty="0" smtClean="0">
                <a:solidFill>
                  <a:srgbClr val="7030A0"/>
                </a:solidFill>
              </a:rPr>
              <a:t>  ИНФЕКЦИИ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396" y="216135"/>
            <a:ext cx="1903447" cy="30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0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04" y="1315969"/>
            <a:ext cx="7200247" cy="4050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012984" y="302154"/>
            <a:ext cx="4963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Целевая  программа  </a:t>
            </a:r>
            <a:r>
              <a:rPr lang="ru-RU" sz="2800" b="1" dirty="0" smtClean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7014" y="4360228"/>
            <a:ext cx="6995826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Выявление 70%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бактериовыделителей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Успешное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излечение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85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из  них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6421" y="1483568"/>
            <a:ext cx="4479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</a:t>
            </a:r>
            <a:r>
              <a:rPr lang="ru-RU" sz="2800" b="1" dirty="0" smtClean="0"/>
              <a:t> </a:t>
            </a:r>
            <a:r>
              <a:rPr lang="en-US" sz="2800" b="1" dirty="0" smtClean="0"/>
              <a:t>Stop</a:t>
            </a:r>
            <a:r>
              <a:rPr lang="ru-RU" sz="2800" b="1" dirty="0" smtClean="0"/>
              <a:t> </a:t>
            </a:r>
            <a:r>
              <a:rPr lang="en-US" sz="2800" b="1" dirty="0" smtClean="0"/>
              <a:t> </a:t>
            </a:r>
            <a:r>
              <a:rPr lang="en-US" sz="2800" b="1" dirty="0" smtClean="0"/>
              <a:t>TB </a:t>
            </a:r>
            <a:r>
              <a:rPr lang="ru-RU" sz="2800" b="1" dirty="0" smtClean="0"/>
              <a:t> </a:t>
            </a:r>
            <a:r>
              <a:rPr lang="en-US" sz="2800" b="1" dirty="0" smtClean="0"/>
              <a:t>Strategy</a:t>
            </a:r>
            <a:r>
              <a:rPr lang="en-US" sz="2800" b="1" dirty="0" smtClean="0"/>
              <a:t>, </a:t>
            </a:r>
            <a:r>
              <a:rPr lang="ru-RU" sz="2800" b="1" dirty="0" smtClean="0"/>
              <a:t> </a:t>
            </a:r>
            <a:r>
              <a:rPr lang="en-US" sz="2800" b="1" dirty="0" smtClean="0"/>
              <a:t>2006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2735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3"/>
          <p:cNvSpPr txBox="1">
            <a:spLocks noChangeArrowheads="1"/>
          </p:cNvSpPr>
          <p:nvPr/>
        </p:nvSpPr>
        <p:spPr bwMode="auto">
          <a:xfrm>
            <a:off x="1730375" y="246063"/>
            <a:ext cx="60690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МОДЕЛЬ </a:t>
            </a:r>
            <a:r>
              <a:rPr lang="ru-RU" altLang="ru-RU" sz="2400" b="1" dirty="0" smtClean="0">
                <a:solidFill>
                  <a:srgbClr val="7030A0"/>
                </a:solidFill>
              </a:rPr>
              <a:t> РАСПРОСТРАНЕНИЯ  ТУБЕРКУЛЕЗА</a:t>
            </a:r>
            <a:endParaRPr lang="ru-RU" altLang="ru-RU" sz="2400" b="1" dirty="0" smtClean="0">
              <a:solidFill>
                <a:srgbClr val="7030A0"/>
              </a:solidFill>
            </a:endParaRPr>
          </a:p>
        </p:txBody>
      </p:sp>
      <p:sp>
        <p:nvSpPr>
          <p:cNvPr id="80899" name="TextBox 4"/>
          <p:cNvSpPr txBox="1">
            <a:spLocks noChangeArrowheads="1"/>
          </p:cNvSpPr>
          <p:nvPr/>
        </p:nvSpPr>
        <p:spPr bwMode="auto">
          <a:xfrm>
            <a:off x="1898650" y="936625"/>
            <a:ext cx="5664499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i="1" dirty="0" smtClean="0">
                <a:solidFill>
                  <a:srgbClr val="7030A0"/>
                </a:solidFill>
              </a:rPr>
              <a:t>ПРИ </a:t>
            </a:r>
            <a:r>
              <a:rPr lang="ru-RU" altLang="ru-RU" sz="1800" b="1" i="1" dirty="0" smtClean="0">
                <a:solidFill>
                  <a:srgbClr val="7030A0"/>
                </a:solidFill>
              </a:rPr>
              <a:t> РАННЕЙ  </a:t>
            </a:r>
            <a:r>
              <a:rPr lang="ru-RU" altLang="ru-RU" sz="1800" b="1" i="1" dirty="0" smtClean="0">
                <a:solidFill>
                  <a:srgbClr val="7030A0"/>
                </a:solidFill>
              </a:rPr>
              <a:t>ДИАГНОСТИКЕ </a:t>
            </a:r>
            <a:r>
              <a:rPr lang="ru-RU" altLang="ru-RU" sz="1800" b="1" i="1" dirty="0" smtClean="0">
                <a:solidFill>
                  <a:srgbClr val="7030A0"/>
                </a:solidFill>
              </a:rPr>
              <a:t> И  УСПЕШНОМ  </a:t>
            </a:r>
            <a:r>
              <a:rPr lang="ru-RU" altLang="ru-RU" sz="1800" b="1" i="1" dirty="0" smtClean="0">
                <a:solidFill>
                  <a:srgbClr val="7030A0"/>
                </a:solidFill>
              </a:rPr>
              <a:t>ЛЕЧЕНИИ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1988" y="1746250"/>
            <a:ext cx="2809875" cy="461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</a:rPr>
              <a:t>1 источник МБТ (+)</a:t>
            </a:r>
          </a:p>
        </p:txBody>
      </p:sp>
      <p:sp>
        <p:nvSpPr>
          <p:cNvPr id="7" name="Стрелка вниз 6"/>
          <p:cNvSpPr/>
          <p:nvPr/>
        </p:nvSpPr>
        <p:spPr>
          <a:xfrm rot="17975192">
            <a:off x="6188869" y="1985169"/>
            <a:ext cx="366712" cy="127635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1651000" y="3616325"/>
            <a:ext cx="247650" cy="6604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4638" y="5070475"/>
            <a:ext cx="2419350" cy="369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5 ИНФИЦИРОВАННЫХ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7250" y="3125788"/>
            <a:ext cx="2917825" cy="923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10 инфицированных за год</a:t>
            </a: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Среднее время</a:t>
            </a:r>
          </a:p>
          <a:p>
            <a:pPr algn="ctr">
              <a:defRPr/>
            </a:pPr>
            <a:r>
              <a:rPr lang="ru-RU" b="1" dirty="0" err="1">
                <a:solidFill>
                  <a:prstClr val="black"/>
                </a:solidFill>
              </a:rPr>
              <a:t>инфекционности</a:t>
            </a:r>
            <a:r>
              <a:rPr lang="ru-RU" b="1" dirty="0">
                <a:solidFill>
                  <a:prstClr val="black"/>
                </a:solidFill>
              </a:rPr>
              <a:t> – 0,5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663" y="4416425"/>
            <a:ext cx="2941637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У 10% развивается</a:t>
            </a: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заболевание (0,5 человека)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950" y="2806700"/>
            <a:ext cx="2833688" cy="738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</a:rPr>
              <a:t>50% (0,25 человека)</a:t>
            </a:r>
          </a:p>
          <a:p>
            <a:pPr algn="ctr">
              <a:defRPr/>
            </a:pPr>
            <a:r>
              <a:rPr lang="ru-RU" b="1" dirty="0" err="1">
                <a:solidFill>
                  <a:prstClr val="black"/>
                </a:solidFill>
              </a:rPr>
              <a:t>бактериовыделители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80907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6683">
            <a:off x="6539706" y="4314032"/>
            <a:ext cx="9159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право 13"/>
          <p:cNvSpPr/>
          <p:nvPr/>
        </p:nvSpPr>
        <p:spPr>
          <a:xfrm rot="11645383">
            <a:off x="3313113" y="5002213"/>
            <a:ext cx="650875" cy="2508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80909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6106">
            <a:off x="1878013" y="2192338"/>
            <a:ext cx="2809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597150"/>
            <a:ext cx="22479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2650" y="1746250"/>
            <a:ext cx="3357563" cy="461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</a:rPr>
              <a:t>0,25 источника МБТ (+)</a:t>
            </a:r>
          </a:p>
        </p:txBody>
      </p:sp>
      <p:sp>
        <p:nvSpPr>
          <p:cNvPr id="80912" name="Прямоугольник 2"/>
          <p:cNvSpPr>
            <a:spLocks noChangeArrowheads="1"/>
          </p:cNvSpPr>
          <p:nvPr/>
        </p:nvSpPr>
        <p:spPr bwMode="auto">
          <a:xfrm>
            <a:off x="6276975" y="5856288"/>
            <a:ext cx="2290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>(Карел Стибло, 1991) </a:t>
            </a:r>
          </a:p>
        </p:txBody>
      </p:sp>
    </p:spTree>
    <p:extLst>
      <p:ext uri="{BB962C8B-B14F-4D97-AF65-F5344CB8AC3E}">
        <p14:creationId xmlns:p14="http://schemas.microsoft.com/office/powerpoint/2010/main" val="38391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05" y="845718"/>
            <a:ext cx="7200247" cy="4050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36708" y="124872"/>
            <a:ext cx="4963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Целевая программа ВОЗ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7015" y="3613779"/>
            <a:ext cx="6995826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Выявление 70%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бактериовыделителей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Успешное излечение 85% из них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3824" y="1054359"/>
            <a:ext cx="4479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</a:t>
            </a:r>
            <a:r>
              <a:rPr lang="ru-RU" sz="2800" b="1" dirty="0" smtClean="0"/>
              <a:t> </a:t>
            </a:r>
            <a:r>
              <a:rPr lang="en-US" sz="2800" b="1" dirty="0" smtClean="0"/>
              <a:t>Stop</a:t>
            </a:r>
            <a:r>
              <a:rPr lang="ru-RU" sz="2800" b="1" dirty="0" smtClean="0"/>
              <a:t> </a:t>
            </a:r>
            <a:r>
              <a:rPr lang="en-US" sz="2800" b="1" dirty="0" smtClean="0"/>
              <a:t> </a:t>
            </a:r>
            <a:r>
              <a:rPr lang="en-US" sz="2800" b="1" dirty="0" smtClean="0"/>
              <a:t>TB </a:t>
            </a:r>
            <a:r>
              <a:rPr lang="ru-RU" sz="2800" b="1" dirty="0" smtClean="0"/>
              <a:t> </a:t>
            </a:r>
            <a:r>
              <a:rPr lang="en-US" sz="2800" b="1" dirty="0" smtClean="0"/>
              <a:t>Strategy</a:t>
            </a:r>
            <a:r>
              <a:rPr lang="en-US" sz="2800" b="1" dirty="0" smtClean="0"/>
              <a:t>, </a:t>
            </a:r>
            <a:r>
              <a:rPr lang="ru-RU" sz="2800" b="1" dirty="0" smtClean="0"/>
              <a:t> </a:t>
            </a:r>
            <a:r>
              <a:rPr lang="en-US" sz="2800" b="1" dirty="0" smtClean="0"/>
              <a:t>2006</a:t>
            </a:r>
            <a:endParaRPr lang="en-US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9124" y="5067319"/>
            <a:ext cx="7819053" cy="12741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/>
              <a:t>М</a:t>
            </a:r>
            <a:r>
              <a:rPr lang="ru-RU" sz="3200" b="1" dirty="0" smtClean="0"/>
              <a:t>ожет привести лишь к снижению уровня заболеваемости</a:t>
            </a:r>
          </a:p>
          <a:p>
            <a:pPr algn="ctr">
              <a:lnSpc>
                <a:spcPct val="80000"/>
              </a:lnSpc>
            </a:pPr>
            <a:r>
              <a:rPr lang="ru-RU" sz="3200" b="1" dirty="0" smtClean="0"/>
              <a:t>но не к уничтожению туберкулеза.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4434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3"/>
          <p:cNvSpPr txBox="1">
            <a:spLocks noChangeArrowheads="1"/>
          </p:cNvSpPr>
          <p:nvPr/>
        </p:nvSpPr>
        <p:spPr bwMode="auto">
          <a:xfrm>
            <a:off x="1730375" y="246063"/>
            <a:ext cx="60690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МОДЕЛЬ  РАСПРОСТРАНЕНИЯ  </a:t>
            </a:r>
            <a:r>
              <a:rPr lang="ru-RU" altLang="ru-RU" sz="2400" b="1" dirty="0" smtClean="0">
                <a:solidFill>
                  <a:srgbClr val="7030A0"/>
                </a:solidFill>
              </a:rPr>
              <a:t>ТУБЕРКУЛЕЗА</a:t>
            </a:r>
          </a:p>
        </p:txBody>
      </p:sp>
      <p:sp>
        <p:nvSpPr>
          <p:cNvPr id="83971" name="TextBox 4"/>
          <p:cNvSpPr txBox="1">
            <a:spLocks noChangeArrowheads="1"/>
          </p:cNvSpPr>
          <p:nvPr/>
        </p:nvSpPr>
        <p:spPr bwMode="auto">
          <a:xfrm>
            <a:off x="1131888" y="893763"/>
            <a:ext cx="7447039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i="1" dirty="0" smtClean="0">
                <a:solidFill>
                  <a:srgbClr val="7030A0"/>
                </a:solidFill>
              </a:rPr>
              <a:t>ВИЧ-ИНФЕКЦИЯ  ПРИ  </a:t>
            </a:r>
            <a:r>
              <a:rPr lang="ru-RU" altLang="ru-RU" sz="1800" b="1" i="1" dirty="0" smtClean="0">
                <a:solidFill>
                  <a:srgbClr val="7030A0"/>
                </a:solidFill>
              </a:rPr>
              <a:t>РАННЕЙ </a:t>
            </a:r>
            <a:r>
              <a:rPr lang="ru-RU" altLang="ru-RU" sz="1800" b="1" i="1" dirty="0" smtClean="0">
                <a:solidFill>
                  <a:srgbClr val="7030A0"/>
                </a:solidFill>
              </a:rPr>
              <a:t> ДИАГНОСТИКЕ  И  </a:t>
            </a:r>
            <a:r>
              <a:rPr lang="ru-RU" altLang="ru-RU" sz="1800" b="1" i="1" dirty="0" smtClean="0">
                <a:solidFill>
                  <a:srgbClr val="7030A0"/>
                </a:solidFill>
              </a:rPr>
              <a:t>УСПЕШНОМ </a:t>
            </a:r>
            <a:r>
              <a:rPr lang="ru-RU" altLang="ru-RU" sz="1800" b="1" i="1" dirty="0" smtClean="0">
                <a:solidFill>
                  <a:srgbClr val="7030A0"/>
                </a:solidFill>
              </a:rPr>
              <a:t> ЛЕЧЕНИИ</a:t>
            </a:r>
            <a:endParaRPr lang="ru-RU" altLang="ru-RU" sz="1800" b="1" i="1" dirty="0" smtClean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9888" y="1628775"/>
            <a:ext cx="280987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</a:rPr>
              <a:t>1 источник МБТ (+)</a:t>
            </a:r>
          </a:p>
        </p:txBody>
      </p:sp>
      <p:sp>
        <p:nvSpPr>
          <p:cNvPr id="7" name="Стрелка вниз 6"/>
          <p:cNvSpPr/>
          <p:nvPr/>
        </p:nvSpPr>
        <p:spPr>
          <a:xfrm rot="18266079">
            <a:off x="6251575" y="1892300"/>
            <a:ext cx="366713" cy="127476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1651000" y="3616325"/>
            <a:ext cx="247650" cy="6604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7825" y="5075238"/>
            <a:ext cx="2419350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5 ИНФИЦИРОВАННЫХ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7250" y="3125788"/>
            <a:ext cx="2917825" cy="923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10 инфицированных за год</a:t>
            </a: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Среднее время</a:t>
            </a:r>
          </a:p>
          <a:p>
            <a:pPr algn="ctr">
              <a:defRPr/>
            </a:pPr>
            <a:r>
              <a:rPr lang="ru-RU" b="1" dirty="0" err="1">
                <a:solidFill>
                  <a:prstClr val="black"/>
                </a:solidFill>
              </a:rPr>
              <a:t>инфекционности</a:t>
            </a:r>
            <a:r>
              <a:rPr lang="ru-RU" b="1" dirty="0">
                <a:solidFill>
                  <a:prstClr val="black"/>
                </a:solidFill>
              </a:rPr>
              <a:t> – 0,5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663" y="4416425"/>
            <a:ext cx="2941637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У 50% развивается</a:t>
            </a: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заболевание (2,5 человека)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600" y="2806700"/>
            <a:ext cx="2336800" cy="738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</a:rPr>
              <a:t>40% (1 человек)</a:t>
            </a:r>
          </a:p>
          <a:p>
            <a:pPr algn="ctr">
              <a:defRPr/>
            </a:pPr>
            <a:r>
              <a:rPr lang="ru-RU" b="1" dirty="0" err="1">
                <a:solidFill>
                  <a:prstClr val="black"/>
                </a:solidFill>
              </a:rPr>
              <a:t>бактериовыделители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83979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6683">
            <a:off x="6518275" y="4275138"/>
            <a:ext cx="966787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право 13"/>
          <p:cNvSpPr/>
          <p:nvPr/>
        </p:nvSpPr>
        <p:spPr>
          <a:xfrm rot="11645383">
            <a:off x="3225800" y="4935538"/>
            <a:ext cx="820738" cy="2555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83981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1774">
            <a:off x="2316957" y="2024856"/>
            <a:ext cx="280988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2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597150"/>
            <a:ext cx="22479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3" name="TextBox 1"/>
          <p:cNvSpPr txBox="1">
            <a:spLocks noChangeArrowheads="1"/>
          </p:cNvSpPr>
          <p:nvPr/>
        </p:nvSpPr>
        <p:spPr bwMode="auto">
          <a:xfrm>
            <a:off x="1231900" y="1746250"/>
            <a:ext cx="184150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400" b="1" i="1" smtClean="0">
              <a:solidFill>
                <a:srgbClr val="002060"/>
              </a:solidFill>
            </a:endParaRPr>
          </a:p>
        </p:txBody>
      </p:sp>
      <p:sp>
        <p:nvSpPr>
          <p:cNvPr id="83984" name="Прямоугольник 2"/>
          <p:cNvSpPr>
            <a:spLocks noChangeArrowheads="1"/>
          </p:cNvSpPr>
          <p:nvPr/>
        </p:nvSpPr>
        <p:spPr bwMode="auto">
          <a:xfrm>
            <a:off x="6249988" y="5927725"/>
            <a:ext cx="229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>(Карел Стибло, 1991) </a:t>
            </a:r>
          </a:p>
        </p:txBody>
      </p:sp>
    </p:spTree>
    <p:extLst>
      <p:ext uri="{BB962C8B-B14F-4D97-AF65-F5344CB8AC3E}">
        <p14:creationId xmlns:p14="http://schemas.microsoft.com/office/powerpoint/2010/main" val="323506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00063" y="166396"/>
            <a:ext cx="8215313" cy="1335833"/>
          </a:xfrm>
        </p:spPr>
        <p:txBody>
          <a:bodyPr>
            <a:norm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en-US" altLang="ru-RU" sz="3200" b="1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European Forum for TB Innovation</a:t>
            </a:r>
            <a:r>
              <a:rPr lang="ru-RU" altLang="ru-RU" sz="24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Diel R., </a:t>
            </a:r>
            <a:r>
              <a:rPr lang="en-US" altLang="ru-RU" sz="1600" b="1" dirty="0" err="1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Loddenkemper</a:t>
            </a: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 R., Zellweger J.-P. et al.</a:t>
            </a:r>
            <a:r>
              <a:rPr lang="ru-RU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 Old ideas to innovate tuberculosis control: preventive treatment to achieve elimination // Eur. </a:t>
            </a:r>
            <a:r>
              <a:rPr lang="en-US" altLang="ru-RU" sz="1600" b="1" dirty="0" err="1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Respir</a:t>
            </a: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. J. – 2013. – Vol. 42. – P. 785-801. </a:t>
            </a:r>
            <a:endParaRPr lang="ru-RU" altLang="ru-RU" sz="1600" b="1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963" name="Текст 2"/>
          <p:cNvSpPr>
            <a:spLocks noGrp="1"/>
          </p:cNvSpPr>
          <p:nvPr>
            <p:ph type="body" sz="half" idx="1"/>
          </p:nvPr>
        </p:nvSpPr>
        <p:spPr>
          <a:xfrm>
            <a:off x="214603" y="1819470"/>
            <a:ext cx="8677469" cy="4637314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rgbClr val="CC0000"/>
              </a:buClr>
              <a:buNone/>
              <a:defRPr/>
            </a:pPr>
            <a:r>
              <a:rPr lang="ru-RU" altLang="ru-RU" sz="3200" b="1" dirty="0" smtClean="0">
                <a:solidFill>
                  <a:srgbClr val="FF0000"/>
                </a:solidFill>
                <a:cs typeface="Arial" charset="0"/>
              </a:rPr>
              <a:t>НЕОБХОДИМО </a:t>
            </a:r>
            <a:r>
              <a:rPr lang="ru-RU" altLang="ru-RU" sz="3200" b="1" dirty="0">
                <a:solidFill>
                  <a:srgbClr val="FF0000"/>
                </a:solidFill>
                <a:cs typeface="Arial" charset="0"/>
              </a:rPr>
              <a:t>ИЗМЕНИТЬ ПРИНЦИПЫ РАБОТЫ С ГРУППАМИ РИСКА ЗАБОЛЕВАНИЯ ТУБЕРКУЛЕЗОМ</a:t>
            </a:r>
            <a:r>
              <a:rPr lang="ru-RU" altLang="ru-RU" sz="3200" b="1" dirty="0" smtClean="0">
                <a:solidFill>
                  <a:srgbClr val="FF0000"/>
                </a:solidFill>
                <a:cs typeface="Arial" charset="0"/>
              </a:rPr>
              <a:t>:</a:t>
            </a:r>
          </a:p>
          <a:p>
            <a:pPr algn="ctr">
              <a:buClr>
                <a:srgbClr val="CC0000"/>
              </a:buClr>
              <a:buNone/>
              <a:defRPr/>
            </a:pPr>
            <a:r>
              <a:rPr lang="ru-RU" altLang="ru-RU" sz="4200" b="1" dirty="0" smtClean="0">
                <a:solidFill>
                  <a:srgbClr val="000066"/>
                </a:solidFill>
                <a:cs typeface="Arial" charset="0"/>
              </a:rPr>
              <a:t>От </a:t>
            </a:r>
            <a:r>
              <a:rPr lang="ru-RU" altLang="ru-RU" sz="4200" b="1" dirty="0">
                <a:solidFill>
                  <a:srgbClr val="000066"/>
                </a:solidFill>
                <a:cs typeface="Arial" charset="0"/>
              </a:rPr>
              <a:t>раннего выявления </a:t>
            </a:r>
            <a:r>
              <a:rPr lang="ru-RU" altLang="ru-RU" sz="4200" b="1" dirty="0" smtClean="0">
                <a:solidFill>
                  <a:srgbClr val="000066"/>
                </a:solidFill>
                <a:cs typeface="Arial" charset="0"/>
              </a:rPr>
              <a:t>туберкулеза</a:t>
            </a:r>
            <a:endParaRPr lang="ru-RU" altLang="ru-RU" sz="4200" b="1" dirty="0">
              <a:solidFill>
                <a:srgbClr val="000066"/>
              </a:solidFill>
              <a:cs typeface="Arial" charset="0"/>
            </a:endParaRPr>
          </a:p>
          <a:p>
            <a:pPr algn="ctr">
              <a:buClr>
                <a:srgbClr val="CC0000"/>
              </a:buClr>
              <a:buNone/>
              <a:defRPr/>
            </a:pPr>
            <a:r>
              <a:rPr lang="ru-RU" altLang="ru-RU" sz="4200" b="1" dirty="0">
                <a:solidFill>
                  <a:srgbClr val="000066"/>
                </a:solidFill>
                <a:cs typeface="Arial" charset="0"/>
              </a:rPr>
              <a:t> К </a:t>
            </a:r>
          </a:p>
          <a:p>
            <a:pPr algn="ctr">
              <a:buClr>
                <a:srgbClr val="CC0000"/>
              </a:buClr>
              <a:buNone/>
              <a:defRPr/>
            </a:pPr>
            <a:r>
              <a:rPr lang="ru-RU" altLang="ru-RU" sz="4200" b="1" dirty="0">
                <a:solidFill>
                  <a:srgbClr val="000066"/>
                </a:solidFill>
                <a:cs typeface="Arial" charset="0"/>
              </a:rPr>
              <a:t>предотвращению развития </a:t>
            </a:r>
            <a:r>
              <a:rPr lang="ru-RU" altLang="ru-RU" sz="4200" b="1" dirty="0" smtClean="0">
                <a:solidFill>
                  <a:srgbClr val="000066"/>
                </a:solidFill>
                <a:cs typeface="Arial" charset="0"/>
              </a:rPr>
              <a:t>заболевания</a:t>
            </a:r>
            <a:endParaRPr lang="ru-RU" altLang="ru-RU" sz="4200" b="1" dirty="0">
              <a:solidFill>
                <a:srgbClr val="000066"/>
              </a:solidFill>
              <a:cs typeface="Arial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957804" y="1567543"/>
            <a:ext cx="2985796" cy="0"/>
          </a:xfrm>
          <a:prstGeom prst="line">
            <a:avLst/>
          </a:prstGeom>
          <a:ln w="57150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6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47" y="3485557"/>
            <a:ext cx="8621485" cy="2985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4П-медицина</a:t>
            </a:r>
            <a:r>
              <a:rPr lang="ru-RU" sz="2000" b="1" dirty="0" smtClean="0"/>
              <a:t> - это не отдельный раздел медицины, прежде всего это идеология, в фокусе которой находится индивидуальный подход к пациенту.</a:t>
            </a:r>
          </a:p>
          <a:p>
            <a:pPr algn="ctr"/>
            <a:r>
              <a:rPr lang="ru-RU" sz="2000" b="1" dirty="0" smtClean="0"/>
              <a:t>Её целью является доклиническое выявление заболеваний и разработка комплекса профилактических мер.</a:t>
            </a:r>
          </a:p>
          <a:p>
            <a:pPr algn="ctr"/>
            <a:r>
              <a:rPr lang="ru-RU" sz="2000" b="1" dirty="0" smtClean="0"/>
              <a:t>Если медицина в традиционном её понимании имеет дело с проявлениями болезни, то 4П-медицина направлена на:	чтобы выделить факторы риска определить предрасположенность пациента к тем или 		иным болезням	и предотвратить их.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75" y="2183194"/>
            <a:ext cx="7151228" cy="10546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944" y="181925"/>
            <a:ext cx="8836089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Всемирная организация здоровья (ВОЗ) сформулировала новые требования к качеству оказываемой медицинской помощи.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Вектор развития медицины движется по переходу к модели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</a:rPr>
              <a:t>4П-медицины.</a:t>
            </a:r>
          </a:p>
        </p:txBody>
      </p:sp>
    </p:spTree>
    <p:extLst>
      <p:ext uri="{BB962C8B-B14F-4D97-AF65-F5344CB8AC3E}">
        <p14:creationId xmlns:p14="http://schemas.microsoft.com/office/powerpoint/2010/main" val="183500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53885" y="5122506"/>
            <a:ext cx="77396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61910" y="3878356"/>
            <a:ext cx="773158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53885" y="2716086"/>
            <a:ext cx="77396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61911" y="1571525"/>
            <a:ext cx="773158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4548" b="52951"/>
          <a:stretch/>
        </p:blipFill>
        <p:spPr>
          <a:xfrm>
            <a:off x="1016308" y="343681"/>
            <a:ext cx="7077341" cy="9797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838" t="54581" r="64134" b="12162"/>
          <a:stretch/>
        </p:blipFill>
        <p:spPr>
          <a:xfrm>
            <a:off x="937724" y="2792607"/>
            <a:ext cx="835092" cy="739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2418" t="55599" r="33424" b="12162"/>
          <a:stretch/>
        </p:blipFill>
        <p:spPr>
          <a:xfrm>
            <a:off x="937724" y="1595485"/>
            <a:ext cx="857250" cy="866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8691" t="54233" r="17599" b="13939"/>
          <a:stretch/>
        </p:blipFill>
        <p:spPr>
          <a:xfrm>
            <a:off x="913813" y="5202166"/>
            <a:ext cx="811580" cy="7335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6658" t="54883" r="49237" b="13627"/>
          <a:stretch/>
        </p:blipFill>
        <p:spPr>
          <a:xfrm>
            <a:off x="913814" y="3942230"/>
            <a:ext cx="811580" cy="786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313993" y="1758958"/>
            <a:ext cx="5001208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3000" b="1" dirty="0" smtClean="0"/>
              <a:t>персонализированная</a:t>
            </a:r>
            <a:endParaRPr lang="ru-RU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08107" y="2880898"/>
            <a:ext cx="63715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err="1"/>
              <a:t>п</a:t>
            </a:r>
            <a:r>
              <a:rPr lang="ru-RU" sz="3000" b="1" dirty="0" err="1" smtClean="0"/>
              <a:t>редективная</a:t>
            </a:r>
            <a:r>
              <a:rPr lang="ru-RU" sz="3000" b="1" dirty="0" smtClean="0"/>
              <a:t> или предсказательная</a:t>
            </a:r>
            <a:endParaRPr lang="ru-RU" sz="3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94974" y="3986139"/>
            <a:ext cx="66997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/>
              <a:t>п</a:t>
            </a:r>
            <a:r>
              <a:rPr lang="ru-RU" sz="3000" b="1" dirty="0" smtClean="0"/>
              <a:t>ревентивная или предупредительная</a:t>
            </a:r>
            <a:endParaRPr lang="ru-RU" sz="3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63792" y="5202166"/>
            <a:ext cx="59620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/>
              <a:t>партисипативная</a:t>
            </a:r>
            <a:r>
              <a:rPr lang="ru-RU" sz="3000" b="1" dirty="0" smtClean="0"/>
              <a:t> или партнерская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22133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4" y="157562"/>
            <a:ext cx="8817428" cy="3546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85800" y="4080597"/>
            <a:ext cx="7856375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По этой стратегии </a:t>
            </a:r>
            <a:r>
              <a:rPr lang="ru-RU" sz="2000" b="1" dirty="0" smtClean="0"/>
              <a:t>к </a:t>
            </a:r>
            <a:r>
              <a:rPr lang="ru-RU" sz="2000" b="1" dirty="0"/>
              <a:t>2035 году по сравнению с 2015 </a:t>
            </a:r>
            <a:r>
              <a:rPr lang="ru-RU" sz="2000" b="1" dirty="0" smtClean="0"/>
              <a:t>годом</a:t>
            </a:r>
          </a:p>
          <a:p>
            <a:pPr algn="ctr"/>
            <a:r>
              <a:rPr lang="ru-RU" sz="2000" b="1" dirty="0" smtClean="0"/>
              <a:t>должны уменьшить: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ЧИСЛО  </a:t>
            </a:r>
            <a:r>
              <a:rPr lang="ru-RU" sz="2000" b="1" i="1" dirty="0" smtClean="0">
                <a:solidFill>
                  <a:srgbClr val="002060"/>
                </a:solidFill>
              </a:rPr>
              <a:t>УМЕРШИХ </a:t>
            </a:r>
            <a:r>
              <a:rPr lang="ru-RU" sz="2000" b="1" i="1" dirty="0" smtClean="0">
                <a:solidFill>
                  <a:srgbClr val="002060"/>
                </a:solidFill>
              </a:rPr>
              <a:t> ОТ  ТУБЕРКУЛЕЗА  </a:t>
            </a:r>
            <a:r>
              <a:rPr lang="ru-RU" sz="2000" b="1" i="1" dirty="0" smtClean="0">
                <a:solidFill>
                  <a:srgbClr val="002060"/>
                </a:solidFill>
              </a:rPr>
              <a:t>НА 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</a:rPr>
              <a:t>95</a:t>
            </a:r>
            <a:r>
              <a:rPr lang="ru-RU" sz="2000" b="1" i="1" dirty="0" smtClean="0">
                <a:solidFill>
                  <a:srgbClr val="FF0000"/>
                </a:solidFill>
              </a:rPr>
              <a:t>%</a:t>
            </a:r>
          </a:p>
          <a:p>
            <a:pPr algn="ctr"/>
            <a:r>
              <a:rPr lang="ru-RU" sz="2000" b="1" i="1" dirty="0" smtClean="0"/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ЗАБОЛЕВАЕМОСТИ НА </a:t>
            </a:r>
            <a:r>
              <a:rPr lang="ru-RU" sz="2000" b="1" i="1" dirty="0" smtClean="0">
                <a:solidFill>
                  <a:srgbClr val="FF0000"/>
                </a:solidFill>
              </a:rPr>
              <a:t>90%</a:t>
            </a:r>
          </a:p>
          <a:p>
            <a:pPr algn="ctr"/>
            <a:r>
              <a:rPr lang="ru-RU" sz="2000" b="1" dirty="0" smtClean="0"/>
              <a:t>и </a:t>
            </a:r>
            <a:r>
              <a:rPr lang="ru-RU" sz="2000" b="1" dirty="0"/>
              <a:t>на первое место в достижении этой цели выходит профилактика заболевания.</a:t>
            </a:r>
          </a:p>
        </p:txBody>
      </p:sp>
    </p:spTree>
    <p:extLst>
      <p:ext uri="{BB962C8B-B14F-4D97-AF65-F5344CB8AC3E}">
        <p14:creationId xmlns:p14="http://schemas.microsoft.com/office/powerpoint/2010/main" val="37352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umber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9" y="192210"/>
            <a:ext cx="8436010" cy="62085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28625" y="1870075"/>
            <a:ext cx="1704975" cy="9937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519863" y="1566863"/>
            <a:ext cx="2463800" cy="11207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408363" y="4708525"/>
            <a:ext cx="2779712" cy="13906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728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1446213"/>
            <a:ext cx="372268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Прямоугольник 2"/>
          <p:cNvSpPr>
            <a:spLocks noChangeArrowheads="1"/>
          </p:cNvSpPr>
          <p:nvPr/>
        </p:nvSpPr>
        <p:spPr bwMode="auto">
          <a:xfrm>
            <a:off x="3579813" y="4943475"/>
            <a:ext cx="2435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1.Неинфицированные (чувствительные к инфекции) индивиды </a:t>
            </a:r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4552950" y="4378325"/>
            <a:ext cx="488950" cy="20955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7288" name="Прямоугольник 5"/>
          <p:cNvSpPr>
            <a:spLocks noChangeArrowheads="1"/>
          </p:cNvSpPr>
          <p:nvPr/>
        </p:nvSpPr>
        <p:spPr bwMode="auto">
          <a:xfrm>
            <a:off x="6677686" y="1870075"/>
            <a:ext cx="21481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2.Носители латентной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инфекции 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6015038" y="1995488"/>
            <a:ext cx="504825" cy="2651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7290" name="Прямоугольник 8"/>
          <p:cNvSpPr>
            <a:spLocks noChangeArrowheads="1"/>
          </p:cNvSpPr>
          <p:nvPr/>
        </p:nvSpPr>
        <p:spPr bwMode="auto">
          <a:xfrm>
            <a:off x="549275" y="1995488"/>
            <a:ext cx="14309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3.Больные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туберкулезом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2133600" y="2260600"/>
            <a:ext cx="638175" cy="25717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618274" y="304800"/>
            <a:ext cx="5756639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Распределения населения по группам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при анализе эпидемиологии туберкулеза</a:t>
            </a:r>
          </a:p>
        </p:txBody>
      </p:sp>
    </p:spTree>
    <p:extLst>
      <p:ext uri="{BB962C8B-B14F-4D97-AF65-F5344CB8AC3E}">
        <p14:creationId xmlns:p14="http://schemas.microsoft.com/office/powerpoint/2010/main" val="24918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Объект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5088"/>
            <a:ext cx="8229600" cy="6643687"/>
          </a:xfrm>
        </p:spPr>
      </p:pic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1039751" y="3547187"/>
            <a:ext cx="70644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БЛАГОДАРЮ ЗА ВНИМАНИЕ</a:t>
            </a:r>
            <a:endParaRPr lang="ru-RU" alt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8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31B6CBB1-0542-4B95-AD13-0DB9E57851A6}" type="slidenum">
              <a:rPr lang="ru-RU" altLang="ru-RU" sz="1400">
                <a:latin typeface="Arial Black" panose="020B0A04020102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81</a:t>
            </a:fld>
            <a:endParaRPr lang="ru-RU" altLang="ru-RU" sz="1400">
              <a:latin typeface="Arial Black" panose="020B0A04020102020204" pitchFamily="34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229600" cy="5715000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ЛИТЕРАТУРА:</a:t>
            </a:r>
          </a:p>
          <a:p>
            <a:pPr marL="609600" indent="-609600" algn="ctr" eaLnBrk="1" hangingPunct="1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None/>
            </a:pPr>
            <a:endParaRPr lang="ru-RU" altLang="ru-RU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Перельман М.И., Корякин В.А., </a:t>
            </a:r>
            <a:r>
              <a:rPr lang="ru-RU" altLang="ru-RU" sz="2400" dirty="0" err="1" smtClean="0">
                <a:latin typeface="Times New Roman" panose="02020603050405020304" pitchFamily="18" charset="0"/>
              </a:rPr>
              <a:t>Богодельникова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 И. Фтизиатрия. М., 2012.- 441с.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Перельман М.И. Фтизиатрия // Национальное руководство. М., «ГЭОТАР-Медиа», 2007. – 505с.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Корецкая Н.М., Большакова И.А. Основы выявления, диагностики и лечения туберкулеза / Учебное пособие для студентов. – Красноярск, 2010. – 205с.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Приказ МЗ РФ №951 от 29.12.2014 «Об утверждении методических рекомендаций по совершенствованию диагностики и лечения туберкулеза органов дыхания» </a:t>
            </a:r>
          </a:p>
        </p:txBody>
      </p:sp>
    </p:spTree>
    <p:extLst>
      <p:ext uri="{BB962C8B-B14F-4D97-AF65-F5344CB8AC3E}">
        <p14:creationId xmlns:p14="http://schemas.microsoft.com/office/powerpoint/2010/main" val="240479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5715000" y="1793875"/>
            <a:ext cx="3276600" cy="158273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830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316038"/>
            <a:ext cx="372268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Прямоугольник 5"/>
          <p:cNvSpPr>
            <a:spLocks noChangeArrowheads="1"/>
          </p:cNvSpPr>
          <p:nvPr/>
        </p:nvSpPr>
        <p:spPr bwMode="auto">
          <a:xfrm>
            <a:off x="5791200" y="2053064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1. Пополнение группы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неинфицированных молодежью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(или новорожденными).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5210175" y="2468563"/>
            <a:ext cx="504825" cy="2651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636676" y="304800"/>
            <a:ext cx="5719836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Базовые эпидемиологические процессы,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протекающие в обществе </a:t>
            </a:r>
          </a:p>
        </p:txBody>
      </p:sp>
    </p:spTree>
    <p:extLst>
      <p:ext uri="{BB962C8B-B14F-4D97-AF65-F5344CB8AC3E}">
        <p14:creationId xmlns:p14="http://schemas.microsoft.com/office/powerpoint/2010/main" val="33932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2617</TotalTime>
  <Words>3569</Words>
  <Application>Microsoft Office PowerPoint</Application>
  <PresentationFormat>Экран (4:3)</PresentationFormat>
  <Paragraphs>535</Paragraphs>
  <Slides>81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81</vt:i4>
      </vt:variant>
    </vt:vector>
  </HeadingPairs>
  <TitlesOfParts>
    <vt:vector size="94" baseType="lpstr">
      <vt:lpstr>Тема Office</vt:lpstr>
      <vt:lpstr>2_Тема Office</vt:lpstr>
      <vt:lpstr>Оформление по умолчанию</vt:lpstr>
      <vt:lpstr>8_Тема Office</vt:lpstr>
      <vt:lpstr>1_Оформление по умолчанию</vt:lpstr>
      <vt:lpstr>2_Оформление по умолчанию</vt:lpstr>
      <vt:lpstr>3_Оформление по умолчанию</vt:lpstr>
      <vt:lpstr>3_Тема Office</vt:lpstr>
      <vt:lpstr>1_Тема Office</vt:lpstr>
      <vt:lpstr>4_Тема Office</vt:lpstr>
      <vt:lpstr>5_Тема Office</vt:lpstr>
      <vt:lpstr>7_Тема Office</vt:lpstr>
      <vt:lpstr>6_Тема Office</vt:lpstr>
      <vt:lpstr>Лекция №12 Профилактика туберкулеза        Дисциплина: «Фтизиатрия»  Специальность: 31.05.01.- лечебное дело</vt:lpstr>
      <vt:lpstr>ФГБОУ ВО КрасГМУ им. проф. В.Ф. Войно-Ясенецкого Минздрава России  Кафедра туберкулеза с курсом ПО</vt:lpstr>
      <vt:lpstr>ЦЕЛЬ ЛЕКЦИИ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Профилактика   туберкулеза</vt:lpstr>
      <vt:lpstr>СОЦИАЛЬНАЯ    ПРОФИЛАКТИКА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Создатели вакцины БЦЖ </vt:lpstr>
      <vt:lpstr>Презентация PowerPoint</vt:lpstr>
      <vt:lpstr>ВАКЦИНА БЦЖ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Показания для вакцинации вакциной БЦЖ</vt:lpstr>
      <vt:lpstr>Презентация PowerPoint</vt:lpstr>
      <vt:lpstr>Презентация PowerPoint</vt:lpstr>
      <vt:lpstr>ПРОТИВОКАЗАНИЯ ДЛЯ ВАКЦИНАЦИИ</vt:lpstr>
      <vt:lpstr>ПРОТИВОКАЗАНИЯ  ДЛЯ  РЕВАКЦИНАЦИИ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European Forum for TB Innovation Diel R., Loddenkemper R., Zellweger J.-P. et al.  Old ideas to innovate tuberculosis control: preventive treatment to achieve elimination // Eur. Respir. J. – 2013. – Vol. 42. – P. 785-801.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tech</cp:lastModifiedBy>
  <cp:revision>183</cp:revision>
  <dcterms:created xsi:type="dcterms:W3CDTF">2017-12-22T09:01:29Z</dcterms:created>
  <dcterms:modified xsi:type="dcterms:W3CDTF">2024-04-23T04:34:34Z</dcterms:modified>
</cp:coreProperties>
</file>