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5" r:id="rId2"/>
    <p:sldMasterId id="2147483671" r:id="rId3"/>
  </p:sldMasterIdLst>
  <p:notesMasterIdLst>
    <p:notesMasterId r:id="rId105"/>
  </p:notesMasterIdLst>
  <p:sldIdLst>
    <p:sldId id="256" r:id="rId4"/>
    <p:sldId id="257" r:id="rId5"/>
    <p:sldId id="353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54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6" r:id="rId83"/>
    <p:sldId id="337" r:id="rId84"/>
    <p:sldId id="355" r:id="rId85"/>
    <p:sldId id="358" r:id="rId86"/>
    <p:sldId id="359" r:id="rId87"/>
    <p:sldId id="338" r:id="rId88"/>
    <p:sldId id="334" r:id="rId89"/>
    <p:sldId id="335" r:id="rId90"/>
    <p:sldId id="339" r:id="rId91"/>
    <p:sldId id="340" r:id="rId92"/>
    <p:sldId id="341" r:id="rId93"/>
    <p:sldId id="345" r:id="rId94"/>
    <p:sldId id="342" r:id="rId95"/>
    <p:sldId id="344" r:id="rId96"/>
    <p:sldId id="343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viewProps" Target="viewProps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6C1E4-96A6-4E61-811F-733679A844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25BC98-D89A-40E7-ABC1-F37837932F62}">
      <dgm:prSet phldrT="[Текст]"/>
      <dgm:spPr/>
      <dgm:t>
        <a:bodyPr/>
        <a:lstStyle/>
        <a:p>
          <a:r>
            <a:rPr lang="ru-RU" dirty="0" smtClean="0"/>
            <a:t>Для выявления  рентген-негативных инородных тел могут применяться другие методы лучевой диагностики,  например,  УЗИ, МРТ.</a:t>
          </a:r>
          <a:endParaRPr lang="ru-RU" dirty="0"/>
        </a:p>
      </dgm:t>
    </dgm:pt>
    <dgm:pt modelId="{4B86110C-308E-416C-A2B1-49BB8A38F620}" type="parTrans" cxnId="{B080658A-CA85-46EB-B828-E4EF3383DE07}">
      <dgm:prSet/>
      <dgm:spPr/>
      <dgm:t>
        <a:bodyPr/>
        <a:lstStyle/>
        <a:p>
          <a:endParaRPr lang="ru-RU"/>
        </a:p>
      </dgm:t>
    </dgm:pt>
    <dgm:pt modelId="{C3ACCC7F-BE37-4E8C-82C6-B29A0D643406}" type="sibTrans" cxnId="{B080658A-CA85-46EB-B828-E4EF3383DE07}">
      <dgm:prSet/>
      <dgm:spPr/>
      <dgm:t>
        <a:bodyPr/>
        <a:lstStyle/>
        <a:p>
          <a:endParaRPr lang="ru-RU"/>
        </a:p>
      </dgm:t>
    </dgm:pt>
    <dgm:pt modelId="{EB6D7D9F-B24F-4F8A-8A15-7D65BE6C645E}" type="pres">
      <dgm:prSet presAssocID="{6786C1E4-96A6-4E61-811F-733679A844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AF5446-5B96-48CC-BC73-66090BCB373C}" type="pres">
      <dgm:prSet presAssocID="{2925BC98-D89A-40E7-ABC1-F37837932F62}" presName="parentText" presStyleLbl="node1" presStyleIdx="0" presStyleCnt="1" custScaleY="45497" custLinFactNeighborX="1569" custLinFactNeighborY="349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80658A-CA85-46EB-B828-E4EF3383DE07}" srcId="{6786C1E4-96A6-4E61-811F-733679A844C8}" destId="{2925BC98-D89A-40E7-ABC1-F37837932F62}" srcOrd="0" destOrd="0" parTransId="{4B86110C-308E-416C-A2B1-49BB8A38F620}" sibTransId="{C3ACCC7F-BE37-4E8C-82C6-B29A0D643406}"/>
    <dgm:cxn modelId="{A4D63504-998D-4BB7-A6FE-E56DC193B04B}" type="presOf" srcId="{2925BC98-D89A-40E7-ABC1-F37837932F62}" destId="{1EAF5446-5B96-48CC-BC73-66090BCB373C}" srcOrd="0" destOrd="0" presId="urn:microsoft.com/office/officeart/2005/8/layout/vList2"/>
    <dgm:cxn modelId="{10F6C971-B92B-4840-B00C-AD3922379575}" type="presOf" srcId="{6786C1E4-96A6-4E61-811F-733679A844C8}" destId="{EB6D7D9F-B24F-4F8A-8A15-7D65BE6C645E}" srcOrd="0" destOrd="0" presId="urn:microsoft.com/office/officeart/2005/8/layout/vList2"/>
    <dgm:cxn modelId="{C0478D5A-1691-4299-A313-BA893DB73E64}" type="presParOf" srcId="{EB6D7D9F-B24F-4F8A-8A15-7D65BE6C645E}" destId="{1EAF5446-5B96-48CC-BC73-66090BCB373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F5446-5B96-48CC-BC73-66090BCB373C}">
      <dsp:nvSpPr>
        <dsp:cNvPr id="0" name=""/>
        <dsp:cNvSpPr/>
      </dsp:nvSpPr>
      <dsp:spPr>
        <a:xfrm>
          <a:off x="0" y="206254"/>
          <a:ext cx="8208912" cy="12339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Для выявления  рентген-негативных инородных тел могут применяться другие методы лучевой диагностики,  например,  УЗИ, МРТ.</a:t>
          </a:r>
          <a:endParaRPr lang="ru-RU" sz="2200" kern="1200" dirty="0"/>
        </a:p>
      </dsp:txBody>
      <dsp:txXfrm>
        <a:off x="60234" y="266488"/>
        <a:ext cx="8088444" cy="1113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C5C20-B91D-4BCC-A74C-6EE9A9EACEF9}" type="datetimeFigureOut">
              <a:rPr lang="ru-RU" smtClean="0"/>
              <a:t>22.12.2015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D2508-BF2C-4F11-8458-61C09C36B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219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D2508-BF2C-4F11-8458-61C09C36BDE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924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D2508-BF2C-4F11-8458-61C09C36BDE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463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D2508-BF2C-4F11-8458-61C09C36BDE5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91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D2508-BF2C-4F11-8458-61C09C36BDE5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6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3677-9D34-41D6-AD21-2EDC6CBAD3C2}" type="datetime1">
              <a:rPr lang="ru-RU" smtClean="0"/>
              <a:t>22.12.2015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ФФМО, кафедра рентгенологии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F1D4-36EE-45AB-BF98-C5FCC9BA0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0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FC47-3EDF-4312-8DEF-790DF131B9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7E116-00FE-4676-AC19-4AA382B7C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ФФМО, кафедра рентгенологии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40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ADC-3CEF-4E97-9E1D-AF639D4252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ФФМО, кафедра рентгенологии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7E116-00FE-4676-AC19-4AA382B7C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56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1A71C-AB5A-4D26-A0F9-E4E76AABBA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ФФМО, кафедра рентгенологии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7E116-00FE-4676-AC19-4AA382B7C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17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DF0E-F620-48C8-9749-01E48F8466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ФФМО, кафедра рентгенологии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7AB90-65DA-4401-9C60-A9E2C74B92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72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BF4C4-F24C-4969-9EDD-BD238240AB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ФФМО, кафедра рентгенологии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78CAB-C6E4-45EC-9F03-B0C5428F26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97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EDA8D-9A41-4243-A8A3-DC21239D51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ФФМО, кафедра рентгенологии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F6EAC-70C7-4AD8-95E5-45655DDA29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38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8D103-7C72-45C0-A2CC-1C24548937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ФФМО, кафедра рентгенологии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89F45-4161-4F47-8100-75A8C655A4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8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E40F-B2DF-46EB-8B45-D87F4DFA3B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ФФМО, кафедра рентгенологии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5D82B-3DF6-4161-B4BA-D35D3B8DBF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9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DF94-7ABA-4A9B-A29B-F784DD5630A4}" type="datetime1">
              <a:rPr lang="ru-RU" smtClean="0">
                <a:solidFill>
                  <a:prstClr val="black"/>
                </a:solidFill>
              </a:rPr>
              <a:t>22.12.2015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ФФМО, кафедра рентгенологии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4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D29B-F929-4498-8040-6483991CD597}" type="datetime1">
              <a:rPr lang="ru-RU" smtClean="0">
                <a:solidFill>
                  <a:prstClr val="black"/>
                </a:solidFill>
              </a:rPr>
              <a:t>22.12.2015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ФФМО, кафедра рентгенологии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6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AC25-1904-4B97-85C6-7B9EDF6B66BA}" type="datetime1">
              <a:rPr lang="ru-RU" smtClean="0">
                <a:solidFill>
                  <a:prstClr val="black"/>
                </a:solidFill>
              </a:rPr>
              <a:t>22.12.2015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ФФМО, кафедра рентгенологии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5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4802-C15D-437C-A703-FE76ACAFB837}" type="datetime1">
              <a:rPr lang="ru-RU" smtClean="0">
                <a:solidFill>
                  <a:prstClr val="black"/>
                </a:solidFill>
              </a:rPr>
              <a:t>22.12.2015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ФФМО, кафедра рентгенологии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6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98D0-EE1A-4592-BF40-1BD32CFB33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ФФМО, кафедра рентгенологии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7E116-00FE-4676-AC19-4AA382B7C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8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514BF-9B86-4837-8B45-08438E4902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ФФМО, кафедра рентгенологии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7E116-00FE-4676-AC19-4AA382B7C5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3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1FFB-D88E-4C35-87F4-CC5AF29B2C63}" type="datetime1">
              <a:rPr lang="ru-RU" smtClean="0">
                <a:solidFill>
                  <a:prstClr val="black"/>
                </a:solidFill>
              </a:rPr>
              <a:t>22.12.2015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ФФМО, кафедра рентгенологии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3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8E479-7C2B-499C-9877-D10AABB68B51}" type="datetime1">
              <a:rPr lang="ru-RU" smtClean="0"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ФФМО, кафедра рентгенологии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AF1D4-36EE-45AB-BF98-C5FCC9BA0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97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9DFB762-FBA9-4B21-9B42-564AF4FC6B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ФФМО, кафедра рентгенологии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B058A4C-A88C-40B6-B387-2B683498DF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904DC-AD4D-45C7-8721-C75363268D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ФФМО, кафедра рентгенологии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D82B-3DF6-4161-B4BA-D35D3B8DBF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2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z="3100" b="1" u="sng" spc="-15" smtClean="0">
                <a:solidFill>
                  <a:srgbClr val="93A299">
                    <a:lumMod val="50000"/>
                  </a:srgbClr>
                </a:solidFill>
                <a:latin typeface="Times New Roman"/>
                <a:ea typeface="Times New Roman"/>
                <a:cs typeface="Calibri"/>
              </a:rPr>
              <a:t>Лекция № 10</a:t>
            </a:r>
            <a:r>
              <a:rPr lang="ru-RU" sz="3100" b="1" smtClean="0">
                <a:solidFill>
                  <a:srgbClr val="93A299">
                    <a:lumMod val="50000"/>
                  </a:srgbClr>
                </a:solidFill>
              </a:rPr>
              <a:t/>
            </a:r>
            <a:br>
              <a:rPr lang="ru-RU" sz="3100" b="1" smtClean="0">
                <a:solidFill>
                  <a:srgbClr val="93A299">
                    <a:lumMod val="50000"/>
                  </a:srgbClr>
                </a:solidFill>
              </a:rPr>
            </a:br>
            <a:r>
              <a:rPr lang="ru-RU" sz="3100" b="1" smtClean="0">
                <a:solidFill>
                  <a:srgbClr val="93A299">
                    <a:lumMod val="50000"/>
                  </a:srgbClr>
                </a:solidFill>
              </a:rPr>
              <a:t>       3</a:t>
            </a:r>
            <a:r>
              <a:rPr lang="ru-RU" sz="3100" b="1" spc="-15" smtClean="0">
                <a:solidFill>
                  <a:srgbClr val="93A299">
                    <a:lumMod val="50000"/>
                  </a:srgbClr>
                </a:solidFill>
                <a:latin typeface="Times New Roman"/>
                <a:ea typeface="Times New Roman"/>
                <a:cs typeface="Calibri"/>
              </a:rPr>
              <a:t> курс,  специальность -</a:t>
            </a:r>
            <a:br>
              <a:rPr lang="ru-RU" sz="3100" b="1" spc="-15" smtClean="0">
                <a:solidFill>
                  <a:srgbClr val="93A299">
                    <a:lumMod val="50000"/>
                  </a:srgbClr>
                </a:solidFill>
                <a:latin typeface="Times New Roman"/>
                <a:ea typeface="Times New Roman"/>
                <a:cs typeface="Calibri"/>
              </a:rPr>
            </a:br>
            <a:r>
              <a:rPr lang="ru-RU" sz="3100" b="1" spc="-15" smtClean="0">
                <a:solidFill>
                  <a:srgbClr val="93A299">
                    <a:lumMod val="50000"/>
                  </a:srgbClr>
                </a:solidFill>
                <a:latin typeface="Times New Roman"/>
                <a:ea typeface="Times New Roman"/>
                <a:cs typeface="Calibri"/>
              </a:rPr>
              <a:t>60201 Стоматология (3 часа). </a:t>
            </a:r>
            <a:r>
              <a:rPr lang="ru-RU" sz="3100" b="1" smtClean="0">
                <a:solidFill>
                  <a:srgbClr val="93A29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b="1" smtClean="0">
                <a:solidFill>
                  <a:srgbClr val="93A29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mtClean="0"/>
              <a:t/>
            </a:r>
            <a:br>
              <a:rPr lang="ru-RU" smtClean="0"/>
            </a:br>
            <a:r>
              <a:rPr lang="ru-RU" sz="3100" b="1" u="sng" spc="-15" smtClean="0">
                <a:latin typeface="Times New Roman"/>
                <a:ea typeface="Times New Roman"/>
                <a:cs typeface="Calibri"/>
              </a:rPr>
              <a:t>Тема: </a:t>
            </a:r>
            <a:r>
              <a:rPr lang="ru-RU" sz="3100" spc="-15" smtClean="0">
                <a:latin typeface="Times New Roman"/>
                <a:ea typeface="Times New Roman"/>
                <a:cs typeface="Calibri"/>
              </a:rPr>
              <a:t>Лучевая диагностика заболеваний  и неотложных состояний  внутренних органов</a:t>
            </a:r>
            <a:r>
              <a:rPr lang="ru-RU" sz="3100" spc="-15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Calibri"/>
              </a:rPr>
              <a:t>.</a:t>
            </a:r>
            <a:r>
              <a:rPr lang="ru-RU" sz="31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7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Принципы рентгенодиагностики.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9892" y="646262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0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" y="10005"/>
            <a:ext cx="9144000" cy="5715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-180528" y="5725005"/>
            <a:ext cx="94330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 наступающим Новым </a:t>
            </a: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одом!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252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Рентгенологические симптомы заболеваний легких.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2" y="632504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ФФМО КАФЕДРА РЕНТГЕНОЛОГИИ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6760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>
                <a:effectLst/>
              </a:rPr>
              <a:t>РЕНТГЕНОЛОГИЧЕСКИЕ СИНДРОМЫ ЗАБОЛЕВАНИЙ ЛЕГКИХ</a:t>
            </a:r>
            <a:r>
              <a:rPr lang="ru-RU" smtClean="0">
                <a:effectLst/>
              </a:rPr>
              <a:t>. </a:t>
            </a:r>
            <a:endParaRPr lang="ru-RU" dirty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4048" y="590863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69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/>
              <a:t>Обширное затемнение –смещение средостения.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558924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90000"/>
                  </a:schemeClr>
                </a:solidFill>
              </a:rPr>
              <a:t>В том  числе  в  результате инородного тела бронха.</a:t>
            </a:r>
            <a:endParaRPr lang="ru-RU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646262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Обширное затемнение.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Обширное затемнение.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646262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Обширное просветление.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8064" y="627796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smtClean="0"/>
              <a:t>Обширное просветление: пневмоторакс и эмфизема.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Повреждения  средостения.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26604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smtClean="0"/>
              <a:t>Медиастинит –воспаление клетчатки средостения. </a:t>
            </a:r>
            <a:endParaRPr lang="ru-RU" sz="36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5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Цель лекции.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9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Пневмомедиастинум.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2834890" y="6489273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solidFill>
                  <a:schemeClr val="bg1"/>
                </a:solidFill>
                <a:latin typeface="Century Gothic"/>
              </a:rPr>
              <a:t>Крас</a:t>
            </a:r>
            <a:r>
              <a:rPr lang="ru-RU" dirty="0" smtClean="0">
                <a:solidFill>
                  <a:schemeClr val="bg1"/>
                </a:solidFill>
                <a:latin typeface="Century Gothic"/>
              </a:rPr>
              <a:t> ГМУ ФФМО, кафедра рентгенологии</a:t>
            </a:r>
            <a:endParaRPr lang="ru-RU" dirty="0">
              <a:solidFill>
                <a:schemeClr val="bg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802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7195138" y="324433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6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/>
              <a:t>Рентгенодиагностика неотложных состояний в кардиологии. </a:t>
            </a: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406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ФФМО КАФЕДРА РЕНТГЕНОЛОГИИ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6022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300" b="1" cap="all" smtClean="0">
                <a:solidFill>
                  <a:schemeClr val="accent2">
                    <a:lumMod val="50000"/>
                  </a:schemeClr>
                </a:solidFill>
              </a:rPr>
              <a:t>Методы исследования сердца и сосудов</a:t>
            </a:r>
            <a:r>
              <a:rPr lang="ru-RU" sz="3700" b="1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43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0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cap="all" smtClean="0">
                <a:solidFill>
                  <a:schemeClr val="accent2">
                    <a:lumMod val="50000"/>
                  </a:schemeClr>
                </a:solidFill>
              </a:rPr>
              <a:t>Семиотика и принципы лучевой диагностики неотложных состояний сердца и сосудов</a:t>
            </a:r>
            <a:r>
              <a:rPr lang="ru-RU" sz="3200" cap="all" smtClean="0">
                <a:solidFill>
                  <a:schemeClr val="accent2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. </a:t>
            </a:r>
            <a:endParaRPr lang="ru-RU" sz="3200" cap="all" dirty="0">
              <a:solidFill>
                <a:schemeClr val="accent2">
                  <a:lumMod val="50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02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3600" smtClean="0"/>
              <a:t>Методы исследования – рентгенография и рентгеноскопия.</a:t>
            </a:r>
            <a:r>
              <a:rPr lang="ru-RU" altLang="ru-RU" sz="4000" smtClean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/>
              <a:t>Патологические конфигурации сердечной тени.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bg1">
                    <a:lumMod val="50000"/>
                  </a:schemeClr>
                </a:solidFill>
              </a:rPr>
              <a:t>Отек легких .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Отек легких – рентгенологическая симптоматика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14037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51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ОТЕК ЛЕГКИХ.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56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лекции.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916832"/>
            <a:ext cx="7924800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ru-RU" sz="2000" dirty="0" smtClean="0"/>
              <a:t>Изучить принципы, методы, основы семиотики лучевой диагностики острых и неотложных состояний легких и плевральной полости.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Изучить принципы, методы, основы семиотики лучевой диагностики острых и неотложных </a:t>
            </a:r>
            <a:r>
              <a:rPr lang="ru-RU" sz="2000" dirty="0" smtClean="0">
                <a:solidFill>
                  <a:prstClr val="black"/>
                </a:solidFill>
              </a:rPr>
              <a:t>состояний сердца и сосудов.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Изучить принципы, методы, основы семиотики лучевой диагностики острых и неотложных </a:t>
            </a:r>
            <a:r>
              <a:rPr lang="ru-RU" sz="2000" dirty="0" smtClean="0">
                <a:solidFill>
                  <a:prstClr val="black"/>
                </a:solidFill>
              </a:rPr>
              <a:t>состояний органов желудочно-кишечного тракта и брюшной полости и забрюшинного пространства.</a:t>
            </a:r>
          </a:p>
          <a:p>
            <a:pPr marL="114300" lvl="0" indent="0"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4. Изучить принц</a:t>
            </a:r>
            <a:r>
              <a:rPr lang="ru-RU" sz="2000" dirty="0">
                <a:solidFill>
                  <a:prstClr val="black"/>
                </a:solidFill>
              </a:rPr>
              <a:t>ипы и методы лучевой диагностики  при  повреждениях  и неотложных состояниях </a:t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prstClr val="black"/>
                </a:solidFill>
              </a:rPr>
              <a:t>головного и спинного </a:t>
            </a:r>
            <a:r>
              <a:rPr lang="ru-RU" sz="2000" dirty="0" smtClean="0">
                <a:solidFill>
                  <a:prstClr val="black"/>
                </a:solidFill>
              </a:rPr>
              <a:t>мозга.</a:t>
            </a:r>
            <a:endParaRPr lang="ru-RU" sz="2000" dirty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endParaRPr lang="ru-RU" sz="20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endParaRPr lang="ru-RU" sz="20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ФФМО, кафедра рентгенологии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24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ОТЕК ЛЕГКИХ.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85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ФФМО КАФЕДРА РЕНТГЕНОЛОГИИ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330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C00000"/>
                </a:solidFill>
              </a:rPr>
              <a:t>ОТЕК ЛЕГКИХ РЕНТГЕНОЛОГИЧЕСКИЕ ПРОЯВЛЕНИЯ.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0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ОТЕК ЛЕГКИХ –РЕНТГЕНОЛОГИЧЕСКАЯ КАРТИНА  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3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C00000"/>
                </a:solidFill>
              </a:rPr>
              <a:t>ОТЕК ЛЕГКИХ-РЕНТГЕНОЛОГИЧЕСКАЯ КАРТИНА.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08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Дистресс синдром ( ШОКОВОЕ ЛЕГКОЕ)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7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C00000"/>
                </a:solidFill>
              </a:rPr>
              <a:t>ДИСТРЕСС СИНДРОМ ВЗРОСЛЫХ (ШОКОВОЕ ЛЕГКОЕ). Некардиогенный отек легких.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65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</a:rPr>
              <a:t>Шоковое легкое – дистресс синдром взрослых. Стадии процесса.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6952910" y="364037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588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</a:rPr>
              <a:t>Шоковое легкое – дистресс синдром взрослых. Стадии процесса.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7096926" y="335234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85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smtClean="0">
                <a:solidFill>
                  <a:srgbClr val="002060"/>
                </a:solidFill>
              </a:rPr>
              <a:t>Шоковое легкое – дистресс синдром взрослых. Стадии процесса</a:t>
            </a:r>
            <a:r>
              <a:rPr lang="ru-RU" smtClean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4748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7096926" y="43165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0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</a:rPr>
              <a:t>Шоковое легкое – дистресс синдром взрослых. Стадии процесса.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6808894" y="364037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44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73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</a:rPr>
              <a:t>Шоковое легкое – дистресс синдром. Дифференциальный диагноз.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487" y="379915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Шоковое легкое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380152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Альвеолярный отек легких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7024918" y="37991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64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Тэла- определение.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1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ТЭЛА – ЭТИОЛОГИЯ.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28620" y="-16004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03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ТЭЛА-РЕНТГЕНОЛОГИЧЕСКАЯ СИМПТОМТИКА.</a:t>
            </a:r>
            <a:endParaRPr lang="ru-RU" sz="3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2248" y="647675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2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C00000"/>
                </a:solidFill>
              </a:rPr>
              <a:t>ТЭЛА РЕНГЕНОДИАГНОСТИКА.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1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100" b="1" smtClean="0">
                <a:solidFill>
                  <a:schemeClr val="tx2">
                    <a:lumMod val="75000"/>
                  </a:schemeClr>
                </a:solidFill>
              </a:rPr>
              <a:t>Неотложные состояния</a:t>
            </a:r>
            <a:br>
              <a:rPr lang="ru-RU" sz="3100" b="1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smtClean="0">
                <a:solidFill>
                  <a:schemeClr val="tx2">
                    <a:lumMod val="75000"/>
                  </a:schemeClr>
                </a:solidFill>
              </a:rPr>
              <a:t> при заболеваниях </a:t>
            </a:r>
            <a:br>
              <a:rPr lang="ru-RU" sz="3100" b="1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smtClean="0">
                <a:solidFill>
                  <a:schemeClr val="tx2">
                    <a:lumMod val="75000"/>
                  </a:schemeClr>
                </a:solidFill>
              </a:rPr>
              <a:t> органов пищеварения</a:t>
            </a:r>
            <a:r>
              <a:rPr lang="ru-RU" sz="3600" b="1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9832" y="3578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4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«Острый живот»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3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МЕТОДЫ ИССЛЕДОВАНИЯ.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attFill prst="lgGrid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Рентгенологическое исследование. Обзорная рентгенография органов брюшной полости. Рентгеноскопия с применением бариевой взвеси.</a:t>
            </a:r>
          </a:p>
          <a:p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Рентгеновская 	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компьютерная томография.</a:t>
            </a:r>
          </a:p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Ультразвуковое исследование.</a:t>
            </a:r>
          </a:p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Магнитно-резонансная томография.</a:t>
            </a:r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968080" cy="365125"/>
          </a:xfrm>
        </p:spPr>
        <p:txBody>
          <a:bodyPr/>
          <a:lstStyle/>
          <a:p>
            <a:r>
              <a:rPr lang="ru-RU" dirty="0" err="1" smtClean="0">
                <a:solidFill>
                  <a:prstClr val="black"/>
                </a:solidFill>
              </a:rPr>
              <a:t>Крас</a:t>
            </a:r>
            <a:r>
              <a:rPr lang="ru-RU" dirty="0" smtClean="0">
                <a:solidFill>
                  <a:prstClr val="black"/>
                </a:solidFill>
              </a:rPr>
              <a:t> ГМУ ФФМО, кафедра рентгенологии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800" b="1" smtClean="0"/>
              <a:t>«Острый живот» - прободение пОлого органа (перфоративная язва ЖЕЛУДКА).</a:t>
            </a:r>
            <a:endParaRPr lang="ru-RU" sz="2800" b="1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6952910" y="432910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7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/>
              <a:t>Методы исследования бронхо-легочной системы.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Осложнения язвенной болезни-перфорация (прободная язва желудка). </a:t>
            </a:r>
            <a:endParaRPr lang="ru-RU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3124200" y="6356350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solidFill>
                  <a:prstClr val="black"/>
                </a:solidFill>
                <a:latin typeface="Century Gothic"/>
              </a:rPr>
              <a:t>Крас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678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«Острый живот» – прободная (перфоративная) язва.</a:t>
            </a:r>
            <a:r>
              <a:rPr lang="ru-RU" sz="4000" smtClean="0">
                <a:solidFill>
                  <a:schemeClr val="tx1"/>
                </a:solidFill>
              </a:rPr>
              <a:t> </a:t>
            </a:r>
            <a:endParaRPr lang="ru-RU" sz="4000" dirty="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3124200" y="6356350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solidFill>
                  <a:prstClr val="black"/>
                </a:solidFill>
                <a:latin typeface="Century Gothic"/>
              </a:rPr>
              <a:t>Крас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6407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smtClean="0">
                <a:solidFill>
                  <a:schemeClr val="tx1"/>
                </a:solidFill>
              </a:rPr>
              <a:t>Острый живот - кишечная непроходимость.</a:t>
            </a:r>
            <a:endParaRPr lang="ru-RU" sz="3600" b="1" dirty="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3124200" y="6356350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Крас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673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sz="4900" b="1" smtClean="0">
                <a:solidFill>
                  <a:schemeClr val="tx1"/>
                </a:solidFill>
                <a:effectLst/>
              </a:rPr>
              <a:t>Острый живот - кишечная непроходимость</a:t>
            </a:r>
            <a:r>
              <a:rPr lang="ru-RU" sz="3600" b="1" smtClean="0">
                <a:solidFill>
                  <a:schemeClr val="tx1"/>
                </a:solidFill>
                <a:effectLst/>
              </a:rPr>
              <a:t>.</a:t>
            </a:r>
            <a:endParaRPr lang="ru-RU" sz="3600" b="1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3124200" y="6356350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Крас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8614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4400" b="1" smtClean="0">
                <a:solidFill>
                  <a:schemeClr val="tx1"/>
                </a:solidFill>
              </a:rPr>
              <a:t>Кишечная непроходимость.</a:t>
            </a:r>
            <a:endParaRPr lang="ru-RU" sz="4400" b="1" dirty="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 rot="5400000">
            <a:off x="6730962" y="3718310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solidFill>
                  <a:prstClr val="black"/>
                </a:solidFill>
                <a:latin typeface="Century Gothic"/>
              </a:rPr>
              <a:t>Крас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38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3124200" y="6356350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Крас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87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Инородные тела</a:t>
            </a:r>
            <a:r>
              <a:rPr lang="ru-RU" b="1" smtClean="0">
                <a:solidFill>
                  <a:schemeClr val="tx1"/>
                </a:solidFill>
                <a:effectLst/>
              </a:rPr>
              <a:t>. </a:t>
            </a:r>
            <a:endParaRPr lang="ru-RU" b="1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17092890"/>
              </p:ext>
            </p:extLst>
          </p:nvPr>
        </p:nvGraphicFramePr>
        <p:xfrm>
          <a:off x="539552" y="4221088"/>
          <a:ext cx="8208912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ижний колонтитул 3"/>
          <p:cNvSpPr txBox="1">
            <a:spLocks/>
          </p:cNvSpPr>
          <p:nvPr/>
        </p:nvSpPr>
        <p:spPr>
          <a:xfrm>
            <a:off x="3124200" y="6356350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Крас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98013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/>
              <a:t>Рентген-контрастные инородные тела пищевода.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323528" y="6367309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solidFill>
                  <a:prstClr val="black"/>
                </a:solidFill>
                <a:latin typeface="Century Gothic"/>
              </a:rPr>
              <a:t>Крас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907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Неотложные состояния при заболеваниях органов пищеварения - инородные тела кишечника.</a:t>
            </a:r>
            <a:r>
              <a:rPr lang="ru-RU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2771800" y="6535122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solidFill>
                  <a:prstClr val="black"/>
                </a:solidFill>
                <a:latin typeface="Century Gothic"/>
              </a:rPr>
              <a:t>Крас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074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600" smtClean="0"/>
              <a:t>Рентген-негативные инородные тела.</a:t>
            </a:r>
            <a:endParaRPr lang="ru-RU" sz="46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 rot="5400000">
            <a:off x="6658954" y="3430278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Крас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0219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smtClean="0"/>
              <a:t>Методы исследования бронхо-легочной системы.</a:t>
            </a:r>
            <a:endParaRPr 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5200" b="1" smtClean="0">
                <a:solidFill>
                  <a:srgbClr val="000000"/>
                </a:solidFill>
              </a:rPr>
              <a:t>Лучевая диагностика неотложных состояний паренхиматозных органов. </a:t>
            </a:r>
            <a:endParaRPr lang="ru-RU" altLang="ru-RU" sz="5200" b="1" dirty="0" smtClean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48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smtClean="0">
                <a:solidFill>
                  <a:schemeClr val="tx2">
                    <a:lumMod val="50000"/>
                  </a:schemeClr>
                </a:solidFill>
              </a:rPr>
              <a:t>Неотложные состояния паренхиматозных органов. </a:t>
            </a:r>
            <a:endParaRPr lang="ru-RU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6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 smtClean="0">
                <a:solidFill>
                  <a:schemeClr val="tx1"/>
                </a:solidFill>
              </a:rPr>
              <a:t>Методы исследования</a:t>
            </a:r>
            <a:r>
              <a:rPr lang="ru-RU" altLang="ru-RU" b="1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altLang="ru-RU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29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 smtClean="0">
                <a:solidFill>
                  <a:schemeClr val="bg2">
                    <a:lumMod val="50000"/>
                  </a:schemeClr>
                </a:solidFill>
              </a:rPr>
              <a:t>МРТ и МР-холангиография.</a:t>
            </a:r>
            <a:endParaRPr lang="ru-RU" altLang="ru-RU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12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МРТ печени и поджелудочной железы – посттравматическая псевдокиста.</a:t>
            </a:r>
            <a:endParaRPr lang="ru-RU" sz="36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9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МРТ печени и поджелудочной железы - псевдокиста.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2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chemeClr val="tx1"/>
                </a:solidFill>
              </a:rPr>
              <a:t>Лучевое исследование почек и мочевыводящих путей.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81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Неотложные состояния.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2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Методы исследования.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4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0" smtClean="0"/>
              <a:t>Цифровые технологии.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0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Экскреторная урография.</a:t>
            </a:r>
            <a:endParaRPr lang="ru-RU" b="1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6952910" y="433045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31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mtClean="0"/>
              <a:t>Гидронефротическая трансформация почки</a:t>
            </a:r>
            <a:r>
              <a:rPr lang="ru-RU" smtClean="0"/>
              <a:t>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7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/>
              <a:t>Абсцесс почки – ультразвуковое исследование.</a:t>
            </a:r>
            <a:endParaRPr lang="ru-RU" sz="4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4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Опухоль почки.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5369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spc="-50" smtClean="0">
                <a:ea typeface="Times New Roman"/>
              </a:rPr>
              <a:t> </a:t>
            </a:r>
            <a:r>
              <a:rPr lang="ru-RU" sz="2800" b="1" spc="-50" smtClean="0">
                <a:ea typeface="Times New Roman"/>
              </a:rPr>
              <a:t>Задачи методов лучевой диагностики при острых и неотложных состояниях в неврологии и нейрохирургии.</a:t>
            </a:r>
            <a:r>
              <a:rPr lang="ru-RU" sz="2800" b="1" spc="-45" smtClean="0">
                <a:ea typeface="Times New Roman"/>
              </a:rPr>
              <a:t/>
            </a:r>
            <a:br>
              <a:rPr lang="ru-RU" sz="2800" b="1" spc="-45" smtClean="0">
                <a:ea typeface="Times New Roman"/>
              </a:rPr>
            </a:br>
            <a:endParaRPr lang="ru-RU" sz="2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8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53695" lvl="0" indent="-365760">
              <a:spcBef>
                <a:spcPts val="0"/>
              </a:spcBef>
            </a:pPr>
            <a:r>
              <a:rPr lang="ru-RU" sz="2500" spc="-50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  <a:t/>
            </a:r>
            <a:br>
              <a:rPr lang="ru-RU" sz="2500" spc="-50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</a:br>
            <a:r>
              <a:rPr lang="ru-RU" sz="2500" spc="-50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  <a:t/>
            </a:r>
            <a:br>
              <a:rPr lang="ru-RU" sz="2500" spc="-50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</a:br>
            <a:r>
              <a:rPr lang="ru-RU" sz="2800" b="1" spc="-50" smtClean="0">
                <a:solidFill>
                  <a:srgbClr val="895D1D"/>
                </a:solidFill>
                <a:ea typeface="Times New Roman"/>
              </a:rPr>
              <a:t>Методы лучевой диагностики при острых и неотложных состояниях в неврологии и нейрохирургии</a:t>
            </a:r>
            <a:r>
              <a:rPr lang="ru-RU" sz="4000" spc="-50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  <a:t>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1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53695" lvl="0" indent="-365760">
              <a:spcBef>
                <a:spcPts val="0"/>
              </a:spcBef>
            </a:pPr>
            <a:r>
              <a:rPr lang="ru-RU" sz="2500" spc="-45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  <a:t/>
            </a:r>
            <a:br>
              <a:rPr lang="ru-RU" sz="2500" spc="-45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</a:br>
            <a:r>
              <a:rPr lang="ru-RU" sz="2500" spc="-45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  <a:t/>
            </a:r>
            <a:br>
              <a:rPr lang="ru-RU" sz="2500" spc="-45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</a:br>
            <a:r>
              <a:rPr lang="ru-RU" sz="2800" b="1" spc="-50" smtClean="0">
                <a:solidFill>
                  <a:srgbClr val="895D1D"/>
                </a:solidFill>
                <a:ea typeface="Times New Roman"/>
              </a:rPr>
              <a:t>Методы лучевой диагностики при острых и неотложных состояниях в неврологии и нейрохирургии</a:t>
            </a:r>
            <a:r>
              <a:rPr lang="ru-RU" sz="4000" spc="-50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  <a:t>. </a:t>
            </a:r>
            <a:r>
              <a:rPr lang="ru-RU" sz="2500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  <a:t/>
            </a:r>
            <a:br>
              <a:rPr lang="ru-RU" sz="2500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spc="-50" smtClean="0">
                <a:solidFill>
                  <a:srgbClr val="895D1D"/>
                </a:solidFill>
                <a:ea typeface="Times New Roman"/>
              </a:rPr>
              <a:t>Методы лучевой диагностики при острых и неотложных состояниях в неврологии и нейрохирургии</a:t>
            </a:r>
            <a:r>
              <a:rPr lang="ru-RU" sz="4000" spc="-50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  <a:t>. </a:t>
            </a:r>
            <a:r>
              <a:rPr lang="ru-RU" sz="4000" spc="-50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1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0" smtClean="0"/>
              <a:t>Цифровые технологии.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7804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ФФМО КАФЕДРА РЕНТГЕНОЛОГИИ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ЧМТ ГЕМАТОМЫ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Чмт</a:t>
            </a:r>
            <a:r>
              <a:rPr lang="ru-RU" dirty="0" smtClean="0"/>
              <a:t>. Гематомы. </a:t>
            </a:r>
            <a:r>
              <a:rPr lang="ru-RU" dirty="0" err="1" smtClean="0"/>
              <a:t>Мрт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t="19778"/>
          <a:stretch/>
        </p:blipFill>
        <p:spPr>
          <a:xfrm>
            <a:off x="0" y="1327354"/>
            <a:ext cx="9144000" cy="5501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99792" y="6309320"/>
            <a:ext cx="3968080" cy="365125"/>
          </a:xfrm>
        </p:spPr>
        <p:txBody>
          <a:bodyPr/>
          <a:lstStyle/>
          <a:p>
            <a:r>
              <a:rPr lang="ru-RU" dirty="0" err="1" smtClean="0">
                <a:solidFill>
                  <a:prstClr val="black"/>
                </a:solidFill>
              </a:rPr>
              <a:t>Крас</a:t>
            </a:r>
            <a:r>
              <a:rPr lang="ru-RU" dirty="0" smtClean="0">
                <a:solidFill>
                  <a:prstClr val="black"/>
                </a:solidFill>
              </a:rPr>
              <a:t> ГМУ ФФМО, кафедра рентгенологии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7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C00000"/>
                </a:solidFill>
              </a:rPr>
              <a:t>МРТ (ДВИ) ПРИ ТРАВМЕ.</a:t>
            </a:r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2699792" y="6309320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solidFill>
                  <a:prstClr val="black"/>
                </a:solidFill>
                <a:latin typeface="Century Gothic"/>
              </a:rPr>
              <a:t>Крас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9587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mtClean="0">
                <a:solidFill>
                  <a:srgbClr val="C00000"/>
                </a:solidFill>
              </a:rPr>
              <a:t/>
            </a:r>
            <a:br>
              <a:rPr lang="ru-RU" smtClean="0">
                <a:solidFill>
                  <a:srgbClr val="C00000"/>
                </a:solidFill>
              </a:rPr>
            </a:br>
            <a:r>
              <a:rPr lang="ru-RU" smtClean="0">
                <a:solidFill>
                  <a:srgbClr val="C00000"/>
                </a:solidFill>
              </a:rPr>
              <a:t>Возможности ДВИ при травматических изменениях головного мозга.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 rot="5400000">
            <a:off x="6370922" y="3646302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solidFill>
                  <a:prstClr val="black"/>
                </a:solidFill>
                <a:latin typeface="Century Gothic"/>
              </a:rPr>
              <a:t>Крас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127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>
            <a:off x="6372200" y="3573016"/>
            <a:ext cx="360040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2699792" y="4779823"/>
            <a:ext cx="360040" cy="216024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ижний колонтитул 3"/>
          <p:cNvSpPr txBox="1">
            <a:spLocks/>
          </p:cNvSpPr>
          <p:nvPr/>
        </p:nvSpPr>
        <p:spPr>
          <a:xfrm rot="5400000">
            <a:off x="6658954" y="3390454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Крас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25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mtClean="0">
                <a:solidFill>
                  <a:srgbClr val="C00000"/>
                </a:solidFill>
              </a:rPr>
              <a:t>Причины, разновидности инсультов. </a:t>
            </a:r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 rot="5400000">
            <a:off x="-1549958" y="3574294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Крас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534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smtClean="0"/>
              <a:t>Лучевая диагностика инсультов (ишемических, геморрагических)</a:t>
            </a:r>
            <a:r>
              <a:rPr lang="ru-RU" smtClean="0"/>
              <a:t>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4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smtClean="0"/>
              <a:t>КЛАССИФИКАЦИЯ ЗАБОЛЕВАНИЙ И ПАТОЛОГИЧЕСКИХ СОСТОЯНИЙ БРОНХОЛЕГОЧНОЙ СИСТЕМЫ.</a:t>
            </a:r>
            <a:r>
              <a:rPr lang="ru-RU" smtClean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6952910" y="440284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ФФМО КАФЕДРА РЕНТГЕНОЛОГИИ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9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smtClean="0">
                <a:solidFill>
                  <a:srgbClr val="895D1D"/>
                </a:solidFill>
              </a:rPr>
              <a:t>Лучевая диагностика инсультов (ишемических, геморрагических).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3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mtClean="0">
                <a:solidFill>
                  <a:srgbClr val="C00000"/>
                </a:solidFill>
              </a:rPr>
              <a:t>Общая семиотика – цитотоксический отек.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 rot="5400000">
            <a:off x="6802970" y="3862326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solidFill>
                  <a:prstClr val="black"/>
                </a:solidFill>
                <a:latin typeface="Century Gothic"/>
              </a:rPr>
              <a:t>Крас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4667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800" smtClean="0">
                <a:solidFill>
                  <a:srgbClr val="C00000"/>
                </a:solidFill>
              </a:rPr>
              <a:t>МРТ в определении</a:t>
            </a:r>
            <a:r>
              <a:rPr lang="en-US" sz="3800" smtClean="0">
                <a:solidFill>
                  <a:srgbClr val="C00000"/>
                </a:solidFill>
              </a:rPr>
              <a:t> </a:t>
            </a:r>
            <a:r>
              <a:rPr lang="ru-RU" sz="3800" smtClean="0">
                <a:solidFill>
                  <a:srgbClr val="C00000"/>
                </a:solidFill>
              </a:rPr>
              <a:t>ишемических</a:t>
            </a:r>
            <a:r>
              <a:rPr lang="en-US" sz="3800" smtClean="0">
                <a:solidFill>
                  <a:srgbClr val="C00000"/>
                </a:solidFill>
              </a:rPr>
              <a:t/>
            </a:r>
            <a:br>
              <a:rPr lang="en-US" sz="3800" smtClean="0">
                <a:solidFill>
                  <a:srgbClr val="C00000"/>
                </a:solidFill>
              </a:rPr>
            </a:br>
            <a:r>
              <a:rPr lang="ru-RU" sz="3800" smtClean="0">
                <a:solidFill>
                  <a:srgbClr val="C00000"/>
                </a:solidFill>
              </a:rPr>
              <a:t>инсультов</a:t>
            </a:r>
            <a:r>
              <a:rPr lang="ru-RU" sz="3200" smtClean="0">
                <a:ln>
                  <a:noFill/>
                </a:ln>
                <a:solidFill>
                  <a:srgbClr val="CC3100"/>
                </a:solidFill>
                <a:effectLst/>
                <a:latin typeface="Arial" charset="0"/>
              </a:rPr>
              <a:t>.</a:t>
            </a:r>
            <a:r>
              <a:rPr lang="ru-RU" sz="3200" smtClean="0">
                <a:ln>
                  <a:noFill/>
                </a:ln>
                <a:effectLst/>
                <a:latin typeface="Arial" charset="0"/>
              </a:rPr>
              <a:t> </a:t>
            </a:r>
            <a:endParaRPr lang="ru-RU" sz="3200" dirty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2699792" y="6376243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solidFill>
                  <a:prstClr val="black"/>
                </a:solidFill>
                <a:latin typeface="Century Gothic"/>
              </a:rPr>
              <a:t>Крас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3396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spc="-10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МР-ангиография  в определении</a:t>
            </a:r>
            <a:r>
              <a:rPr lang="en-US" sz="3200" b="0" spc="-10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/>
            </a:r>
            <a:br>
              <a:rPr lang="en-US" sz="3200" b="0" spc="-10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</a:br>
            <a:r>
              <a:rPr lang="ru-RU" sz="3200" b="0" spc="-10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инсультов</a:t>
            </a:r>
            <a:r>
              <a:rPr lang="ru-RU" sz="2800" b="0" spc="-100" smtClean="0">
                <a:ln>
                  <a:noFill/>
                </a:ln>
                <a:solidFill>
                  <a:srgbClr val="CC3100"/>
                </a:solidFill>
                <a:latin typeface="Arial" charset="0"/>
                <a:ea typeface="+mj-ea"/>
                <a:cs typeface="+mj-cs"/>
              </a:rPr>
              <a:t>.</a:t>
            </a:r>
            <a:r>
              <a:rPr lang="ru-RU" sz="2800" b="0" spc="-100" smtClean="0">
                <a:ln>
                  <a:noFill/>
                </a:ln>
                <a:solidFill>
                  <a:srgbClr val="F9F9F9"/>
                </a:solidFill>
                <a:latin typeface="Arial" charset="0"/>
                <a:ea typeface="+mj-ea"/>
                <a:cs typeface="+mj-cs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1043608" y="6335428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solidFill>
                  <a:prstClr val="black"/>
                </a:solidFill>
                <a:latin typeface="Century Gothic"/>
              </a:rPr>
              <a:t>Крас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157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800" smtClean="0">
                <a:ln>
                  <a:noFill/>
                </a:ln>
                <a:solidFill>
                  <a:srgbClr val="CC3100"/>
                </a:solidFill>
                <a:effectLst/>
                <a:latin typeface="Arial" charset="0"/>
              </a:rPr>
              <a:t>МРТ в определении геморрагических инсультов.</a:t>
            </a:r>
            <a:endParaRPr lang="ru-RU" sz="3800" dirty="0">
              <a:ln>
                <a:noFill/>
              </a:ln>
              <a:solidFill>
                <a:srgbClr val="CC3100"/>
              </a:solidFill>
              <a:effectLst/>
              <a:latin typeface="Arial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 rot="5400000">
            <a:off x="6730962" y="3430278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Крас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0867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smtClean="0">
                <a:solidFill>
                  <a:srgbClr val="C00000"/>
                </a:solidFill>
              </a:rPr>
              <a:t>МРТ ПРИ ГЕМОРРАГИЧЕСКИХ ИНСУЛЬТАХ.</a:t>
            </a:r>
            <a:endParaRPr lang="ru-RU" sz="33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2699792" y="6309320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solidFill>
                  <a:prstClr val="black"/>
                </a:solidFill>
                <a:latin typeface="Century Gothic"/>
              </a:rPr>
              <a:t>Крас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413411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smtClean="0"/>
              <a:t>СИНДРОМ ПОВЫШЕНИЯ ВЧД</a:t>
            </a:r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spc="-50" smtClean="0">
                <a:solidFill>
                  <a:srgbClr val="895D1D"/>
                </a:solidFill>
                <a:ea typeface="Times New Roman"/>
              </a:rPr>
              <a:t>Методы лучевой диагностики при острых и неотложных состояниях в неврологии и нейрохирургии</a:t>
            </a:r>
            <a:r>
              <a:rPr lang="ru-RU" sz="4000" spc="-50" smtClean="0">
                <a:solidFill>
                  <a:prstClr val="black">
                    <a:lumMod val="85000"/>
                    <a:lumOff val="15000"/>
                  </a:prstClr>
                </a:solidFill>
                <a:ea typeface="Times New Roman"/>
                <a:cs typeface="+mn-cs"/>
              </a:rPr>
              <a:t>. </a:t>
            </a:r>
            <a:r>
              <a:rPr lang="ru-RU" sz="2800" b="1" spc="-50" smtClean="0">
                <a:solidFill>
                  <a:srgbClr val="895D1D"/>
                </a:solidFill>
                <a:ea typeface="Times New Roman"/>
              </a:rPr>
              <a:t>Вертеброгенный болевой синдром.</a:t>
            </a:r>
            <a:endParaRPr lang="ru-RU" sz="2800" b="1" spc="-50" dirty="0">
              <a:solidFill>
                <a:srgbClr val="895D1D"/>
              </a:solidFill>
              <a:ea typeface="Times New Roman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 rot="5400000">
            <a:off x="-1621966" y="3574294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Крас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44889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Список литературы: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 txBox="1">
            <a:spLocks/>
          </p:cNvSpPr>
          <p:nvPr/>
        </p:nvSpPr>
        <p:spPr>
          <a:xfrm>
            <a:off x="3124200" y="6356350"/>
            <a:ext cx="396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solidFill>
                  <a:prstClr val="black"/>
                </a:solidFill>
                <a:latin typeface="Century Gothic"/>
              </a:rPr>
              <a:t>Крас</a:t>
            </a:r>
            <a:r>
              <a:rPr lang="ru-RU" dirty="0" smtClean="0">
                <a:solidFill>
                  <a:prstClr val="black"/>
                </a:solidFill>
                <a:latin typeface="Century Gothic"/>
              </a:rPr>
              <a:t> ГМУ ФФМО, кафедра рентгенологии</a:t>
            </a:r>
            <a:endParaRPr lang="ru-RU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3928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876</Words>
  <Application>Microsoft Office PowerPoint</Application>
  <PresentationFormat>Экран (4:3)</PresentationFormat>
  <Paragraphs>173</Paragraphs>
  <Slides>101</Slides>
  <Notes>4</Notes>
  <HiddenSlides>1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101</vt:i4>
      </vt:variant>
    </vt:vector>
  </HeadingPairs>
  <TitlesOfParts>
    <vt:vector size="104" baseType="lpstr">
      <vt:lpstr>Тема Office</vt:lpstr>
      <vt:lpstr>Аптека</vt:lpstr>
      <vt:lpstr>1_Тема Office</vt:lpstr>
      <vt:lpstr>          Лекция № 10        3 курс,  специальность - 60201 Стоматология (3 часа).   Тема: Лучевая диагностика заболеваний  и неотложных состояний  внутренних органов. </vt:lpstr>
      <vt:lpstr>Цель лекции.</vt:lpstr>
      <vt:lpstr>Задачи лекции.</vt:lpstr>
      <vt:lpstr>Презентация PowerPoint</vt:lpstr>
      <vt:lpstr>Методы исследования бронхо-легочной системы.</vt:lpstr>
      <vt:lpstr>Методы исследования бронхо-легочной системы.</vt:lpstr>
      <vt:lpstr>Цифровые технологии.</vt:lpstr>
      <vt:lpstr>Цифровые технологии.</vt:lpstr>
      <vt:lpstr>КЛАССИФИКАЦИЯ ЗАБОЛЕВАНИЙ И ПАТОЛОГИЧЕСКИХ СОСТОЯНИЙ БРОНХОЛЕГОЧНОЙ СИСТЕМЫ. </vt:lpstr>
      <vt:lpstr>Принципы рентгенодиагностики.</vt:lpstr>
      <vt:lpstr>Рентгенологические симптомы заболеваний легких.</vt:lpstr>
      <vt:lpstr>РЕНТГЕНОЛОГИЧЕСКИЕ СИНДРОМЫ ЗАБОЛЕВАНИЙ ЛЕГКИХ. </vt:lpstr>
      <vt:lpstr>Обширное затемнение –смещение средостения.</vt:lpstr>
      <vt:lpstr>Обширное затемнение.</vt:lpstr>
      <vt:lpstr>Обширное затемнение. </vt:lpstr>
      <vt:lpstr>Обширное просветление.</vt:lpstr>
      <vt:lpstr>Обширное просветление: пневмоторакс и эмфизема.</vt:lpstr>
      <vt:lpstr>Повреждения  средостения. </vt:lpstr>
      <vt:lpstr>Медиастинит –воспаление клетчатки средостения. </vt:lpstr>
      <vt:lpstr>Пневмомедиастинум.</vt:lpstr>
      <vt:lpstr>Презентация PowerPoint</vt:lpstr>
      <vt:lpstr>Рентгенодиагностика неотложных состояний в кардиологии. </vt:lpstr>
      <vt:lpstr>Методы исследования сердца и сосудов.</vt:lpstr>
      <vt:lpstr>Семиотика и принципы лучевой диагностики неотложных состояний сердца и сосудов. </vt:lpstr>
      <vt:lpstr>Методы исследования – рентгенография и рентгеноскопия. </vt:lpstr>
      <vt:lpstr>Патологические конфигурации сердечной тени.</vt:lpstr>
      <vt:lpstr>Отек легких .</vt:lpstr>
      <vt:lpstr>Отек легких – рентгенологическая симптоматика </vt:lpstr>
      <vt:lpstr>ОТЕК ЛЕГКИХ.</vt:lpstr>
      <vt:lpstr>ОТЕК ЛЕГКИХ.</vt:lpstr>
      <vt:lpstr>ОТЕК ЛЕГКИХ РЕНТГЕНОЛОГИЧЕСКИЕ ПРОЯВЛЕНИЯ.</vt:lpstr>
      <vt:lpstr>ОТЕК ЛЕГКИХ –РЕНТГЕНОЛОГИЧЕСКАЯ КАРТИНА  </vt:lpstr>
      <vt:lpstr>ОТЕК ЛЕГКИХ-РЕНТГЕНОЛОГИЧЕСКАЯ КАРТИНА.</vt:lpstr>
      <vt:lpstr>Дистресс синдром ( ШОКОВОЕ ЛЕГКОЕ)</vt:lpstr>
      <vt:lpstr>ДИСТРЕСС СИНДРОМ ВЗРОСЛЫХ (ШОКОВОЕ ЛЕГКОЕ). Некардиогенный отек легких.</vt:lpstr>
      <vt:lpstr>Шоковое легкое – дистресс синдром взрослых. Стадии процесса. </vt:lpstr>
      <vt:lpstr>Шоковое легкое – дистресс синдром взрослых. Стадии процесса. </vt:lpstr>
      <vt:lpstr>Шоковое легкое – дистресс синдром взрослых. Стадии процесса. </vt:lpstr>
      <vt:lpstr>Шоковое легкое – дистресс синдром взрослых. Стадии процесса. </vt:lpstr>
      <vt:lpstr>Шоковое легкое – дистресс синдром. Дифференциальный диагноз.</vt:lpstr>
      <vt:lpstr>Тэла- определение.</vt:lpstr>
      <vt:lpstr>ТЭЛА – ЭТИОЛОГИЯ.</vt:lpstr>
      <vt:lpstr> ТЭЛА-РЕНТГЕНОЛОГИЧЕСКАЯ СИМПТОМТИКА.</vt:lpstr>
      <vt:lpstr>ТЭЛА РЕНГЕНОДИАГНОСТИКА.</vt:lpstr>
      <vt:lpstr>Презентация PowerPoint</vt:lpstr>
      <vt:lpstr> Неотложные состояния  при заболеваниях   органов пищеварения.</vt:lpstr>
      <vt:lpstr>«Острый живот»</vt:lpstr>
      <vt:lpstr>МЕТОДЫ ИССЛЕДОВАНИЯ.</vt:lpstr>
      <vt:lpstr>«Острый живот» - прободение пОлого органа (перфоративная язва ЖЕЛУДКА).</vt:lpstr>
      <vt:lpstr>Осложнения язвенной болезни-перфорация (прободная язва желудка). </vt:lpstr>
      <vt:lpstr>«Острый живот» – прободная (перфоративная) язва. </vt:lpstr>
      <vt:lpstr>Острый живот - кишечная непроходимость.</vt:lpstr>
      <vt:lpstr>Острый живот - кишечная непроходимость.</vt:lpstr>
      <vt:lpstr>Кишечная непроходимость.</vt:lpstr>
      <vt:lpstr>Презентация PowerPoint</vt:lpstr>
      <vt:lpstr>Инородные тела. </vt:lpstr>
      <vt:lpstr>Рентген-контрастные инородные тела пищевода.</vt:lpstr>
      <vt:lpstr>Неотложные состояния при заболеваниях органов пищеварения - инородные тела кишечника. </vt:lpstr>
      <vt:lpstr>Рентген-негативные инородные тела.</vt:lpstr>
      <vt:lpstr>Лучевая диагностика неотложных состояний паренхиматозных органов. </vt:lpstr>
      <vt:lpstr>Неотложные состояния паренхиматозных органов. </vt:lpstr>
      <vt:lpstr>Методы исследования.</vt:lpstr>
      <vt:lpstr>МРТ и МР-холангиография.</vt:lpstr>
      <vt:lpstr>Презентация PowerPoint</vt:lpstr>
      <vt:lpstr>МРТ печени и поджелудочной железы – посттравматическая псевдокиста.</vt:lpstr>
      <vt:lpstr>МРТ печени и поджелудочной железы - псевдокиста.</vt:lpstr>
      <vt:lpstr>Лучевое исследование почек и мочевыводящих путей.</vt:lpstr>
      <vt:lpstr>Неотложные состояния.</vt:lpstr>
      <vt:lpstr>Методы исследования.</vt:lpstr>
      <vt:lpstr>Экскреторная урография.</vt:lpstr>
      <vt:lpstr>Гидронефротическая трансформация почки. </vt:lpstr>
      <vt:lpstr>Абсцесс почки – ультразвуковое исследование.</vt:lpstr>
      <vt:lpstr>Опухоль почки.</vt:lpstr>
      <vt:lpstr>Презентация PowerPoint</vt:lpstr>
      <vt:lpstr> Задачи методов лучевой диагностики при острых и неотложных состояниях в неврологии и нейрохирургии. </vt:lpstr>
      <vt:lpstr>  Методы лучевой диагностики при острых и неотложных состояниях в неврологии и нейрохирургии. </vt:lpstr>
      <vt:lpstr>  Методы лучевой диагностики при острых и неотложных состояниях в неврологии и нейрохирургии.  </vt:lpstr>
      <vt:lpstr>Методы лучевой диагностики при острых и неотложных состояниях в неврологии и нейрохирургии.  </vt:lpstr>
      <vt:lpstr>Презентация PowerPoint</vt:lpstr>
      <vt:lpstr>Презентация PowerPoint</vt:lpstr>
      <vt:lpstr>ЧМТ ГЕМАТОМЫ</vt:lpstr>
      <vt:lpstr>Чмт. Гематомы. Мрт. </vt:lpstr>
      <vt:lpstr>МРТ (ДВИ) ПРИ ТРАВМЕ.</vt:lpstr>
      <vt:lpstr> Возможности ДВИ при травматических изменениях головного мозга.</vt:lpstr>
      <vt:lpstr>Презентация PowerPoint</vt:lpstr>
      <vt:lpstr>Презентация PowerPoint</vt:lpstr>
      <vt:lpstr>Презентация PowerPoint</vt:lpstr>
      <vt:lpstr>Причины, разновидности инсультов. </vt:lpstr>
      <vt:lpstr>Лучевая диагностика инсультов (ишемических, геморрагических). </vt:lpstr>
      <vt:lpstr>Лучевая диагностика инсультов (ишемических, геморрагических).</vt:lpstr>
      <vt:lpstr>Общая семиотика – цитотоксический отек.</vt:lpstr>
      <vt:lpstr>МРТ в определении ишемических инсультов. </vt:lpstr>
      <vt:lpstr>МР-ангиография  в определении инсультов. </vt:lpstr>
      <vt:lpstr>МРТ в определении геморрагических инсультов.</vt:lpstr>
      <vt:lpstr>МРТ ПРИ ГЕМОРРАГИЧЕСКИХ ИНСУЛЬТАХ.</vt:lpstr>
      <vt:lpstr>СИНДРОМ ПОВЫШЕНИЯ ВЧД</vt:lpstr>
      <vt:lpstr>Методы лучевой диагностики при острых и неотложных состояниях в неврологии и нейрохирургии. Вертеброгенный болевой синдром.</vt:lpstr>
      <vt:lpstr>Презентация PowerPoint</vt:lpstr>
      <vt:lpstr>Список литературы: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 10        3 курс,  специальность - 60201 Стоматология (3 часа).   Тема: Лучевая диагностика заболеваний  и неотложных состояний  внутренних органов.</dc:title>
  <dc:creator>Гуничева</dc:creator>
  <cp:lastModifiedBy>User</cp:lastModifiedBy>
  <cp:revision>19</cp:revision>
  <dcterms:created xsi:type="dcterms:W3CDTF">2014-01-22T03:24:27Z</dcterms:created>
  <dcterms:modified xsi:type="dcterms:W3CDTF">2015-12-22T15:08:01Z</dcterms:modified>
</cp:coreProperties>
</file>