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85" r:id="rId5"/>
    <p:sldId id="278" r:id="rId6"/>
    <p:sldId id="286" r:id="rId7"/>
    <p:sldId id="279" r:id="rId8"/>
    <p:sldId id="280" r:id="rId9"/>
    <p:sldId id="281" r:id="rId10"/>
    <p:sldId id="282" r:id="rId11"/>
    <p:sldId id="283" r:id="rId12"/>
    <p:sldId id="284" r:id="rId13"/>
    <p:sldId id="27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 varScale="1">
        <p:scale>
          <a:sx n="65" d="100"/>
          <a:sy n="65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Острые нарушения мозгового кровообращения. ПНМК, инсульты, ДЭ. Диагностика, восстановительное </a:t>
            </a:r>
            <a:r>
              <a:rPr lang="ru-RU" sz="2000" b="1" dirty="0" smtClean="0"/>
              <a:t>обучение»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6</a:t>
            </a:r>
            <a:r>
              <a:rPr lang="ru-RU" sz="2000" dirty="0" smtClean="0"/>
              <a:t> по дисциплине </a:t>
            </a:r>
            <a:r>
              <a:rPr lang="ru-RU" sz="2000" b="1" dirty="0" err="1"/>
              <a:t>Спецпрактикум</a:t>
            </a:r>
            <a:r>
              <a:rPr lang="ru-RU" sz="2000" b="1" dirty="0"/>
              <a:t> по восстановительному обучению с </a:t>
            </a:r>
            <a:r>
              <a:rPr lang="ru-RU" sz="2000" b="1" dirty="0" err="1"/>
              <a:t>супервизией</a:t>
            </a:r>
            <a:r>
              <a:rPr lang="ru-RU" sz="2000" dirty="0" smtClean="0"/>
              <a:t> для </a:t>
            </a:r>
            <a:r>
              <a:rPr lang="ru-RU" sz="2000" dirty="0"/>
              <a:t>студентов 5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(</a:t>
            </a:r>
            <a:r>
              <a:rPr lang="ru-RU" sz="2000" dirty="0" smtClean="0"/>
              <a:t>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А. Тактика при ишемическом инсульте</a:t>
            </a:r>
            <a:r>
              <a:rPr lang="ru-RU" b="1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По показаниям – обеспечение </a:t>
            </a:r>
            <a:r>
              <a:rPr lang="ru-RU" dirty="0" err="1"/>
              <a:t>оксигенации</a:t>
            </a:r>
            <a:r>
              <a:rPr lang="ru-RU" dirty="0"/>
              <a:t> (постановка воздуховода; перевод больного на ИВЛ)</a:t>
            </a:r>
          </a:p>
          <a:p>
            <a:r>
              <a:rPr lang="ru-RU" dirty="0"/>
              <a:t>2. Коррекция АД если оно превышает 190–200/100–105 мм </a:t>
            </a:r>
            <a:r>
              <a:rPr lang="ru-RU" dirty="0" err="1"/>
              <a:t>рт.ст</a:t>
            </a:r>
            <a:r>
              <a:rPr lang="ru-RU" dirty="0"/>
              <a:t>. (бета-адреноблокаторы (</a:t>
            </a:r>
            <a:r>
              <a:rPr lang="ru-RU" dirty="0" err="1"/>
              <a:t>обзидан</a:t>
            </a:r>
            <a:r>
              <a:rPr lang="ru-RU" dirty="0"/>
              <a:t>, </a:t>
            </a:r>
            <a:r>
              <a:rPr lang="ru-RU" dirty="0" err="1"/>
              <a:t>атенолол</a:t>
            </a:r>
            <a:r>
              <a:rPr lang="ru-RU" dirty="0"/>
              <a:t>)); блокаторов АПФ (</a:t>
            </a:r>
            <a:r>
              <a:rPr lang="ru-RU" dirty="0" err="1"/>
              <a:t>энап</a:t>
            </a:r>
            <a:r>
              <a:rPr lang="ru-RU" dirty="0"/>
              <a:t>).</a:t>
            </a:r>
          </a:p>
          <a:p>
            <a:r>
              <a:rPr lang="ru-RU" dirty="0"/>
              <a:t>3. </a:t>
            </a:r>
            <a:r>
              <a:rPr lang="ru-RU" dirty="0" err="1"/>
              <a:t>Реперфузия</a:t>
            </a:r>
            <a:r>
              <a:rPr lang="ru-RU" dirty="0"/>
              <a:t> (тканевой активатор </a:t>
            </a:r>
            <a:r>
              <a:rPr lang="ru-RU" dirty="0" err="1"/>
              <a:t>плазминогена</a:t>
            </a:r>
            <a:r>
              <a:rPr lang="ru-RU" dirty="0"/>
              <a:t> 0,9 мг/кг веса: 10% препарата вводят </a:t>
            </a:r>
            <a:r>
              <a:rPr lang="ru-RU" dirty="0" err="1"/>
              <a:t>струйно</a:t>
            </a:r>
            <a:r>
              <a:rPr lang="ru-RU" dirty="0"/>
              <a:t>, оставшуюся часть – в/в кап. в течение часа)</a:t>
            </a:r>
          </a:p>
          <a:p>
            <a:r>
              <a:rPr lang="ru-RU" dirty="0"/>
              <a:t>4. Профилактика </a:t>
            </a:r>
            <a:r>
              <a:rPr lang="ru-RU" dirty="0" err="1"/>
              <a:t>ретромбоза</a:t>
            </a:r>
            <a:r>
              <a:rPr lang="ru-RU" dirty="0"/>
              <a:t> (</a:t>
            </a:r>
            <a:r>
              <a:rPr lang="ru-RU" dirty="0" err="1"/>
              <a:t>фраксипарин</a:t>
            </a:r>
            <a:r>
              <a:rPr lang="ru-RU" dirty="0"/>
              <a:t> 7,5 тыс. ЕД 2 раза в день под контролем свертывания крови; аспирин 1 мг/кг массы тела 1 раз в день; тромб-асс 50, 100 мг; аспирин </a:t>
            </a:r>
            <a:r>
              <a:rPr lang="ru-RU" dirty="0" err="1"/>
              <a:t>кардио</a:t>
            </a:r>
            <a:r>
              <a:rPr lang="ru-RU" dirty="0"/>
              <a:t>; </a:t>
            </a:r>
            <a:r>
              <a:rPr lang="ru-RU" dirty="0" err="1"/>
              <a:t>дипиридамол</a:t>
            </a:r>
            <a:r>
              <a:rPr lang="ru-RU" dirty="0"/>
              <a:t> 75-150 мг/</a:t>
            </a:r>
            <a:r>
              <a:rPr lang="ru-RU" dirty="0" err="1"/>
              <a:t>сут</a:t>
            </a:r>
            <a:r>
              <a:rPr lang="ru-RU" dirty="0"/>
              <a:t>; </a:t>
            </a:r>
            <a:r>
              <a:rPr lang="ru-RU" dirty="0" err="1"/>
              <a:t>тиклид</a:t>
            </a:r>
            <a:r>
              <a:rPr lang="ru-RU" dirty="0"/>
              <a:t> 0,25-2 раза в день)</a:t>
            </a:r>
          </a:p>
          <a:p>
            <a:r>
              <a:rPr lang="ru-RU" dirty="0"/>
              <a:t>5. </a:t>
            </a:r>
            <a:r>
              <a:rPr lang="ru-RU" dirty="0" err="1"/>
              <a:t>Гемодилюция</a:t>
            </a:r>
            <a:r>
              <a:rPr lang="ru-RU" dirty="0"/>
              <a:t>: </a:t>
            </a:r>
            <a:r>
              <a:rPr lang="ru-RU" dirty="0" err="1"/>
              <a:t>реополиглюкин</a:t>
            </a:r>
            <a:r>
              <a:rPr lang="ru-RU" dirty="0"/>
              <a:t> 400-800 мл/</a:t>
            </a:r>
            <a:r>
              <a:rPr lang="ru-RU" dirty="0" err="1"/>
              <a:t>сут</a:t>
            </a:r>
            <a:r>
              <a:rPr lang="ru-RU" dirty="0"/>
              <a:t>. в/в </a:t>
            </a:r>
            <a:r>
              <a:rPr lang="ru-RU" dirty="0" err="1"/>
              <a:t>капельно</a:t>
            </a:r>
            <a:r>
              <a:rPr lang="ru-RU" dirty="0"/>
              <a:t> №7.</a:t>
            </a:r>
          </a:p>
          <a:p>
            <a:r>
              <a:rPr lang="ru-RU" dirty="0"/>
              <a:t>6. Вазодилататоры (</a:t>
            </a:r>
            <a:r>
              <a:rPr lang="ru-RU" dirty="0" err="1"/>
              <a:t>трентал</a:t>
            </a:r>
            <a:r>
              <a:rPr lang="ru-RU" dirty="0"/>
              <a:t> 5 мл в/в кап в 250 мл 0,9% </a:t>
            </a:r>
            <a:r>
              <a:rPr lang="ru-RU" dirty="0" err="1"/>
              <a:t>NaCl</a:t>
            </a:r>
            <a:r>
              <a:rPr lang="ru-RU" dirty="0"/>
              <a:t>)</a:t>
            </a:r>
          </a:p>
          <a:p>
            <a:r>
              <a:rPr lang="ru-RU" dirty="0"/>
              <a:t>7. </a:t>
            </a:r>
            <a:r>
              <a:rPr lang="ru-RU" dirty="0" err="1"/>
              <a:t>Нейропротекторы</a:t>
            </a:r>
            <a:r>
              <a:rPr lang="ru-RU" dirty="0"/>
              <a:t>: (</a:t>
            </a:r>
            <a:r>
              <a:rPr lang="ru-RU" dirty="0" err="1"/>
              <a:t>мексидол</a:t>
            </a:r>
            <a:r>
              <a:rPr lang="ru-RU" dirty="0"/>
              <a:t> 5% – 2-4 мл 100 мг в/м 2 раза в день в течение 14 дней, </a:t>
            </a:r>
            <a:r>
              <a:rPr lang="ru-RU" dirty="0" err="1"/>
              <a:t>актовегин</a:t>
            </a:r>
            <a:r>
              <a:rPr lang="ru-RU" dirty="0"/>
              <a:t> 20-40 мл в/в № 10-15, </a:t>
            </a:r>
            <a:r>
              <a:rPr lang="ru-RU" dirty="0" err="1"/>
              <a:t>се­макс</a:t>
            </a:r>
            <a:r>
              <a:rPr lang="ru-RU" dirty="0"/>
              <a:t> 12-18 мг в 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err="1"/>
              <a:t>интраназально</a:t>
            </a:r>
            <a:r>
              <a:rPr lang="ru-RU" dirty="0"/>
              <a:t>).</a:t>
            </a:r>
          </a:p>
          <a:p>
            <a:r>
              <a:rPr lang="ru-RU" dirty="0"/>
              <a:t>8. Борьба с отеком мозга и внутричерепной гипертензией (</a:t>
            </a:r>
            <a:r>
              <a:rPr lang="ru-RU" u="sng" dirty="0"/>
              <a:t>гипервентиляция</a:t>
            </a:r>
            <a:r>
              <a:rPr lang="ru-RU" dirty="0"/>
              <a:t>; </a:t>
            </a:r>
            <a:r>
              <a:rPr lang="ru-RU" u="sng" dirty="0" err="1"/>
              <a:t>осмодиуретики</a:t>
            </a:r>
            <a:r>
              <a:rPr lang="ru-RU" dirty="0"/>
              <a:t>: </a:t>
            </a:r>
            <a:r>
              <a:rPr lang="ru-RU" dirty="0" err="1"/>
              <a:t>глицерол</a:t>
            </a:r>
            <a:r>
              <a:rPr lang="ru-RU" dirty="0"/>
              <a:t> 10% – 500-1000 мл в/в </a:t>
            </a:r>
            <a:r>
              <a:rPr lang="ru-RU" dirty="0" err="1"/>
              <a:t>капельно</a:t>
            </a:r>
            <a:r>
              <a:rPr lang="ru-RU" dirty="0"/>
              <a:t> 1 раз в день; </a:t>
            </a:r>
            <a:r>
              <a:rPr lang="ru-RU" dirty="0" err="1"/>
              <a:t>маннитол</a:t>
            </a:r>
            <a:r>
              <a:rPr lang="ru-RU" dirty="0"/>
              <a:t> 0,5-1,5 г/кг в/в </a:t>
            </a:r>
            <a:r>
              <a:rPr lang="ru-RU" dirty="0" err="1"/>
              <a:t>в</a:t>
            </a:r>
            <a:r>
              <a:rPr lang="ru-RU" dirty="0"/>
              <a:t> течение 20 минут, затем 1/2 дозы (0,25-0,5 г/кг) – каждые 3-4 часа первые 3-4 дня; глицерин 0,5-1 г/кг </a:t>
            </a:r>
            <a:r>
              <a:rPr lang="ru-RU" dirty="0" err="1"/>
              <a:t>per</a:t>
            </a:r>
            <a:r>
              <a:rPr lang="ru-RU" dirty="0"/>
              <a:t> </a:t>
            </a:r>
            <a:r>
              <a:rPr lang="ru-RU" dirty="0" err="1"/>
              <a:t>os</a:t>
            </a:r>
            <a:r>
              <a:rPr lang="ru-RU" dirty="0"/>
              <a:t> каждые 3-4 часа первые 3-4 дня).</a:t>
            </a:r>
          </a:p>
          <a:p>
            <a:r>
              <a:rPr lang="ru-RU" dirty="0"/>
              <a:t>9. Снижение </a:t>
            </a:r>
            <a:r>
              <a:rPr lang="ru-RU" dirty="0" err="1"/>
              <a:t>спастичности</a:t>
            </a:r>
            <a:r>
              <a:rPr lang="ru-RU" dirty="0"/>
              <a:t> – </a:t>
            </a:r>
            <a:r>
              <a:rPr lang="ru-RU" dirty="0" err="1"/>
              <a:t>миорелаксанты</a:t>
            </a:r>
            <a:r>
              <a:rPr lang="ru-RU" dirty="0"/>
              <a:t>: </a:t>
            </a:r>
            <a:r>
              <a:rPr lang="ru-RU" dirty="0" err="1"/>
              <a:t>мидокалм</a:t>
            </a:r>
            <a:r>
              <a:rPr lang="ru-RU" dirty="0"/>
              <a:t> 1 таб. (50 мг) 2-3 раза в день в течение 2-3 месяцев; </a:t>
            </a:r>
            <a:r>
              <a:rPr lang="ru-RU" dirty="0" err="1"/>
              <a:t>баклофен</a:t>
            </a:r>
            <a:r>
              <a:rPr lang="ru-RU" dirty="0"/>
              <a:t> 1 таб. (10 мг) 2-3 раза в день, с последующим повышением дозы; </a:t>
            </a:r>
            <a:r>
              <a:rPr lang="ru-RU" dirty="0" err="1"/>
              <a:t>сирдалуд</a:t>
            </a:r>
            <a:r>
              <a:rPr lang="ru-RU" dirty="0"/>
              <a:t> 1 -2 мг в день; </a:t>
            </a:r>
            <a:r>
              <a:rPr lang="ru-RU" dirty="0" err="1"/>
              <a:t>диспорт</a:t>
            </a:r>
            <a:r>
              <a:rPr lang="ru-RU" dirty="0"/>
              <a:t> – вводится непосредственно в </a:t>
            </a:r>
            <a:r>
              <a:rPr lang="ru-RU" dirty="0" err="1"/>
              <a:t>спазмированные</a:t>
            </a:r>
            <a:r>
              <a:rPr lang="ru-RU" dirty="0"/>
              <a:t> мышцы.</a:t>
            </a:r>
          </a:p>
          <a:p>
            <a:r>
              <a:rPr lang="ru-RU" dirty="0"/>
              <a:t>10. При центральном болевом синдроме: трициклические антидепрессанты – амитриптилин 50-75 мг/</a:t>
            </a:r>
            <a:r>
              <a:rPr lang="ru-RU" dirty="0" err="1"/>
              <a:t>сут</a:t>
            </a:r>
            <a:r>
              <a:rPr lang="ru-RU" dirty="0"/>
              <a:t> в сочетании с </a:t>
            </a:r>
            <a:r>
              <a:rPr lang="ru-RU" dirty="0" err="1"/>
              <a:t>карбамазепином</a:t>
            </a:r>
            <a:r>
              <a:rPr lang="ru-RU" dirty="0"/>
              <a:t> 200-1200 мг/</a:t>
            </a:r>
            <a:r>
              <a:rPr lang="ru-RU" dirty="0" err="1"/>
              <a:t>сут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3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Б. Тактика при геморрагическом инсульте</a:t>
            </a:r>
            <a:r>
              <a:rPr lang="ru-RU" b="1" i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Оперативное вмешательство – удаление гематомы открытым или стереотаксическим методами посредством растворения </a:t>
            </a:r>
            <a:r>
              <a:rPr lang="ru-RU" dirty="0" err="1"/>
              <a:t>тромболитиками</a:t>
            </a:r>
            <a:r>
              <a:rPr lang="ru-RU" dirty="0"/>
              <a:t>; </a:t>
            </a:r>
            <a:r>
              <a:rPr lang="ru-RU" dirty="0" err="1"/>
              <a:t>вентрикуярного</a:t>
            </a:r>
            <a:r>
              <a:rPr lang="ru-RU" dirty="0"/>
              <a:t> </a:t>
            </a:r>
            <a:r>
              <a:rPr lang="ru-RU" dirty="0" err="1"/>
              <a:t>тромболизиса</a:t>
            </a:r>
            <a:r>
              <a:rPr lang="ru-RU" dirty="0"/>
              <a:t> и локального гемостаза рекомбинантным активированным фактором </a:t>
            </a:r>
            <a:r>
              <a:rPr lang="en-US" dirty="0"/>
              <a:t>VII</a:t>
            </a:r>
            <a:r>
              <a:rPr lang="ru-RU" dirty="0"/>
              <a:t>a – абсолютными показаниями к оперативному лечению являются: полушарная гематома объемом более 30 мл, гематомы мозжечка, наличие </a:t>
            </a:r>
            <a:r>
              <a:rPr lang="ru-RU" dirty="0" err="1"/>
              <a:t>окклюзионной</a:t>
            </a:r>
            <a:r>
              <a:rPr lang="ru-RU" dirty="0"/>
              <a:t> гидроцефалии.</a:t>
            </a:r>
          </a:p>
          <a:p>
            <a:r>
              <a:rPr lang="ru-RU" dirty="0"/>
              <a:t>2. Борьба с отеком мозга и внутричерепной гипертензией: гипервентиляция; </a:t>
            </a:r>
            <a:r>
              <a:rPr lang="ru-RU" dirty="0" err="1"/>
              <a:t>осмодиуретики</a:t>
            </a:r>
            <a:r>
              <a:rPr lang="ru-RU" dirty="0"/>
              <a:t> (</a:t>
            </a:r>
            <a:r>
              <a:rPr lang="ru-RU" dirty="0" err="1"/>
              <a:t>маннитол</a:t>
            </a:r>
            <a:r>
              <a:rPr lang="ru-RU" dirty="0"/>
              <a:t>, </a:t>
            </a:r>
            <a:r>
              <a:rPr lang="ru-RU" dirty="0" err="1"/>
              <a:t>глицерол</a:t>
            </a:r>
            <a:r>
              <a:rPr lang="ru-RU" dirty="0"/>
              <a:t>).</a:t>
            </a:r>
          </a:p>
          <a:p>
            <a:r>
              <a:rPr lang="ru-RU" dirty="0"/>
              <a:t>3. Борьба с </a:t>
            </a:r>
            <a:r>
              <a:rPr lang="ru-RU" dirty="0" err="1"/>
              <a:t>обструктивной</a:t>
            </a:r>
            <a:r>
              <a:rPr lang="ru-RU" dirty="0"/>
              <a:t> гидроцефалией: дренаж боковых желудочков; декомпрессия задней черепной ямы; удаление гематомы.</a:t>
            </a:r>
          </a:p>
          <a:p>
            <a:r>
              <a:rPr lang="ru-RU" dirty="0"/>
              <a:t>4. Седативные средства: седуксен 10 мг на 20 мл 40% р-</a:t>
            </a:r>
            <a:r>
              <a:rPr lang="ru-RU" dirty="0" err="1"/>
              <a:t>ра</a:t>
            </a:r>
            <a:r>
              <a:rPr lang="ru-RU" dirty="0"/>
              <a:t> глюкозы в/в медленно.</a:t>
            </a:r>
          </a:p>
          <a:p>
            <a:r>
              <a:rPr lang="ru-RU" dirty="0"/>
              <a:t>5. Коррекция АД если оно превышает 190-200/100-105мм </a:t>
            </a:r>
            <a:r>
              <a:rPr lang="ru-RU" dirty="0" err="1"/>
              <a:t>рт.ст</a:t>
            </a:r>
            <a:r>
              <a:rPr lang="ru-RU" dirty="0"/>
              <a:t>.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4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Реабилитация последствий ОНМК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Ранняя </a:t>
            </a:r>
            <a:r>
              <a:rPr lang="ru-RU" dirty="0"/>
              <a:t>двигательная реабилитация включает лечение положением в функциональной кровати, пассивные движения в суставах, массаж, приемы обучения поворотам в кровати, сидению, стоянию, ходьбе. Для борьбы с ортостатической гипотонией применяются методы дозированной </a:t>
            </a:r>
            <a:r>
              <a:rPr lang="ru-RU" dirty="0" err="1"/>
              <a:t>вертикализации</a:t>
            </a:r>
            <a:r>
              <a:rPr lang="ru-RU" dirty="0"/>
              <a:t> с использованием аппаратов робототехники (например, «</a:t>
            </a:r>
            <a:r>
              <a:rPr lang="ru-RU" dirty="0" err="1"/>
              <a:t>Эриго</a:t>
            </a:r>
            <a:r>
              <a:rPr lang="ru-RU" dirty="0"/>
              <a:t>»).</a:t>
            </a:r>
          </a:p>
          <a:p>
            <a:r>
              <a:rPr lang="ru-RU" dirty="0"/>
              <a:t>В более поздние сроки присоединяется двигательная реабилитация с использованием различных методов </a:t>
            </a:r>
            <a:r>
              <a:rPr lang="ru-RU" dirty="0" err="1"/>
              <a:t>кинезиотерапии</a:t>
            </a:r>
            <a:r>
              <a:rPr lang="ru-RU" dirty="0"/>
              <a:t>, массажа, </a:t>
            </a:r>
            <a:r>
              <a:rPr lang="ru-RU" dirty="0" err="1"/>
              <a:t>миостимуляции</a:t>
            </a:r>
            <a:r>
              <a:rPr lang="ru-RU" dirty="0"/>
              <a:t>, направленных на восстановление мышечной силы, устранения </a:t>
            </a:r>
            <a:r>
              <a:rPr lang="ru-RU" dirty="0" err="1"/>
              <a:t>гипертонуса</a:t>
            </a:r>
            <a:r>
              <a:rPr lang="ru-RU" dirty="0"/>
              <a:t>, профилактику и коррекцию </a:t>
            </a:r>
            <a:r>
              <a:rPr lang="ru-RU" dirty="0" err="1"/>
              <a:t>развившихся</a:t>
            </a:r>
            <a:r>
              <a:rPr lang="ru-RU" dirty="0"/>
              <a:t> контрактур. Для восстановления пареза верхней конечности используются приемы терапии ограничением подвижности здоровой руки, аппараты робототехники («</a:t>
            </a:r>
            <a:r>
              <a:rPr lang="ru-RU" dirty="0" err="1"/>
              <a:t>Армео</a:t>
            </a:r>
            <a:r>
              <a:rPr lang="ru-RU" dirty="0"/>
              <a:t>»). Для восстановления ходьбы используются системы «</a:t>
            </a:r>
            <a:r>
              <a:rPr lang="ru-RU" dirty="0" err="1"/>
              <a:t>Параподиум</a:t>
            </a:r>
            <a:r>
              <a:rPr lang="ru-RU" dirty="0"/>
              <a:t>», программируемая </a:t>
            </a:r>
            <a:r>
              <a:rPr lang="ru-RU" dirty="0" err="1"/>
              <a:t>электромиостимуляция</a:t>
            </a:r>
            <a:r>
              <a:rPr lang="ru-RU" dirty="0"/>
              <a:t> мышц спины и нижних конечностей при ходьбе, костюмы </a:t>
            </a:r>
            <a:r>
              <a:rPr lang="ru-RU" dirty="0" err="1"/>
              <a:t>проприоцептивной</a:t>
            </a:r>
            <a:r>
              <a:rPr lang="ru-RU" dirty="0"/>
              <a:t> коррекции («Адели»). Медикаментозная поддержка реабилитационного процесса осуществляется с применением </a:t>
            </a:r>
            <a:r>
              <a:rPr lang="ru-RU" dirty="0" err="1"/>
              <a:t>нейромпротекторов</a:t>
            </a:r>
            <a:r>
              <a:rPr lang="ru-RU" dirty="0"/>
              <a:t> (</a:t>
            </a:r>
            <a:r>
              <a:rPr lang="ru-RU" dirty="0" err="1"/>
              <a:t>церебролизин</a:t>
            </a:r>
            <a:r>
              <a:rPr lang="ru-RU" dirty="0"/>
              <a:t>, </a:t>
            </a:r>
            <a:r>
              <a:rPr lang="ru-RU" dirty="0" err="1"/>
              <a:t>актовегин</a:t>
            </a:r>
            <a:r>
              <a:rPr lang="ru-RU" dirty="0"/>
              <a:t>, </a:t>
            </a:r>
            <a:r>
              <a:rPr lang="ru-RU" dirty="0" err="1"/>
              <a:t>цераксон</a:t>
            </a:r>
            <a:r>
              <a:rPr lang="ru-RU" dirty="0"/>
              <a:t>, </a:t>
            </a:r>
            <a:r>
              <a:rPr lang="ru-RU" dirty="0" err="1"/>
              <a:t>глиатиллин</a:t>
            </a:r>
            <a:r>
              <a:rPr lang="ru-RU" dirty="0"/>
              <a:t>), </a:t>
            </a:r>
            <a:r>
              <a:rPr lang="ru-RU" dirty="0" err="1"/>
              <a:t>миорелаксантов</a:t>
            </a:r>
            <a:r>
              <a:rPr lang="ru-RU" dirty="0"/>
              <a:t> (</a:t>
            </a:r>
            <a:r>
              <a:rPr lang="ru-RU" dirty="0" err="1"/>
              <a:t>баклофен</a:t>
            </a:r>
            <a:r>
              <a:rPr lang="ru-RU" dirty="0"/>
              <a:t> 25-50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сирдалуд</a:t>
            </a:r>
            <a:r>
              <a:rPr lang="ru-RU" dirty="0"/>
              <a:t> 2-6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мидокалм</a:t>
            </a:r>
            <a:r>
              <a:rPr lang="ru-RU" dirty="0"/>
              <a:t>, 50-150 мг 3 раза в сутки, препараты </a:t>
            </a:r>
            <a:r>
              <a:rPr lang="ru-RU" dirty="0" err="1"/>
              <a:t>ботулотоксина</a:t>
            </a:r>
            <a:r>
              <a:rPr lang="ru-RU" dirty="0"/>
              <a:t>), антихолинэстеразных препаратов (</a:t>
            </a:r>
            <a:r>
              <a:rPr lang="ru-RU" dirty="0" err="1"/>
              <a:t>прозерин</a:t>
            </a:r>
            <a:r>
              <a:rPr lang="ru-RU" dirty="0"/>
              <a:t>, </a:t>
            </a:r>
            <a:r>
              <a:rPr lang="ru-RU" dirty="0" err="1"/>
              <a:t>калимин</a:t>
            </a:r>
            <a:r>
              <a:rPr lang="ru-RU" dirty="0"/>
              <a:t>)</a:t>
            </a:r>
          </a:p>
          <a:p>
            <a:r>
              <a:rPr lang="ru-RU" dirty="0"/>
              <a:t>Реабилитация атаксий – проводится с использованием стабилизирующих платформ, </a:t>
            </a:r>
            <a:r>
              <a:rPr lang="ru-RU" dirty="0" err="1"/>
              <a:t>биоуправления</a:t>
            </a:r>
            <a:r>
              <a:rPr lang="ru-RU" dirty="0"/>
              <a:t> на основе компьютерной </a:t>
            </a:r>
            <a:r>
              <a:rPr lang="ru-RU" dirty="0" err="1"/>
              <a:t>стабилометрии</a:t>
            </a:r>
            <a:r>
              <a:rPr lang="ru-RU" dirty="0"/>
              <a:t>, по показаниям проводится </a:t>
            </a:r>
            <a:r>
              <a:rPr lang="ru-RU" dirty="0" err="1"/>
              <a:t>медикоментозная</a:t>
            </a:r>
            <a:r>
              <a:rPr lang="ru-RU" dirty="0"/>
              <a:t> коррекция нарушений равновесия (препарат </a:t>
            </a:r>
            <a:r>
              <a:rPr lang="ru-RU" dirty="0" err="1"/>
              <a:t>бетасерк</a:t>
            </a:r>
            <a:r>
              <a:rPr lang="ru-RU" dirty="0"/>
              <a:t> 24 мг 2 раза в день).</a:t>
            </a:r>
          </a:p>
          <a:p>
            <a:r>
              <a:rPr lang="ru-RU" dirty="0"/>
              <a:t>Реабилитация речевых нарушений – с первых дней проводится логопедическая работа, обучение нарушенным навыкам общения, при моторных видах афазий проводится темпо-</a:t>
            </a:r>
            <a:r>
              <a:rPr lang="ru-RU" dirty="0" err="1"/>
              <a:t>ритмовая</a:t>
            </a:r>
            <a:r>
              <a:rPr lang="ru-RU" dirty="0"/>
              <a:t> коррекция речи, восстановление глотания, реабилитация когнитивных нарушений – коррекционные занятия с </a:t>
            </a:r>
            <a:r>
              <a:rPr lang="ru-RU" dirty="0" err="1"/>
              <a:t>нейропсихологом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7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/>
              <a:t>Профилактика ОНМК, виды первичной и вторичной профилактики.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/>
              <a:t> </a:t>
            </a:r>
            <a:r>
              <a:rPr lang="ru-RU" dirty="0" smtClean="0"/>
              <a:t>-</a:t>
            </a:r>
            <a:r>
              <a:rPr lang="ru-RU" i="1" dirty="0" smtClean="0"/>
              <a:t> </a:t>
            </a:r>
            <a:r>
              <a:rPr lang="ru-RU" dirty="0"/>
              <a:t>выявление групп риска: </a:t>
            </a:r>
          </a:p>
          <a:p>
            <a:r>
              <a:rPr lang="ru-RU" dirty="0"/>
              <a:t>страдающих гипертонической болезнью, </a:t>
            </a:r>
          </a:p>
          <a:p>
            <a:r>
              <a:rPr lang="ru-RU" dirty="0"/>
              <a:t>атеросклерозом магистральных артерий головы, </a:t>
            </a:r>
          </a:p>
          <a:p>
            <a:r>
              <a:rPr lang="ru-RU" dirty="0"/>
              <a:t>сахарным диабетом, </a:t>
            </a:r>
          </a:p>
          <a:p>
            <a:r>
              <a:rPr lang="ru-RU" dirty="0"/>
              <a:t>избыточным весом, </a:t>
            </a:r>
          </a:p>
          <a:p>
            <a:r>
              <a:rPr lang="ru-RU" dirty="0"/>
              <a:t>гиподинамией, </a:t>
            </a:r>
          </a:p>
          <a:p>
            <a:r>
              <a:rPr lang="ru-RU" dirty="0" err="1"/>
              <a:t>дислипидемией</a:t>
            </a:r>
            <a:r>
              <a:rPr lang="ru-RU" dirty="0"/>
              <a:t>,</a:t>
            </a:r>
          </a:p>
          <a:p>
            <a:r>
              <a:rPr lang="ru-RU" dirty="0"/>
              <a:t>нарушением сердечного ритма, </a:t>
            </a:r>
          </a:p>
          <a:p>
            <a:r>
              <a:rPr lang="ru-RU" dirty="0"/>
              <a:t>поражением клапанов сердца, </a:t>
            </a:r>
          </a:p>
          <a:p>
            <a:r>
              <a:rPr lang="ru-RU" dirty="0" err="1"/>
              <a:t>васкулитами</a:t>
            </a:r>
            <a:r>
              <a:rPr lang="ru-RU" dirty="0"/>
              <a:t>, </a:t>
            </a:r>
          </a:p>
          <a:p>
            <a:r>
              <a:rPr lang="ru-RU" dirty="0"/>
              <a:t>заболеваниями крови</a:t>
            </a:r>
          </a:p>
          <a:p>
            <a:r>
              <a:rPr lang="ru-RU" dirty="0"/>
              <a:t>курящие и т.д.</a:t>
            </a:r>
          </a:p>
          <a:p>
            <a:r>
              <a:rPr lang="ru-RU" dirty="0"/>
              <a:t>- назначение терапии:</a:t>
            </a:r>
          </a:p>
          <a:p>
            <a:r>
              <a:rPr lang="ru-RU" dirty="0"/>
              <a:t>гипотензивной (</a:t>
            </a:r>
            <a:r>
              <a:rPr lang="ru-RU" dirty="0" err="1"/>
              <a:t>престариум</a:t>
            </a:r>
            <a:r>
              <a:rPr lang="ru-RU" dirty="0"/>
              <a:t> 5-10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арифон</a:t>
            </a:r>
            <a:r>
              <a:rPr lang="ru-RU" dirty="0"/>
              <a:t> 1,5-2,5 мг/</a:t>
            </a:r>
            <a:r>
              <a:rPr lang="ru-RU" dirty="0" err="1"/>
              <a:t>сут</a:t>
            </a:r>
            <a:r>
              <a:rPr lang="ru-RU" dirty="0"/>
              <a:t>), </a:t>
            </a:r>
          </a:p>
          <a:p>
            <a:r>
              <a:rPr lang="ru-RU" dirty="0"/>
              <a:t>антиаритмической (</a:t>
            </a:r>
            <a:r>
              <a:rPr lang="ru-RU" dirty="0" err="1"/>
              <a:t>конкор</a:t>
            </a:r>
            <a:r>
              <a:rPr lang="ru-RU" dirty="0"/>
              <a:t> 2,5-10 мг/</a:t>
            </a:r>
            <a:r>
              <a:rPr lang="ru-RU" dirty="0" err="1"/>
              <a:t>сут</a:t>
            </a:r>
            <a:r>
              <a:rPr lang="ru-RU" dirty="0"/>
              <a:t>), </a:t>
            </a:r>
          </a:p>
          <a:p>
            <a:r>
              <a:rPr lang="ru-RU" dirty="0" err="1"/>
              <a:t>антикоагулянтной</a:t>
            </a:r>
            <a:r>
              <a:rPr lang="ru-RU" dirty="0"/>
              <a:t> (</a:t>
            </a:r>
            <a:r>
              <a:rPr lang="ru-RU" dirty="0" err="1"/>
              <a:t>варфарин</a:t>
            </a:r>
            <a:r>
              <a:rPr lang="ru-RU" dirty="0"/>
              <a:t> 1,25-5 мг/</a:t>
            </a:r>
            <a:r>
              <a:rPr lang="ru-RU" dirty="0" err="1"/>
              <a:t>сут</a:t>
            </a:r>
            <a:r>
              <a:rPr lang="ru-RU" dirty="0"/>
              <a:t> под контролем уровня МНО – 2,0-3,0), </a:t>
            </a:r>
          </a:p>
          <a:p>
            <a:r>
              <a:rPr lang="ru-RU" dirty="0" err="1"/>
              <a:t>дезагрегантной</a:t>
            </a:r>
            <a:r>
              <a:rPr lang="ru-RU" dirty="0"/>
              <a:t> (аспирин 50-300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плавикс</a:t>
            </a:r>
            <a:r>
              <a:rPr lang="ru-RU" dirty="0"/>
              <a:t> 75-150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агренокс</a:t>
            </a:r>
            <a:r>
              <a:rPr lang="ru-RU" dirty="0"/>
              <a:t> (аспирин 50/</a:t>
            </a:r>
            <a:r>
              <a:rPr lang="ru-RU" dirty="0" err="1"/>
              <a:t>курантил</a:t>
            </a:r>
            <a:r>
              <a:rPr lang="ru-RU" dirty="0"/>
              <a:t> 200) 1 </a:t>
            </a:r>
            <a:r>
              <a:rPr lang="ru-RU" dirty="0" err="1"/>
              <a:t>таб</a:t>
            </a:r>
            <a:r>
              <a:rPr lang="ru-RU" dirty="0"/>
              <a:t> 2 раза в сутки), </a:t>
            </a:r>
          </a:p>
          <a:p>
            <a:r>
              <a:rPr lang="ru-RU" dirty="0"/>
              <a:t>- борьба с избыточным весом, </a:t>
            </a:r>
          </a:p>
          <a:p>
            <a:r>
              <a:rPr lang="ru-RU" dirty="0"/>
              <a:t>- терапия </a:t>
            </a:r>
            <a:r>
              <a:rPr lang="ru-RU" dirty="0" err="1"/>
              <a:t>гиперхолестеринемии</a:t>
            </a:r>
            <a:r>
              <a:rPr lang="ru-RU" dirty="0"/>
              <a:t> (</a:t>
            </a:r>
            <a:r>
              <a:rPr lang="ru-RU" dirty="0" err="1"/>
              <a:t>зокор</a:t>
            </a:r>
            <a:r>
              <a:rPr lang="ru-RU" dirty="0"/>
              <a:t>-форте 40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липримар</a:t>
            </a:r>
            <a:r>
              <a:rPr lang="ru-RU" dirty="0"/>
              <a:t> 10-20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крестор</a:t>
            </a:r>
            <a:r>
              <a:rPr lang="ru-RU" dirty="0"/>
              <a:t> 5-10 мг/</a:t>
            </a:r>
            <a:r>
              <a:rPr lang="ru-RU" dirty="0" err="1"/>
              <a:t>сут</a:t>
            </a:r>
            <a:r>
              <a:rPr lang="ru-RU" dirty="0"/>
              <a:t>).</a:t>
            </a:r>
          </a:p>
          <a:p>
            <a:r>
              <a:rPr lang="ru-RU" dirty="0"/>
              <a:t>- хирургическое лечение </a:t>
            </a:r>
            <a:r>
              <a:rPr lang="ru-RU" dirty="0" err="1"/>
              <a:t>гемодинамически</a:t>
            </a:r>
            <a:r>
              <a:rPr lang="ru-RU" dirty="0"/>
              <a:t> значимых стенозов магистральных артерий головы.</a:t>
            </a:r>
          </a:p>
          <a:p>
            <a:r>
              <a:rPr lang="ru-RU" dirty="0"/>
              <a:t>- хирургическое лечение внутричерепных аневризм, артерио-венозных </a:t>
            </a:r>
            <a:r>
              <a:rPr lang="ru-RU" dirty="0" err="1"/>
              <a:t>мальформаций</a:t>
            </a:r>
            <a:r>
              <a:rPr lang="ru-RU" dirty="0"/>
              <a:t>.</a:t>
            </a:r>
          </a:p>
          <a:p>
            <a:r>
              <a:rPr lang="ru-RU" dirty="0"/>
              <a:t>- отказ от курения, борьба с гиподинамией.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4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 smtClean="0"/>
              <a:t>Острые </a:t>
            </a:r>
            <a:r>
              <a:rPr lang="ru-RU" dirty="0"/>
              <a:t>нарушения мозгового кровообращения. </a:t>
            </a:r>
            <a:endParaRPr lang="ru-RU" dirty="0" smtClean="0"/>
          </a:p>
          <a:p>
            <a:r>
              <a:rPr lang="ru-RU" dirty="0"/>
              <a:t>Классификация.</a:t>
            </a:r>
          </a:p>
          <a:p>
            <a:r>
              <a:rPr lang="ru-RU" dirty="0" smtClean="0"/>
              <a:t>ПНМК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Инсульты. Виды.</a:t>
            </a:r>
          </a:p>
          <a:p>
            <a:r>
              <a:rPr lang="ru-RU" dirty="0" smtClean="0"/>
              <a:t>ДЭ</a:t>
            </a:r>
            <a:r>
              <a:rPr lang="ru-RU" dirty="0"/>
              <a:t>. Диагностика, </a:t>
            </a:r>
            <a:endParaRPr lang="ru-RU" dirty="0" smtClean="0"/>
          </a:p>
          <a:p>
            <a:r>
              <a:rPr lang="ru-RU" dirty="0" smtClean="0"/>
              <a:t>Тактика ведения инсульта.</a:t>
            </a:r>
          </a:p>
          <a:p>
            <a:r>
              <a:rPr lang="ru-RU" dirty="0" smtClean="0"/>
              <a:t>Профилактика НМК</a:t>
            </a:r>
          </a:p>
          <a:p>
            <a:r>
              <a:rPr lang="ru-RU" dirty="0" smtClean="0"/>
              <a:t>Реабилитация ОНМК</a:t>
            </a:r>
          </a:p>
          <a:p>
            <a:r>
              <a:rPr lang="ru-RU" dirty="0" smtClean="0"/>
              <a:t>Восстановительное обучение при ОНМК</a:t>
            </a:r>
            <a:endParaRPr lang="ru-RU" dirty="0"/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Преходящие </a:t>
            </a:r>
            <a:r>
              <a:rPr lang="ru-RU" i="1" dirty="0"/>
              <a:t>нарушения мозгового кровообращения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Различают </a:t>
            </a:r>
            <a:r>
              <a:rPr lang="ru-RU" i="1" dirty="0"/>
              <a:t>преходящие нарушения мозгового кровообращения </a:t>
            </a:r>
            <a:r>
              <a:rPr lang="ru-RU" dirty="0"/>
              <a:t>– при которых основные неврологические симптомы регрессируют в пределах 1 суток</a:t>
            </a:r>
            <a:r>
              <a:rPr lang="ru-RU" i="1" dirty="0"/>
              <a:t>. </a:t>
            </a:r>
            <a:r>
              <a:rPr lang="ru-RU" dirty="0"/>
              <a:t>К ним относятся</a:t>
            </a:r>
            <a:r>
              <a:rPr lang="ru-RU" i="1" dirty="0"/>
              <a:t> </a:t>
            </a:r>
            <a:r>
              <a:rPr lang="ru-RU" dirty="0"/>
              <a:t>транзиторные ишемические атаки и гипертонические церебральные кризы.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3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Гипертонический церебральный криз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Гипертонический церебральный криз – </a:t>
            </a:r>
            <a:r>
              <a:rPr lang="ru-RU" dirty="0"/>
              <a:t>клинический синдром, характеризующийся бурным, внезапно возникающим обострением течения гипертонической болезни или симптоматической гипертонии проявляющийся рядом общих (повышений артериального давления, возбуждение вегетативной системы, гормональные и гуморальные нарушения) и региональных симптомов с преобладание общемозговых сосудистых расстройств. Характерная триада признаков: внезапное начало, высокий подъем АД, общемозговые и очаговые симптомы, продолжающиеся не более 24 часов.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0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Транзиторная ишемическая атака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Транзиторная ишемическая атака – характеризуется острым началом, быстрым развитием очаговой (парезы, расстройства чувствительности, выпадение полей зрения, атаксия) и общемозговой неврологической симптоматики, про­должающееся не более 24 часов.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Инсульт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Инсульт</a:t>
            </a:r>
            <a:r>
              <a:rPr lang="ru-RU" dirty="0"/>
              <a:t> – это внезапное остро </a:t>
            </a:r>
            <a:r>
              <a:rPr lang="ru-RU" dirty="0" err="1"/>
              <a:t>развившееся</a:t>
            </a:r>
            <a:r>
              <a:rPr lang="ru-RU" dirty="0"/>
              <a:t> нарушение мозгового кровообращения, с развитием общемозговых и очаговых симптомов, не исчезающих в течение суток. Различают два основных вида инсульта: </a:t>
            </a:r>
            <a:r>
              <a:rPr lang="ru-RU" i="1" dirty="0"/>
              <a:t>ишемический и геморрагический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3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Гемограгический</a:t>
            </a:r>
            <a:r>
              <a:rPr lang="ru-RU" dirty="0"/>
              <a:t> инсульт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err="1"/>
              <a:t>Гемограгический</a:t>
            </a:r>
            <a:r>
              <a:rPr lang="ru-RU" dirty="0"/>
              <a:t> инсульт развивается в 20% случаев нарушений мозгового кровообращения. К геморрагическому инсульту относят:</a:t>
            </a:r>
          </a:p>
          <a:p>
            <a:r>
              <a:rPr lang="ru-RU" dirty="0"/>
              <a:t>- кровоизлияние в вещество мозга, (паренхиматозное кровоизлияние),</a:t>
            </a:r>
          </a:p>
          <a:p>
            <a:r>
              <a:rPr lang="ru-RU" dirty="0"/>
              <a:t>- в подоболочечные пространства (субарахноидальные, </a:t>
            </a:r>
            <a:r>
              <a:rPr lang="ru-RU" dirty="0" err="1"/>
              <a:t>субдуральные</a:t>
            </a:r>
            <a:r>
              <a:rPr lang="ru-RU" dirty="0"/>
              <a:t>, </a:t>
            </a:r>
            <a:r>
              <a:rPr lang="ru-RU" dirty="0" err="1"/>
              <a:t>эпидуральные</a:t>
            </a:r>
            <a:r>
              <a:rPr lang="ru-RU" dirty="0"/>
              <a:t>) </a:t>
            </a:r>
          </a:p>
          <a:p>
            <a:r>
              <a:rPr lang="ru-RU" dirty="0"/>
              <a:t>- в желудочковую систему (</a:t>
            </a:r>
            <a:r>
              <a:rPr lang="ru-RU" dirty="0" err="1"/>
              <a:t>вентрикулярные</a:t>
            </a:r>
            <a:r>
              <a:rPr lang="ru-RU" dirty="0"/>
              <a:t>). </a:t>
            </a:r>
          </a:p>
          <a:p>
            <a:r>
              <a:rPr lang="ru-RU" dirty="0"/>
              <a:t>Клиника геморрагического инсульта складывается из нарушений:</a:t>
            </a:r>
          </a:p>
          <a:p>
            <a:r>
              <a:rPr lang="ru-RU" u="sng" dirty="0"/>
              <a:t>- общемозговых</a:t>
            </a:r>
            <a:r>
              <a:rPr lang="ru-RU" dirty="0"/>
              <a:t> (головная боль, нарушение сознания, психомоторное возбуждение, эпилептические припадки); </a:t>
            </a:r>
          </a:p>
          <a:p>
            <a:r>
              <a:rPr lang="ru-RU" u="sng" dirty="0"/>
              <a:t>- очаговых</a:t>
            </a:r>
            <a:r>
              <a:rPr lang="ru-RU" dirty="0"/>
              <a:t> (параличи, парезы, расстройства чувствительности, нарушения речи, стволовая симптоматика (глазодвигательные, бульбарные расстройства, нарушения витальных функций), </a:t>
            </a:r>
          </a:p>
          <a:p>
            <a:r>
              <a:rPr lang="ru-RU" u="sng" dirty="0"/>
              <a:t>- менингеальных,</a:t>
            </a:r>
            <a:endParaRPr lang="ru-RU" dirty="0"/>
          </a:p>
          <a:p>
            <a:r>
              <a:rPr lang="ru-RU" u="sng" dirty="0"/>
              <a:t>- вегетативных</a:t>
            </a:r>
            <a:r>
              <a:rPr lang="ru-RU" dirty="0"/>
              <a:t> (</a:t>
            </a:r>
            <a:r>
              <a:rPr lang="ru-RU" dirty="0" err="1"/>
              <a:t>гипергидроз</a:t>
            </a:r>
            <a:r>
              <a:rPr lang="ru-RU" dirty="0"/>
              <a:t>, гипертермия, гиперемия кожных покровов, </a:t>
            </a:r>
            <a:r>
              <a:rPr lang="ru-RU" dirty="0" err="1"/>
              <a:t>бронхорея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Ишемический инсульт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Ишемический инсульт</a:t>
            </a:r>
            <a:r>
              <a:rPr lang="ru-RU" dirty="0"/>
              <a:t> (инфаркт мозга)– развивается в 80% случаев острого нарушения мозгового кровообращения вследствие критического снижения кровотока в участке мозга. Основные причины ишемического инсульта:</a:t>
            </a:r>
          </a:p>
          <a:p>
            <a:r>
              <a:rPr lang="ru-RU" dirty="0"/>
              <a:t>- кардиогенная эмболия;</a:t>
            </a:r>
          </a:p>
          <a:p>
            <a:r>
              <a:rPr lang="ru-RU" dirty="0"/>
              <a:t>- </a:t>
            </a:r>
            <a:r>
              <a:rPr lang="ru-RU" dirty="0" err="1"/>
              <a:t>атеротромбоз</a:t>
            </a:r>
            <a:r>
              <a:rPr lang="ru-RU" dirty="0"/>
              <a:t> или </a:t>
            </a:r>
            <a:r>
              <a:rPr lang="ru-RU" dirty="0" err="1"/>
              <a:t>атеротромбоэмболия</a:t>
            </a:r>
            <a:r>
              <a:rPr lang="ru-RU" dirty="0"/>
              <a:t>;</a:t>
            </a:r>
          </a:p>
          <a:p>
            <a:r>
              <a:rPr lang="ru-RU" dirty="0"/>
              <a:t>- атеросклероз или </a:t>
            </a:r>
            <a:r>
              <a:rPr lang="ru-RU" dirty="0" err="1"/>
              <a:t>липогиалиноз</a:t>
            </a:r>
            <a:r>
              <a:rPr lang="ru-RU" dirty="0"/>
              <a:t> мелких артерий</a:t>
            </a:r>
          </a:p>
          <a:p>
            <a:r>
              <a:rPr lang="ru-RU" dirty="0"/>
              <a:t>- другие поражения артерий (</a:t>
            </a:r>
            <a:r>
              <a:rPr lang="ru-RU" dirty="0" err="1"/>
              <a:t>диссекция</a:t>
            </a:r>
            <a:r>
              <a:rPr lang="ru-RU" dirty="0"/>
              <a:t> или </a:t>
            </a:r>
            <a:r>
              <a:rPr lang="ru-RU" dirty="0" err="1"/>
              <a:t>васкулит</a:t>
            </a:r>
            <a:r>
              <a:rPr lang="ru-RU" dirty="0"/>
              <a:t>);</a:t>
            </a:r>
          </a:p>
          <a:p>
            <a:r>
              <a:rPr lang="ru-RU" dirty="0"/>
              <a:t>- заболевания крови, приводящие к развитию </a:t>
            </a:r>
            <a:r>
              <a:rPr lang="ru-RU" dirty="0" err="1"/>
              <a:t>гиперкоагуляционного</a:t>
            </a:r>
            <a:r>
              <a:rPr lang="ru-RU" dirty="0"/>
              <a:t> синдрома.</a:t>
            </a:r>
          </a:p>
          <a:p>
            <a:r>
              <a:rPr lang="ru-RU" dirty="0"/>
              <a:t>Клиническая картина ишемического инсульта складывается в основном из синдромов:</a:t>
            </a:r>
          </a:p>
          <a:p>
            <a:r>
              <a:rPr lang="ru-RU" dirty="0"/>
              <a:t>- очаговой неврологической симптоматики (основной для ишемического инсульта);</a:t>
            </a:r>
          </a:p>
          <a:p>
            <a:r>
              <a:rPr lang="ru-RU" dirty="0"/>
              <a:t>- общемозговой (нарушение сознания, головная боль, эпилептические припадки – реже, чем при геморрагическом инсульте);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4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/>
              <a:t>Дополнительные методы исследования, необходимые для диагностики вида инсульта: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ликвор (обнаружение крови, продуктов распада гемоглобина – характерно для кровоизлияния),</a:t>
            </a:r>
          </a:p>
          <a:p>
            <a:r>
              <a:rPr lang="ru-RU" dirty="0"/>
              <a:t>- КТ – ранняя диагностика кровоизлияний в первые часы после геморрагического инсульта, при ишемиче­ском инсульте – возможна постановка диагноза через 6 часов после развития инсульта, </a:t>
            </a:r>
          </a:p>
          <a:p>
            <a:r>
              <a:rPr lang="ru-RU" dirty="0"/>
              <a:t>- МРТ головного мозга (эффективно в первые часы при ишемическом инсульте и через сутки после развития геморрагического инсульта), </a:t>
            </a:r>
          </a:p>
          <a:p>
            <a:r>
              <a:rPr lang="ru-RU" dirty="0"/>
              <a:t>- </a:t>
            </a:r>
            <a:r>
              <a:rPr lang="ru-RU" dirty="0" err="1"/>
              <a:t>ЭхоЭГ</a:t>
            </a:r>
            <a:r>
              <a:rPr lang="ru-RU" dirty="0"/>
              <a:t> (косвенная диагностика гематом по смещению срединных структур мозга), глазное дно (выявление признаков </a:t>
            </a:r>
            <a:r>
              <a:rPr lang="ru-RU" dirty="0" err="1"/>
              <a:t>ангиоретинопатии</a:t>
            </a:r>
            <a:r>
              <a:rPr lang="ru-RU" dirty="0"/>
              <a:t> при ишемическом инсульте, наличие отека зрительного нерва на стороне гематомы); </a:t>
            </a:r>
          </a:p>
          <a:p>
            <a:r>
              <a:rPr lang="ru-RU" dirty="0"/>
              <a:t>- Ультразвуковая допплерография экстра- и </a:t>
            </a:r>
            <a:r>
              <a:rPr lang="ru-RU" dirty="0" err="1"/>
              <a:t>интракраниальных</a:t>
            </a:r>
            <a:r>
              <a:rPr lang="ru-RU" dirty="0"/>
              <a:t> артерий головы (обнаружение атеросклеротического стеноза, окклюзии сосудов, наличие «нестабильных» бляшек, признаков </a:t>
            </a:r>
            <a:r>
              <a:rPr lang="ru-RU" dirty="0" err="1"/>
              <a:t>диссекции</a:t>
            </a:r>
            <a:r>
              <a:rPr lang="ru-RU" dirty="0"/>
              <a:t> (расслоения) стенки артерии).</a:t>
            </a:r>
          </a:p>
          <a:p>
            <a:r>
              <a:rPr lang="ru-RU" dirty="0"/>
              <a:t>- </a:t>
            </a:r>
            <a:r>
              <a:rPr lang="ru-RU" dirty="0" err="1"/>
              <a:t>ЭхоКГ</a:t>
            </a:r>
            <a:r>
              <a:rPr lang="ru-RU" dirty="0"/>
              <a:t> (наличие аневризмы сердца и пристеночных тромбов – источника эмболии мозговых сосудов, при </a:t>
            </a:r>
            <a:r>
              <a:rPr lang="ru-RU" dirty="0" err="1"/>
              <a:t>чрезпищеводной</a:t>
            </a:r>
            <a:r>
              <a:rPr lang="ru-RU" dirty="0"/>
              <a:t> </a:t>
            </a:r>
            <a:r>
              <a:rPr lang="ru-RU" dirty="0" err="1"/>
              <a:t>ЭхоКГ</a:t>
            </a:r>
            <a:r>
              <a:rPr lang="ru-RU" dirty="0"/>
              <a:t> – наличие тромбов в ушке левого предсердия), </a:t>
            </a:r>
          </a:p>
          <a:p>
            <a:r>
              <a:rPr lang="ru-RU" dirty="0"/>
              <a:t>- показатели исследования системы гемостаза – наличие </a:t>
            </a:r>
            <a:r>
              <a:rPr lang="ru-RU" dirty="0" err="1"/>
              <a:t>гипераггрегационного</a:t>
            </a:r>
            <a:r>
              <a:rPr lang="ru-RU" dirty="0"/>
              <a:t> синдрома, маркеров острой </a:t>
            </a:r>
            <a:r>
              <a:rPr lang="ru-RU" dirty="0" err="1"/>
              <a:t>тромбинемии</a:t>
            </a:r>
            <a:r>
              <a:rPr lang="ru-RU" dirty="0"/>
              <a:t>, дефицита факторов </a:t>
            </a:r>
            <a:r>
              <a:rPr lang="ru-RU" dirty="0" err="1"/>
              <a:t>противосвертывающей</a:t>
            </a:r>
            <a:r>
              <a:rPr lang="ru-RU" dirty="0"/>
              <a:t> системы – протромбин С, </a:t>
            </a:r>
            <a:r>
              <a:rPr lang="en-US" dirty="0"/>
              <a:t>S</a:t>
            </a:r>
            <a:r>
              <a:rPr lang="ru-RU" dirty="0"/>
              <a:t> – при ишемическом инсульте.</a:t>
            </a:r>
          </a:p>
          <a:p>
            <a:r>
              <a:rPr lang="ru-RU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1177</Words>
  <Application>Microsoft Office PowerPoint</Application>
  <PresentationFormat>Экран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«Острые нарушения мозгового кровообращения. ПНМК, инсульты, ДЭ. Диагностика, восстановительное обучение»    лекция № 6 по дисциплине Спецпрактикум по восстановительному обучению с супервизией для студентов 5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Преходящие нарушения мозгового кровообращения</vt:lpstr>
      <vt:lpstr>Гипертонический церебральный криз</vt:lpstr>
      <vt:lpstr>Транзиторная ишемическая атака</vt:lpstr>
      <vt:lpstr>Инсульт</vt:lpstr>
      <vt:lpstr>Гемограгический инсульт</vt:lpstr>
      <vt:lpstr>Ишемический инсульт</vt:lpstr>
      <vt:lpstr>Дополнительные методы исследования, необходимые для диагностики вида инсульта:  </vt:lpstr>
      <vt:lpstr>А. Тактика при ишемическом инсульте:</vt:lpstr>
      <vt:lpstr>Б. Тактика при геморрагическом инсульте:</vt:lpstr>
      <vt:lpstr>Реабилитация последствий ОНМК:</vt:lpstr>
      <vt:lpstr>Профилактика ОНМК, виды первичной и вторичной профилактики. 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sacred</cp:lastModifiedBy>
  <cp:revision>14</cp:revision>
  <dcterms:created xsi:type="dcterms:W3CDTF">2014-01-12T11:31:58Z</dcterms:created>
  <dcterms:modified xsi:type="dcterms:W3CDTF">2014-01-19T13:02:33Z</dcterms:modified>
</cp:coreProperties>
</file>