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7" r:id="rId1"/>
  </p:sldMasterIdLst>
  <p:sldIdLst>
    <p:sldId id="256" r:id="rId2"/>
    <p:sldId id="294" r:id="rId3"/>
    <p:sldId id="257" r:id="rId4"/>
    <p:sldId id="269" r:id="rId5"/>
    <p:sldId id="258" r:id="rId6"/>
    <p:sldId id="259" r:id="rId7"/>
    <p:sldId id="280" r:id="rId8"/>
    <p:sldId id="260" r:id="rId9"/>
    <p:sldId id="281" r:id="rId10"/>
    <p:sldId id="261" r:id="rId11"/>
    <p:sldId id="282" r:id="rId12"/>
    <p:sldId id="262" r:id="rId13"/>
    <p:sldId id="263" r:id="rId14"/>
    <p:sldId id="264" r:id="rId15"/>
    <p:sldId id="283" r:id="rId16"/>
    <p:sldId id="265" r:id="rId17"/>
    <p:sldId id="266" r:id="rId18"/>
    <p:sldId id="284" r:id="rId19"/>
    <p:sldId id="270" r:id="rId20"/>
    <p:sldId id="286" r:id="rId21"/>
    <p:sldId id="271" r:id="rId22"/>
    <p:sldId id="287" r:id="rId23"/>
    <p:sldId id="272" r:id="rId24"/>
    <p:sldId id="288" r:id="rId25"/>
    <p:sldId id="274" r:id="rId26"/>
    <p:sldId id="293" r:id="rId27"/>
    <p:sldId id="275" r:id="rId28"/>
    <p:sldId id="292" r:id="rId29"/>
    <p:sldId id="276" r:id="rId30"/>
    <p:sldId id="291" r:id="rId31"/>
    <p:sldId id="277" r:id="rId32"/>
    <p:sldId id="290" r:id="rId33"/>
    <p:sldId id="278" r:id="rId34"/>
    <p:sldId id="289" r:id="rId35"/>
    <p:sldId id="295" r:id="rId36"/>
    <p:sldId id="279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0" autoAdjust="0"/>
    <p:restoredTop sz="94660"/>
  </p:normalViewPr>
  <p:slideViewPr>
    <p:cSldViewPr>
      <p:cViewPr varScale="1">
        <p:scale>
          <a:sx n="64" d="100"/>
          <a:sy n="64" d="100"/>
        </p:scale>
        <p:origin x="1350" y="78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768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860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5102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648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7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805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514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930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147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865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585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912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1119" y="0"/>
            <a:ext cx="9144000" cy="1988840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120000"/>
              </a:lnSpc>
            </a:pPr>
            <a:r>
              <a:rPr lang="ru-RU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Федеральное государственное бюджетное образовательного учреждения высшего образования «Красноярский государственный медицинский университет имени профессора В. Ф. </a:t>
            </a:r>
            <a:r>
              <a:rPr lang="ru-RU" sz="7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Войно-Ясенецкого</a:t>
            </a:r>
            <a:r>
              <a:rPr lang="ru-RU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  <a:br>
              <a:rPr lang="ru-RU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здравоохранения Российской Федерации</a:t>
            </a:r>
            <a:br>
              <a:rPr lang="ru-RU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Фармацевтический колледж</a:t>
            </a:r>
          </a:p>
          <a:p>
            <a:pPr algn="ctr"/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sz="1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Условно-патогенные </a:t>
            </a:r>
            <a:r>
              <a:rPr lang="ru-RU" sz="16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микроорганизмы.</a:t>
            </a:r>
            <a:endParaRPr lang="ru-RU" sz="16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5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5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714348" y="4714884"/>
            <a:ext cx="7448872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Преподаватель: Жукова М. В.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74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00" y="-171400"/>
            <a:ext cx="7467600" cy="1143000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Клебсиеллы: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836712"/>
            <a:ext cx="8799928" cy="360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Морфология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Короткие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толстые палочки, размером 0,6-6,0 × 0,3-1,5 мкм с закругленными концами. Неподвижны. Образуют капсулу. В мазках располагаются одиночно, попарно или короткими цепочками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Устойчивость.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наличию капсулы клебсиеллы устойчивы и длительно сохраняются в почве, воде, на предметах обихода. При 65° С погибают в течение часа. Чувствительны к действию растворов дезинфицирующих веществ (хлорамина, фенола и др.). Отмечается высокая резистентность к антибиотикам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инфекции.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экзогенной инфекции источником инфекции являются больной человек и здоровый носитель.</a:t>
            </a: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Пути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Контактно-бытовой (грязные руки, предметы обихода). В детских учреждениях и больницах инфекция часто передается через белье, инструментарий, игрушки.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192764"/>
            <a:ext cx="7690048" cy="2665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098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Лабораторная диагностика: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80728"/>
            <a:ext cx="4392488" cy="576064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метод бактериологический. За исключением вида К.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granulomatis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на искусственных питательных средах растет плохо, и его культивируют в желточном мешке куриного эмбриона, остальные виды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клебсиелл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нетребовательны к питательным средам. На жидких средах вызывают диффузное помутнение. На плотных образуют блестящие выпуклые слизистые колонии. Материал для исследования, выбор которого зависит от локализации инфекционного процесса, засевают на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лактозосодержащие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дифференциальные питательные среды с последующим выделением чистой культуры возбудителя и ее идентификацией до вида и подвида. При микроскопии легко выявляется капсула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Диагностику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донованоза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проводят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бактериоскопическим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методом путем обнаружения телец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Донована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мазках из биоптата гранулем, окрашенных по Романовскому—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Гимзе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368" y="1844824"/>
            <a:ext cx="4283968" cy="2844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57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Серрации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80728"/>
            <a:ext cx="8640960" cy="30243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Морфология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образуют прямые подвижные (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перитрихи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палочки размером 0,9-2,0x0,5-0,8 мкм, отдельные штаммы имеют капсулу.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Серрации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образуют розово-красный водорастворимый пигмент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продигиозин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Оптимальной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температурой для жизнедеятельности 25 -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30С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Как синегнойная палочка, эти бактерии повсеместно распространены в окружающей среде. Их выделяют из почвы, воздуха, с растений, с испражнений насекомых 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грызунов.</a:t>
            </a:r>
          </a:p>
          <a:p>
            <a:pPr marL="0" indent="0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Лабораторная диагностика.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материала зависит от локализации процесса. Основной метод диагностики — бактериологический. Обязательна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антибиограмма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155055"/>
            <a:ext cx="2698756" cy="2675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981" y="3789040"/>
            <a:ext cx="4024032" cy="3041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75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Стафилококк: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80728"/>
            <a:ext cx="8568952" cy="5493224"/>
          </a:xfrm>
        </p:spPr>
        <p:txBody>
          <a:bodyPr/>
          <a:lstStyle/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Морфология.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меют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 круглых шаров диаметром 0,5-1,5 мкм. Размножаясь, образуют скопления в виде грозди винограда. Такая форма является результатом деления микробов в различных плоскостях. Однако в гное встречаются единичные и парные кокки. Стафилококки неподвижны, не имеют спор, при специальных условиях культивирования образуют микрокапсулу, грамположительны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Устойчивость.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Стафилококки довольно устойчивы, поэтому они обнаруживаются в воздухе, почве, воде, на предметах обихода. При температуре 100° С они погибают моментально, при температуре 70° С - через 10-15 мин. Они хорошо переносят низкие температуры. При замораживании сохраняют жизнеспособность в течение нескольких лет. Хорошо переносят высушивание. Прямой солнечный свет убивает их только через несколько часов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909326"/>
            <a:ext cx="3908872" cy="293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382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0"/>
            <a:ext cx="4320480" cy="5976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инфекции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Больной человек 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бактерионоситель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Пути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Контактно-бытовой, воздушно-капельный, воздушно-пылевой,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пищевой.</a:t>
            </a: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Заболевания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человека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Пиодермия, фурункулы, карбункулы, панариции, абсцессы; воспалительные процессы различных органов и тканей; ангины, циститы, остеомиелиты, холециститы, маститы; сепсис 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септикопиемия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пищевые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токсикоинфекции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многие другие. Описано около 120 нозологических форм стафилококковой этиологии.</a:t>
            </a:r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48680"/>
            <a:ext cx="4104456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156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Лабораторная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диагностика: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908720"/>
            <a:ext cx="8784976" cy="55652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(гной) подвергают бактериоскопии и высевают на питательные среды. Кровь, мокроту, фекалии исследуют бактериологическим методом. После выделения чистой культуры по ряду признаков определяют видовую принадлежность. В случае выделения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S.aureus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определяют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плазмокоагулазу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гемолизин, А-протеин.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Серодиагностика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РП (альфа-токсин), РНГА, ИФА.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установления источника и путей распространения инфекции, выделенные культуры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фаготипируют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Лабораторный анализ непременно включает определение чувствительности выделенной культуры или культур к антибиотикам.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0" y="3573016"/>
            <a:ext cx="3995936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946" y="3805039"/>
            <a:ext cx="3835772" cy="305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90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Стрептококки: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80728"/>
            <a:ext cx="8475712" cy="4873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Морфология.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Кокки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имеющие шаровидную форму. Диаметр каждого кокка в среднем 0,6-1 мкм, однако для них характерен полиморфизм: встречаются мелкие и крупные кокки, строго шаровидные и овальные. Стрептококки располагаются цепочкой, что является результатом деления их в одной плоскости. Длина цепочек разная. На плотной питательной среде цепочки обычно короткие, на жидких - длинные. Стрептококки неподвижны, не имеют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Свежевыделенные культуры иногда образуют капсулу.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Устойчивость.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Стрептококки довольно устойчивы в окружающей среде. При температуре 60° С погибают через 30 мин.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99030"/>
            <a:ext cx="4211960" cy="3158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531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6632"/>
            <a:ext cx="8496944" cy="63573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инфекции.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Люди (больные и носители), реже животные или инфицированные продукты.</a:t>
            </a: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Пути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передачи.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Воздушно-капельный и воздушно-пылевой, иногда пищевой, возможен контактно-бытовой.</a:t>
            </a: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Заболевания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человека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чаще вызывают β-гемолитические стрептококки серологической группы А. Они продуцируют ферменты патогенности: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гиалуронидазу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фибринолизин (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стрептокиназу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дезоксирибонуклеазу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др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415" y="3140968"/>
            <a:ext cx="5715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4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Лабораторная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052736"/>
            <a:ext cx="8640960" cy="5616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Материалом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БАКТЕРИОЛОГИЧЕСКОГО исследования служат слизь из зева, гной, отделяемое ран, кровь и др. Выделенные чистые культуры идентифицируют, определяют основные их свойства: морфологию, гемолитическую активность, чувствительность к антимикробным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препаратам.СЕРОЛОГИЧЕСКАЯ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ДИАГНОСТИКА – выявление антител к токсинам и ферментам. При ревматизме – нарастание титров анти-О-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стрептолизинов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анти-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ДНКазы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антигиалуронидазы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парных сыворотках.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105275"/>
            <a:ext cx="731520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79252"/>
            <a:ext cx="4211960" cy="3434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113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7467600" cy="1008112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Бактероиды: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80728"/>
            <a:ext cx="8465368" cy="5421216"/>
          </a:xfrm>
        </p:spPr>
        <p:txBody>
          <a:bodyPr/>
          <a:lstStyle/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Морфология.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полиморфные средних размеров палочки, располагающиеся поодиночке или парами, неподвижны, (2 вида –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перитрихи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не образуют спор, некоторые штаммы образуют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капсулу.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Бактероиды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входят в состав микрофлоры ротовой полости, верхних отделов воздухоносных путей, желудочно-кишечного тракта и мочеполовой системы. При ослаблении иммунитета, неспецифической резистентности организма бактероиды вызывают развитие анаэробных и смешанных анаэробно-аэробных инфекций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Устойчивость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опасные инфекции у новорожденных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63969"/>
            <a:ext cx="4392488" cy="296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985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План: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УПМ.</a:t>
            </a:r>
          </a:p>
          <a:p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Энтеробактрерии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Кишечная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палочка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Протей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Клебсиеллы</a:t>
            </a:r>
          </a:p>
          <a:p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Серрации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Стафилококк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Стрептококки</a:t>
            </a:r>
          </a:p>
          <a:p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sz="3200" dirty="0"/>
              <a:t>Бактероиды</a:t>
            </a:r>
          </a:p>
          <a:p>
            <a:r>
              <a:rPr lang="ru-RU" sz="3200" dirty="0" err="1"/>
              <a:t>Клостридии</a:t>
            </a:r>
            <a:endParaRPr lang="ru-RU" sz="3200" dirty="0"/>
          </a:p>
          <a:p>
            <a:r>
              <a:rPr lang="ru-RU" sz="3200" dirty="0"/>
              <a:t>Микобактерии</a:t>
            </a:r>
          </a:p>
          <a:p>
            <a:r>
              <a:rPr lang="ru-RU" sz="3200" dirty="0" err="1"/>
              <a:t>Кандида</a:t>
            </a:r>
            <a:endParaRPr lang="ru-RU" sz="3200" dirty="0"/>
          </a:p>
          <a:p>
            <a:r>
              <a:rPr lang="ru-RU" sz="3200" dirty="0"/>
              <a:t>Листерии</a:t>
            </a:r>
          </a:p>
          <a:p>
            <a:r>
              <a:rPr lang="ru-RU" sz="3200" dirty="0" err="1"/>
              <a:t>Легионеллы</a:t>
            </a:r>
            <a:endParaRPr lang="ru-RU" sz="3200" dirty="0"/>
          </a:p>
          <a:p>
            <a:r>
              <a:rPr lang="ru-RU" sz="3200" dirty="0" err="1"/>
              <a:t>Аци­не­то­бак­те­р</a:t>
            </a:r>
            <a:endParaRPr lang="ru-RU" sz="3200" dirty="0"/>
          </a:p>
          <a:p>
            <a:r>
              <a:rPr lang="ru-RU" sz="3200" dirty="0" err="1"/>
              <a:t>Хеликобактер</a:t>
            </a:r>
            <a:endParaRPr lang="ru-RU" sz="32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79754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7467600" cy="706090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/>
              <a:t>Лабораторная </a:t>
            </a:r>
            <a:r>
              <a:rPr lang="ru-RU" sz="2400" b="1" dirty="0" smtClean="0"/>
              <a:t>диагностика: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061041"/>
            <a:ext cx="4608512" cy="578125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Исследуемый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материал– кровь, гной и др. в зависимости от локализации.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диагностики: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Микроскопический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-Грамотрицательные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полиморфные палочки, располагающиеся поодиночке или парами.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Бактериологический метод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Выделение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чистой культуры проводится в анаэробных или микроаэрофильных условиях. Посев проводится на плотную или жидкую среду КАБ, на тиогликолевые среды с гемином и витамином К. Учитывают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культуральные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морфологические 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тинкториальные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свойства (см. выше). Производят пересев из подозрительных колоний на плотную среду КАБ для выделения чистой культуры. Идентифицируют по биохимическим свойствам, используя специальные тест-системы. Определяют чувствительность к антибиотикам.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40768"/>
            <a:ext cx="3960440" cy="263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749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Клостридии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052736"/>
            <a:ext cx="8640960" cy="54212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Морфология.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Возбудитель столбняка (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Clostridium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tetani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 прямая подвижная палочка длиной 2,4 - 5 мкм и шириной 0,5 - 1,1 мкм. 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Перитрих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образует устойчивые споры шаровидной формы, располагающиеся на конце и придающие микробу вид барабанной палочки); не образует капсулы; грамположительная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Устойчивость.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Вегетативные формы возбудителя столбняка гибнут при температуре 60 – 70 °С в течение 30 мин и довольно быстро обезвреживаются от действия всех применяемых дезинфицирующих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веществ.</a:t>
            </a: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464" y="3284984"/>
            <a:ext cx="5710224" cy="3568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263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Лабораторная диагностика: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80728"/>
            <a:ext cx="8640960" cy="56886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Выделение возбудителя проводят по стандартной схеме. Исследованию подлежит материал от больного или трупа, перевязочный и шовный хирургический материал, а также почва, пыль и воздух.</a:t>
            </a:r>
          </a:p>
          <a:p>
            <a:pPr marL="0" indent="0">
              <a:buNone/>
            </a:pP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Биологическая проба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исследовании материала от больного или трупа параллельно бактериологическому анализу проводят обнаружение столбнячного анатоксина в биологической пробе на мышах. Для этого материал измельчают, добавляют двойной объём физиологического раствора, инкубируют в течение часа при комнатной температуре, фильтруют; часть фильтрата смешивают с противостолбнячной сывороткой из расчёта 0,5 мл сыворотки на 1мл экстракта и инкубируют 40 мин. Затем одной группе животных вводят экстракт без предварительной инкубации с сывороткой, а другой группе - проинкубированную смесь; при наличии 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Clostridium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tetani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у животных первой группы развиваются симптомы столбняка.</a:t>
            </a:r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867" y="4435400"/>
            <a:ext cx="3230133" cy="24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094" y="4670440"/>
            <a:ext cx="3182773" cy="218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929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467600" cy="72008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Микобактерии: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80728"/>
            <a:ext cx="8496944" cy="4873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Морфология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Имеют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 тонких, иногда ветвистых палочек, чем напоминают гриб. Медленный рост на питательных средах также сближает их с грибами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Устойчивость.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Микобактерии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самые устойчивые из неспороносных форм бактерий (устойчивость обусловливается наличием в их оболочке липидов). Температуру 100° С они переносят в течение 5 мин. УФ-лучи вызывают их гибель только через несколько часов.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инфекции.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Человек. Реже животные.</a:t>
            </a: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Пути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передачи.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частые пути передачи - воздушно-капельный и воздушно-пылевой; реже пищевой. Возможно внутриутробное инфицирование через плаценту.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398" y="3789039"/>
            <a:ext cx="4123090" cy="30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870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Лабораторная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диагностика: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908720"/>
            <a:ext cx="4536504" cy="556523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диагностики туберкулеза применяют все ме­тоды: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бактериоскопический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бактериологический, серологический, биологический, аллергические пробы, ПЦР. При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бактериоскопическом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исследовании исходного материала (мокрота, моча, гной, спинномозговая жидкость, испражнения) необхо­димо учитывать, что содержание в нем микобактерий может быть незначительным, выделение их эпизодическим и в нем могут быть измененные варианты возбудителя, в том числе L-формы. Поэтому для повышения вероятности обнаружения микобак­терий туберкулеза используют методы концентрирования их с помощью центрифу­гирования или флотации, а также фазово-контрастной (для обнаружения L-форм) и люминесцентной микроскопии (в качестве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флуорохромов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используют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аурамин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аурамин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-родамин, акридиновый оранжевый и др.).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825" y="866304"/>
            <a:ext cx="3981631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25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980728"/>
            <a:ext cx="8568952" cy="54932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Морфология.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Грибы  состоят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овальных почкующихся дрожжевых клеток (4-8 мкм)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псевдогиф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септированных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гиф. Для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Candida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albicans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характерно образование ростовой трубки из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бластоспоры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(почки) при помещении их в сыворотку. Кроме этого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Candida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albicans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образует хламидоспоры - толстостенные двухконтурные крупные овальные споры. На простых питательных средах при 25-27 °С они образуют дрожжевые 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псевдогифальные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клетки. Колонии выпуклые, блестящие, сметанообразные, непрозрачные с различными опенками. В тканях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растут в виде дрожжей 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псевдогиф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171906"/>
            <a:ext cx="5503912" cy="367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944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/>
              <a:t>Лабораторная диагностика: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08720"/>
            <a:ext cx="8712968" cy="64807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Серологическая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в основном при висцеральных формах кандидозов. При этом используют реакции агглютинации, связывания комплемента, преципитации, непрямой гемагглютинации, встречного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имуноелектрофорезу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метод ИФА с парными сыворотками с использованием общепринятых методик. Результаты считают положительными при нарастании титра соответствующих антител в 4 и более раз. Для постановки реакции агглютинации, преципитации и связывания комплемента лучше использовать антигены из культур, выделенных от данного больного (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автоштамы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Биологическая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используется при необходимости определить патогенность и вирулентность С.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albicans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Выделенный от больного культуру вводят белым мышам или кроликам. Патогенными признают те культуры, которые в дозе 1 млн клеток вызывают гибель мышей в течение пяти суток, а кроликов - через девять суток.</a:t>
            </a: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Кожные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аллергические пробы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 путем внутрикожного введения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-аллергена. В качестве аллергена можно использовать поливалентную вакцину, содержит 200 млн клеток в 1 мл. После нагревания вакцины при 80 ° С в течение 2-х ч. ее вводят в объеме 0,1 мл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внутрикожно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Положительную реакцию (гиперемия, отек, папула) учитывают через 24-48 часов. Аллергическая проба при кандидозах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малоспецифична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поскольку сенсибилизация к грибковым антигенам встречается очень часто и повсеместно.</a:t>
            </a:r>
          </a:p>
        </p:txBody>
      </p:sp>
    </p:spTree>
    <p:extLst>
      <p:ext uri="{BB962C8B-B14F-4D97-AF65-F5344CB8AC3E}">
        <p14:creationId xmlns:p14="http://schemas.microsoft.com/office/powerpoint/2010/main" val="222220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Листерии: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052736"/>
            <a:ext cx="8712968" cy="4248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Морфология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Мелкие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кокковидные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палочки длиной 0,5—2 мкм и шириной 0,4—0,5 мкм. Палочки слегка изогнутой формы, с закругленными концами, в препарате часто располагаются под углом друг к другу или параллельно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образуют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палочковидные бактерии, образующие короткие цепочки из 3-5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клеток.Бактерии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подвижны, имеют один или несколько (1-4) жгутиков (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перитрихи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Заболевание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листероз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пищевая интоксикация</a:t>
            </a: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Инкубационный период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3-70 дней.</a:t>
            </a: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Симптомы: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повышенная температура, головная боль, тошнота, рвота, диарея.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Осложнения: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рождение мертвого плода,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минингит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Пища: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мясные продуты, особенно свинина и молоко.</a:t>
            </a:r>
          </a:p>
          <a:p>
            <a:pPr marL="0" indent="0">
              <a:buNone/>
            </a:pP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Особености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листерий: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рости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4-8С, позволяет им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накомпиваться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продуктах во время хранения в холодильнике.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096340"/>
            <a:ext cx="2192288" cy="1761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86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Лабораторная диагностика: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052736"/>
            <a:ext cx="8496944" cy="54212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Бактериологическое исследование состоит в микроскопии окрашенных по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Граму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мазков-отпечатков из пораженных органов и головного мозга, выделении культуры возбудителя посевом суспензии из внутренних органов и головного мозга на питательные среды и заражении лабораторных животных, идентификации выделенной культуры и дифференциации её от других микробов, изучении вирулентности культуры путём заражения лабораторных животных.</a:t>
            </a:r>
          </a:p>
        </p:txBody>
      </p:sp>
    </p:spTree>
    <p:extLst>
      <p:ext uri="{BB962C8B-B14F-4D97-AF65-F5344CB8AC3E}">
        <p14:creationId xmlns:p14="http://schemas.microsoft.com/office/powerpoint/2010/main" val="360612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Легионеллы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80728"/>
            <a:ext cx="8496944" cy="54932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Морфология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Мелкие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полиморфные грамотрицательные палочки с заостренными концами, иногда встречаются нитевидные формы. Спор и капсул не образуют, имеют жгутики, которые располагаются полярно (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амфитрихи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в цитоплазме обнаруживают липидные включения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Устойчивость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Устойчивы в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окружающей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среде. В течение года могут сохраняться в водопроводной воде, в системе горячего водоснабжения, в системах охлаждения промышленных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предприятий</a:t>
            </a:r>
          </a:p>
          <a:p>
            <a:pPr marL="0" indent="0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Пути передачи.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Обычно воздушно-капельный: человек инфицируется при попадании возбудителя в верхние дыхательные пути с мелкодисперсным аэрозолем. Факторами передачи являются почва, вода системы кондиционирования воздуха. Чаще болеют легионеллезом мужчины среднего и пожилого возраста, особенно работники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водохозяйств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прачечных, бань.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640" y="4293096"/>
            <a:ext cx="2726603" cy="258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075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4867"/>
            <a:ext cx="8568952" cy="739837"/>
          </a:xfrm>
        </p:spPr>
        <p:txBody>
          <a:bodyPr>
            <a:normAutofit fontScale="90000"/>
          </a:bodyPr>
          <a:lstStyle/>
          <a:p>
            <a:pPr algn="l"/>
            <a:r>
              <a:rPr lang="ru-RU" b="0" dirty="0"/>
              <a:t>Условно-патогенные микроорганизмы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836712"/>
            <a:ext cx="8640960" cy="3024336"/>
          </a:xfrm>
        </p:spPr>
        <p:txBody>
          <a:bodyPr>
            <a:normAutofit fontScale="77500" lnSpcReduction="20000"/>
          </a:bodyPr>
          <a:lstStyle/>
          <a:p>
            <a:pPr marL="4572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Условно-патогенными называются микроорганизмы, представляющие собой большую группу грибов, бактерий, простейших и вирусов, живущих с человеком в симбиозе, но вызывающих в определенных условиях разнообразные патологические процессы. К перечню самых распространенных и известных можно отнести представителей родов: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spergillus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roteus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andida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nterobacter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seudomonas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treptococcus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scherichia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др.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287" y="3707521"/>
            <a:ext cx="4762500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10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>
            <a:normAutofit fontScale="90000"/>
          </a:bodyPr>
          <a:lstStyle/>
          <a:p>
            <a:pPr algn="l"/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Лабораторная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620688"/>
            <a:ext cx="8496944" cy="58532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исследования: забирают плевральную жидкость, мокроту, кровь, кусочки легочной ткани (трупный материал).</a:t>
            </a: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Экспресс-диагностика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Применяют РИФ, ВИЭФ для выявления антигена в исследуемом материале, ПЦР или метод ДНК-зондов, ИФА с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моноклональными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антителами.</a:t>
            </a: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Бактериологический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Делают посев материала на угольно-дрожжевой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агар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выросшие коричневые колонии подвергают микроскопии, ставят реакцию агглютинации, определяют биохимические свойства. Можно выращивать возбудителя в культуре ткани, курином эмбрионе и заражать морских свинок.</a:t>
            </a: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Серологический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с использованием парных сывороток. Ставят РПГА, непрямую РИФ. Диагностическим считается нарастание титра АТ в 4 раза или высокие титры антител 1:128 (и выше) при однократном исследовании на поздних стадиях болезни.</a:t>
            </a:r>
          </a:p>
        </p:txBody>
      </p:sp>
    </p:spTree>
    <p:extLst>
      <p:ext uri="{BB962C8B-B14F-4D97-AF65-F5344CB8AC3E}">
        <p14:creationId xmlns:p14="http://schemas.microsoft.com/office/powerpoint/2010/main" val="374268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7467600" cy="72008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Аци­не­то­бак­те­р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764704"/>
            <a:ext cx="8568952" cy="4873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Морфология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Короткие толстые полиморфные грамотрицательные палочки длиной 1,5—2,5 мкм; часто имеют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кокковидную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овоидную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форму. В мазке располагаются беспорядоч­но, но могут наблюдаться в виде коротких цепочек. Спор не образуют. Отмечается наличие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фимбрий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Жгутиков не имеют. Могут образовывать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капсулу.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микроскопии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нативного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материала преобладают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кокковидные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короткие палочковидные формы. Бактериологический метод. Идентификация видов основана на изучении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культуральных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биохимических признаков бактерий.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74090"/>
            <a:ext cx="4896544" cy="3336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263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Лабораторная диагностика: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052736"/>
            <a:ext cx="8363272" cy="50734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инфекции, вызванной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Acinetobacter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может быть затруднена тем, что персонал •лабораторий клинической бактериологии мало осведомлен об этих микроорганизмах, что приводит к неправильной интерпретации результатов исследования. Путаница, наблюдающаяся при таксономической классификации этих микроорганизмов, также не облегчает задачу. В практическом плане выделение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Acinetobacter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 крови, спинномозговой жидкости, мокроты, мочи или гноя должно расцениваться как имеющее клиническое значение, если нет доказательств одновременного наличия какого-либо другого возбудителя. В практическом плане обязательной является дифференциация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Acinetobacter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Neisseria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так как первые устойчивы к пенициллину, а вторые — чувствительны</a:t>
            </a:r>
          </a:p>
        </p:txBody>
      </p:sp>
    </p:spTree>
    <p:extLst>
      <p:ext uri="{BB962C8B-B14F-4D97-AF65-F5344CB8AC3E}">
        <p14:creationId xmlns:p14="http://schemas.microsoft.com/office/powerpoint/2010/main" val="313946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7787208" cy="634082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Хеликобактер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052736"/>
            <a:ext cx="8712968" cy="54212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Морфология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мелкие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тонкие, изогнутые в виде спирали м/о. В старых культурах приобретают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овоидную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форму. В мазках располагаются попарно в виде «летящей ласточки».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Являются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лофотрихами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монотрихами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(имеют от 1 до 6 жгутиков). Малоподвижны на твердых питательных средах, но обладают высокой подвижностью в густой слизи,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покревающей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слизистую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оболочку желудка.</a:t>
            </a:r>
          </a:p>
          <a:p>
            <a:pPr marL="0" indent="0">
              <a:buNone/>
            </a:pPr>
            <a:endParaRPr lang="ru-RU" sz="20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10466"/>
            <a:ext cx="4499992" cy="3374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05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Лабораторная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диагностика: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980728"/>
            <a:ext cx="8496944" cy="549322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исследований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хеликобактер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биоптаты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слизистой желудка и двенадцатиперстной кишки.</a:t>
            </a:r>
          </a:p>
          <a:p>
            <a:pPr marL="0" indent="0">
              <a:buNone/>
            </a:pP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Хеликобактер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распознают по типичным морфологическим особенностям. Для выявления возбудителя обычно применяют фазово-контрастную микроскопию, определяющую характерную подвижность.</a:t>
            </a:r>
          </a:p>
          <a:p>
            <a:pPr marL="0" indent="0">
              <a:buNone/>
            </a:pP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Хеликобактеры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хорошо видны в гистологических препаратах, окрашенных гематоксилин-эозином или импрегнированных серебром по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Уортину-Старри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Хорошие результаты даёт люминесцентная микроскопия мазков, окрашенных акридиновым оранжевым.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последние годы широко распространены методы косвенного обнаружения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Helicobacter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pylori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биоптатах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чаще всего используют определение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уреазной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активности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-тест). Для получения чистых культур применяют кровяные среды (5-17% эритроцитов), дополненные антибиотиками (наиболее пригоден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цефсулодин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5~7-е сутки культивирования при температуре 37 °С наблюдают видимый рост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хеликобактер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Принадлежность культур к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хеликобактерам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определяют по характерной морфологии микроорганизмов и колоний; «винтообразной» подвижности; способности к росту в микроаэрофильных условиях и отсутствию роста в аэробных и анаэробных условиях и при температуре 25 и 42 °С. Из биохимических свойств наиболее часто определяют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оксидазную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каталазную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уреазную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активности.</a:t>
            </a:r>
          </a:p>
        </p:txBody>
      </p:sp>
    </p:spTree>
    <p:extLst>
      <p:ext uri="{BB962C8B-B14F-4D97-AF65-F5344CB8AC3E}">
        <p14:creationId xmlns:p14="http://schemas.microsoft.com/office/powerpoint/2010/main" val="372920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Вопросы: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9675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Какие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энтеробактерии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вы знаете ?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Какие заболевания вызывает стафилококк у человека?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Лабораторная  диагностика листерий ?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2461386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462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7467600" cy="692696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Энтеробактерии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24744"/>
            <a:ext cx="8583488" cy="4873752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Представители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огромного семейства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Enterobakteriaceae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проживают как во внешней среде, так и в организме животных и человека. В контексте данной статьи рассмотрим род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энтеробактер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(патогенных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энтеробактерий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условно-патогенных), включающий 15 видов бактерий. Эти живые существа относятся к факультативным анаэробам (могут обходиться без кислорода) и считаются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колиморфными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(средой для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энтеробактерий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служат нижние отделы желудочно-кишечного тракта всех теплокровных животных и человека).</a:t>
            </a:r>
          </a:p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80946"/>
            <a:ext cx="4758308" cy="3568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626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171400"/>
            <a:ext cx="7467600" cy="1143000"/>
          </a:xfrm>
        </p:spPr>
        <p:txBody>
          <a:bodyPr>
            <a:normAutofit/>
          </a:bodyPr>
          <a:lstStyle/>
          <a:p>
            <a:pPr algn="l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ишечная палочка: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40375"/>
            <a:ext cx="8793425" cy="59008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Морфология: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coli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короткие, в среднем 0,5-3,0 × 0,5-0,8 мкм палочки.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Грамотрицательны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большинстве случаев они подвижны,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перитрихи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Однако некоторые варианты кишечной палочки неподвижны. Многие штаммы образуют капсулу. Спор не образуют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Устойчивость.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coli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довольно устойчивы. При 55° С они погибают в течение часа, при 60° С - за 15 мин. В почве и воде сохраняются до 2-3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мес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молоке не только сохраняются, но и размножаются. Растворы дезинфицирующих веществ (3% хлорамин, раствор сулемы 1:1000 и др.) убивают их за 20-30 мин. Особенно чувствительны E.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coli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действию бриллиантового зеленого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8222"/>
            <a:ext cx="3257010" cy="257303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005064"/>
            <a:ext cx="3179930" cy="2543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654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6632"/>
            <a:ext cx="5544616" cy="6552728"/>
          </a:xfrm>
        </p:spPr>
        <p:txBody>
          <a:bodyPr/>
          <a:lstStyle/>
          <a:p>
            <a:pPr marL="0" indent="0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инфекции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Больной человек. При этом бактерии проникают в организм из внешней среды (экзогенная инфекция). Кишечная палочка может также вызвать развитие патологического процесса "изнутри" (эндогенная инфекция).</a:t>
            </a:r>
          </a:p>
          <a:p>
            <a:pPr marL="0" indent="0">
              <a:buNone/>
            </a:pP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Пути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Основной путь передачи при экзогенной форме инфекции - контактно-бытовой (непрямой контакт). Возбудители могут быть перенесены на грязных руках, через посуду, игрушки, белье, пищу, мух.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1737"/>
            <a:ext cx="2987824" cy="2928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942305"/>
            <a:ext cx="2858170" cy="3813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972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7467600" cy="576064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Лабораторная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692696"/>
            <a:ext cx="8856984" cy="60486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Выделяют 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испражнений, рвотных масс, гноя, отделяемого слизистой оболочки зева и носа, при сепсисе – из крови.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Исследованию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эшерихий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подлежат также промывные воды желудка, смывы с рук обслуживающего персонала, воздух палат, при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токсикоинфекции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остатки пищи. Материалы (исключая кровь) высевают на среду Эндо и помещают в термостат при температуре 37°С. Через 18–24 ч инкубации в термостате с этой среды отбирают красные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лактозоположительные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колонии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эшерихий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агглютинируют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их на стекле в поливалентной ОК–сыворотке, содержащей антитела к 22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сероварам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энтеропатогенных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кишечных палочек (ЭПКП). При положительной реакции агглютинации колонии пересевают на скошенный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агар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на следующие сутки выделенную культуру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агглютинируют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поливалентных сыворотках с меньшим набором антител, а затем в каждой из тех, которые входили в смесь, вызвавшую агглютинацию выделенных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эшерихий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 заключительном этапе серологической идентификации ЭПКП ставят развернутую реакцию агглютинации в специфической сыворотке. Для этого диагностическую сыворотку разводят в двух рядах пробирок до титра, который указан на этикетке ампулы. В один из них добавляют смытую со скошенного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агара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гретую культуру, в другой – ее прокипяченную взвесь. Пробирки помещают на сутки в термостат при температуре 37°С. Гомологичные сыворотке штаммы ЭПКП должны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агглютинироваться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ней хотя бы до половины титра.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31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94" y="-99392"/>
            <a:ext cx="7467600" cy="1143000"/>
          </a:xfrm>
        </p:spPr>
        <p:txBody>
          <a:bodyPr/>
          <a:lstStyle/>
          <a:p>
            <a:pPr algn="l"/>
            <a:r>
              <a:rPr lang="ru-RU" dirty="0"/>
              <a:t>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Протей: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80728"/>
            <a:ext cx="8892480" cy="31683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Морфология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Бактерии всех видов этого рода мелкие, полиморфные грамотрицательные палочки. Средний размер 0,4-0,6 × 1,0-3,0 мкм. Подвижны,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перитрихи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Спор и капсул не образуют.</a:t>
            </a: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Устойчивость.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Сравнительно устойчивы во внешней среде. Переносят нагревание до 60° С в течение часа и воздействие слабых растворов дезинфицирующих веществ. Обладают устойчивостью ко многим антибиотикам.</a:t>
            </a:r>
          </a:p>
          <a:p>
            <a:pPr marL="0" indent="0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инфекции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Протеи обычно попадают во внешнюю среду с испражнениями человека. Таким образом, человек - источник инфекции.</a:t>
            </a: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Пути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Пищевой, контактно-бытовой (грязные руки, белье, предметы обихода, хирургические инструменты).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677" y="3899102"/>
            <a:ext cx="4060530" cy="298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568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Лабораторная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диагностика: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08720"/>
            <a:ext cx="8568952" cy="55652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Используют бактериологический метод исследования. Посев материала производят на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лактозодержащие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дифференциальные среды и на скошенный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агар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методу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Щукевича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(в конденсационную воду, в месте скоса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агара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На среде Эндо наблюдается сливной рост (H-форма, роение), на среде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Плоскирева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содержащей желчь образуют отдельные (О-форма) бесцветные колонии с красным центром. Посеянные в конденсат, скошенного в пробирке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агара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они способны активно подниматься по скошенной поверхности (метод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Шукевича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Выделенную культуру идентифицируют по биохимическим свойствам.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208" y="3789040"/>
            <a:ext cx="4082468" cy="306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287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733</TotalTime>
  <Words>3287</Words>
  <Application>Microsoft Office PowerPoint</Application>
  <PresentationFormat>Экран (4:3)</PresentationFormat>
  <Paragraphs>160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0" baseType="lpstr">
      <vt:lpstr>Arial</vt:lpstr>
      <vt:lpstr>Calibri</vt:lpstr>
      <vt:lpstr>Times New Roman</vt:lpstr>
      <vt:lpstr>Тема Office</vt:lpstr>
      <vt:lpstr>Презентация PowerPoint</vt:lpstr>
      <vt:lpstr>План:</vt:lpstr>
      <vt:lpstr>Условно-патогенные микроорганизмы </vt:lpstr>
      <vt:lpstr>Энтеробактерии:</vt:lpstr>
      <vt:lpstr>Кишечная палочка:</vt:lpstr>
      <vt:lpstr>Презентация PowerPoint</vt:lpstr>
      <vt:lpstr>Лабораторная диагностика: </vt:lpstr>
      <vt:lpstr> Протей:</vt:lpstr>
      <vt:lpstr>Лабораторная диагностика:</vt:lpstr>
      <vt:lpstr>Клебсиеллы:</vt:lpstr>
      <vt:lpstr>Лабораторная диагностика:</vt:lpstr>
      <vt:lpstr>Серрации:</vt:lpstr>
      <vt:lpstr>Стафилококк:</vt:lpstr>
      <vt:lpstr>Презентация PowerPoint</vt:lpstr>
      <vt:lpstr>Лабораторная диагностика: </vt:lpstr>
      <vt:lpstr>Стрептококки:</vt:lpstr>
      <vt:lpstr>Презентация PowerPoint</vt:lpstr>
      <vt:lpstr>Лабораторная диагностика:</vt:lpstr>
      <vt:lpstr>Бактероиды: </vt:lpstr>
      <vt:lpstr>Лабораторная диагностика:</vt:lpstr>
      <vt:lpstr>Клостридии:</vt:lpstr>
      <vt:lpstr>Лабораторная диагностика:</vt:lpstr>
      <vt:lpstr>Микобактерии:</vt:lpstr>
      <vt:lpstr>Лабораторная диагностика:</vt:lpstr>
      <vt:lpstr>Кандида:</vt:lpstr>
      <vt:lpstr>Лабораторная диагностика:</vt:lpstr>
      <vt:lpstr>Листерии:</vt:lpstr>
      <vt:lpstr>Лабораторная диагностика:</vt:lpstr>
      <vt:lpstr>Легионеллы:</vt:lpstr>
      <vt:lpstr>Лабораторная диагностика: </vt:lpstr>
      <vt:lpstr>Аци­не­то­бак­те­р: </vt:lpstr>
      <vt:lpstr>Лабораторная диагностика:</vt:lpstr>
      <vt:lpstr>Хеликобактер:</vt:lpstr>
      <vt:lpstr>Лабораторная диагностика: </vt:lpstr>
      <vt:lpstr>Вопросы: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Ключников Кирилл Александрович</cp:lastModifiedBy>
  <cp:revision>62</cp:revision>
  <dcterms:created xsi:type="dcterms:W3CDTF">2017-03-25T05:37:16Z</dcterms:created>
  <dcterms:modified xsi:type="dcterms:W3CDTF">2018-08-07T05:50:36Z</dcterms:modified>
</cp:coreProperties>
</file>