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76" r:id="rId4"/>
    <p:sldId id="291" r:id="rId5"/>
    <p:sldId id="277" r:id="rId6"/>
    <p:sldId id="292" r:id="rId7"/>
    <p:sldId id="293" r:id="rId8"/>
    <p:sldId id="304" r:id="rId9"/>
    <p:sldId id="305" r:id="rId10"/>
    <p:sldId id="294" r:id="rId11"/>
    <p:sldId id="306" r:id="rId12"/>
    <p:sldId id="295" r:id="rId13"/>
    <p:sldId id="296" r:id="rId14"/>
    <p:sldId id="307" r:id="rId15"/>
    <p:sldId id="297" r:id="rId16"/>
    <p:sldId id="308" r:id="rId17"/>
    <p:sldId id="298" r:id="rId18"/>
    <p:sldId id="309" r:id="rId19"/>
    <p:sldId id="278" r:id="rId20"/>
    <p:sldId id="310" r:id="rId21"/>
    <p:sldId id="311" r:id="rId22"/>
    <p:sldId id="281" r:id="rId23"/>
    <p:sldId id="312" r:id="rId24"/>
    <p:sldId id="301" r:id="rId25"/>
    <p:sldId id="313" r:id="rId26"/>
    <p:sldId id="314" r:id="rId27"/>
    <p:sldId id="29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371" y="737936"/>
            <a:ext cx="7753934" cy="4684295"/>
          </a:xfrm>
        </p:spPr>
        <p:txBody>
          <a:bodyPr>
            <a:normAutofit/>
          </a:bodyPr>
          <a:lstStyle/>
          <a:p>
            <a:r>
              <a:rPr lang="ru-RU" b="1" dirty="0"/>
              <a:t>Пунктуация в сложносочиненном предложении и предложении с однородными членами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080041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507789" cy="5236349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расставляя знаки препинания. Подчеркните однородные определения одной волнистой линией, неоднородные – двумя.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Они вышли на угол мшистой тонкой полянки, освободившейся от снега. 2. Невысокая сухощавая энергичная женщина на вид лет семидесяти, но, конечно, моложе, простоволосая с грязными от огородной земли руками возникла на пороге. Вернее, сначала появился в сенях её громкий сердитый голос… 3. Это было глухое отгороженное место, где лежали какие-то материалы. Далее, в углублении двора, выглядывал из-за забора угол низкого закопченного каменного сарая, очевидно часть какой-нибудь мастерской. 4. По этой дороге крестьяне ездят в горы Алатау, где растет хороший еловый лес. 5. Я встретил худенькую старушку в зеленом бархатном пальто. 6. На малых ветвях этого дерева висели белые круглые хорошенькие коробочки… 7. Лес был густой и высокий. Огромные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спокойные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старые березы отсвечивали поверху яркой свежей зеленью. </a:t>
            </a:r>
            <a:endParaRPr lang="ru-RU" sz="3600" b="0" i="0" dirty="0">
              <a:effectLst/>
              <a:latin typeface="pt sans" panose="020B0503020203020204" pitchFamily="34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7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080041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507789" cy="5236349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расставляя знаки препинания. Подчеркните однородные определения одной волнистой линией, неоднородные – двумя.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Недалеко от берега торчат из воды большие черные угловатые камни. 9 . Всюду между кустов по луговинам мелькали белые красные сизые рубахи. 10. Молочный густой туман лежал над городом. Свидригайлов пошел по скользкой грязной деревянной мостовой. 11. Толпы мальчишек бегали по направлению к городскому выгону и назад; солидные люди в широких летних парусинных 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сырцовых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шелковых костюмах направлялись туда же. 12. Мы лениво поднимались, тащили леску и выволакивали на берег жирных черных окуней. 13. Белые акации пахли так сильно, что их сладкий приторный кофейный аромат чувствовался на губах и во рту. 14. Наша короткая встреча уже начинает в моем воображении одеваться дымкой какой-то нежной тихой поэтической покорной грусти. 15. Мне нравится его широкое скуластое лицо всегда бледное и несчастное…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37" y="137126"/>
            <a:ext cx="10673599" cy="1507067"/>
          </a:xfrm>
        </p:spPr>
        <p:txBody>
          <a:bodyPr/>
          <a:lstStyle/>
          <a:p>
            <a:r>
              <a:rPr lang="ru-RU" dirty="0"/>
              <a:t>Однородные члены с неповторяющимися союзами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229473" cy="52363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1 Запятая не ставится между однородными членами, соединенными неповторяющимися (одиночными) соединительными и разделительными союзами </a:t>
            </a:r>
            <a:r>
              <a:rPr lang="ru-RU" sz="2400" b="1" dirty="0"/>
              <a:t>и, да (=и), или, либо</a:t>
            </a:r>
            <a:r>
              <a:rPr lang="ru-RU" sz="2400" dirty="0"/>
              <a:t>. </a:t>
            </a:r>
            <a:r>
              <a:rPr lang="ru-RU" sz="2400" i="1" dirty="0"/>
              <a:t>Учился читать да писать, а выучился петь да плясать.</a:t>
            </a:r>
            <a:endParaRPr lang="ru-RU" sz="2400" dirty="0"/>
          </a:p>
          <a:p>
            <a:pPr algn="just"/>
            <a:r>
              <a:rPr lang="ru-RU" sz="2400" dirty="0"/>
              <a:t>2 Запятая ставится между однородными членами, соединенными противительными союзами </a:t>
            </a:r>
            <a:r>
              <a:rPr lang="ru-RU" sz="2400" b="1" dirty="0"/>
              <a:t>а, но, да (=но), однако, зато, тем не менее, хотя</a:t>
            </a:r>
            <a:r>
              <a:rPr lang="ru-RU" sz="2400" dirty="0"/>
              <a:t>. </a:t>
            </a:r>
            <a:r>
              <a:rPr lang="ru-RU" sz="2400" i="1" dirty="0"/>
              <a:t>Ребенок был резв, но мил.</a:t>
            </a:r>
            <a:endParaRPr lang="ru-RU" sz="2400" dirty="0"/>
          </a:p>
          <a:p>
            <a:pPr algn="just"/>
            <a:r>
              <a:rPr lang="ru-RU" sz="2400" dirty="0"/>
              <a:t>3 Между однородными сказуемыми, соединенными одиночным союзом </a:t>
            </a:r>
            <a:r>
              <a:rPr lang="ru-RU" sz="2400" b="1" dirty="0"/>
              <a:t>и</a:t>
            </a:r>
            <a:r>
              <a:rPr lang="ru-RU" sz="2400" dirty="0"/>
              <a:t>, ставится тире для указания следствия, содержащегося во втором сказуемом, или для выражения резкого противопоставления, быстрой смены действия. </a:t>
            </a:r>
            <a:r>
              <a:rPr lang="ru-RU" sz="2400" i="1" dirty="0"/>
              <a:t>Хотел объехать целый свет – и не объехал сотой доли.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9598777" cy="1507067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3999"/>
            <a:ext cx="11229473" cy="4658834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/>
              <a:t>Расставьте недостающие знаки препинания. Выделите однородные члены предложения, определите их функции и укажите союзы, которыми связаны однородные члены предложения.</a:t>
            </a:r>
            <a:endParaRPr lang="ru-RU" sz="2600" dirty="0"/>
          </a:p>
          <a:p>
            <a:pPr algn="just"/>
            <a:r>
              <a:rPr lang="ru-RU" sz="2600" dirty="0"/>
              <a:t>1. Проказница Мартышка Осел Козел да косолапый Мишка затеяли сыграть квартет. 2 Будьте настойчивы упорны но не упрямы. 3. Приют наш мал зато спокоен. 4. Сидит заяц на задних лапках под кустом и не шевельнется. 5. Онегин был, по мненью многих (судей решительных и строгих), ученый малый но педант. 6. Никогда до тех пор я не представлял себе целесообразности всего, что происходит в природе, всей сложности и совершенства каждого листка цветка корня или семени. </a:t>
            </a:r>
          </a:p>
        </p:txBody>
      </p:sp>
    </p:spTree>
    <p:extLst>
      <p:ext uri="{BB962C8B-B14F-4D97-AF65-F5344CB8AC3E}">
        <p14:creationId xmlns:p14="http://schemas.microsoft.com/office/powerpoint/2010/main" val="17942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9598777" cy="1507067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3999"/>
            <a:ext cx="11229473" cy="4658834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/>
              <a:t>Расставьте недостающие знаки препинания. Выделите однородные члены предложения, определите их функции и укажите союзы, которыми связаны однородные члены предложения.</a:t>
            </a:r>
            <a:endParaRPr lang="ru-RU" sz="2600" dirty="0"/>
          </a:p>
          <a:p>
            <a:pPr algn="just"/>
            <a:r>
              <a:rPr lang="ru-RU" sz="2800" dirty="0"/>
              <a:t>7. Он провел ночь в море; он не спал не ловил а шел под парусом без определенного направления слушая плеск воды смотря в тьму обветриваясь и думая. 8 </a:t>
            </a:r>
            <a:r>
              <a:rPr lang="ru-RU" sz="2800" dirty="0" smtClean="0"/>
              <a:t>Принято </a:t>
            </a:r>
            <a:r>
              <a:rPr lang="ru-RU" sz="2800" dirty="0"/>
              <a:t>считать что телеграф телефон поезда автомобили и лайнеры призваны экономить человеку его драгоценное время… 9. И кто знает… может быть ему за это медаль а то и орден какой дадут… 10. Это цвет упоения греха ярости гнева и мести. 11. День сложился серый но не теплый.</a:t>
            </a:r>
          </a:p>
        </p:txBody>
      </p:sp>
    </p:spTree>
    <p:extLst>
      <p:ext uri="{BB962C8B-B14F-4D97-AF65-F5344CB8AC3E}">
        <p14:creationId xmlns:p14="http://schemas.microsoft.com/office/powerpoint/2010/main" val="3813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545262" cy="1507067"/>
          </a:xfrm>
        </p:spPr>
        <p:txBody>
          <a:bodyPr/>
          <a:lstStyle/>
          <a:p>
            <a:r>
              <a:rPr lang="ru-RU" dirty="0"/>
              <a:t>Однородные члены с повторяющимися союзами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357811" cy="554254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1 Между однородными членами, соединенными повторяющимися союзами </a:t>
            </a:r>
            <a:r>
              <a:rPr lang="ru-RU" sz="2800" b="1" dirty="0"/>
              <a:t>и…и, да…да, ни…ни, или…или, ли…ли, то…то, не то…не то, либо…либо</a:t>
            </a:r>
            <a:r>
              <a:rPr lang="ru-RU" sz="2800" dirty="0"/>
              <a:t> ставится запятая.</a:t>
            </a:r>
          </a:p>
          <a:p>
            <a:pPr algn="just"/>
            <a:r>
              <a:rPr lang="ru-RU" sz="2800" dirty="0"/>
              <a:t>2 При двух однородных членах с повторяющимися союзами </a:t>
            </a:r>
            <a:r>
              <a:rPr lang="ru-RU" sz="2800" b="1" dirty="0"/>
              <a:t>и</a:t>
            </a:r>
            <a:r>
              <a:rPr lang="ru-RU" sz="2800" dirty="0"/>
              <a:t> запятая обычно не ставится, если образуется смысловое единство. </a:t>
            </a:r>
            <a:r>
              <a:rPr lang="ru-RU" sz="2800" i="1" dirty="0"/>
              <a:t>Чтоб в ступе воду не толочь, душа обязана трудиться и день и ночь, и день и ночь!</a:t>
            </a:r>
            <a:endParaRPr lang="ru-RU" sz="2800" dirty="0"/>
          </a:p>
          <a:p>
            <a:pPr algn="just"/>
            <a:r>
              <a:rPr lang="ru-RU" sz="2800" dirty="0"/>
              <a:t>3 Если число однородных членов больше двух и союз повторяется перед каждым из них, кроме первого, то запятая ставится между всеми членами. </a:t>
            </a:r>
            <a:r>
              <a:rPr lang="ru-RU" sz="2800" i="1" dirty="0"/>
              <a:t>Стук заставлял бледнеть мужчин, и женщин, и детей.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0545262" cy="1507067"/>
          </a:xfrm>
        </p:spPr>
        <p:txBody>
          <a:bodyPr/>
          <a:lstStyle/>
          <a:p>
            <a:r>
              <a:rPr lang="ru-RU" dirty="0"/>
              <a:t>Однородные члены с повторяющимися союзами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5453"/>
            <a:ext cx="11357811" cy="5542547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Если союз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соединяет однородные члены попарно, то запятая ставится только между парными группами, а не внутри пар.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слышал разговоры – пьяные и трезвые, робкие и отчаянные…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Если однородные члены предложения соединены парными союзами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так…как и, не только…но и, не столько…сколько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Внутри сопоставительных союзов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то что…а, не то чтобы…а(но)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запятая перед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чтобы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ставится.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4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7"/>
            <a:ext cx="10545262" cy="670938"/>
          </a:xfrm>
        </p:spPr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8274"/>
            <a:ext cx="11117179" cy="5969725"/>
          </a:xfrm>
        </p:spPr>
        <p:txBody>
          <a:bodyPr>
            <a:normAutofit fontScale="925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Расставьте знаки препинания. Выделите ряды однородных членов и проанализируйте их.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Люблю я бешеную младость и тесноту и блеск и радость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 обдуманный наряд... (А. Пушкин) 2. Расстаться нам было так трудно, вдруг с неба с далёких полей так звучно так грустно так чудно раздался призыв журавлей... (А. Блок) 3. Всё, что на свете сделано руками, рукам под силу обратить на слом. Но дело в том, что сам собою камень — он не бывает ни добром ни злом. (А. Твардовский) 4. Он рощи полюбил густые уединенье тишину и ночь и звёзды и луну. (А. Пушкин) 5. Нередко в рощах поднимали иль ею брошенный венок или клочки персидской шали или заплаканный платок. (А. Пушкин) 6. Цвет лица у Ильи Ильича не был ни румяный ни смуглый ни положительно бледный а безразличный. (И. Гончаров)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7"/>
            <a:ext cx="10545262" cy="488058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948"/>
            <a:ext cx="11117179" cy="6453051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Расставьте знаки препинания. Выделите ряды однородных членов и проанализируйте их.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В её [Елизаветы] желании освободить пострадавших в прежнее царствование угадывалась не только обязательная по этикету игра в либерализм а живое человеческое чувство. (Н.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Соротпокина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8. Она [душа] рабыня и царица она работница и дочь она обязана трудиться и день и ночь и день и ночь! (Н. Заболоцкий) 9. Он [сверчок] поёт очень громко и не обращает внимания ни на мои шаги ни на звон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чашек.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(К. Паустовский) 10.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Лувен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указывал мне и просил запомнить то отметину на коре бархатного дерева то залом на колючей аралии то кусочек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моха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вложенный в дупло тополя... (М. Пришвин)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Сложносочиненное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2505" y="1219201"/>
            <a:ext cx="11138257" cy="5481013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Запятая ставится, если: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между частями сложносочиненного предложения, соединенными соединительными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(и, да, ни…ни)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противительными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(а, да, но, однако, зато, тоже)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разделительными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(или, либо, ли…ли, то…то, не то…не то)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союзами.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между безличными предложениями, входящими в состав сложносочиненного, если они неоднородны по своему составу.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комнате было душно, и мне захотелось выйти на свежий воздух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между номинативными предложениями, если их больше двух.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Мороз и солнце, день чудесный.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i="1" dirty="0"/>
              <a:t>Однородные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374075" cy="565151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Однородными </a:t>
            </a:r>
            <a:r>
              <a:rPr lang="ru-RU" sz="2800" dirty="0"/>
              <a:t>называются члены предложения (главные или второстепенные), отвечающие на один и тот же вопрос, относящиеся к одному и тому же члену предложения и выполняющие одинаковую синтаксическую функцию. </a:t>
            </a:r>
            <a:r>
              <a:rPr lang="ru-RU" sz="2800" i="1" dirty="0"/>
              <a:t>И дома, и в поле, и в сарае я думал о ней.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Сложносочиненное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2505" y="1219201"/>
            <a:ext cx="11138257" cy="5481013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Запятая не ставится, если: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между частями сложносочиненного предложения, если в нем имеется общий для обеих частей второстепенный член.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время частых зимних штормов в порту ревели пароходы и скрипели от </a:t>
            </a:r>
            <a:r>
              <a:rPr lang="ru-RU" sz="28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ветра </a:t>
            </a:r>
            <a:r>
              <a:rPr lang="ru-RU" sz="28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окна.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между частями сложносочиненного предложения, выраженными двумя вопросительными или двумя восклицательными предложениями, которые объединены общей интонацией.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Зачем ты послан был и кто тебя послал?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7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Сложносочиненное предложение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2505" y="1219201"/>
            <a:ext cx="11138257" cy="5481013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Точка с запятой в сложносочиненном предложении ставится между его частями, которые значительно распространены и имеют внутри себя знаки препинания.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Вернер исподтишка насмехался над своими больными; но раз я видел, как он плакал над умирающим солдатом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Тире ставится между чего частями, которые содержат неожиданное присоединение или резкое противопоставление.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сажусь на трамвай – и через двадцать минут я опять в поле.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8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48696"/>
            <a:ext cx="10876417" cy="5651518"/>
          </a:xfrm>
        </p:spPr>
        <p:txBody>
          <a:bodyPr>
            <a:normAutofit fontScale="92500"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расставляя знаки препинания. Подчеркните союзы и объясните постановку знаков препинания.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Плакучие берёзы опустили вниз свои зелёные косы, а в ёлках нависла синяя тишина. 2. Дни поздней осени бранят обыкновенно, но мне она мила, читатель дорогой. 3. Среди дня пошёл крупный дождик, и теперь обмытые листья тополей и каштанов блестели, точно по-праздничному. 4. Ещё раз моргнуло — и за решёткой явилось бледное пятно. 5. А вот осень пришла, и заботливый хозяин убирает свой урожай. 6. Он заговорил, а углы его губ дёргались странными, злобными, насмешливыми, нечеловеческими улыбками, и зловещий, жёлтый блеск играл в его глазах под чёрными, суровыми бровями. 7. На обратный путь нагрузились дровами, но тяжесть их была мне уже не страшна.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4189"/>
            <a:ext cx="10876417" cy="5866025"/>
          </a:xfrm>
        </p:spPr>
        <p:txBody>
          <a:bodyPr>
            <a:normAutofit fontScale="92500" lnSpcReduction="2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расставляя знаки препинания. Подчеркните союзы и объясните постановку знаков препинания.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Недвижим он лежал, и странен был томный мир его чела. 9. Уж солнца раскалённый шар с главы своей земля скатила, и мирный вечера пожар волна морская поглотила. 10. Я слушал вас... И ныла грудь, и сердце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рвалося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муки, и слово горькое «забудь» твердили гаснувшие звуки...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То за соседним кустом начнёт кричать коростель, то с пушечным гулом ударит пудовая рыба, то оглушительно выстрелит в костре ивовый прут и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разбрызжет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искры, то над зарослями начнёт разгораться багровое солнце. 12. Осенью весь дом засыпан листьями, и в двух маленьких комнатках становится светло. 13. Гулять на улицу меня не пускали, да и некогда было гулять. 14. В саду было тихо, только птица иногда ворочалась и опять засыпала в липовых ветвях, да нежно и печально охали древесные лягушки, да плескалась рыба в пруду. 15. С востока надвигались тёмные, дождливые тучи, и оттуда потягивало влагой.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5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48696"/>
            <a:ext cx="10876417" cy="5651518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расставляя знаки препинания. Сделайте синтаксический разбор предложений.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Он [Егорушка] вынырнул и, фыркая, пуская пузыри, открыл глаза — но на реке, как раз возле его лица, отражалось солнце. 2. Ветер крепчал, и море стало покрываться белыми гребнями. 3. Лучше было бы мне его бросить у опушки и скрыться в лесу пешком, да жаль было с ним расстаться, и пророк вознаградил меня. 4. Она не очень была хороша собой, но решительное и спокойное выражение её лица, её широкий белый лоб, густые волосы и в особенности карие глаза, небольшие, но умные, ясные и живые, поразили бы и всякого другого на моём месте. 5. Всю неделю на побережье шли дожди, и к пяти часам дня уже слюдянисто темнело; а море всё смелее бросалось на берег, и ночью в темноте слышался сплошной гул и скрежет перекатываемых камней.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8829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48696"/>
            <a:ext cx="10876417" cy="5651518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расставляя знаки препинания. Сделайте синтаксический разбор предложений.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И надо мной кричат орлы, и ропщет бор, и блещут средь волнистой мглы вершины гор. 7. И синие подснежники цветут, и под ногами лист шуршит дубовый, и ходят дождевые облака, и свежим ветром в сером поле дует. 8. Река ещё не замёрзла, и её свинцовые волны грустно чернели в однообразных берегах, покрытых белым снегом. 9. Кажется, будто вода стоит в бочагах, положишь палочку на воду — и она поплывёт по течению. 10. Предрассветный ветер подул — и тихо всплывает багровое солнце. 11. По временам налетали шквалы с той или другой стороны, и на палатку сыпался песок и мелкие камни.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174449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48696"/>
            <a:ext cx="10876417" cy="5651518"/>
          </a:xfrm>
        </p:spPr>
        <p:txBody>
          <a:bodyPr>
            <a:no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расставляя знаки препинания. Сделайте синтаксический разбор предложений.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Со всех сторон плескалась вода и гудело равнодушное море. 13. На этажерках лежали две-три развёрнутые книги, валялась газета, на бюро стояла и чернильница с перьями; но страницы, на которых развёрнуты были книги, покрылись пылью и пожелтели. 14. Дядя уже с лета прихварывал, и доктора говорили, что зимы он не переживёт; но старик не верил им и уверял меня, что лет пять ещё поскрипит. 15. Он слушал её молча, опустив голову на руки; но только я во всё время не заметил ни одной слезы на ресницах его.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39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38853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48" y="1645920"/>
            <a:ext cx="10393091" cy="4898571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произведений художественной литературы выпишите сложносочиненные предложения с разными сочинительными союзами.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…., и ……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…., а ……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…., или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…...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…., то ….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Не являются однородными членами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876417" cy="5651518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1 Повторяющиеся слова, которые используются для выражения усиления: </a:t>
            </a:r>
            <a:r>
              <a:rPr lang="ru-RU" sz="2800" i="1" dirty="0"/>
              <a:t>И всюду – песок, песок…</a:t>
            </a:r>
            <a:r>
              <a:rPr lang="ru-RU" sz="2800" dirty="0"/>
              <a:t> Между ними ставится запятая, если образуется сложное слово – то дефис: </a:t>
            </a:r>
            <a:r>
              <a:rPr lang="ru-RU" sz="2800" i="1" dirty="0"/>
              <a:t>едва-едва, чего-чего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2 Сочетание двух глаголов в одинаковой форме: </a:t>
            </a:r>
            <a:r>
              <a:rPr lang="ru-RU" sz="2800" i="1" dirty="0"/>
              <a:t>сказал так сказал</a:t>
            </a:r>
            <a:r>
              <a:rPr lang="ru-RU" sz="2800" dirty="0"/>
              <a:t>. Запятая между ними не ставится.</a:t>
            </a:r>
          </a:p>
          <a:p>
            <a:pPr algn="just"/>
            <a:r>
              <a:rPr lang="ru-RU" sz="2800" dirty="0"/>
              <a:t>3 Фразеологизмы с повторяющимися союзами: </a:t>
            </a:r>
            <a:r>
              <a:rPr lang="ru-RU" sz="2800" i="1" dirty="0"/>
              <a:t>о том о сем, ни то ни сё, ни пуха ни пера</a:t>
            </a:r>
            <a:r>
              <a:rPr lang="ru-RU" sz="2800" dirty="0"/>
              <a:t>. Запятая внутри не ставится.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96624"/>
            <a:ext cx="9438355" cy="913063"/>
          </a:xfrm>
        </p:spPr>
        <p:txBody>
          <a:bodyPr>
            <a:normAutofit fontScale="90000"/>
          </a:bodyPr>
          <a:lstStyle/>
          <a:p>
            <a:r>
              <a:rPr lang="ru-RU" dirty="0"/>
              <a:t>Средства выражения однородности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604211"/>
            <a:ext cx="11277599" cy="5021178"/>
          </a:xfrm>
        </p:spPr>
        <p:txBody>
          <a:bodyPr>
            <a:normAutofit/>
          </a:bodyPr>
          <a:lstStyle/>
          <a:p>
            <a:r>
              <a:rPr lang="ru-RU" sz="2800" dirty="0"/>
              <a:t>1 Сочинительные союзы </a:t>
            </a:r>
            <a:r>
              <a:rPr lang="ru-RU" sz="2800" b="1" dirty="0"/>
              <a:t>и, а, но, да</a:t>
            </a:r>
            <a:r>
              <a:rPr lang="ru-RU" sz="2800" dirty="0"/>
              <a:t> и др. </a:t>
            </a:r>
            <a:r>
              <a:rPr lang="ru-RU" sz="2800" i="1" dirty="0"/>
              <a:t>И пращ, и стрела, и лукавый кинжал щадят победителя годы…</a:t>
            </a:r>
            <a:endParaRPr lang="ru-RU" sz="2800" dirty="0"/>
          </a:p>
          <a:p>
            <a:r>
              <a:rPr lang="ru-RU" sz="2800" dirty="0"/>
              <a:t>2 Без помощи союзов: </a:t>
            </a:r>
            <a:r>
              <a:rPr lang="ru-RU" sz="2800" i="1" dirty="0"/>
              <a:t>Мне хочется безгласной тишины, безмолвия, безветрия, бесстрастья</a:t>
            </a:r>
            <a:r>
              <a:rPr lang="ru-RU" sz="2800" dirty="0"/>
              <a:t>.</a:t>
            </a:r>
          </a:p>
          <a:p>
            <a:r>
              <a:rPr lang="ru-RU" sz="2800" dirty="0"/>
              <a:t>Однородные члены предложения могут быть выражены одинаковыми и разными частями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791" y="483325"/>
            <a:ext cx="10876417" cy="106141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449" y="1544740"/>
            <a:ext cx="10435905" cy="50422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/>
              <a:t>Точка с запятой отделяет распространенные однородные члены, особенно если они поясняются обособленными членами или придаточными предложениями.</a:t>
            </a:r>
          </a:p>
          <a:p>
            <a:pPr algn="just"/>
            <a:r>
              <a:rPr lang="ru-RU" sz="3200" dirty="0"/>
              <a:t>Тире ставится при выражении противопоставления между однородными членами, не связанными союзами: </a:t>
            </a:r>
            <a:r>
              <a:rPr lang="ru-RU" sz="3200" i="1" dirty="0"/>
              <a:t>Не рыбачий парус малый – корабли мне снятся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Ряд однородных членов предложения может быть открыт или закрыт обобщающим словом.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76059"/>
            <a:ext cx="8534400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2" y="1459832"/>
            <a:ext cx="10299032" cy="512210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/>
              <a:t>Спишите, вставляя пропущенные буквы. Укажите однородные члены, поставьте, где нужно, запятые между ними.</a:t>
            </a:r>
            <a:endParaRPr lang="ru-RU" sz="2800" dirty="0"/>
          </a:p>
          <a:p>
            <a:pPr algn="just"/>
            <a:r>
              <a:rPr lang="ru-RU" sz="2800" dirty="0" err="1"/>
              <a:t>Необ</a:t>
            </a:r>
            <a:r>
              <a:rPr lang="ru-RU" sz="2800" dirty="0"/>
              <a:t>..зримо многообразие человеческих отношений, к..</a:t>
            </a:r>
            <a:r>
              <a:rPr lang="ru-RU" sz="2800" dirty="0" err="1"/>
              <a:t>торые</a:t>
            </a:r>
            <a:r>
              <a:rPr lang="ru-RU" sz="2800" dirty="0"/>
              <a:t> запечатлелись в ч..</a:t>
            </a:r>
            <a:r>
              <a:rPr lang="ru-RU" sz="2800" dirty="0" err="1"/>
              <a:t>канных</a:t>
            </a:r>
            <a:r>
              <a:rPr lang="ru-RU" sz="2800" dirty="0"/>
              <a:t> народных изречениях и афоризмах. </a:t>
            </a:r>
            <a:r>
              <a:rPr lang="ru-RU" sz="2800" dirty="0" smtClean="0"/>
              <a:t>Из </a:t>
            </a:r>
            <a:r>
              <a:rPr lang="ru-RU" sz="2800" dirty="0"/>
              <a:t>без..</a:t>
            </a:r>
            <a:r>
              <a:rPr lang="ru-RU" sz="2800" dirty="0" err="1"/>
              <a:t>ны</a:t>
            </a:r>
            <a:r>
              <a:rPr lang="ru-RU" sz="2800" dirty="0"/>
              <a:t> </a:t>
            </a:r>
            <a:r>
              <a:rPr lang="ru-RU" sz="2800" dirty="0" err="1"/>
              <a:t>вр</a:t>
            </a:r>
            <a:r>
              <a:rPr lang="ru-RU" sz="2800" dirty="0"/>
              <a:t>..</a:t>
            </a:r>
            <a:r>
              <a:rPr lang="ru-RU" sz="2800" dirty="0" err="1"/>
              <a:t>мён</a:t>
            </a:r>
            <a:r>
              <a:rPr lang="ru-RU" sz="2800" dirty="0"/>
              <a:t> </a:t>
            </a:r>
            <a:r>
              <a:rPr lang="ru-RU" sz="2800" dirty="0" err="1"/>
              <a:t>д..шли</a:t>
            </a:r>
            <a:r>
              <a:rPr lang="ru-RU" sz="2800" dirty="0"/>
              <a:t> до нас в этих </a:t>
            </a:r>
            <a:r>
              <a:rPr lang="ru-RU" sz="2800" dirty="0" err="1"/>
              <a:t>сгус</a:t>
            </a:r>
            <a:r>
              <a:rPr lang="ru-RU" sz="2800" dirty="0"/>
              <a:t>..</a:t>
            </a:r>
            <a:r>
              <a:rPr lang="ru-RU" sz="2800" dirty="0" err="1"/>
              <a:t>ках</a:t>
            </a:r>
            <a:r>
              <a:rPr lang="ru-RU" sz="2800" dirty="0"/>
              <a:t> разума и знания </a:t>
            </a:r>
            <a:r>
              <a:rPr lang="ru-RU" sz="2800" dirty="0" err="1"/>
              <a:t>жизн</a:t>
            </a:r>
            <a:r>
              <a:rPr lang="ru-RU" sz="2800" dirty="0"/>
              <a:t>.. рад..</a:t>
            </a:r>
            <a:r>
              <a:rPr lang="ru-RU" sz="2800" dirty="0" err="1"/>
              <a:t>сть</a:t>
            </a:r>
            <a:r>
              <a:rPr lang="ru-RU" sz="2800" dirty="0"/>
              <a:t> и </a:t>
            </a:r>
            <a:r>
              <a:rPr lang="ru-RU" sz="2800" dirty="0" err="1"/>
              <a:t>стр..дания</a:t>
            </a:r>
            <a:r>
              <a:rPr lang="ru-RU" sz="2800" dirty="0"/>
              <a:t> </a:t>
            </a:r>
            <a:r>
              <a:rPr lang="ru-RU" sz="2800" dirty="0" err="1"/>
              <a:t>лю</a:t>
            </a:r>
            <a:r>
              <a:rPr lang="ru-RU" sz="2800" dirty="0"/>
              <a:t>..</a:t>
            </a:r>
            <a:r>
              <a:rPr lang="ru-RU" sz="2800" dirty="0" err="1"/>
              <a:t>ские</a:t>
            </a:r>
            <a:r>
              <a:rPr lang="ru-RU" sz="2800" dirty="0"/>
              <a:t> смех и слёзы любовь и гнев вера и б..</a:t>
            </a:r>
            <a:r>
              <a:rPr lang="ru-RU" sz="2800" dirty="0" err="1"/>
              <a:t>зверие</a:t>
            </a:r>
            <a:r>
              <a:rPr lang="ru-RU" sz="2800" dirty="0"/>
              <a:t> правда и кривда чес..</a:t>
            </a:r>
            <a:r>
              <a:rPr lang="ru-RU" sz="2800" dirty="0" err="1"/>
              <a:t>ность</a:t>
            </a:r>
            <a:r>
              <a:rPr lang="ru-RU" sz="2800" dirty="0"/>
              <a:t> и обман трудолюбие и лень </a:t>
            </a:r>
            <a:r>
              <a:rPr lang="ru-RU" sz="2800" dirty="0" err="1"/>
              <a:t>крас</a:t>
            </a:r>
            <a:r>
              <a:rPr lang="ru-RU" sz="2800" dirty="0"/>
              <a:t>..та </a:t>
            </a:r>
            <a:r>
              <a:rPr lang="ru-RU" sz="2800" dirty="0" err="1"/>
              <a:t>ист</a:t>
            </a:r>
            <a:r>
              <a:rPr lang="ru-RU" sz="2800" dirty="0"/>
              <a:t>..н и уро...</a:t>
            </a:r>
            <a:r>
              <a:rPr lang="ru-RU" sz="2800" dirty="0" err="1"/>
              <a:t>ство</a:t>
            </a:r>
            <a:r>
              <a:rPr lang="ru-RU" sz="2800" dirty="0"/>
              <a:t> </a:t>
            </a:r>
            <a:r>
              <a:rPr lang="ru-RU" sz="2800" dirty="0" err="1"/>
              <a:t>пр</a:t>
            </a:r>
            <a:r>
              <a:rPr lang="ru-RU" sz="2800" dirty="0"/>
              <a:t>..</a:t>
            </a:r>
            <a:r>
              <a:rPr lang="ru-RU" sz="2800" dirty="0" err="1"/>
              <a:t>драссудков</a:t>
            </a:r>
            <a:r>
              <a:rPr lang="ru-RU" sz="2800" dirty="0"/>
              <a:t>.</a:t>
            </a:r>
          </a:p>
          <a:p>
            <a:pPr algn="just"/>
            <a:r>
              <a:rPr lang="ru-RU" sz="2800" b="1" dirty="0"/>
              <a:t>Начертите схемы всех рядов однородных членов. Каковы особенности связи между однородными членами?</a:t>
            </a:r>
            <a:endParaRPr lang="ru-RU" sz="2800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1251115" cy="1507067"/>
          </a:xfrm>
        </p:spPr>
        <p:txBody>
          <a:bodyPr>
            <a:normAutofit/>
          </a:bodyPr>
          <a:lstStyle/>
          <a:p>
            <a:r>
              <a:rPr lang="ru-RU" sz="3200" dirty="0"/>
              <a:t>Однородные и неоднородные определения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1267097"/>
            <a:ext cx="10885671" cy="5527986"/>
          </a:xfrm>
        </p:spPr>
        <p:txBody>
          <a:bodyPr>
            <a:normAutofit fontScale="92500"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Однородные определения не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связаны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союзами, ставится запятая.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Однородные определения: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обозначают отличительные признаки разных предметов.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Отяжелели от собственной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пышноты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пионы белые, розоватые, розовые, темно-вишневые.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обозначают различные признаки одного и того же предмета, характеризуя его с одной стороны.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Принимался идти крупный, короткий, благодатный дождь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являются в контексте синонимами или выполняют роль эпитетов.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бледно-голубые, стеклянные глаза разбегались.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образуют смысловую градацию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6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1251115" cy="1507067"/>
          </a:xfrm>
        </p:spPr>
        <p:txBody>
          <a:bodyPr>
            <a:normAutofit/>
          </a:bodyPr>
          <a:lstStyle/>
          <a:p>
            <a:r>
              <a:rPr lang="ru-RU" sz="3200" dirty="0"/>
              <a:t>Однородные и неоднородные определения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1267097"/>
            <a:ext cx="10885671" cy="5527986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выражены причастным оборотом и помещаются за одиночным определением.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Пожилая, гладко причесанная на прямой пробор женщина открыла дверь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следуют после определяемого имени существительного.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противопоставлены другим определениям при том же существительном.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Поляна пестрела цветами яркими, красочными, но неестественно крупными и благоухающими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3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11251115" cy="1507067"/>
          </a:xfrm>
        </p:spPr>
        <p:txBody>
          <a:bodyPr>
            <a:normAutofit/>
          </a:bodyPr>
          <a:lstStyle/>
          <a:p>
            <a:r>
              <a:rPr lang="ru-RU" sz="3200" dirty="0"/>
              <a:t>Однородные и неоднородные определения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1267097"/>
            <a:ext cx="10885671" cy="5527986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неоднородных определениях запятая не ставится.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Неоднородные определения: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характеризуют предмет с разных сторон.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Печь с блестящими медными шариками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выражены сочетаниями качественного и относительного прилагательных.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Зачерпнуть воды в кожаные большие сапоги.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имеют предшествующее определение, которое относится к сочетанию последующего определения и определяемого существительного.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Профессор открыл свой новенький кожаный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саквояж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Алеша подал ему маленькое складное кругленькое зеркальце, стоявшее на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комоде.</a:t>
            </a:r>
            <a:endParaRPr lang="ru-RU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2176</TotalTime>
  <Words>2539</Words>
  <Application>Microsoft Office PowerPoint</Application>
  <PresentationFormat>Широкоэкранный</PresentationFormat>
  <Paragraphs>99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Calibri</vt:lpstr>
      <vt:lpstr>Century Gothic</vt:lpstr>
      <vt:lpstr>pt sans</vt:lpstr>
      <vt:lpstr>Times New Roman</vt:lpstr>
      <vt:lpstr>Wingdings 3</vt:lpstr>
      <vt:lpstr>Сектор</vt:lpstr>
      <vt:lpstr>Пунктуация в сложносочиненном предложении и предложении с однородными членами</vt:lpstr>
      <vt:lpstr>Однородные члены предложения</vt:lpstr>
      <vt:lpstr>Не являются однородными членами</vt:lpstr>
      <vt:lpstr>Средства выражения однородности</vt:lpstr>
      <vt:lpstr>Презентация PowerPoint</vt:lpstr>
      <vt:lpstr>Задание 1</vt:lpstr>
      <vt:lpstr>Однородные и неоднородные определения</vt:lpstr>
      <vt:lpstr>Однородные и неоднородные определения</vt:lpstr>
      <vt:lpstr>Однородные и неоднородные определения</vt:lpstr>
      <vt:lpstr>Задание 2</vt:lpstr>
      <vt:lpstr>Задание 2</vt:lpstr>
      <vt:lpstr>Однородные члены с неповторяющимися союзами</vt:lpstr>
      <vt:lpstr>Задание 3</vt:lpstr>
      <vt:lpstr>Задание 3</vt:lpstr>
      <vt:lpstr>Однородные члены с повторяющимися союзами</vt:lpstr>
      <vt:lpstr>Однородные члены с повторяющимися союзами</vt:lpstr>
      <vt:lpstr>Задание 4</vt:lpstr>
      <vt:lpstr>Задание 4</vt:lpstr>
      <vt:lpstr>Сложносочиненное предложение</vt:lpstr>
      <vt:lpstr>Сложносочиненное предложение</vt:lpstr>
      <vt:lpstr>Сложносочиненное предложение</vt:lpstr>
      <vt:lpstr>Задание 5</vt:lpstr>
      <vt:lpstr>Задание 5</vt:lpstr>
      <vt:lpstr>Задание 6</vt:lpstr>
      <vt:lpstr>Задание 6</vt:lpstr>
      <vt:lpstr>Задание 6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49</cp:revision>
  <dcterms:created xsi:type="dcterms:W3CDTF">2022-11-23T07:38:40Z</dcterms:created>
  <dcterms:modified xsi:type="dcterms:W3CDTF">2023-03-01T08:58:48Z</dcterms:modified>
</cp:coreProperties>
</file>