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80" r:id="rId7"/>
    <p:sldId id="281" r:id="rId8"/>
    <p:sldId id="284" r:id="rId9"/>
    <p:sldId id="273" r:id="rId10"/>
    <p:sldId id="285" r:id="rId11"/>
    <p:sldId id="274" r:id="rId12"/>
    <p:sldId id="275" r:id="rId13"/>
    <p:sldId id="283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2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9AFCE-9E45-42A1-8992-794F3F47749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0792-3D61-4B8D-B8ED-A7C30DA50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4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4E407A-9676-4DDA-BB65-CA6975ECE41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2" b="13399"/>
          <a:stretch/>
        </p:blipFill>
        <p:spPr>
          <a:xfrm>
            <a:off x="556260" y="226213"/>
            <a:ext cx="1905000" cy="1394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8333" y="0"/>
            <a:ext cx="774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Войно-Ясенецкого Минздрава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269266" y="6383143"/>
            <a:ext cx="20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049780" y="4688930"/>
            <a:ext cx="99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ординатор кафедры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ИПО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Кангур Оксана Андреевна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556260" y="1620446"/>
            <a:ext cx="11092642" cy="1317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COVID-19: рентгенологические данные и обзор литературы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1" y="3635282"/>
            <a:ext cx="7359500" cy="22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42" y="-248490"/>
            <a:ext cx="12098458" cy="929640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рентгенографии органов грудной клетки</a:t>
            </a:r>
            <a:endParaRPr lang="ru-RU" sz="3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57657" y="4264515"/>
            <a:ext cx="12349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7" algn="ctr"/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пациентов в один день прошли рентгенологическое и КТ исследования. У двух пациентов рентгенография показала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нормальные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КТ-исследование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тот же день,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показывало симптом матового стекла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4).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три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рентген-картины показали гомогенные уплотнения в легочной ткани. Один снимок показал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низкое зональное преобладание, в то время как два других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показали никакого зонального преобладания.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как при КТ-исследовании у них определено периферическое преобладание поражения.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8" y="681150"/>
            <a:ext cx="9270124" cy="31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2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2" y="652177"/>
            <a:ext cx="11554549" cy="929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полученных данных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опубликованной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литературой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7641" y="1869253"/>
            <a:ext cx="1176528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отобрано  четыре публикации. В суммарном числе в исследованиях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 пациентов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30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) со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50 лет.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Huang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[1] (41 пациент) описаны преимущественно гомогенные уплотнения у пациентов в отделении интенсивной терапии, в то время как у пациентов вне отделения интенсивной терапии наблюдались как матовое стекло, так и уплотнения.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 в своем исследовании (99 пациентов) в дополнение к данным КТ, обнаружили, что двусторонние пневмонии были наиболее часто выявлены на рентгенограмме грудной клетки.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.'s  [3] (21 пациент), результаты КТ показали симптом матового стекла (57%) и его периферийное положение у 33% пациентов. Плевральные выпоты и увеличенные лимфатические узлы не были обнаружены. Нормальная рентген-картина наблюдалась у 14% пациентов.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Song, F. et al.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[4] (51 пациент), описывают преимущественно симптом матового стекла (77%), но с большим количеством периферического положения (86%) и меньшее долевое вовлечение (90%). Также показали, что в последующем наблюдалось улучшение КТ картины у 54% пациентов, в то время как  прогрессирование наблюдалось у 31% пациентов.</a:t>
            </a:r>
            <a:endParaRPr kumimoji="0" lang="ru-RU" altLang="ru-RU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403860"/>
            <a:ext cx="10058400" cy="1335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Заключение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15" y="1877265"/>
            <a:ext cx="11760550" cy="43874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преимущественно характеризуется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матового стекла, его прогрессированием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периодическим появлением гомогенных уплотнений 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симптомы были распространенными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находками во всех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отобранных публикациях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согласуется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выводами данного исследования.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важно, чтобы были определены клинические последствия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КТ картина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грудной клетки.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возникновения все большего числа подозрительных случаев возникают проблемы с наличием достаточного количества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доступных ПЦР наборов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инфекции. Что привело к большей потребности в КТ исследованиях органов грудной клетки. Возможности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 помогают выявить заболевание и также следить за его течением.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7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546" y="804274"/>
            <a:ext cx="10058400" cy="1335194"/>
          </a:xfrm>
        </p:spPr>
        <p:txBody>
          <a:bodyPr>
            <a:normAutofit fontScale="90000"/>
          </a:bodyPr>
          <a:lstStyle/>
          <a:p>
            <a:pPr lvl="8" algn="ctr" rtl="0">
              <a:lnSpc>
                <a:spcPct val="85000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320" y="1143000"/>
            <a:ext cx="6248400" cy="4044398"/>
          </a:xfrm>
        </p:spPr>
        <p:txBody>
          <a:bodyPr>
            <a:noAutofit/>
          </a:bodyPr>
          <a:lstStyle/>
          <a:p>
            <a:pPr marL="814388" lvl="8" indent="-373063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388" lvl="8" indent="-373063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82" y="6365557"/>
            <a:ext cx="118577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Online: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https://pubs.rsna.org/doi/10.1148/ryct.2020200034#pane-pcw-figures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10" y="4111579"/>
            <a:ext cx="7359500" cy="2253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81" y="1820179"/>
            <a:ext cx="1185775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6700">
              <a:buFontTx/>
              <a:buAutoNum type="arabicPeriod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Huang, C. et al., Clinical features of patients infected with 2019 novel coronavirus in Wuhan, China. The Lancet".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266700"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Chen, N. et al., Epidemiological and clinical characteristics of 99 cases of 2019 novel coronavirus pneumonia in Wuhan, China: a descriptive study. The Lancet".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266700"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Chung, M. et al., CT Imaging Features of 2019 Novel Coronavirus (2019-nCoV). Radiology. 0(0): p. 200230.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266700"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Song, F. et al., Emerging Coronavirus 2019-nCoV Pneumonia. Radiology. 0(0): p. 200274.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1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403860"/>
            <a:ext cx="10485120" cy="13351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20" y="1964578"/>
            <a:ext cx="5882510" cy="39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793" y="2299078"/>
            <a:ext cx="7584200" cy="36644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инфекция, вызываемая вирусом SARS-CoV-2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инфекции все еще пополняются, и, очевидно, что информация о радиологических особенностях COVID-19 является неполной.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поскольку вирус продолжает быстро распространяться, существует настоятельная необходимость в интеграции новых знаний.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6320" y="198120"/>
            <a:ext cx="10058400" cy="716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9785" y="2299077"/>
            <a:ext cx="4052945" cy="3908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028" y="914400"/>
            <a:ext cx="112092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 января 2020 года Всемирная организация здравоохранения объявила COVID-19 глобальной чрезвычайной ситуацией в области здравоохранения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2834640"/>
            <a:ext cx="11551920" cy="40233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результатов по исследованию протекания 21 случая инфекции COVID-19 и ее визуализация посредством изображений КТ и рентгенографии органов грудной клетки.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полученных данных с результатами предшествующих исследований.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72440"/>
            <a:ext cx="10058400" cy="792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295400"/>
            <a:ext cx="11673840" cy="50444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chemeClr val="tx1"/>
                </a:solidFill>
              </a:rPr>
              <a:t> 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человек возрастом до 74 лет, один из них ребенок 10 лет. (18 муж, 3 жен)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в прямой проекции, компьютерная томография.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данных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КТ-изображения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классифицировались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симптома матового стекла и гомогенных уплотнений в легочной ткани.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легких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классифицировались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основании: </a:t>
            </a:r>
          </a:p>
          <a:p>
            <a:pPr marL="5365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верхней/нижней зонах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отсутствия зонального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преобладания;</a:t>
            </a:r>
          </a:p>
          <a:p>
            <a:pPr marL="5365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периферического/центрального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преобладания или ни одного из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365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 долевому вовлечению;</a:t>
            </a:r>
          </a:p>
          <a:p>
            <a:pPr marL="5365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плевральных или перикардиальных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выпотов;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увеличенных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узлов.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Врачебный контроль: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рентгенолога с 12-летним и 8 летним опытом работы.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Статистический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виде медиан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интерквартильных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интевалов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малого объема выборки. </a:t>
            </a:r>
            <a:endParaRPr lang="ru-RU" sz="2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41960"/>
            <a:ext cx="10058400" cy="853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9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68" y="-222113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3502" y="4020207"/>
            <a:ext cx="1184509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65-летняя пациентка,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побывавшая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Ухань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развитием лихорадки и кашля через 5 дней после прибытия.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возвращению в свой город сделала 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клетки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после появления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симптомов). Фронтальные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аксиальные КТ-изображения (А и Б), показывающие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симптомов матового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периферии легких (красные стрелки), с отсутствием плевральных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выпотов.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62" y="799678"/>
            <a:ext cx="8823706" cy="3441246"/>
          </a:xfrm>
        </p:spPr>
      </p:pic>
    </p:spTree>
    <p:extLst>
      <p:ext uri="{BB962C8B-B14F-4D97-AF65-F5344CB8AC3E}">
        <p14:creationId xmlns:p14="http://schemas.microsoft.com/office/powerpoint/2010/main" val="173793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68" y="-106373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88069"/>
            <a:ext cx="118450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2400" dirty="0"/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10-летний бессимптомный ребенок с подтвержденной инфекцией COVID-19, который путешествовал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Ухань 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семьей. На рисунке А показана исходная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нижнедолевом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апикальном сегменте. На снимке B показано умеренное улучшение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рентген-картины 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дня.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8" y="977464"/>
            <a:ext cx="10622156" cy="2995448"/>
          </a:xfrm>
        </p:spPr>
      </p:pic>
    </p:spTree>
    <p:extLst>
      <p:ext uri="{BB962C8B-B14F-4D97-AF65-F5344CB8AC3E}">
        <p14:creationId xmlns:p14="http://schemas.microsoft.com/office/powerpoint/2010/main" val="3208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806" y="47477"/>
            <a:ext cx="3689132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32448" y="709810"/>
            <a:ext cx="441766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                           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грудной клетки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имевшего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 с подтвержденной COVID-19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Аксиальные срезы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 показывают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матового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стекла в левой нижней доле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(А,  стрелка).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наблюдалось увеличение симптома матового стекла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 периферическим уплотнением (В, стрелка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появление новых помутнений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периферии правой верхней доли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стрелка).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7" y="646567"/>
            <a:ext cx="7453181" cy="5470634"/>
          </a:xfrm>
        </p:spPr>
      </p:pic>
    </p:spTree>
    <p:extLst>
      <p:ext uri="{BB962C8B-B14F-4D97-AF65-F5344CB8AC3E}">
        <p14:creationId xmlns:p14="http://schemas.microsoft.com/office/powerpoint/2010/main" val="378577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68" y="-106373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503379"/>
            <a:ext cx="1184509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рентгенограммы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грудной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фронтального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грудной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сделанной через 1 час после первого исследования,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обнаружено помутнений, которые видны на КТ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периферии правой нижней доли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стрелки).</a:t>
            </a:r>
          </a:p>
          <a:p>
            <a:pPr algn="ctr"/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55" y="762307"/>
            <a:ext cx="8785052" cy="3918133"/>
          </a:xfrm>
        </p:spPr>
      </p:pic>
    </p:spTree>
    <p:extLst>
      <p:ext uri="{BB962C8B-B14F-4D97-AF65-F5344CB8AC3E}">
        <p14:creationId xmlns:p14="http://schemas.microsoft.com/office/powerpoint/2010/main" val="339890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4486" y="508255"/>
            <a:ext cx="10058400" cy="929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КТ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57657" y="1830406"/>
            <a:ext cx="665305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9863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Преобладающей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 было наличие симптома</a:t>
            </a: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матового стекла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(n=18, 86%) с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уплотнением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(n=13, 62%)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 1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69863">
              <a:buFont typeface="Wingdings" panose="05000000000000000000" pitchFamily="2" charset="2"/>
              <a:buChar char="§"/>
            </a:pPr>
            <a:r>
              <a:rPr lang="ru-RU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Субплевральный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экссудат, плевральные выпоты, перикардиальный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выпот,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узлов не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наблюдались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у одного из пациентов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169863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матового стекла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уплотненные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помутнения были чаще всего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найдены в нижней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легкого (п=17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81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и в нижней доле правого/верхней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легкого (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N=16, 76%), в то время как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 легкого была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низкой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вовлеченности (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48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7"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табл.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грудной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3" y="326689"/>
            <a:ext cx="5696607" cy="58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1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1764</TotalTime>
  <Words>995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Courier New</vt:lpstr>
      <vt:lpstr>Times New Roman</vt:lpstr>
      <vt:lpstr>Wingdings</vt:lpstr>
      <vt:lpstr>Ретро</vt:lpstr>
      <vt:lpstr>Презентация PowerPoint</vt:lpstr>
      <vt:lpstr>Введение</vt:lpstr>
      <vt:lpstr>Цель исследования</vt:lpstr>
      <vt:lpstr>Материалы и методы</vt:lpstr>
      <vt:lpstr>Примеры</vt:lpstr>
      <vt:lpstr>Примеры</vt:lpstr>
      <vt:lpstr>Примеры</vt:lpstr>
      <vt:lpstr>Примеры</vt:lpstr>
      <vt:lpstr>Результаты КТ  исследования</vt:lpstr>
      <vt:lpstr>Результаты рентгенографии органов грудной клетки</vt:lpstr>
      <vt:lpstr>Сравнение полученных данных с ранее опубликованной литературой</vt:lpstr>
      <vt:lpstr>                         Заключение </vt:lpstr>
      <vt:lpstr>Литература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Кангур</dc:creator>
  <cp:lastModifiedBy>Оксана Кангур</cp:lastModifiedBy>
  <cp:revision>87</cp:revision>
  <dcterms:created xsi:type="dcterms:W3CDTF">2020-02-06T17:33:23Z</dcterms:created>
  <dcterms:modified xsi:type="dcterms:W3CDTF">2020-04-10T01:22:35Z</dcterms:modified>
</cp:coreProperties>
</file>