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8" r:id="rId34"/>
    <p:sldId id="309" r:id="rId35"/>
    <p:sldId id="310" r:id="rId3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2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4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5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6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7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8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9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0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1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336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6625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9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49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49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9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BACE962-8376-4552-A3B3-8BD77A337F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715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616F3E-7360-4C67-83A7-ED98C90B2B7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9A62860-CA46-4582-B008-F5490BAB2D3F}" type="slidenum">
              <a:rPr lang="ru-RU" altLang="ru-RU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7FBBACA-7B46-45A1-B833-ECDDE76F8D36}" type="slidenum">
              <a:rPr lang="ru-RU" altLang="ru-RU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71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9A552A-2E0E-4F2A-AD00-66339DBEAF1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F911D-AE11-4B20-9A11-69F00230FA7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B59225-C144-4125-8D2A-7D20EC16007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3A23EA-7206-4E80-B29B-F01E012C197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F18811-895E-4AE0-AE2B-C5FA20B8109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896B2B-E5B7-4B51-82A0-25F32C4F0CA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2A3744-5525-4DCE-8AC3-1A2F83AB3D5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D8BEF-2F40-497D-A9A8-0A86A8C9462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FD8FB3-72BD-4DFE-B3C5-368C0F1F672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4D0CC7-EF30-4169-864E-5D0C057F65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54AC0F-C814-4C58-9675-F10A4067DEB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ADFE22-91C4-46DB-A097-A14F6C54853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E288FB-A0C0-42B7-B58F-7AC92980530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2422EA-C767-4003-9A39-5631676FBD5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33943B-B0A4-4C28-A946-76F055D4999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8B4B39-5DCA-445A-B24D-68215A864E1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6B5583-DD66-47DD-A307-6BC7BAAB0DE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C4CC6B-F61D-44BB-959F-F8F4343FEC3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400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CD81B8-61D7-4A40-80D1-287B361B823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z="1400" smtClean="0"/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750C7F-6228-4176-B21E-21B3E9691DB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400" smtClean="0"/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4C24E6-AEFE-47BA-9EE1-4F196E72286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400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90A972-C5A3-465A-9D54-E5538508B86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240125" y="-13793788"/>
            <a:ext cx="19472275" cy="146050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98B215-6F9C-450C-955B-5492961683A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z="1400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3D695D-9E84-48EF-8FAF-05CDF6090CA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z="1400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1445B6-E5C9-4518-9550-253BE6587C2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z="1400" smtClean="0"/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6362D9-2998-43D7-822B-9836EDD5E5B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49A289-2DCE-4F88-9E66-2312C4D7823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62D0FD-F99B-45D0-B537-80EDD28ED23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B37013-0863-46D1-AB63-6B7538DEC87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3671AF-FAAF-41F0-8E35-B76A4561F80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F98D68-15EA-4198-A152-741CBBECE0E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BB2E-2422-40CE-8149-766339697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53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D016-8184-4A09-8144-02870779A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49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450" y="301625"/>
            <a:ext cx="2259013" cy="642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7812" cy="642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15EF-1FD5-41BF-97D2-7DE9DFF1E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11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DF4B-0BE1-4C59-A431-41E3108FD9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72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58D3-84FB-4B3B-9EA5-ED87CED82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17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F09F-98ED-4C80-B91C-B2FDB4AAC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70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5000" cy="4960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3713"/>
            <a:ext cx="4445000" cy="4960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385A-DEFC-4271-A21A-58668E9A09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90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3C87-FF9A-4FE1-8576-46E9C53AF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75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84CA-A0BC-455D-8EBC-7BA914871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38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C0AC-DBFE-4909-9321-DF97BD931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415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388BF-E835-4FA5-BF7F-114A27C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97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2785-CE37-44C2-AAF0-82AEAB4B05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14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C497C-A623-41B9-B5B5-2BDB9E1A1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57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5B79-4664-430A-83C9-136BDF26E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99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5038" y="303213"/>
            <a:ext cx="2260600" cy="642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29400" cy="642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42F7-0CB6-405F-870D-F7F3AF0FA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526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C0D2-D6D3-48E9-8319-9F3E75475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76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6003-A553-4067-8320-7CFE5D0C0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801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3976-3650-470B-8F6B-F6678EA97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700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2125"/>
            <a:ext cx="2139950" cy="4930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94000" y="1762125"/>
            <a:ext cx="2139950" cy="4930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F41B-8D0E-4836-BACE-289DB686A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86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AF7C-ED93-4807-9FFC-C3AB92FD2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006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CB3F-C186-42F3-8E72-A4D3243A8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403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E2F4-ADD5-425B-8020-A6CED4C8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22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1313-D1CE-49E8-A4E4-E524C828A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479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F904-3CD0-4A8B-8F9C-87498101E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630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FAB3D-5145-415E-9D11-F37783FA8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73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FB344-51F9-4616-9A49-97DFE572B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463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450" y="300038"/>
            <a:ext cx="2259013" cy="6392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0038"/>
            <a:ext cx="6629400" cy="6392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10C4-14B3-455E-B98C-2FDE4C1FF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376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7742-54BB-4D59-B2A5-EF7B02510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597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9EDE2-9DEA-4DDA-BCB8-18C6709E8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610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1F5F-E554-4D72-A9F5-641684B26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13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2125"/>
            <a:ext cx="4443413" cy="2366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7463" y="1762125"/>
            <a:ext cx="4445000" cy="2366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DB35-9D5B-4E11-ACAF-0A52C9623E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113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D4F1-580F-4639-9AE0-AE034F485D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06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3A8E-FD03-48FB-AF98-0A5A7D1BA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75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3412" cy="495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050" y="1768475"/>
            <a:ext cx="4443413" cy="495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20B1-EA09-4840-926C-A8421CBC6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628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41BB-8F2E-457E-BC41-AD78FBF63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99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0CC4-FFFD-4BD0-9381-CF7C96402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39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DBD7A-3983-43CA-A90C-72AB9C295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140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7650-37BC-452F-94A1-07F0AA77C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745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450" y="300038"/>
            <a:ext cx="2259013" cy="3829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0038"/>
            <a:ext cx="6629400" cy="3829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55D2-72E5-4574-B925-BE67B7151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44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6600-3DCC-41B5-9891-8FF6677F72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8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C5C4-2C90-48FA-B585-D58690249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01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0F7EC-7DCD-4609-98AF-66EB67E8B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62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B290-7173-4884-8A25-DF7D3560F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42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E515-28AF-4745-815A-DF758666CE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74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9225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9225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16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3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6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A4D05C-BFA5-4F73-A29F-E662C4D1DE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424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42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225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225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2EE5C7A-8F8F-49B4-82FF-51CE3E489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7391400"/>
            <a:ext cx="10079038" cy="166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10079038" cy="1535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991235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65100" y="7042150"/>
            <a:ext cx="9736138" cy="34131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66688" y="171450"/>
            <a:ext cx="9736137" cy="7216775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166688" y="1406525"/>
            <a:ext cx="9737725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4703763" y="1054100"/>
            <a:ext cx="671512" cy="67151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4808538" y="1157288"/>
            <a:ext cx="463550" cy="46355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0038"/>
            <a:ext cx="90408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2125"/>
            <a:ext cx="44323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5" name="Freeform 12"/>
          <p:cNvSpPr>
            <a:spLocks noChangeArrowheads="1"/>
          </p:cNvSpPr>
          <p:nvPr/>
        </p:nvSpPr>
        <p:spPr bwMode="auto">
          <a:xfrm>
            <a:off x="5111750" y="1762125"/>
            <a:ext cx="4459288" cy="49577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6383338" y="7061200"/>
            <a:ext cx="3355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336550" y="7067550"/>
            <a:ext cx="39481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787900" y="1146175"/>
            <a:ext cx="4762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A0C581B-7D64-4596-9EFF-23A897111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646B8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7391400"/>
            <a:ext cx="10079038" cy="166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10079038" cy="1535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912350" y="0"/>
            <a:ext cx="166688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65100" y="7042150"/>
            <a:ext cx="9736138" cy="34131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66688" y="171450"/>
            <a:ext cx="9736137" cy="7216775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166688" y="1406525"/>
            <a:ext cx="9737725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4703763" y="1054100"/>
            <a:ext cx="671512" cy="67151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808538" y="1157288"/>
            <a:ext cx="463550" cy="46355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0038"/>
            <a:ext cx="90408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2125"/>
            <a:ext cx="9040813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6383338" y="7061200"/>
            <a:ext cx="3355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336550" y="7067550"/>
            <a:ext cx="39481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787900" y="1146175"/>
            <a:ext cx="4762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D24E611-87A8-452A-85D1-1EE875D2A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646B8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po.kstu.kz/" TargetMode="External"/><Relationship Id="rId5" Type="http://schemas.openxmlformats.org/officeDocument/2006/relationships/hyperlink" Target="http://studopedia.net/" TargetMode="External"/><Relationship Id="rId4" Type="http://schemas.openxmlformats.org/officeDocument/2006/relationships/hyperlink" Target="http://bspu.ru/course/21162/211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776" y="2241207"/>
            <a:ext cx="96472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 rot="180000">
            <a:off x="7369175" y="3806825"/>
            <a:ext cx="23288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08063" y="4248150"/>
            <a:ext cx="864076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2921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SzPct val="100000"/>
              <a:defRPr/>
            </a:pPr>
            <a:r>
              <a:rPr lang="ru-RU" altLang="ru-RU" sz="2600" dirty="0" smtClean="0">
                <a:latin typeface="Calibri" panose="020F0502020204030204" pitchFamily="34" charset="0"/>
              </a:rPr>
              <a:t>Практическое занятие</a:t>
            </a:r>
          </a:p>
          <a:p>
            <a:pPr algn="r" eaLnBrk="1" hangingPunct="1">
              <a:lnSpc>
                <a:spcPct val="80000"/>
              </a:lnSpc>
              <a:buSzPct val="100000"/>
              <a:defRPr/>
            </a:pPr>
            <a:r>
              <a:rPr lang="ru-RU" altLang="ru-RU" sz="2600" dirty="0" smtClean="0">
                <a:latin typeface="Calibri" panose="020F0502020204030204" pitchFamily="34" charset="0"/>
              </a:rPr>
              <a:t> </a:t>
            </a:r>
            <a:r>
              <a:rPr lang="ru-RU" altLang="ru-RU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по специальности </a:t>
            </a:r>
          </a:p>
          <a:p>
            <a:pPr algn="r" eaLnBrk="1" hangingPunct="1">
              <a:lnSpc>
                <a:spcPct val="80000"/>
              </a:lnSpc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  <a:cs typeface="Times New Roman" panose="02020603050405020304" pitchFamily="18" charset="0"/>
              </a:rPr>
              <a:t>Лечебное дело</a:t>
            </a:r>
            <a:endParaRPr lang="ru-RU" altLang="ru-RU" sz="2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488" algn="r" eaLnBrk="1">
              <a:buSzPct val="100000"/>
              <a:defRPr/>
            </a:pPr>
            <a:r>
              <a:rPr lang="ru-RU" altLang="ru-RU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SzPct val="100000"/>
              <a:defRPr/>
            </a:pPr>
            <a:r>
              <a:rPr lang="ru-RU" altLang="ru-RU" sz="3200" dirty="0" smtClean="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/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/>
              <a:t> с курсом ПО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0363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559175" y="6911975"/>
            <a:ext cx="3368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/>
              <a:t>Красноярск </a:t>
            </a:r>
            <a:r>
              <a:rPr lang="ru-RU" altLang="ru-RU" sz="2200" dirty="0" smtClean="0"/>
              <a:t>2021</a:t>
            </a:r>
            <a:endParaRPr lang="ru-RU" altLang="ru-RU" sz="2200" dirty="0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096096" y="2808288"/>
            <a:ext cx="662416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Психология 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>личности: темперамент и характер</a:t>
            </a:r>
            <a:endParaRPr lang="ru-RU" alt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936625" y="292100"/>
            <a:ext cx="89281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7E0021"/>
                </a:solidFill>
              </a:rPr>
              <a:t>Поведенческие признаки темперамента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1212466"/>
            <a:ext cx="2600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1" y="3739231"/>
            <a:ext cx="2009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873250" y="3316288"/>
            <a:ext cx="161753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Холерик 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158080" y="6478587"/>
            <a:ext cx="189267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Флегматик </a:t>
            </a: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589088"/>
            <a:ext cx="29908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965575"/>
            <a:ext cx="2438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4108450" y="6053138"/>
            <a:ext cx="2165634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Меланхолик 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546725" y="1157288"/>
            <a:ext cx="194185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Сангвиник 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389688" y="207963"/>
            <a:ext cx="33718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>
                <a:latin typeface="Calibri" panose="020F0502020204030204" pitchFamily="34" charset="0"/>
              </a:rPr>
              <a:t>ХОЛЕРИК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240112" y="1268413"/>
            <a:ext cx="674208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i="1" u="sng" dirty="0">
                <a:latin typeface="Calibri" panose="020F0502020204030204" pitchFamily="34" charset="0"/>
              </a:rPr>
              <a:t>Отличительная черта холерика</a:t>
            </a:r>
            <a:r>
              <a:rPr lang="ru-RU" altLang="ru-RU" sz="2800" dirty="0">
                <a:latin typeface="Calibri" panose="020F0502020204030204" pitchFamily="34" charset="0"/>
              </a:rPr>
              <a:t> - это сильные эмоции и быстрая смена настроений. То есть за одну минуту может быть, как очень весёлым, потом сникнуть, а дальше начать злится. При этом, он сам может не понимать, отчего только что смеялся, а теперь плачет.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76250"/>
            <a:ext cx="242252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54038" y="4999038"/>
            <a:ext cx="96837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На первом месте у них стоят виды деятельности, подразумевающие общение с людьми.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У  холерика - сильная, неуравновешенная, подвижная нервная система.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389688" y="207963"/>
            <a:ext cx="33718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>
                <a:latin typeface="Calibri" panose="020F0502020204030204" pitchFamily="34" charset="0"/>
              </a:rPr>
              <a:t>ХОЛЕРИК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808" y="684213"/>
            <a:ext cx="681933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dirty="0">
                <a:latin typeface="Calibri" panose="020F0502020204030204" pitchFamily="34" charset="0"/>
              </a:rPr>
              <a:t>Движения резкие, голос громкий, речь быстрая. Быстро загорается что-либо делать и так же быстро может бросить. Подвижность нервной системы холерика больше её торможения. Начиная что-то, вкладывает туда всю свою энергию, быстро истощается и бросает это дело, потому что сил больше не остается.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dirty="0">
                <a:latin typeface="Calibri" panose="020F0502020204030204" pitchFamily="34" charset="0"/>
              </a:rPr>
              <a:t>Например, может по нескольку раз переписывать статью и так и не дописать.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338263"/>
            <a:ext cx="242252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5256213"/>
            <a:ext cx="100806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Холерикам нежелательно выбирать работу, требующую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монотонности. Для них некоторое время это будет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интересно, а потом наскучит.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33725" y="207963"/>
            <a:ext cx="6442075" cy="7762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smtClean="0">
                <a:latin typeface="Calibri" panose="020F0502020204030204" pitchFamily="34" charset="0"/>
              </a:rPr>
              <a:t>САНГВИНИК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0" y="5099050"/>
            <a:ext cx="98012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ts val="3325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Сангвиник занимается тем, что хочет и из-за этого не может долго находится на одном месте. При этом у него огромная работоспособность. И если что-то делает, то делает это запоем, за один раз.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42963"/>
            <a:ext cx="2460625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842963"/>
            <a:ext cx="6905625" cy="2491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i="1" u="sng" dirty="0">
                <a:latin typeface="Calibri" panose="020F0502020204030204" pitchFamily="34" charset="0"/>
              </a:rPr>
              <a:t>Сангвиник</a:t>
            </a:r>
            <a:r>
              <a:rPr lang="ru-RU" altLang="ru-RU" sz="2600" dirty="0">
                <a:latin typeface="Calibri" panose="020F0502020204030204" pitchFamily="34" charset="0"/>
              </a:rPr>
              <a:t> - он жизнерадостный и энергичный, распространяет вокруг себя радость и теплоту. Как и у холерика эмоции сильные и подвижные, но уравновешенные. То есть он внешне очень активен, зато внутри царит спокойствие. 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729456"/>
            <a:ext cx="10080625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900" dirty="0">
                <a:latin typeface="Calibri" panose="020F0502020204030204" pitchFamily="34" charset="0"/>
              </a:rPr>
              <a:t>Если случается неудача, то сангвиник за счет своих качеств быстро приходит в себя и продолжает жить, как не бывало.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33725" y="207963"/>
            <a:ext cx="6442075" cy="7762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smtClean="0">
                <a:latin typeface="Calibri" panose="020F0502020204030204" pitchFamily="34" charset="0"/>
              </a:rPr>
              <a:t>САНГВИНИК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3719513"/>
            <a:ext cx="980122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49288"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Движения быстрые, как у холериков. Преобладает торопливая речь и громкий голос. </a:t>
            </a:r>
          </a:p>
          <a:p>
            <a:pPr eaLnBrk="1" hangingPunct="1">
              <a:lnSpc>
                <a:spcPct val="12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Строение тела - полное, как у китайского </a:t>
            </a:r>
            <a:r>
              <a:rPr lang="ru-RU" altLang="ru-RU" sz="2800" dirty="0" err="1">
                <a:latin typeface="Calibri" panose="020F0502020204030204" pitchFamily="34" charset="0"/>
              </a:rPr>
              <a:t>Хотея</a:t>
            </a:r>
            <a:r>
              <a:rPr lang="ru-RU" altLang="ru-RU" sz="2800" dirty="0">
                <a:latin typeface="Calibri" panose="020F0502020204030204" pitchFamily="34" charset="0"/>
              </a:rPr>
              <a:t> - толстого и веселого. Сангвиник - это </a:t>
            </a:r>
            <a:r>
              <a:rPr lang="ru-RU" altLang="ru-RU" sz="2800" dirty="0" err="1">
                <a:latin typeface="Calibri" panose="020F0502020204030204" pitchFamily="34" charset="0"/>
              </a:rPr>
              <a:t>Хотей</a:t>
            </a:r>
            <a:r>
              <a:rPr lang="ru-RU" altLang="ru-RU" sz="2800" dirty="0">
                <a:latin typeface="Calibri" panose="020F0502020204030204" pitchFamily="34" charset="0"/>
              </a:rPr>
              <a:t>.</a:t>
            </a:r>
          </a:p>
          <a:p>
            <a:pPr algn="ctr" eaLnBrk="1" hangingPunct="1">
              <a:lnSpc>
                <a:spcPct val="12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Сангвиник - нервная система сильная, подвижная, уравновешенная.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42963"/>
            <a:ext cx="2460625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373438" y="1081088"/>
            <a:ext cx="6429375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latin typeface="Calibri" panose="020F0502020204030204" pitchFamily="34" charset="0"/>
              </a:rPr>
              <a:t>У этого типа темперамента преобладает хорошее настроение, поэтому сангвиники легко сходятся с другими людьми.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-187325"/>
            <a:ext cx="5476875" cy="1030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smtClean="0">
                <a:latin typeface="Calibri" panose="020F0502020204030204" pitchFamily="34" charset="0"/>
              </a:rPr>
              <a:t>ФЛЕГМАТИК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44688" y="842963"/>
            <a:ext cx="8135937" cy="35718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800" smtClean="0">
                <a:latin typeface="Calibri" panose="020F0502020204030204" pitchFamily="34" charset="0"/>
              </a:rPr>
              <a:t>Про</a:t>
            </a:r>
            <a:r>
              <a:rPr lang="ru-RU" altLang="ru-RU" sz="2800" i="1" u="sng" smtClean="0">
                <a:latin typeface="Calibri" panose="020F0502020204030204" pitchFamily="34" charset="0"/>
              </a:rPr>
              <a:t> флегматика </a:t>
            </a:r>
            <a:r>
              <a:rPr lang="ru-RU" altLang="ru-RU" sz="2800" smtClean="0">
                <a:latin typeface="Calibri" panose="020F0502020204030204" pitchFamily="34" charset="0"/>
              </a:rPr>
              <a:t>можно сказать, что он очень нетороплив. Его эмоции медленны и очень трудно сдвигаются из одного положения. Он мало смеётся и раздражается, практически всегда спокоен и его трудно вывести из этого состояния. Когда о чем-то говорит, то безо всяких эмоций, монотонно, поэтому с ними трудно общаться. 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altLang="ru-RU" sz="2600" smtClean="0">
              <a:latin typeface="Calibri" panose="020F0502020204030204" pitchFamily="34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5913"/>
            <a:ext cx="1806575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96850" y="5557838"/>
            <a:ext cx="9882188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В каждом его движении чувствуется основательность и уверенность. Думает и принимает решения флегматик очень долго, зато, сделав выбор, он от него не отступится.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96850" y="4335463"/>
            <a:ext cx="98821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Флегматик копит в себе эмоции и, когда наступает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переломный момент, он их выплёскивает.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952750" y="0"/>
            <a:ext cx="5476875" cy="1030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smtClean="0">
                <a:latin typeface="Calibri" panose="020F0502020204030204" pitchFamily="34" charset="0"/>
              </a:rPr>
              <a:t>ФЛЕГМАТИК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82813" y="1031875"/>
            <a:ext cx="7897812" cy="2776538"/>
          </a:xfrm>
        </p:spPr>
        <p:txBody>
          <a:bodyPr/>
          <a:lstStyle/>
          <a:p>
            <a:pPr marL="0" indent="433388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800" smtClean="0">
                <a:latin typeface="Calibri" panose="020F0502020204030204" pitchFamily="34" charset="0"/>
              </a:rPr>
              <a:t>Попав в новую обстановку, флегматик, скорее всего будет одинок, так как ему нужно время, чтобы привыкнуть к ситуации. Он будет общаться с теми людьми, с которыми знаком и предпочтёт не замечать других, ведь они создают для него дискомфорт.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76250"/>
            <a:ext cx="180657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96850" y="4176713"/>
            <a:ext cx="9882188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Для флегматика лучше всего будет однообразная, постоянная работа, без смены вида деятельности. Тут он проявит себя лучше других, потому что очень работоспособен, когда входит в колею.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У флегматика - сильная, уравновешенная, инертная нервная система.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34975" y="207963"/>
            <a:ext cx="331628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srgbClr val="0000CC"/>
                </a:solidFill>
                <a:latin typeface="Calibri" panose="020F0502020204030204" pitchFamily="34" charset="0"/>
              </a:rPr>
              <a:t>МЕЛАНХОЛИК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530600" y="446088"/>
            <a:ext cx="6548438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b="1" i="1" u="sng">
                <a:latin typeface="Calibri" panose="020F0502020204030204" pitchFamily="34" charset="0"/>
              </a:rPr>
              <a:t>Меланхолик</a:t>
            </a:r>
            <a:r>
              <a:rPr lang="ru-RU" altLang="ru-RU" sz="2800">
                <a:latin typeface="Calibri" panose="020F0502020204030204" pitchFamily="34" charset="0"/>
              </a:rPr>
              <a:t> - это печальный человек, который ведет себя так, что вот-вот заплачет. Грусть распространяется вокруг него на много метров. Мысли в голове меланхолика о неизбежном и обязательно скорбном. 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41413"/>
            <a:ext cx="2214562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34975" y="4494213"/>
            <a:ext cx="93662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Примечательно, что всё это происходит внутри и почти не видно снаружи. Если его обидеть, то на лице и теле мало чего отразится, зато в душе останется глубокая рана.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34975" y="207963"/>
            <a:ext cx="331628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МЕЛАНХОЛИК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530600" y="446088"/>
            <a:ext cx="6548438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Внешне меланхолики выглядят худыми, грустными и суетливыми. Они тянутся к людям и очень хорошо реагируют на то, что происходит вокруг. При этом быстро выпадают в эмоции и не могут их контролировать. В основном боятся или печалятся. Занимаются тем, чем скажут другие.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41413"/>
            <a:ext cx="2214562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57188" y="4176713"/>
            <a:ext cx="94456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Например, девушки-меланхолики читают советы в женских журналах и безукоризненно следуют им.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Лучше всего меланхоликами удаются виды деятельности не связанные с эмоциональной сферой - программирование, конструирование, бухгалтерия.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Меланхолик - слабый, подвижный, неуравновешенный тип  НС.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95312" y="301625"/>
            <a:ext cx="8980487" cy="12604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latin typeface="Calibri" panose="020F0502020204030204" pitchFamily="34" charset="0"/>
              </a:rPr>
              <a:t>Диагностика  типов ВНД с помощью тестов: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95313" y="2114550"/>
            <a:ext cx="898048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00063" indent="-50006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19405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Теппинг-тест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Методика РДО (реакция на движущийся объект)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Опросники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92163" y="1619596"/>
            <a:ext cx="8783637" cy="500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b="1" dirty="0" smtClean="0"/>
              <a:t>ПЛАН</a:t>
            </a:r>
            <a:r>
              <a:rPr lang="ru-RU" altLang="ru-RU" sz="2800" dirty="0" smtClean="0"/>
              <a:t> занятия:</a:t>
            </a:r>
          </a:p>
          <a:p>
            <a:pPr marL="201613" indent="-187325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Человек: реалии человеческого существования (индивид, субъект, личность, индивидуальность).</a:t>
            </a:r>
          </a:p>
          <a:p>
            <a:pPr marL="201613" indent="-187325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dirty="0" smtClean="0"/>
              <a:t>Практикум:</a:t>
            </a:r>
            <a:r>
              <a:rPr lang="ru-RU" altLang="ru-RU" sz="2800" dirty="0" smtClean="0"/>
              <a:t> Изучение психологической структуры темперамента, методика исследования акцентуации характера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360363" y="312738"/>
            <a:ext cx="9791700" cy="746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82625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Характер </a:t>
            </a:r>
            <a:r>
              <a:rPr lang="ru-RU" altLang="ru-RU" sz="2600">
                <a:latin typeface="Arial" panose="020B0604020202020204" pitchFamily="34" charset="0"/>
              </a:rPr>
              <a:t>— индивидуальное сочетание наиболее устойчивых, существенных особенностей личности, проявляющихся в поведении человека в определенном отношении: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u="sng">
                <a:latin typeface="Arial" panose="020B0604020202020204" pitchFamily="34" charset="0"/>
              </a:rPr>
              <a:t>к себе </a:t>
            </a:r>
            <a:r>
              <a:rPr lang="ru-RU" altLang="ru-RU" sz="2600">
                <a:latin typeface="Arial" panose="020B0604020202020204" pitchFamily="34" charset="0"/>
              </a:rPr>
              <a:t>(степень требовательности, критичности, самооценки);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u="sng">
                <a:latin typeface="Arial" panose="020B0604020202020204" pitchFamily="34" charset="0"/>
              </a:rPr>
              <a:t>к другим людям</a:t>
            </a:r>
            <a:r>
              <a:rPr lang="ru-RU" altLang="ru-RU" sz="2600">
                <a:latin typeface="Arial" panose="020B0604020202020204" pitchFamily="34" charset="0"/>
              </a:rPr>
              <a:t> (индивидуализм или коллективизм, эгоизм или альтруизм, жестокость или доброта, безразличие или чуткость, грубость или вежливость, лживость или правдивость, и т. п.);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u="sng">
                <a:latin typeface="Arial" panose="020B0604020202020204" pitchFamily="34" charset="0"/>
              </a:rPr>
              <a:t>к порученному делу</a:t>
            </a:r>
            <a:r>
              <a:rPr lang="ru-RU" altLang="ru-RU" sz="2600">
                <a:latin typeface="Arial" panose="020B0604020202020204" pitchFamily="34" charset="0"/>
              </a:rPr>
              <a:t> (лень или трудолюбие, аккуратность или неряшливость, инициативность или пассивность, усидчивость или нетерпеливость, ответственность или безответственность, организованность);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500" u="sng">
                <a:latin typeface="Arial" panose="020B0604020202020204" pitchFamily="34" charset="0"/>
              </a:rPr>
              <a:t>волевые качества: </a:t>
            </a:r>
            <a:r>
              <a:rPr lang="ru-RU" altLang="ru-RU" sz="2500">
                <a:latin typeface="Arial" panose="020B0604020202020204" pitchFamily="34" charset="0"/>
              </a:rPr>
              <a:t>готовность преодолевать препятствия, душевную и физическую боль, степень настойчивости, самостоятельности, решительности, дисциплинированности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287338" y="446088"/>
            <a:ext cx="95154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3399FF"/>
                </a:solidFill>
                <a:latin typeface="Comic Sans MS" panose="030F0702030302020204" pitchFamily="66" charset="0"/>
              </a:rPr>
              <a:t>Акцентуация характера</a:t>
            </a:r>
            <a:r>
              <a:rPr lang="ru-RU" altLang="ru-RU" sz="2600" b="1">
                <a:solidFill>
                  <a:srgbClr val="008080"/>
                </a:solidFill>
                <a:latin typeface="Comic Sans MS" panose="030F0702030302020204" pitchFamily="66" charset="0"/>
              </a:rPr>
              <a:t> – это крайние варианты его нормы, при котором отдельные черты характера чрезмерно усилены, отчего обнаруживается избирательная уязвимость в отношении определенного рода психогенных воздействий при хорошей и даже повышенной устойчивости другим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048375" y="3759200"/>
            <a:ext cx="40100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SzPct val="100000"/>
              <a:defRPr/>
            </a:pPr>
            <a:r>
              <a:rPr lang="ru-RU" altLang="ru-RU" sz="2600" b="1" smtClean="0">
                <a:solidFill>
                  <a:srgbClr val="3399FF"/>
                </a:solidFill>
                <a:latin typeface="Comic Sans MS" panose="030F0702030302020204" pitchFamily="66" charset="0"/>
              </a:rPr>
              <a:t>Скрытая акцентуация</a:t>
            </a:r>
            <a:r>
              <a:rPr lang="ru-RU" altLang="ru-RU" sz="2600" b="1" smtClean="0">
                <a:solidFill>
                  <a:srgbClr val="008080"/>
                </a:solidFill>
                <a:latin typeface="Comic Sans MS" panose="030F0702030302020204" pitchFamily="66" charset="0"/>
              </a:rPr>
              <a:t>: в обычных условиях черты определенного типа характера невыражены или не видны совсем</a:t>
            </a:r>
            <a:r>
              <a:rPr lang="ru-RU" altLang="ru-RU" sz="24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66688" y="2952750"/>
            <a:ext cx="7473950" cy="3065463"/>
            <a:chOff x="105" y="1860"/>
            <a:chExt cx="4708" cy="1931"/>
          </a:xfrm>
        </p:grpSpPr>
        <p:sp>
          <p:nvSpPr>
            <p:cNvPr id="92165" name="Text Box 4"/>
            <p:cNvSpPr txBox="1">
              <a:spLocks noChangeArrowheads="1"/>
            </p:cNvSpPr>
            <p:nvPr/>
          </p:nvSpPr>
          <p:spPr bwMode="auto">
            <a:xfrm>
              <a:off x="105" y="2389"/>
              <a:ext cx="3448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15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2800" b="1">
                  <a:solidFill>
                    <a:srgbClr val="3399FF"/>
                  </a:solidFill>
                  <a:latin typeface="Comic Sans MS" panose="030F0702030302020204" pitchFamily="66" charset="0"/>
                </a:rPr>
                <a:t>Явная акцентуация</a:t>
              </a:r>
              <a:r>
                <a:rPr lang="ru-RU" altLang="ru-RU" sz="2800" b="1">
                  <a:solidFill>
                    <a:srgbClr val="008080"/>
                  </a:solidFill>
                  <a:latin typeface="Comic Sans MS" panose="030F0702030302020204" pitchFamily="66" charset="0"/>
                </a:rPr>
                <a:t>: отличается наличием выраженных черт определенного типа характера</a:t>
              </a:r>
            </a:p>
          </p:txBody>
        </p:sp>
        <p:sp>
          <p:nvSpPr>
            <p:cNvPr id="92166" name="AutoShape 5"/>
            <p:cNvSpPr>
              <a:spLocks/>
            </p:cNvSpPr>
            <p:nvPr/>
          </p:nvSpPr>
          <p:spPr bwMode="auto">
            <a:xfrm rot="5400000">
              <a:off x="3211" y="723"/>
              <a:ext cx="466" cy="2742"/>
            </a:xfrm>
            <a:prstGeom prst="leftBrace">
              <a:avLst>
                <a:gd name="adj1" fmla="val 83358"/>
                <a:gd name="adj2" fmla="val 50565"/>
              </a:avLst>
            </a:prstGeom>
            <a:noFill/>
            <a:ln w="31680" cap="sq">
              <a:solidFill>
                <a:srgbClr val="3366FF"/>
              </a:solidFill>
              <a:miter lim="800000"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743325" y="0"/>
            <a:ext cx="43926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SzPct val="100000"/>
              <a:defRPr/>
            </a:pPr>
            <a:r>
              <a:rPr lang="ru-RU" altLang="ru-RU" sz="2400" b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Классификации:</a:t>
            </a:r>
          </a:p>
        </p:txBody>
      </p:sp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863600" y="684213"/>
          <a:ext cx="9018588" cy="7240588"/>
        </p:xfrm>
        <a:graphic>
          <a:graphicData uri="http://schemas.openxmlformats.org/drawingml/2006/table">
            <a:tbl>
              <a:tblPr/>
              <a:tblGrid>
                <a:gridCol w="4302125">
                  <a:extLst>
                    <a:ext uri="{9D8B030D-6E8A-4147-A177-3AD203B41FA5}">
                      <a16:colId xmlns="" xmlns:a16="http://schemas.microsoft.com/office/drawing/2014/main" val="3957602239"/>
                    </a:ext>
                  </a:extLst>
                </a:gridCol>
                <a:gridCol w="4716463">
                  <a:extLst>
                    <a:ext uri="{9D8B030D-6E8A-4147-A177-3AD203B41FA5}">
                      <a16:colId xmlns="" xmlns:a16="http://schemas.microsoft.com/office/drawing/2014/main" val="204994763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Леонгард (1968г.)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Личко (1977г.)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1054731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Демонстративный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Истероидный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5342511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Педантичный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Психастенический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746319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Застревающий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Паранойяльный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054177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Возбудимый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Эпилептодный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87032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Гипертимический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Гипертимный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7963417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Дистимический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0294024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Аффективно-лабильный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Циклоидный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5762220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Аффективно-экзальтированный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Эмоционально-лабильный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6467628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Эмотивный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0163549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Тревожно-боязливый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Сенситивный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284830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Шизоидный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5491909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Неустойчивый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9263599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  <a:ea typeface="Microsoft YaHei" panose="020B0503020204020204" pitchFamily="34" charset="-122"/>
                        </a:rPr>
                        <a:t>Конформный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558597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504825" y="720725"/>
            <a:ext cx="9431338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492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1) гипертонический </a:t>
            </a:r>
            <a:r>
              <a:rPr lang="ru-RU" altLang="ru-RU" sz="2800"/>
              <a:t>(гиперактивный) — чрезмерно приподнятое настроение, всегда весел, разговорчив, очень энергичен, самостоятелен, стремится к лидерству, рискам, авантюрам, не реагирует на замечания, игнорирует наказания, теряет грань дозволенного, отсутствует самокритичность;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2) дистимичный </a:t>
            </a:r>
            <a:r>
              <a:rPr lang="ru-RU" altLang="ru-RU" sz="2800"/>
              <a:t>- постоянно пониженное настроение, грусть, замкнутость, немногословность, пессимистичность, тяготится шумным обществом, с сослуживцами близко не сходится. В конфликты вступает редко, чаще является в них пассивной стороной;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3) циклоидный</a:t>
            </a:r>
            <a:r>
              <a:rPr lang="ru-RU" altLang="ru-RU" sz="2800"/>
              <a:t> — общительность циклически меняется (высокая в период повышенного настроения и низкая в период подавленности);</a:t>
            </a:r>
            <a:r>
              <a:rPr lang="ru-RU" altLang="ru-RU" sz="1000"/>
              <a:t> </a:t>
            </a: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584325" y="144463"/>
            <a:ext cx="81359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000080"/>
                </a:solidFill>
              </a:rPr>
              <a:t>Акцентуации характера (Личко)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287338" y="792163"/>
            <a:ext cx="97917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25241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4) эмотивный</a:t>
            </a:r>
            <a:r>
              <a:rPr lang="ru-RU" altLang="ru-RU" sz="2800"/>
              <a:t> (эмоциональный) — чрезмерная чувствительность, ранимость, глубоко переживает малейшие неприятности, излишне.чувствителен к замечаниям, неудачам, поэтому у него чаще печальное настроение; 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5) демонстративный </a:t>
            </a:r>
            <a:r>
              <a:rPr lang="ru-RU" altLang="ru-RU" sz="2800"/>
              <a:t>— выражено стремление быть в центре внимания и добиваться своих целей любой ценой: слезы, обморок, скандалы, болезни, хвастовство, наряды, необычное увлечение, ложь. Легко забывает о своих неблаговидных поступках; 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6) возбудимый </a:t>
            </a:r>
            <a:r>
              <a:rPr lang="ru-RU" altLang="ru-RU" sz="2800"/>
              <a:t>- повышенная раздражительность, несдержанность, агрессивность, угрюмость, «занудливость», но возможны льстивость, услужливость (как маскировка). Склонность к хамству и нецензурной брани или молчаливости, замедленности в беседе. Активно и часто конфликтует; 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/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2447925" y="144463"/>
            <a:ext cx="5543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>
                <a:solidFill>
                  <a:srgbClr val="000080"/>
                </a:solidFill>
              </a:rPr>
              <a:t>Акцентуации характера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360363" y="1008063"/>
            <a:ext cx="9720262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7) застревающий </a:t>
            </a:r>
            <a:r>
              <a:rPr lang="ru-RU" altLang="ru-RU" sz="2800"/>
              <a:t>— «застревает» на своих чувствах, мыслях, не может забыть обид, «сводит счеты», служебная и бытовая несговорчивость, склонность к затяжным склокам, в конфликтах чаще бывают активной стороной;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8) педантичный</a:t>
            </a:r>
            <a:r>
              <a:rPr lang="ru-RU" altLang="ru-RU" sz="2800"/>
              <a:t> — выраженная занудливость в виде «переживания» подробностей, на службе способен замучить посетителей.формальными требованиями, изнуряет домашних чрезмерной аккуратностью;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9) тревожный </a:t>
            </a:r>
            <a:r>
              <a:rPr lang="ru-RU" altLang="ru-RU" sz="2800"/>
              <a:t>(психастенический) — пониженный фон настроения, опасения за себя, близких, робость, неуверенность в себе, крайняя нерешительность, долго переживает неудачу, сомневается в своих действиях</a:t>
            </a:r>
            <a:r>
              <a:rPr lang="ru-RU" altLang="ru-RU" sz="2600"/>
              <a:t>;</a:t>
            </a:r>
            <a:r>
              <a:rPr lang="ru-RU" altLang="ru-RU" sz="1000"/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2449513" y="287338"/>
            <a:ext cx="5543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>
                <a:solidFill>
                  <a:srgbClr val="000080"/>
                </a:solidFill>
              </a:rPr>
              <a:t>Акцентуации характера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31800" y="647700"/>
            <a:ext cx="9215438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2873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10) экзальтированный</a:t>
            </a:r>
            <a:r>
              <a:rPr lang="ru-RU" altLang="ru-RU" sz="2800"/>
              <a:t> (лабильный) — очень изменчивое настроение, эмоции ярко выражены, повышенная отвлекаемость на внешние события, словоохотливость, влюбчивость; </a:t>
            </a:r>
          </a:p>
          <a:p>
            <a:pPr eaLnBrk="1"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11) интровертированный</a:t>
            </a:r>
            <a:r>
              <a:rPr lang="ru-RU" altLang="ru-RU" sz="2800"/>
              <a:t> (шизоидный, аутистический) — малая общительность, замкнут, в стороне от всех, общение по необходимости, погружен в себя, о себе ничего не рассказывает, свои переживания не раскрывает, хотя свойственна повышенная ранимость. Сдержанно холодно относится к другим людям, даже к близким; </a:t>
            </a:r>
          </a:p>
          <a:p>
            <a:pPr eaLnBrk="1"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12) экстравертированный </a:t>
            </a:r>
            <a:r>
              <a:rPr lang="ru-RU" altLang="ru-RU" sz="2800"/>
              <a:t>(конформный) — высокая общительность, словоохотливость до болтливости, своего мнения не имеет, очень не самостоятелен, стремится быть как все, неорганизован, предпочитает подчиняться.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2449513" y="144463"/>
            <a:ext cx="5543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>
                <a:solidFill>
                  <a:srgbClr val="000080"/>
                </a:solidFill>
              </a:rPr>
              <a:t>Акцентуации характера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576263" y="576263"/>
            <a:ext cx="9215437" cy="731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800" b="1" smtClean="0"/>
              <a:t>ВОПРОСЫ ПО ТЕМЕ ЗАНЯТИЯ</a:t>
            </a:r>
          </a:p>
          <a:p>
            <a:pPr marL="203200" indent="-190500" eaLnBrk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Какие, на ваш взгляд, факторы влияют на формирование личности</a:t>
            </a:r>
          </a:p>
          <a:p>
            <a:pPr marL="203200" indent="-190500" eaLnBrk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Как вы считаете, в чем различие понятий личность и индивидуальность?</a:t>
            </a:r>
          </a:p>
          <a:p>
            <a:pPr marL="203200" indent="-190500" eaLnBrk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Каким образом свойства темперамента оказывают влияние на формирование характера</a:t>
            </a:r>
          </a:p>
          <a:p>
            <a:pPr marL="203200" indent="-190500" eaLnBrk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Личность как реалия человеческого существования: структура и основные особенности</a:t>
            </a:r>
          </a:p>
          <a:p>
            <a:pPr marL="209550" algn="r" eaLnBrk="1">
              <a:spcAft>
                <a:spcPts val="1000"/>
              </a:spcAft>
              <a:buSzPct val="45000"/>
              <a:defRPr/>
            </a:pPr>
            <a:r>
              <a:rPr lang="ru-RU" altLang="ru-RU" sz="2600" smtClean="0">
                <a:solidFill>
                  <a:srgbClr val="7E0021"/>
                </a:solidFill>
              </a:rPr>
              <a:t>ВТест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smtClean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549275" y="179388"/>
            <a:ext cx="921543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7E0021"/>
                </a:solidFill>
              </a:rPr>
              <a:t>ПРАКТИКУМ.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b="1">
              <a:solidFill>
                <a:srgbClr val="7E0021"/>
              </a:solidFill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7E0021"/>
                </a:solidFill>
              </a:rPr>
              <a:t>Индивидуально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b="1">
              <a:solidFill>
                <a:srgbClr val="7E0021"/>
              </a:solidFill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600" b="1"/>
              <a:t>1. Бланковая методика исследования темперамента Я. Стреляу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3600" b="1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542925" y="3517900"/>
            <a:ext cx="9431338" cy="3575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2800" b="1" dirty="0" err="1">
                <a:solidFill>
                  <a:srgbClr val="C500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altLang="ru-RU" sz="2800" b="1" dirty="0">
                <a:solidFill>
                  <a:srgbClr val="C500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Психологический тест на акцентуации характера (Опросник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Шмишека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ru-RU" sz="3200" dirty="0">
                <a:solidFill>
                  <a:srgbClr val="C00000"/>
                </a:solidFill>
              </a:rPr>
              <a:t> http://psytests.org/leonhard/sm88-run.html</a:t>
            </a:r>
          </a:p>
          <a:p>
            <a:pPr algn="ctr"/>
            <a:endParaRPr lang="ru-RU" altLang="ru-RU" sz="2600" dirty="0">
              <a:solidFill>
                <a:srgbClr val="000000"/>
              </a:solidFill>
            </a:endParaRPr>
          </a:p>
          <a:p>
            <a:pPr algn="ctr"/>
            <a:endParaRPr lang="ru-RU" altLang="ru-RU" sz="2600" dirty="0">
              <a:solidFill>
                <a:srgbClr val="000000"/>
              </a:solidFill>
            </a:endParaRPr>
          </a:p>
          <a:p>
            <a:pPr algn="ctr"/>
            <a:endParaRPr lang="ru-RU" altLang="ru-RU" sz="2600" dirty="0">
              <a:solidFill>
                <a:srgbClr val="000000"/>
              </a:solidFill>
            </a:endParaRPr>
          </a:p>
          <a:p>
            <a:pPr algn="ctr"/>
            <a:endParaRPr lang="ru-RU" altLang="ru-RU" sz="2600" dirty="0">
              <a:solidFill>
                <a:srgbClr val="000000"/>
              </a:solidFill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altLang="ru-RU" sz="2600" b="1" dirty="0">
              <a:solidFill>
                <a:srgbClr val="CCCC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2600" b="1" dirty="0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BBE0E3"/>
            </a:gs>
            <a:gs pos="100000">
              <a:srgbClr val="FFFF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793750" y="476250"/>
            <a:ext cx="9047163" cy="6375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800" b="1"/>
              <a:t>Схема описания  исследования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/>
              <a:t>1. Что исследовано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/>
              <a:t>2. Каким методом: правильное/полное название, кем разработано, в каком году, особенности применения.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/>
              <a:t>3. Представление результата (запись полученных результатов — протокол исследований).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/>
              <a:t>4. Анализ результата 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/>
              <a:t>5. Выводы (заключение): норма/среднее, выше/ниже среднего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/>
              <a:t>6. Рекомендации - обычно там где что-то не в рамках Нормы.</a:t>
            </a:r>
          </a:p>
          <a:p>
            <a:pPr eaLnBrk="1" hangingPunct="1">
              <a:spcBef>
                <a:spcPts val="338"/>
              </a:spcBef>
              <a:spcAft>
                <a:spcPts val="425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76225" y="6240463"/>
            <a:ext cx="9575800" cy="1008062"/>
          </a:xfrm>
          <a:prstGeom prst="rect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58800" y="6400800"/>
            <a:ext cx="913288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/>
              <a:t>«Индивидом рождаются. Личностью становятся.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/>
              <a:t>                            Индивидуальность отстаивают»</a:t>
            </a:r>
            <a:r>
              <a:rPr lang="ru-RU" altLang="ru-RU" sz="2000" i="1"/>
              <a:t>.</a:t>
            </a:r>
            <a:r>
              <a:rPr lang="ru-RU" altLang="ru-RU" sz="2000"/>
              <a:t>           </a:t>
            </a:r>
            <a:r>
              <a:rPr lang="ru-RU" altLang="ru-RU" sz="2000" b="1"/>
              <a:t>А.Г.Асмолов</a:t>
            </a:r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911225" y="287338"/>
            <a:ext cx="8256588" cy="5715000"/>
          </a:xfrm>
          <a:prstGeom prst="ellipse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2800" b="1"/>
              <a:t>ЧЕЛОВЕК</a:t>
            </a:r>
          </a:p>
        </p:txBody>
      </p: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1784350" y="1319213"/>
            <a:ext cx="6350000" cy="3887787"/>
          </a:xfrm>
          <a:prstGeom prst="ellipse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ru-RU" altLang="ru-RU" sz="2000" i="1"/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ru-RU" altLang="ru-RU" sz="2000" i="1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133725" y="1954213"/>
            <a:ext cx="3779838" cy="2538412"/>
          </a:xfrm>
          <a:prstGeom prst="ellipse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ru-RU" altLang="ru-RU" sz="2000" i="1"/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ru-RU" altLang="ru-RU" sz="2000" i="1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071563" y="2906713"/>
            <a:ext cx="7937500" cy="714375"/>
          </a:xfrm>
          <a:prstGeom prst="rect">
            <a:avLst/>
          </a:prstGeom>
          <a:solidFill>
            <a:srgbClr val="ADADEB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b="1"/>
              <a:t>ИНДИВИДУАЛЬНОСТЬ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971925" y="525463"/>
            <a:ext cx="21542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b="1"/>
              <a:t>ЧЕЛОВЕК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3933825" y="1398588"/>
            <a:ext cx="22256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b="1"/>
              <a:t>ИНДИВИД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802063" y="2192338"/>
            <a:ext cx="24907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b="1"/>
              <a:t>ЛИЧНОСТЬ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647700" y="576263"/>
            <a:ext cx="9288463" cy="67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Темы докладов: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1. Личность и темперамент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2. Сопоставительный анализ различных типологий характеров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3. Проблема нормы и патологии в развитии личности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4. Темперамент, его органические основы.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5. Личность врача.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6. Самоактуализационый потенциал личности.</a:t>
            </a:r>
          </a:p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7. Теории личности в работах отечественных и зарубежных авторов.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377825" y="431800"/>
            <a:ext cx="9486900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Рекомендуемая литература для самостоятельной работы</a:t>
            </a:r>
          </a:p>
          <a:p>
            <a:pPr eaLnBrk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Основная литература</a:t>
            </a:r>
          </a:p>
          <a:p>
            <a:pPr eaLnBrk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Бордовская, Н. В. Психология и педагогика [Электронный ресурс] : учеб. для вузов / Н. В. Бордовская, С. И. Розум. - СПб. : Питер, 2014. - 624 с. - (Учебник для вузов . Стандарт третьего поколения).</a:t>
            </a:r>
          </a:p>
          <a:p>
            <a:pPr eaLnBrk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Педагогика в клинической практике врача: учебное пособие [Электронный ресурс] / Е.Ю. Васильева, М.Ю. Гайкина, Т.В. Тагаева. - Архангельск: Изд-во Северного государственного медицинского университета, 2017. -118 с. </a:t>
            </a:r>
          </a:p>
          <a:p>
            <a:pPr eaLnBrk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80625" cy="760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360363" y="3384550"/>
            <a:ext cx="9072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>
                <a:latin typeface="Comic Sans MS" panose="030F0702030302020204" pitchFamily="66" charset="0"/>
              </a:rPr>
              <a:t>Спасибо  за внимание.</a:t>
            </a: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 rot="-1080000">
            <a:off x="4298950" y="1797050"/>
            <a:ext cx="370840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/>
              <a:t>Педагогика высшей школы. Учебно-методическое пособие / Сост.Н. И. Мешков, Н. Е. Садовникова. – Саранск: , 2010. – 80 с.</a:t>
            </a:r>
          </a:p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/>
              <a:t> Информация с курса дистанционного обучения</a:t>
            </a:r>
          </a:p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600">
                <a:solidFill>
                  <a:srgbClr val="CCCCFF"/>
                </a:solidFill>
                <a:hlinkClick r:id="rId4"/>
              </a:rPr>
              <a:t>http://bspu.ru/course/21162/21163</a:t>
            </a:r>
          </a:p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600">
                <a:solidFill>
                  <a:srgbClr val="CCCCFF"/>
                </a:solidFill>
                <a:hlinkClick r:id="rId5"/>
              </a:rPr>
              <a:t>http://studopedia.net/</a:t>
            </a:r>
          </a:p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600">
                <a:solidFill>
                  <a:srgbClr val="CCCCFF"/>
                </a:solidFill>
                <a:hlinkClick r:id="rId6"/>
              </a:rPr>
              <a:t>http://repo.kstu.kz</a:t>
            </a:r>
          </a:p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/>
              <a:t>интернет</a:t>
            </a:r>
          </a:p>
          <a:p>
            <a:pPr eaLnBrk="1"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0363"/>
            <a:ext cx="9720263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6" b="278"/>
          <a:stretch>
            <a:fillRect/>
          </a:stretch>
        </p:blipFill>
        <p:spPr bwMode="auto">
          <a:xfrm>
            <a:off x="198438" y="1549400"/>
            <a:ext cx="10080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9636" b="2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700"/>
            <a:ext cx="183991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35263"/>
            <a:ext cx="2087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463800" y="2224088"/>
            <a:ext cx="7616825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 У римлян слово "persona" употреблялось обязательно с указанием определенной социальной функции роли (личность отца, личность царя, личность судьи). Таким образом, </a:t>
            </a:r>
            <a:r>
              <a:rPr lang="ru-RU" altLang="ru-RU" sz="2600" b="1"/>
              <a:t>личность</a:t>
            </a:r>
            <a:r>
              <a:rPr lang="ru-RU" altLang="ru-RU" sz="2600"/>
              <a:t> по первоначальному значению — </a:t>
            </a:r>
            <a:r>
              <a:rPr lang="ru-RU" altLang="ru-RU" sz="2600" b="1"/>
              <a:t>это определенная социальная роль или функция человека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824413"/>
            <a:ext cx="71278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160588" y="71438"/>
            <a:ext cx="7920037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   Слово "</a:t>
            </a:r>
            <a:r>
              <a:rPr lang="ru-RU" altLang="ru-RU" sz="2600" b="1"/>
              <a:t>личность</a:t>
            </a:r>
            <a:r>
              <a:rPr lang="ru-RU" altLang="ru-RU" sz="2600"/>
              <a:t>" (</a:t>
            </a:r>
            <a:r>
              <a:rPr lang="ru-RU" altLang="ru-RU" sz="2600" b="1"/>
              <a:t>persona</a:t>
            </a:r>
            <a:r>
              <a:rPr lang="ru-RU" altLang="ru-RU" sz="2600"/>
              <a:t>) первоначально относилось к актерским маскам (в римском театре маска актера называлась "личина" — лицо, обращенное к аудитории), которые были закреплены за определенными типами действующих лиц.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103688" y="215900"/>
            <a:ext cx="5616575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Личность </a:t>
            </a:r>
            <a:r>
              <a:rPr lang="ru-RU" altLang="ru-RU" sz="2800"/>
              <a:t>- это </a:t>
            </a:r>
            <a:r>
              <a:rPr lang="ru-RU" altLang="ru-RU" sz="2800" u="sng"/>
              <a:t>особое</a:t>
            </a:r>
            <a:r>
              <a:rPr lang="ru-RU" altLang="ru-RU" sz="2800"/>
              <a:t> </a:t>
            </a:r>
            <a:r>
              <a:rPr lang="ru-RU" altLang="ru-RU" sz="2800" u="sng"/>
              <a:t>системное социальное качество индивида</a:t>
            </a:r>
            <a:r>
              <a:rPr lang="ru-RU" altLang="ru-RU" sz="2800"/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900"/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1438"/>
            <a:ext cx="23764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887413" y="2303463"/>
            <a:ext cx="4152900" cy="5195887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936625" y="3959225"/>
            <a:ext cx="3890963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400" b="1"/>
              <a:t>Личностью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400" b="1"/>
              <a:t>не рождаются,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400" b="1"/>
              <a:t>личностью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400" b="1"/>
              <a:t>становятся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176713"/>
            <a:ext cx="4535488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431800"/>
            <a:ext cx="9134475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0099"/>
                </a:solidFill>
              </a:rPr>
              <a:t>Структура личности</a:t>
            </a:r>
            <a:r>
              <a:rPr lang="ru-RU" altLang="ru-RU" sz="3600"/>
              <a:t>: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/>
              <a:t>Способности</a:t>
            </a:r>
            <a:r>
              <a:rPr lang="ru-RU" altLang="ru-RU" sz="3000"/>
              <a:t> — это индивидуально устойчивые свойства человека, определяющие его успехи в различных видах деятельности. 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/>
              <a:t>Темперамент</a:t>
            </a:r>
            <a:r>
              <a:rPr lang="ru-RU" altLang="ru-RU" sz="3000"/>
              <a:t> — это динамическая характеристика психических процессов человека.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/>
              <a:t>Характер</a:t>
            </a:r>
            <a:r>
              <a:rPr lang="ru-RU" altLang="ru-RU" sz="3000"/>
              <a:t> содержит качества, определяющие отношение человека к другим людям.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/>
              <a:t>Мотивация </a:t>
            </a:r>
            <a:r>
              <a:rPr lang="ru-RU" altLang="ru-RU" sz="3000"/>
              <a:t>— это совокупность побуждений к деятельности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/>
              <a:t>Социальные установки</a:t>
            </a:r>
            <a:r>
              <a:rPr lang="ru-RU" altLang="ru-RU" sz="3000"/>
              <a:t> — 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/>
              <a:t>это убеждения людей.</a:t>
            </a:r>
          </a:p>
          <a:p>
            <a:pPr eaLnBrk="1">
              <a:lnSpc>
                <a:spcPct val="100000"/>
              </a:lnSpc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endParaRPr lang="ru-RU" altLang="ru-RU" sz="300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327650"/>
            <a:ext cx="38512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31800" y="1014413"/>
            <a:ext cx="94313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Темперамент </a:t>
            </a:r>
            <a:r>
              <a:rPr lang="ru-RU" altLang="ru-RU" sz="2800">
                <a:latin typeface="Arial" panose="020B0604020202020204" pitchFamily="34" charset="0"/>
              </a:rPr>
              <a:t>—  врожденные особенности человека, которые обусловливают динамические характеристики интенсивности и скорости реагирования, степени эмоциональной возбудимости и уравновешенности, особенности приспособления к окружающей среде.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66"/>
                </a:solidFill>
                <a:latin typeface="Arial" panose="020B0604020202020204" pitchFamily="34" charset="0"/>
              </a:rPr>
              <a:t>Темперамент в переводе с латинского - «смесь», «соразмерность».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7E0021"/>
                </a:solidFill>
                <a:latin typeface="Arial" panose="020B0604020202020204" pitchFamily="34" charset="0"/>
              </a:rPr>
              <a:t>Видео 1.4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5900"/>
            <a:ext cx="98615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848600" y="6191250"/>
            <a:ext cx="1871663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solidFill>
                  <a:srgbClr val="7E0021"/>
                </a:solidFill>
                <a:latin typeface="Arial" panose="020B0604020202020204" pitchFamily="34" charset="0"/>
              </a:rPr>
              <a:t>Видео 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solidFill>
                  <a:srgbClr val="7E0021"/>
                </a:solidFill>
                <a:latin typeface="Arial" panose="020B0604020202020204" pitchFamily="34" charset="0"/>
              </a:rPr>
              <a:t>1-44, 2-00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60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34637</TotalTime>
  <Words>2042</Words>
  <Application>Microsoft Office PowerPoint</Application>
  <PresentationFormat>Произвольный</PresentationFormat>
  <Paragraphs>213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САНГВИНИК</vt:lpstr>
      <vt:lpstr>САНГВИНИК</vt:lpstr>
      <vt:lpstr>ФЛЕГМАТИК</vt:lpstr>
      <vt:lpstr>ФЛЕГМАТИК</vt:lpstr>
      <vt:lpstr>Презентация PowerPoint</vt:lpstr>
      <vt:lpstr>Презентация PowerPoint</vt:lpstr>
      <vt:lpstr>Диагностика  типов ВНД с помощью тестов: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Педагогика каф.</cp:lastModifiedBy>
  <cp:revision>30</cp:revision>
  <cp:lastPrinted>1601-01-01T00:00:00Z</cp:lastPrinted>
  <dcterms:created xsi:type="dcterms:W3CDTF">2017-03-01T12:00:29Z</dcterms:created>
  <dcterms:modified xsi:type="dcterms:W3CDTF">2021-03-25T04:09:34Z</dcterms:modified>
</cp:coreProperties>
</file>