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77" r:id="rId10"/>
    <p:sldId id="266" r:id="rId11"/>
    <p:sldId id="267" r:id="rId12"/>
    <p:sldId id="268" r:id="rId13"/>
    <p:sldId id="269" r:id="rId14"/>
    <p:sldId id="272" r:id="rId15"/>
    <p:sldId id="273" r:id="rId16"/>
    <p:sldId id="275" r:id="rId17"/>
    <p:sldId id="274" r:id="rId18"/>
    <p:sldId id="276" r:id="rId19"/>
    <p:sldId id="263" r:id="rId20"/>
    <p:sldId id="270" r:id="rId21"/>
    <p:sldId id="271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больных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02-49EE-9285-B5739CEBF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602-49EE-9285-B5739CEBFF0E}"/>
              </c:ext>
            </c:extLst>
          </c:dPt>
          <c:dLbls>
            <c:dLbl>
              <c:idx val="0"/>
              <c:layout>
                <c:manualLayout>
                  <c:x val="3.787878787878788E-3"/>
                  <c:y val="-0.126282557221783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02-49EE-9285-B5739CEBFF0E}"/>
                </c:ext>
              </c:extLst>
            </c:dLbl>
            <c:dLbl>
              <c:idx val="1"/>
              <c:layout>
                <c:manualLayout>
                  <c:x val="6.4393939393939212E-2"/>
                  <c:y val="-0.344119968429360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02-49EE-9285-B5739CEBFF0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Гемофилии</c:v>
                </c:pt>
                <c:pt idx="1">
                  <c:v>Болезнь Виллебранда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6.7930000000000001</c:v>
                </c:pt>
                <c:pt idx="1">
                  <c:v>1.4910000000000001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2-49EE-9285-B5739CEBF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7FE6-6621-48B0-B12E-C42692F0795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D9AB-E88B-444B-8179-13B9C3742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847E-B411-47CD-A330-C7CD0EC709FB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7E-A6EB-42A3-8B6B-5B9FA189B6CF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9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6783-1809-44B7-A938-6DD145E10666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5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0EDB-9A46-4488-8100-C687DA9BBD7F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DF38-13E7-42B1-ABC9-8BAEEA236EC7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C45F-C45E-4870-A707-32FF58C9AD1A}" type="datetime1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3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C3C2-7EBE-46F4-9A06-55CEE9DADEDF}" type="datetime1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5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FFA7-8FF9-4B7B-8F31-5692EB97A7D5}" type="datetime1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4BAB-4B64-4CC5-97AA-CC9EB03AFCDC}" type="datetime1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8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7DF5B9-3433-4BCC-B64A-85B5253CA85A}" type="datetime1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D75D-48A0-4533-9F5B-1AC7B7661BD4}" type="datetime1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7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62F9E5-E1AD-480F-96CA-BA1F4BBB619E}" type="datetime1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873618-D296-4C2F-90D5-8A5C6EC7D02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498764"/>
            <a:ext cx="10058400" cy="3826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Изменение коагулологических показателей при болезни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Виллебранда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31.02.03 Лабораторная диагностика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Теория и практика лабораторных биохимических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sz="3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34345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Мосман к.н.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Перфильева Г.В.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2017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Виллебранда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Гликопротеин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крови,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тромбоцитов к участку повреждённого сосуда. Кодируется геном VWF, расположенным на 12-й хромосоме.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фактора Виллебранда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 адгезию тромбоцитов к поврежденной стенке сосуда;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Стабилизирует циркулирующий фактор свертывания (фактор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за счет комплексообразования с ним.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11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5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1871322"/>
            <a:ext cx="3573209" cy="2411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78" y="4290368"/>
            <a:ext cx="29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Носовые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64" y="1845736"/>
            <a:ext cx="3494116" cy="208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7654" y="4261950"/>
            <a:ext cx="370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Кровотечения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слизистых полости 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74" y="3104309"/>
            <a:ext cx="3647220" cy="2372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4686" y="5605635"/>
            <a:ext cx="33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Легкое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синяков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48553"/>
              </p:ext>
            </p:extLst>
          </p:nvPr>
        </p:nvGraphicFramePr>
        <p:xfrm>
          <a:off x="358140" y="1738911"/>
          <a:ext cx="11536680" cy="468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782">
                  <a:extLst>
                    <a:ext uri="{9D8B030D-6E8A-4147-A177-3AD203B41FA5}">
                      <a16:colId xmlns:a16="http://schemas.microsoft.com/office/drawing/2014/main" val="496924827"/>
                    </a:ext>
                  </a:extLst>
                </a:gridCol>
                <a:gridCol w="1719837">
                  <a:extLst>
                    <a:ext uri="{9D8B030D-6E8A-4147-A177-3AD203B41FA5}">
                      <a16:colId xmlns:a16="http://schemas.microsoft.com/office/drawing/2014/main" val="3389407400"/>
                    </a:ext>
                  </a:extLst>
                </a:gridCol>
                <a:gridCol w="7214061">
                  <a:extLst>
                    <a:ext uri="{9D8B030D-6E8A-4147-A177-3AD203B41FA5}">
                      <a16:colId xmlns:a16="http://schemas.microsoft.com/office/drawing/2014/main" val="2280765544"/>
                    </a:ext>
                  </a:extLst>
                </a:gridCol>
              </a:tblGrid>
              <a:tr h="343588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болезни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нарушения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1568573322"/>
                  </a:ext>
                </a:extLst>
              </a:tr>
              <a:tr h="579413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1 (количественный дефект)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продукция фактора Виллебранда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3385578424"/>
                  </a:ext>
                </a:extLst>
              </a:tr>
              <a:tr h="579413">
                <a:tc rowSpan="4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(качественный дефект)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 крупных мультимеров фактора Виллебранда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4145212708"/>
                  </a:ext>
                </a:extLst>
              </a:tr>
              <a:tr h="119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чувствительность фактора Виллебранда к тромбоцитарному рецептору GP1b в сочетании с отсутствием  крупных мультимеров фактора Виллебранда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40359895"/>
                  </a:ext>
                </a:extLst>
              </a:tr>
              <a:tr h="887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Сниженная чувствительность фактора Виллебранда  к GP1b тромбоцитов без нарушения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мультимерной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3438211909"/>
                  </a:ext>
                </a:extLst>
              </a:tr>
              <a:tr h="5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субтип 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Сниженная чувствительность фактора Виллебранда к фактору VIII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1094282558"/>
                  </a:ext>
                </a:extLst>
              </a:tr>
              <a:tr h="343588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3 (количественный дефект)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фактора Виллебранда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0" marR="47890" marT="0" marB="0"/>
                </a:tc>
                <a:extLst>
                  <a:ext uri="{0D108BD9-81ED-4DB2-BD59-A6C34878D82A}">
                    <a16:rowId xmlns:a16="http://schemas.microsoft.com/office/drawing/2014/main" val="35561915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13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Заместительная терапия концентратом фактора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Виллебранда.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025150"/>
            <a:ext cx="2952318" cy="2952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18" y="3025150"/>
            <a:ext cx="2843944" cy="2843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066" y="2635059"/>
            <a:ext cx="3342409" cy="33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обследование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algn="just">
              <a:buClrTx/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 с подсчетом количества тромбоцитов </a:t>
            </a:r>
          </a:p>
          <a:p>
            <a:pPr marL="742950" indent="-74295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Агрегация тромбоцитов </a:t>
            </a:r>
          </a:p>
          <a:p>
            <a:pPr marL="742950" indent="-74295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АЧТВ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ClrTx/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крови и резус фактор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31273"/>
            <a:ext cx="10058400" cy="906087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Виллебранда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9714"/>
              </p:ext>
            </p:extLst>
          </p:nvPr>
        </p:nvGraphicFramePr>
        <p:xfrm>
          <a:off x="653934" y="2028305"/>
          <a:ext cx="10945092" cy="270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070">
                  <a:extLst>
                    <a:ext uri="{9D8B030D-6E8A-4147-A177-3AD203B41FA5}">
                      <a16:colId xmlns:a16="http://schemas.microsoft.com/office/drawing/2014/main" val="1659884613"/>
                    </a:ext>
                  </a:extLst>
                </a:gridCol>
                <a:gridCol w="1831382">
                  <a:extLst>
                    <a:ext uri="{9D8B030D-6E8A-4147-A177-3AD203B41FA5}">
                      <a16:colId xmlns:a16="http://schemas.microsoft.com/office/drawing/2014/main" val="3277184229"/>
                    </a:ext>
                  </a:extLst>
                </a:gridCol>
                <a:gridCol w="687763">
                  <a:extLst>
                    <a:ext uri="{9D8B030D-6E8A-4147-A177-3AD203B41FA5}">
                      <a16:colId xmlns:a16="http://schemas.microsoft.com/office/drawing/2014/main" val="2993793820"/>
                    </a:ext>
                  </a:extLst>
                </a:gridCol>
                <a:gridCol w="1931421">
                  <a:extLst>
                    <a:ext uri="{9D8B030D-6E8A-4147-A177-3AD203B41FA5}">
                      <a16:colId xmlns:a16="http://schemas.microsoft.com/office/drawing/2014/main" val="3199024753"/>
                    </a:ext>
                  </a:extLst>
                </a:gridCol>
                <a:gridCol w="652522">
                  <a:extLst>
                    <a:ext uri="{9D8B030D-6E8A-4147-A177-3AD203B41FA5}">
                      <a16:colId xmlns:a16="http://schemas.microsoft.com/office/drawing/2014/main" val="334142205"/>
                    </a:ext>
                  </a:extLst>
                </a:gridCol>
                <a:gridCol w="2097392">
                  <a:extLst>
                    <a:ext uri="{9D8B030D-6E8A-4147-A177-3AD203B41FA5}">
                      <a16:colId xmlns:a16="http://schemas.microsoft.com/office/drawing/2014/main" val="1174845375"/>
                    </a:ext>
                  </a:extLst>
                </a:gridCol>
                <a:gridCol w="2015542">
                  <a:extLst>
                    <a:ext uri="{9D8B030D-6E8A-4147-A177-3AD203B41FA5}">
                      <a16:colId xmlns:a16="http://schemas.microsoft.com/office/drawing/2014/main" val="2362612800"/>
                    </a:ext>
                  </a:extLst>
                </a:gridCol>
              </a:tblGrid>
              <a:tr h="16075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Исслед-е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Фибриноген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кровотечения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тромбоцитов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133194"/>
                  </a:ext>
                </a:extLst>
              </a:tr>
              <a:tr h="10525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Рез-т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удлинено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удлинено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5366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16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лабораторный скрининг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vWF:Ag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VWF: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Rco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FVIII:C 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CRP по показаниям (для исключения воспаления). 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17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тесты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vWF:Ag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RIPA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концентрациях 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 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vWF:FVIII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Мультимерный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Болезнь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Виллебранда — наследственное заболевание крови, связанное с нарушение свертываемости крови из-за недостаточной активности фактора Виллебранда, который участвует в адгезии тромбоцитов на коллагене и защищает VIII фактор от протеолиза. Характеризующееся возникновением эпизодических спонтанных кровотечений разной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19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2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972" y="5868988"/>
            <a:ext cx="877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Статистика заболеваемости в России за 2015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1478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3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8811"/>
          </a:xfrm>
        </p:spPr>
        <p:txBody>
          <a:bodyPr>
            <a:normAutofit fontScale="92500"/>
          </a:bodyPr>
          <a:lstStyle/>
          <a:p>
            <a:pPr marL="0" indent="0" algn="just">
              <a:buClrTx/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Лабораторная диагностика болезни Виллебранда включает микроскопический метод - исследование мазка крови для определения количества тромбоцитов;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коагулологический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- определение времени кровотечения, АЧТВ, определение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ристоцетин-кофакторной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фактора Виллебранда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vWF:RCo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способности фактора Виллебранда связываться с фактором VIII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vWF:FVIIIB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иммунологический метод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определение антигена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Виллебранда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биохимический метод - агрегация тромбоцитов, индуцированная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ристоцитином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(RIPA).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Диагностически значимыми показателями являются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прокоагулянтная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фактора VIII (FVIII:C), антиген фактора Виллебранда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vWF:Ag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ристоцетин-кофакторной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фактора Виллебранда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vWF:RCo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коллагенсвязывающая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vWF:CB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агрегация тромбоцитов, индуцированная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ристоцитином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(RIPA).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3618-D296-4C2F-90D5-8A5C6EC7D02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083" y="1222279"/>
            <a:ext cx="10058400" cy="4023360"/>
          </a:xfrm>
        </p:spPr>
        <p:txBody>
          <a:bodyPr>
            <a:normAutofit/>
          </a:bodyPr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22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коагулологических показателей при заболевании Виллебранда.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3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теоретические основы развития болезни Виллебранда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Изучение методов исследования болезни Виллебранда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Определить диагностически значимые коагулологические показатели болезни Виллебранда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4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97280" y="862379"/>
            <a:ext cx="4937760" cy="73628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97280" y="1925782"/>
            <a:ext cx="4937760" cy="4034752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оагулологические показатели.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17920" y="862379"/>
            <a:ext cx="4937760" cy="7362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исследовния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17920" y="1925782"/>
            <a:ext cx="4937760" cy="4034752"/>
          </a:xfrm>
        </p:spPr>
        <p:txBody>
          <a:bodyPr/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коагулологических показателей и методов их определения при болезни Виллебранда.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5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Виллебранда-Диана — наследственное заболевание крови, характеризующееся возникновением эпизодических спонтанных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кровотечений.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6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608" y="189620"/>
            <a:ext cx="11263744" cy="55116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7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419" y="5798234"/>
            <a:ext cx="804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Схема свертывания крови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кровотечений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свертываемости крови из-за недостаточной активности фактора Виллебранда, который участвует в адгезии тромбоцитов на коллагене и защищает VIII фактор от протеолиза.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8</a:t>
            </a:fld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3873618-D296-4C2F-90D5-8A5C6EC7D026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9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4149"/>
            <a:ext cx="5971309" cy="6080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6764" y="6275119"/>
            <a:ext cx="51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Наследственность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847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3609</TotalTime>
  <Words>542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Times New Roman</vt:lpstr>
      <vt:lpstr>Ретро</vt:lpstr>
      <vt:lpstr>Федеральное государственное бюджетное образовательное учреждение   высшего образования  «Красноярский государственный медицинский университет  имени профессора В.Ф. Войно - Ясенецкого»  Министерства здравоохранения Российской Федерации  Фармацевтический колледж   КУРСОВАЯ РАБОТА  Тема: Изменение коагулологических показателей при болезни Виллебранда  по специальности 31.02.03 Лабораторная диагностика  МДК 03.01 Теория и практика лабораторных биохимических исследований</vt:lpstr>
      <vt:lpstr>Актуальность работы</vt:lpstr>
      <vt:lpstr>Цель работы</vt:lpstr>
      <vt:lpstr>Задачи</vt:lpstr>
      <vt:lpstr>Презентация PowerPoint</vt:lpstr>
      <vt:lpstr>Определение</vt:lpstr>
      <vt:lpstr>Презентация PowerPoint</vt:lpstr>
      <vt:lpstr>Причина кровотечений</vt:lpstr>
      <vt:lpstr>Презентация PowerPoint</vt:lpstr>
      <vt:lpstr>Фактор Виллебранда</vt:lpstr>
      <vt:lpstr>Функции фактора Виллебранда</vt:lpstr>
      <vt:lpstr>Клинические проявления</vt:lpstr>
      <vt:lpstr>Классификация</vt:lpstr>
      <vt:lpstr>Лечение</vt:lpstr>
      <vt:lpstr>Первичное обследование</vt:lpstr>
      <vt:lpstr>Таблица 1. Коагулограмма болезни Виллебранда</vt:lpstr>
      <vt:lpstr>Базовый лабораторный скрининг</vt:lpstr>
      <vt:lpstr>Специфические тесты</vt:lpstr>
      <vt:lpstr>Выводы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27</cp:revision>
  <dcterms:created xsi:type="dcterms:W3CDTF">2017-11-13T11:08:05Z</dcterms:created>
  <dcterms:modified xsi:type="dcterms:W3CDTF">2017-11-22T16:58:11Z</dcterms:modified>
</cp:coreProperties>
</file>