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3483"/>
            <a:ext cx="12192000" cy="6339840"/>
          </a:xfrm>
          <a:custGeom>
            <a:avLst/>
            <a:gdLst/>
            <a:ahLst/>
            <a:cxnLst/>
            <a:rect l="l" t="t" r="r" b="b"/>
            <a:pathLst>
              <a:path w="12192000" h="6339840">
                <a:moveTo>
                  <a:pt x="0" y="6339839"/>
                </a:moveTo>
                <a:lnTo>
                  <a:pt x="12192000" y="6339839"/>
                </a:lnTo>
                <a:lnTo>
                  <a:pt x="12192000" y="0"/>
                </a:lnTo>
                <a:lnTo>
                  <a:pt x="0" y="0"/>
                </a:lnTo>
                <a:lnTo>
                  <a:pt x="0" y="6339839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443865"/>
          </a:xfrm>
          <a:custGeom>
            <a:avLst/>
            <a:gdLst/>
            <a:ahLst/>
            <a:cxnLst/>
            <a:rect l="l" t="t" r="r" b="b"/>
            <a:pathLst>
              <a:path w="12192000" h="443865">
                <a:moveTo>
                  <a:pt x="12192000" y="0"/>
                </a:moveTo>
                <a:lnTo>
                  <a:pt x="0" y="0"/>
                </a:lnTo>
                <a:lnTo>
                  <a:pt x="0" y="443484"/>
                </a:lnTo>
                <a:lnTo>
                  <a:pt x="12192000" y="443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443865"/>
          </a:xfrm>
          <a:custGeom>
            <a:avLst/>
            <a:gdLst/>
            <a:ahLst/>
            <a:cxnLst/>
            <a:rect l="l" t="t" r="r" b="b"/>
            <a:pathLst>
              <a:path w="12192000" h="443865">
                <a:moveTo>
                  <a:pt x="0" y="443484"/>
                </a:moveTo>
                <a:lnTo>
                  <a:pt x="12192000" y="443484"/>
                </a:lnTo>
                <a:lnTo>
                  <a:pt x="12192000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ln w="12192">
            <a:solidFill>
              <a:srgbClr val="095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783323"/>
            <a:ext cx="12192000" cy="74930"/>
          </a:xfrm>
          <a:custGeom>
            <a:avLst/>
            <a:gdLst/>
            <a:ahLst/>
            <a:cxnLst/>
            <a:rect l="l" t="t" r="r" b="b"/>
            <a:pathLst>
              <a:path w="12192000" h="74929">
                <a:moveTo>
                  <a:pt x="12192000" y="0"/>
                </a:moveTo>
                <a:lnTo>
                  <a:pt x="0" y="0"/>
                </a:lnTo>
                <a:lnTo>
                  <a:pt x="0" y="74676"/>
                </a:lnTo>
                <a:lnTo>
                  <a:pt x="12192000" y="746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6783323"/>
            <a:ext cx="12192000" cy="74930"/>
          </a:xfrm>
          <a:custGeom>
            <a:avLst/>
            <a:gdLst/>
            <a:ahLst/>
            <a:cxnLst/>
            <a:rect l="l" t="t" r="r" b="b"/>
            <a:pathLst>
              <a:path w="12192000" h="74929">
                <a:moveTo>
                  <a:pt x="0" y="74676"/>
                </a:moveTo>
                <a:lnTo>
                  <a:pt x="12192000" y="74676"/>
                </a:lnTo>
                <a:lnTo>
                  <a:pt x="12192000" y="0"/>
                </a:lnTo>
                <a:lnTo>
                  <a:pt x="0" y="0"/>
                </a:lnTo>
                <a:lnTo>
                  <a:pt x="0" y="74676"/>
                </a:lnTo>
                <a:close/>
              </a:path>
            </a:pathLst>
          </a:custGeom>
          <a:ln w="12191">
            <a:solidFill>
              <a:srgbClr val="095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1732" y="3619500"/>
            <a:ext cx="4178808" cy="8458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060" y="4076700"/>
            <a:ext cx="6448044" cy="8458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43483"/>
            <a:ext cx="12192000" cy="6414770"/>
          </a:xfrm>
          <a:custGeom>
            <a:avLst/>
            <a:gdLst/>
            <a:ahLst/>
            <a:cxnLst/>
            <a:rect l="l" t="t" r="r" b="b"/>
            <a:pathLst>
              <a:path w="12192000" h="6414770">
                <a:moveTo>
                  <a:pt x="0" y="6414515"/>
                </a:moveTo>
                <a:lnTo>
                  <a:pt x="12192000" y="6414515"/>
                </a:lnTo>
                <a:lnTo>
                  <a:pt x="12192000" y="0"/>
                </a:lnTo>
                <a:lnTo>
                  <a:pt x="0" y="0"/>
                </a:lnTo>
                <a:lnTo>
                  <a:pt x="0" y="6414515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443865"/>
          </a:xfrm>
          <a:custGeom>
            <a:avLst/>
            <a:gdLst/>
            <a:ahLst/>
            <a:cxnLst/>
            <a:rect l="l" t="t" r="r" b="b"/>
            <a:pathLst>
              <a:path w="12192000" h="443865">
                <a:moveTo>
                  <a:pt x="12192000" y="0"/>
                </a:moveTo>
                <a:lnTo>
                  <a:pt x="0" y="0"/>
                </a:lnTo>
                <a:lnTo>
                  <a:pt x="0" y="443484"/>
                </a:lnTo>
                <a:lnTo>
                  <a:pt x="12192000" y="44348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443865"/>
          </a:xfrm>
          <a:custGeom>
            <a:avLst/>
            <a:gdLst/>
            <a:ahLst/>
            <a:cxnLst/>
            <a:rect l="l" t="t" r="r" b="b"/>
            <a:pathLst>
              <a:path w="12192000" h="443865">
                <a:moveTo>
                  <a:pt x="0" y="443484"/>
                </a:moveTo>
                <a:lnTo>
                  <a:pt x="12192000" y="443484"/>
                </a:lnTo>
                <a:lnTo>
                  <a:pt x="12192000" y="0"/>
                </a:lnTo>
                <a:lnTo>
                  <a:pt x="0" y="0"/>
                </a:lnTo>
                <a:lnTo>
                  <a:pt x="0" y="443484"/>
                </a:lnTo>
                <a:close/>
              </a:path>
            </a:pathLst>
          </a:custGeom>
          <a:ln w="12192">
            <a:solidFill>
              <a:srgbClr val="095F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6082" y="58673"/>
            <a:ext cx="579983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689" y="1090625"/>
            <a:ext cx="11580621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9.png"/><Relationship Id="rId7" Type="http://schemas.openxmlformats.org/officeDocument/2006/relationships/image" Target="../media/image91.jpg"/><Relationship Id="rId12" Type="http://schemas.openxmlformats.org/officeDocument/2006/relationships/image" Target="../media/image9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jpg"/><Relationship Id="rId5" Type="http://schemas.openxmlformats.org/officeDocument/2006/relationships/image" Target="../media/image4.jpg"/><Relationship Id="rId10" Type="http://schemas.openxmlformats.org/officeDocument/2006/relationships/image" Target="../media/image94.png"/><Relationship Id="rId4" Type="http://schemas.openxmlformats.org/officeDocument/2006/relationships/image" Target="../media/image42.png"/><Relationship Id="rId9" Type="http://schemas.openxmlformats.org/officeDocument/2006/relationships/image" Target="../media/image9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9.png"/><Relationship Id="rId7" Type="http://schemas.openxmlformats.org/officeDocument/2006/relationships/image" Target="../media/image42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4.jp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4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20.png"/><Relationship Id="rId7" Type="http://schemas.openxmlformats.org/officeDocument/2006/relationships/image" Target="../media/image4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42.png"/><Relationship Id="rId3" Type="http://schemas.openxmlformats.org/officeDocument/2006/relationships/image" Target="../media/image125.png"/><Relationship Id="rId7" Type="http://schemas.openxmlformats.org/officeDocument/2006/relationships/image" Target="../media/image129.jpg"/><Relationship Id="rId12" Type="http://schemas.openxmlformats.org/officeDocument/2006/relationships/image" Target="../media/image134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4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42.png"/><Relationship Id="rId5" Type="http://schemas.openxmlformats.org/officeDocument/2006/relationships/image" Target="../media/image138.png"/><Relationship Id="rId10" Type="http://schemas.openxmlformats.org/officeDocument/2006/relationships/image" Target="../media/image143.jp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4.jp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47.png"/><Relationship Id="rId4" Type="http://schemas.openxmlformats.org/officeDocument/2006/relationships/image" Target="../media/image14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4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17" Type="http://schemas.openxmlformats.org/officeDocument/2006/relationships/image" Target="../media/image33.png"/><Relationship Id="rId25" Type="http://schemas.openxmlformats.org/officeDocument/2006/relationships/image" Target="../media/image41.jp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jpg"/><Relationship Id="rId10" Type="http://schemas.openxmlformats.org/officeDocument/2006/relationships/image" Target="../media/image26.jp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.jp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10" Type="http://schemas.openxmlformats.org/officeDocument/2006/relationships/image" Target="../media/image4.jpg"/><Relationship Id="rId4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.jpg"/><Relationship Id="rId4" Type="http://schemas.openxmlformats.org/officeDocument/2006/relationships/image" Target="../media/image59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4.jpg"/><Relationship Id="rId4" Type="http://schemas.openxmlformats.org/officeDocument/2006/relationships/image" Target="../media/image66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4.jpg"/><Relationship Id="rId10" Type="http://schemas.openxmlformats.org/officeDocument/2006/relationships/image" Target="../media/image79.jp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746932"/>
            <a:ext cx="59677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1F4E79"/>
                </a:solidFill>
              </a:rPr>
              <a:t>ПЕРВАЯ</a:t>
            </a:r>
            <a:r>
              <a:rPr sz="3000" spc="-40" dirty="0">
                <a:solidFill>
                  <a:srgbClr val="1F4E79"/>
                </a:solidFill>
              </a:rPr>
              <a:t> </a:t>
            </a:r>
            <a:r>
              <a:rPr sz="3000" dirty="0">
                <a:solidFill>
                  <a:srgbClr val="1F4E79"/>
                </a:solidFill>
              </a:rPr>
              <a:t>ПОМОЩЬ</a:t>
            </a:r>
            <a:endParaRPr sz="3000" dirty="0"/>
          </a:p>
          <a:p>
            <a:pPr algn="ctr">
              <a:lnSpc>
                <a:spcPct val="100000"/>
              </a:lnSpc>
            </a:pPr>
            <a:r>
              <a:rPr sz="3000" dirty="0">
                <a:solidFill>
                  <a:srgbClr val="1F4E79"/>
                </a:solidFill>
              </a:rPr>
              <a:t>ПРИ</a:t>
            </a:r>
            <a:r>
              <a:rPr sz="3000" spc="-25" dirty="0">
                <a:solidFill>
                  <a:srgbClr val="1F4E79"/>
                </a:solidFill>
              </a:rPr>
              <a:t> </a:t>
            </a:r>
            <a:r>
              <a:rPr sz="3000" spc="-10" dirty="0">
                <a:solidFill>
                  <a:srgbClr val="1F4E79"/>
                </a:solidFill>
              </a:rPr>
              <a:t>ТЕРМИЧЕСКИХ</a:t>
            </a:r>
            <a:r>
              <a:rPr sz="3000" spc="-25" dirty="0">
                <a:solidFill>
                  <a:srgbClr val="1F4E79"/>
                </a:solidFill>
              </a:rPr>
              <a:t> </a:t>
            </a:r>
            <a:r>
              <a:rPr sz="3000" spc="-55" dirty="0">
                <a:solidFill>
                  <a:srgbClr val="1F4E79"/>
                </a:solidFill>
              </a:rPr>
              <a:t>ТРАВМАХ</a:t>
            </a:r>
            <a:endParaRPr sz="3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657600" y="1657529"/>
            <a:ext cx="2007235" cy="2005964"/>
            <a:chOff x="4972811" y="1447800"/>
            <a:chExt cx="2007235" cy="200596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2811" y="1447800"/>
              <a:ext cx="2007108" cy="20055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6631" y="1531619"/>
              <a:ext cx="1839467" cy="1837943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0" y="4572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Федеральное государственное бюджетное образовательное  </a:t>
            </a:r>
            <a:br>
              <a:rPr lang="ru-RU" smtClean="0"/>
            </a:br>
            <a:r>
              <a:rPr lang="ru-RU" smtClean="0"/>
              <a:t>              учреждение высшего профессионального образования</a:t>
            </a:r>
            <a:br>
              <a:rPr lang="ru-RU" smtClean="0"/>
            </a:br>
            <a:r>
              <a:rPr lang="ru-RU" smtClean="0"/>
              <a:t>       «Красноярский государственный медицинский университет </a:t>
            </a:r>
            <a:br>
              <a:rPr lang="ru-RU" smtClean="0"/>
            </a:br>
            <a:r>
              <a:rPr lang="ru-RU" smtClean="0"/>
              <a:t>                     имени профессора В. Ф. Войно-Ясенецкого»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524000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Кафедра травматологии, ортопедии и нейрохирургии с курсом ПО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Зав. кафедры: ДМН, Профессор </a:t>
            </a:r>
            <a:r>
              <a:rPr lang="ru-RU" dirty="0" err="1" smtClean="0"/>
              <a:t>Шнякин</a:t>
            </a:r>
            <a:r>
              <a:rPr lang="ru-RU" dirty="0" smtClean="0"/>
              <a:t> Павел Геннадьевич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Кафедральный руководитель: ДМН, Профессор </a:t>
            </a:r>
            <a:r>
              <a:rPr lang="ru-RU" dirty="0" err="1" smtClean="0"/>
              <a:t>Гатиатулин</a:t>
            </a:r>
            <a:r>
              <a:rPr lang="ru-RU" dirty="0" smtClean="0"/>
              <a:t> Равиль Рафаилович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486400"/>
            <a:ext cx="727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выполнила ординатор 1 года Пикалова Анастасия Вячеславовна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65120" y="716280"/>
            <a:ext cx="6626859" cy="567055"/>
            <a:chOff x="2865120" y="716280"/>
            <a:chExt cx="6626859" cy="5670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5120" y="716280"/>
              <a:ext cx="2930652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444" y="716280"/>
              <a:ext cx="4034028" cy="56692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11170" y="770001"/>
            <a:ext cx="6313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ТЕПЛОВОМ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(СОЛНЕЧНОМ)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УДАРЕ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05384" y="4191000"/>
            <a:ext cx="3213100" cy="2383790"/>
            <a:chOff x="405384" y="4191000"/>
            <a:chExt cx="3213100" cy="238379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384" y="4191000"/>
              <a:ext cx="3212591" cy="23835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407" y="4383023"/>
              <a:ext cx="2828544" cy="199948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326635" y="4191000"/>
            <a:ext cx="3287395" cy="2321560"/>
            <a:chOff x="4326635" y="4191000"/>
            <a:chExt cx="3287395" cy="232156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6635" y="4191000"/>
              <a:ext cx="3287267" cy="23210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8659" y="4383023"/>
              <a:ext cx="2903219" cy="193700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324088" y="4209288"/>
            <a:ext cx="3159760" cy="2345690"/>
            <a:chOff x="8324088" y="4209288"/>
            <a:chExt cx="3159760" cy="234569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4088" y="4209288"/>
              <a:ext cx="3159252" cy="23454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16112" y="4401312"/>
              <a:ext cx="2775204" cy="196138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810511" y="1296924"/>
            <a:ext cx="8689975" cy="2773680"/>
            <a:chOff x="1810511" y="1296924"/>
            <a:chExt cx="8689975" cy="277368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6899" y="1324356"/>
              <a:ext cx="8609076" cy="26700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10511" y="1296924"/>
              <a:ext cx="8689848" cy="277368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952244" y="1354836"/>
            <a:ext cx="8493760" cy="2554605"/>
          </a:xfrm>
          <a:prstGeom prst="rect">
            <a:avLst/>
          </a:prstGeom>
          <a:solidFill>
            <a:srgbClr val="FFFFFF"/>
          </a:solidFill>
          <a:ln w="9144">
            <a:solidFill>
              <a:srgbClr val="1F4E7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75590" indent="-184785">
              <a:lnSpc>
                <a:spcPct val="100000"/>
              </a:lnSpc>
              <a:spcBef>
                <a:spcPts val="229"/>
              </a:spcBef>
              <a:buChar char="•"/>
              <a:tabLst>
                <a:tab pos="27622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пострадавшего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помещают</a:t>
            </a:r>
            <a:r>
              <a:rPr sz="20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прохладное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место</a:t>
            </a:r>
            <a:endParaRPr sz="2000">
              <a:latin typeface="Calibri"/>
              <a:cs typeface="Calibri"/>
            </a:endParaRPr>
          </a:p>
          <a:p>
            <a:pPr marL="275590" indent="-184785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дают</a:t>
            </a:r>
            <a:r>
              <a:rPr sz="20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прохладное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питьё</a:t>
            </a:r>
            <a:endParaRPr sz="2000">
              <a:latin typeface="Calibri"/>
              <a:cs typeface="Calibri"/>
            </a:endParaRPr>
          </a:p>
          <a:p>
            <a:pPr marL="275590" indent="-184785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проекцию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крупных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сосудов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(на</a:t>
            </a:r>
            <a:r>
              <a:rPr sz="20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шею,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подмышечные</a:t>
            </a:r>
            <a:r>
              <a:rPr sz="20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впадины,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паховую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область),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также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на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голову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живот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помещают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прохладные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компрессы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(вместо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них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можно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использовать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бутылки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холодной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водой)</a:t>
            </a:r>
            <a:endParaRPr sz="2000">
              <a:latin typeface="Calibri"/>
              <a:cs typeface="Calibri"/>
            </a:endParaRPr>
          </a:p>
          <a:p>
            <a:pPr marL="275590" indent="-184785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вызывают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скорую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медицинскую</a:t>
            </a:r>
            <a:r>
              <a:rPr sz="20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endParaRPr sz="2000">
              <a:latin typeface="Calibri"/>
              <a:cs typeface="Calibri"/>
            </a:endParaRPr>
          </a:p>
          <a:p>
            <a:pPr marL="91440" marR="167005">
              <a:lnSpc>
                <a:spcPct val="100000"/>
              </a:lnSpc>
              <a:buChar char="•"/>
              <a:tabLst>
                <a:tab pos="27622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укладывают на спину с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приподнятыми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ногами или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придают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иное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удобное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для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него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положение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(при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затруднении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дыхания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полусидя)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051560"/>
            <a:ext cx="12192000" cy="723900"/>
            <a:chOff x="0" y="1051560"/>
            <a:chExt cx="12192000" cy="723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1560"/>
              <a:ext cx="12191999" cy="6263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347" y="1126236"/>
              <a:ext cx="11957685" cy="477520"/>
            </a:xfrm>
            <a:custGeom>
              <a:avLst/>
              <a:gdLst/>
              <a:ahLst/>
              <a:cxnLst/>
              <a:rect l="l" t="t" r="r" b="b"/>
              <a:pathLst>
                <a:path w="11957685" h="477519">
                  <a:moveTo>
                    <a:pt x="11957304" y="0"/>
                  </a:moveTo>
                  <a:lnTo>
                    <a:pt x="0" y="0"/>
                  </a:lnTo>
                  <a:lnTo>
                    <a:pt x="0" y="477012"/>
                  </a:lnTo>
                  <a:lnTo>
                    <a:pt x="11957304" y="477012"/>
                  </a:lnTo>
                  <a:lnTo>
                    <a:pt x="11957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" y="1069848"/>
              <a:ext cx="2634996" cy="7056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347" y="1126236"/>
            <a:ext cx="11957685" cy="477520"/>
          </a:xfrm>
          <a:prstGeom prst="rect">
            <a:avLst/>
          </a:prstGeom>
          <a:ln w="9144">
            <a:solidFill>
              <a:srgbClr val="1F4E7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ОТМОРОЖЕНИЕ</a:t>
            </a:r>
            <a:r>
              <a:rPr sz="25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500" b="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1F4E79"/>
                </a:solidFill>
                <a:latin typeface="Calibri"/>
                <a:cs typeface="Calibri"/>
              </a:rPr>
              <a:t>местное</a:t>
            </a:r>
            <a:r>
              <a:rPr sz="2300" b="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spc="-5" dirty="0">
                <a:solidFill>
                  <a:srgbClr val="1F4E79"/>
                </a:solidFill>
                <a:latin typeface="Calibri"/>
                <a:cs typeface="Calibri"/>
              </a:rPr>
              <a:t>поражение тканей,</a:t>
            </a:r>
            <a:r>
              <a:rPr sz="2300" b="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1F4E79"/>
                </a:solidFill>
                <a:latin typeface="Calibri"/>
                <a:cs typeface="Calibri"/>
              </a:rPr>
              <a:t>вызванное</a:t>
            </a:r>
            <a:r>
              <a:rPr sz="2300" b="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spc="-5" dirty="0">
                <a:solidFill>
                  <a:srgbClr val="1F4E79"/>
                </a:solidFill>
                <a:latin typeface="Calibri"/>
                <a:cs typeface="Calibri"/>
              </a:rPr>
              <a:t>воздействием</a:t>
            </a:r>
            <a:r>
              <a:rPr sz="2300" b="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dirty="0">
                <a:solidFill>
                  <a:srgbClr val="1F4E79"/>
                </a:solidFill>
                <a:latin typeface="Calibri"/>
                <a:cs typeface="Calibri"/>
              </a:rPr>
              <a:t>низких</a:t>
            </a:r>
            <a:r>
              <a:rPr sz="2300" b="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300" b="0" spc="-10" dirty="0">
                <a:solidFill>
                  <a:srgbClr val="1F4E79"/>
                </a:solidFill>
                <a:latin typeface="Calibri"/>
                <a:cs typeface="Calibri"/>
              </a:rPr>
              <a:t>температур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488179" y="2395727"/>
            <a:ext cx="7703820" cy="2120265"/>
            <a:chOff x="4488179" y="2395727"/>
            <a:chExt cx="7703820" cy="212026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8179" y="2395727"/>
              <a:ext cx="7703820" cy="21198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32959" y="2485643"/>
              <a:ext cx="7442200" cy="1940560"/>
            </a:xfrm>
            <a:custGeom>
              <a:avLst/>
              <a:gdLst/>
              <a:ahLst/>
              <a:cxnLst/>
              <a:rect l="l" t="t" r="r" b="b"/>
              <a:pathLst>
                <a:path w="7442200" h="1940560">
                  <a:moveTo>
                    <a:pt x="7441692" y="0"/>
                  </a:moveTo>
                  <a:lnTo>
                    <a:pt x="0" y="0"/>
                  </a:lnTo>
                  <a:lnTo>
                    <a:pt x="0" y="1940051"/>
                  </a:lnTo>
                  <a:lnTo>
                    <a:pt x="7441692" y="1940051"/>
                  </a:lnTo>
                  <a:lnTo>
                    <a:pt x="7441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32959" y="2485644"/>
            <a:ext cx="7442200" cy="1940560"/>
          </a:xfrm>
          <a:prstGeom prst="rect">
            <a:avLst/>
          </a:prstGeom>
          <a:ln w="9144">
            <a:solidFill>
              <a:srgbClr val="1F4E7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2075" marR="14605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До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согревания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проявления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ограничены</a:t>
            </a:r>
            <a:r>
              <a:rPr sz="20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бледностью </a:t>
            </a:r>
            <a:r>
              <a:rPr sz="2000" spc="-43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синюшностью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кожи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потерей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ее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чувствительности.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выраженном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отморожении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возможно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появление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«деревянного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звука»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постукивании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пальцем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по</a:t>
            </a:r>
            <a:endParaRPr sz="2000">
              <a:latin typeface="Calibri"/>
              <a:cs typeface="Calibri"/>
            </a:endParaRPr>
          </a:p>
          <a:p>
            <a:pPr marL="92075" marR="705485">
              <a:lnSpc>
                <a:spcPct val="100000"/>
              </a:lnSpc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поврежденной конечности, невозможность или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затруднение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движений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суставах.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1355" y="2090927"/>
            <a:ext cx="4587240" cy="2927985"/>
            <a:chOff x="181355" y="2090927"/>
            <a:chExt cx="4587240" cy="29279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355" y="2090927"/>
              <a:ext cx="4587240" cy="29276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427" y="2285999"/>
              <a:ext cx="3998976" cy="233934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40207" y="24383"/>
            <a:ext cx="780415" cy="780415"/>
            <a:chOff x="140207" y="24383"/>
            <a:chExt cx="780415" cy="780415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207" y="24383"/>
              <a:ext cx="780287" cy="7802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1835" y="96011"/>
              <a:ext cx="637032" cy="637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287135"/>
            <a:chOff x="-6350" y="0"/>
            <a:chExt cx="12204700" cy="62871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3" y="896111"/>
              <a:ext cx="12091416" cy="53842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7743" y="1018032"/>
              <a:ext cx="11717020" cy="5140960"/>
            </a:xfrm>
            <a:custGeom>
              <a:avLst/>
              <a:gdLst/>
              <a:ahLst/>
              <a:cxnLst/>
              <a:rect l="l" t="t" r="r" b="b"/>
              <a:pathLst>
                <a:path w="11717020" h="5140960">
                  <a:moveTo>
                    <a:pt x="11716512" y="0"/>
                  </a:moveTo>
                  <a:lnTo>
                    <a:pt x="0" y="0"/>
                  </a:lnTo>
                  <a:lnTo>
                    <a:pt x="0" y="5140452"/>
                  </a:lnTo>
                  <a:lnTo>
                    <a:pt x="11716512" y="5140452"/>
                  </a:lnTo>
                  <a:lnTo>
                    <a:pt x="11716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743" y="1018032"/>
              <a:ext cx="11717020" cy="5140960"/>
            </a:xfrm>
            <a:custGeom>
              <a:avLst/>
              <a:gdLst/>
              <a:ahLst/>
              <a:cxnLst/>
              <a:rect l="l" t="t" r="r" b="b"/>
              <a:pathLst>
                <a:path w="11717020" h="5140960">
                  <a:moveTo>
                    <a:pt x="0" y="5140452"/>
                  </a:moveTo>
                  <a:lnTo>
                    <a:pt x="11716512" y="5140452"/>
                  </a:lnTo>
                  <a:lnTo>
                    <a:pt x="11716512" y="0"/>
                  </a:lnTo>
                  <a:lnTo>
                    <a:pt x="0" y="0"/>
                  </a:lnTo>
                  <a:lnTo>
                    <a:pt x="0" y="5140452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7588" y="987552"/>
              <a:ext cx="1367027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7588" y="2511551"/>
              <a:ext cx="1426464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4035552"/>
              <a:ext cx="1487424" cy="513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0011" y="5010911"/>
              <a:ext cx="1501139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1059" y="438912"/>
              <a:ext cx="2868167" cy="51358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12" name="object 12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16484" y="0"/>
            <a:ext cx="11297285" cy="600583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62890" algn="ctr">
              <a:lnSpc>
                <a:spcPct val="100000"/>
              </a:lnSpc>
              <a:spcBef>
                <a:spcPts val="132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  <a:p>
            <a:pPr marL="261620" algn="ctr">
              <a:lnSpc>
                <a:spcPct val="100000"/>
              </a:lnSpc>
              <a:spcBef>
                <a:spcPts val="1215"/>
              </a:spcBef>
            </a:pP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СТЕПЕНИ</a:t>
            </a:r>
            <a:r>
              <a:rPr sz="18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0287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отморожении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СТЕПЕНИ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отмечается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выраженная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бледность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кожи,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снижение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чувствительности.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После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начала </a:t>
            </a:r>
            <a:r>
              <a:rPr sz="1800" spc="-3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отогревания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появляются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жгучие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боли,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покалывания,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умеренный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отек,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синюшная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мраморная окраска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пораженных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участков.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Эти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явления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проходят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самостоятельно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течение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5-7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дней.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Однако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дальнейшем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протяжении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многих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лет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может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сохраняться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повышенная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чувствительность</a:t>
            </a:r>
            <a:r>
              <a:rPr sz="18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пораженных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участков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холоду.</a:t>
            </a:r>
            <a:endParaRPr sz="1800">
              <a:latin typeface="Calibri"/>
              <a:cs typeface="Calibri"/>
            </a:endParaRPr>
          </a:p>
          <a:p>
            <a:pPr marL="12700" marR="481965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отморожении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II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СТЕПЕНИ</a:t>
            </a:r>
            <a:r>
              <a:rPr sz="18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возникает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некроз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(омертвение)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поверхностных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слоев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кожи,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включая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отдельные </a:t>
            </a:r>
            <a:r>
              <a:rPr sz="1800" spc="-3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элементы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сосочкового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слоя.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согревании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развивается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резко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выраженный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отек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пораженных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участков,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их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синюшность,</a:t>
            </a:r>
            <a:r>
              <a:rPr sz="1800" spc="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а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спустя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1-3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дня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появляются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пузыри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прозрачным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светло-желтым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бледным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геморрагическим</a:t>
            </a:r>
            <a:r>
              <a:rPr sz="18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содержимым.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Рана,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являющаяся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дном таких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пузырей,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очень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болезненна.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Заживление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происходит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самостоятельно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течение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2-4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недель.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Отморожение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III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СТЕПЕНИ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характеризуется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некрозом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всех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слоев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Обмороженные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ткани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бледные,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холодные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на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ощупь.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После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согревания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возникает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отек,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появляются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пузыри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геморрагическим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содержимым.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Дно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ран безболезненно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малоболезненно.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Отморожение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IV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 СТЕПЕНИ</a:t>
            </a:r>
            <a:r>
              <a:rPr sz="1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представляет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собой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некроз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всех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тканей,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вплоть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до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костей.</a:t>
            </a:r>
            <a:endParaRPr sz="1800">
              <a:latin typeface="Calibri"/>
              <a:cs typeface="Calibri"/>
            </a:endParaRPr>
          </a:p>
          <a:p>
            <a:pPr marL="12700" marR="16510">
              <a:lnSpc>
                <a:spcPct val="100000"/>
              </a:lnSpc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Как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правило,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оно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сочетается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отморожениями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I,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II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III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степени.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участках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отморожениями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IV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степени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полностью </a:t>
            </a:r>
            <a:r>
              <a:rPr sz="1800" spc="-3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утрачена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чувствительность,</a:t>
            </a:r>
            <a:r>
              <a:rPr sz="18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отек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отсутствует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небольшой,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ткани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бледные,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холодные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ощупь.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ПЕРВАЯ </a:t>
            </a:r>
            <a:r>
              <a:rPr dirty="0"/>
              <a:t>ПОМОЩЬ</a:t>
            </a:r>
            <a:r>
              <a:rPr spc="-30" dirty="0"/>
              <a:t> </a:t>
            </a:r>
            <a:r>
              <a:rPr dirty="0"/>
              <a:t>ПРИ</a:t>
            </a:r>
            <a:r>
              <a:rPr spc="-20" dirty="0"/>
              <a:t> </a:t>
            </a:r>
            <a:r>
              <a:rPr spc="-5" dirty="0"/>
              <a:t>ТЕРМИЧЕСКИХ</a:t>
            </a:r>
            <a:r>
              <a:rPr spc="-20" dirty="0"/>
              <a:t> </a:t>
            </a:r>
            <a:r>
              <a:rPr spc="-35" dirty="0"/>
              <a:t>ТРАВМАХ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703320" y="458723"/>
            <a:ext cx="7564120" cy="2240280"/>
            <a:chOff x="3703320" y="458723"/>
            <a:chExt cx="7564120" cy="22402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2464" y="458723"/>
              <a:ext cx="4747260" cy="566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3320" y="957072"/>
              <a:ext cx="7563611" cy="1685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2712" y="946404"/>
              <a:ext cx="6512052" cy="1752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36848" y="987551"/>
              <a:ext cx="7444740" cy="1569720"/>
            </a:xfrm>
            <a:custGeom>
              <a:avLst/>
              <a:gdLst/>
              <a:ahLst/>
              <a:cxnLst/>
              <a:rect l="l" t="t" r="r" b="b"/>
              <a:pathLst>
                <a:path w="7444740" h="1569720">
                  <a:moveTo>
                    <a:pt x="7444740" y="0"/>
                  </a:moveTo>
                  <a:lnTo>
                    <a:pt x="483997" y="0"/>
                  </a:lnTo>
                  <a:lnTo>
                    <a:pt x="483997" y="588645"/>
                  </a:lnTo>
                  <a:lnTo>
                    <a:pt x="392429" y="588645"/>
                  </a:lnTo>
                  <a:lnTo>
                    <a:pt x="392429" y="392430"/>
                  </a:lnTo>
                  <a:lnTo>
                    <a:pt x="0" y="784860"/>
                  </a:lnTo>
                  <a:lnTo>
                    <a:pt x="392429" y="1177289"/>
                  </a:lnTo>
                  <a:lnTo>
                    <a:pt x="392429" y="981075"/>
                  </a:lnTo>
                  <a:lnTo>
                    <a:pt x="483997" y="981075"/>
                  </a:lnTo>
                  <a:lnTo>
                    <a:pt x="483997" y="1569720"/>
                  </a:lnTo>
                  <a:lnTo>
                    <a:pt x="7444740" y="1569720"/>
                  </a:lnTo>
                  <a:lnTo>
                    <a:pt x="7444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6848" y="987551"/>
              <a:ext cx="7444740" cy="1569720"/>
            </a:xfrm>
            <a:custGeom>
              <a:avLst/>
              <a:gdLst/>
              <a:ahLst/>
              <a:cxnLst/>
              <a:rect l="l" t="t" r="r" b="b"/>
              <a:pathLst>
                <a:path w="7444740" h="1569720">
                  <a:moveTo>
                    <a:pt x="0" y="784860"/>
                  </a:moveTo>
                  <a:lnTo>
                    <a:pt x="392429" y="392430"/>
                  </a:lnTo>
                  <a:lnTo>
                    <a:pt x="392429" y="588645"/>
                  </a:lnTo>
                  <a:lnTo>
                    <a:pt x="483997" y="588645"/>
                  </a:lnTo>
                  <a:lnTo>
                    <a:pt x="483997" y="0"/>
                  </a:lnTo>
                  <a:lnTo>
                    <a:pt x="7444740" y="0"/>
                  </a:lnTo>
                  <a:lnTo>
                    <a:pt x="7444740" y="1569720"/>
                  </a:lnTo>
                  <a:lnTo>
                    <a:pt x="483997" y="1569720"/>
                  </a:lnTo>
                  <a:lnTo>
                    <a:pt x="483997" y="981075"/>
                  </a:lnTo>
                  <a:lnTo>
                    <a:pt x="392429" y="981075"/>
                  </a:lnTo>
                  <a:lnTo>
                    <a:pt x="392429" y="1177289"/>
                  </a:lnTo>
                  <a:lnTo>
                    <a:pt x="0" y="78486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59148" y="511809"/>
            <a:ext cx="6588125" cy="1985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ОТМОРОЖЕНИИ</a:t>
            </a:r>
            <a:endParaRPr sz="2000">
              <a:latin typeface="Calibri"/>
              <a:cs typeface="Calibri"/>
            </a:endParaRPr>
          </a:p>
          <a:p>
            <a:pPr marL="795655" indent="-343535">
              <a:lnSpc>
                <a:spcPct val="100000"/>
              </a:lnSpc>
              <a:spcBef>
                <a:spcPts val="1505"/>
              </a:spcBef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поместить</a:t>
            </a:r>
            <a:r>
              <a:rPr sz="16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пострадавшего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теплое</a:t>
            </a:r>
            <a:r>
              <a:rPr sz="16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помещение;</a:t>
            </a:r>
            <a:endParaRPr sz="1600">
              <a:latin typeface="Calibri"/>
              <a:cs typeface="Calibri"/>
            </a:endParaRPr>
          </a:p>
          <a:p>
            <a:pPr marL="795655" indent="-343535">
              <a:lnSpc>
                <a:spcPct val="100000"/>
              </a:lnSpc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снять промерзшую</a:t>
            </a:r>
            <a:r>
              <a:rPr sz="16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обувь,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носки,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перчатки;</a:t>
            </a:r>
            <a:endParaRPr sz="1600">
              <a:latin typeface="Calibri"/>
              <a:cs typeface="Calibri"/>
            </a:endParaRPr>
          </a:p>
          <a:p>
            <a:pPr marL="795655" marR="5080" indent="-342900">
              <a:lnSpc>
                <a:spcPct val="100000"/>
              </a:lnSpc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наложить на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пораженную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конечность</a:t>
            </a:r>
            <a:r>
              <a:rPr sz="16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теплоизолирующую</a:t>
            </a:r>
            <a:r>
              <a:rPr sz="16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повязку </a:t>
            </a:r>
            <a:r>
              <a:rPr sz="1600" spc="-3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(укутать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шарфом,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шерстяной</a:t>
            </a:r>
            <a:r>
              <a:rPr sz="16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тканью,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свитером);</a:t>
            </a:r>
            <a:endParaRPr sz="1600">
              <a:latin typeface="Calibri"/>
              <a:cs typeface="Calibri"/>
            </a:endParaRPr>
          </a:p>
          <a:p>
            <a:pPr marL="795655" indent="-343535">
              <a:lnSpc>
                <a:spcPct val="100000"/>
              </a:lnSpc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предложить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горячее</a:t>
            </a:r>
            <a:r>
              <a:rPr sz="16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питье,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горячую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пищу;</a:t>
            </a:r>
            <a:endParaRPr sz="1600">
              <a:latin typeface="Calibri"/>
              <a:cs typeface="Calibri"/>
            </a:endParaRPr>
          </a:p>
          <a:p>
            <a:pPr marL="795655" indent="-343535">
              <a:lnSpc>
                <a:spcPct val="100000"/>
              </a:lnSpc>
              <a:buFont typeface="Wingdings"/>
              <a:buChar char=""/>
              <a:tabLst>
                <a:tab pos="795655" algn="l"/>
                <a:tab pos="796290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обратиться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за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медицинской</a:t>
            </a:r>
            <a:r>
              <a:rPr sz="16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помощью.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58239" y="786383"/>
            <a:ext cx="10163810" cy="3446145"/>
            <a:chOff x="1158239" y="786383"/>
            <a:chExt cx="10163810" cy="34461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8239" y="786383"/>
              <a:ext cx="2822448" cy="34457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3311" y="981455"/>
              <a:ext cx="2234184" cy="2857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9079" y="2593848"/>
              <a:ext cx="7252716" cy="123901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09288" y="2674619"/>
              <a:ext cx="6972300" cy="1077595"/>
            </a:xfrm>
            <a:custGeom>
              <a:avLst/>
              <a:gdLst/>
              <a:ahLst/>
              <a:cxnLst/>
              <a:rect l="l" t="t" r="r" b="b"/>
              <a:pathLst>
                <a:path w="6972300" h="1077595">
                  <a:moveTo>
                    <a:pt x="6972300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6972300" y="1077467"/>
                  </a:lnTo>
                  <a:lnTo>
                    <a:pt x="6972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2711" y="2653283"/>
              <a:ext cx="1613915" cy="4572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209288" y="2674620"/>
            <a:ext cx="6972300" cy="1077595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ЗАПРЕЩАЕТСЯ:</a:t>
            </a:r>
            <a:endParaRPr sz="16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активно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согревать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(согревать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горячей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воде);</a:t>
            </a:r>
            <a:endParaRPr sz="16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массировать,</a:t>
            </a:r>
            <a:r>
              <a:rPr sz="16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растирать;</a:t>
            </a:r>
            <a:endParaRPr sz="1600">
              <a:latin typeface="Calibri"/>
              <a:cs typeface="Calibri"/>
            </a:endParaRPr>
          </a:p>
          <a:p>
            <a:pPr marL="434975" indent="-343535">
              <a:lnSpc>
                <a:spcPct val="100000"/>
              </a:lnSpc>
              <a:buFont typeface="Wingdings"/>
              <a:buChar char=""/>
              <a:tabLst>
                <a:tab pos="434975" algn="l"/>
                <a:tab pos="435609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смазывать</a:t>
            </a:r>
            <a:r>
              <a:rPr sz="16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чем-либо.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57828" y="4162044"/>
            <a:ext cx="4070985" cy="567055"/>
            <a:chOff x="3957828" y="4162044"/>
            <a:chExt cx="4070985" cy="56705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7828" y="4162044"/>
              <a:ext cx="2253996" cy="56692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73496" y="4162044"/>
              <a:ext cx="2154936" cy="566927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04513" y="4216146"/>
            <a:ext cx="3762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ПРОФИЛАКТИКА</a:t>
            </a:r>
            <a:r>
              <a:rPr sz="20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ОТМОРОЖЕНИЙ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4147" y="4632959"/>
            <a:ext cx="10166604" cy="199339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353311" y="4721352"/>
            <a:ext cx="9828530" cy="1816735"/>
          </a:xfrm>
          <a:prstGeom prst="rect">
            <a:avLst/>
          </a:prstGeom>
          <a:solidFill>
            <a:srgbClr val="FFFFFF"/>
          </a:solidFill>
          <a:ln w="9144">
            <a:solidFill>
              <a:srgbClr val="1F4E7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34975" indent="-3429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морозную</a:t>
            </a:r>
            <a:r>
              <a:rPr sz="16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погоду</a:t>
            </a:r>
            <a:r>
              <a:rPr sz="16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улицу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следует</a:t>
            </a:r>
            <a:r>
              <a:rPr sz="16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выходить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свободной,</a:t>
            </a:r>
            <a:r>
              <a:rPr sz="16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многослойной</a:t>
            </a:r>
            <a:r>
              <a:rPr sz="16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одежде.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Обязательно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надеть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перчатки,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шарф,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шапку.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Обувь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должна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быть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свободной</a:t>
            </a:r>
            <a:r>
              <a:rPr sz="16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сухой.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Нельзя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быть</a:t>
            </a:r>
            <a:r>
              <a:rPr sz="16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голодным.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16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следует</a:t>
            </a:r>
            <a:r>
              <a:rPr sz="16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надевать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украшения из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металла.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Нельзя</a:t>
            </a:r>
            <a:r>
              <a:rPr sz="16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использовать</a:t>
            </a:r>
            <a:r>
              <a:rPr sz="16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увлажняющие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кремы</a:t>
            </a:r>
            <a:r>
              <a:rPr sz="16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перед</a:t>
            </a:r>
            <a:r>
              <a:rPr sz="16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выходом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1F4E79"/>
                </a:solidFill>
                <a:latin typeface="Calibri"/>
                <a:cs typeface="Calibri"/>
              </a:rPr>
              <a:t>улицу.</a:t>
            </a:r>
            <a:endParaRPr sz="16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rabicPeriod"/>
              <a:tabLst>
                <a:tab pos="434340" algn="l"/>
                <a:tab pos="434975" algn="l"/>
              </a:tabLst>
            </a:pP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Не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выходить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 на</a:t>
            </a:r>
            <a:r>
              <a:rPr sz="16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4E79"/>
                </a:solidFill>
                <a:latin typeface="Calibri"/>
                <a:cs typeface="Calibri"/>
              </a:rPr>
              <a:t>улицу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 с</a:t>
            </a:r>
            <a:r>
              <a:rPr sz="16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Calibri"/>
                <a:cs typeface="Calibri"/>
              </a:rPr>
              <a:t>сырой</a:t>
            </a:r>
            <a:r>
              <a:rPr sz="16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F4E79"/>
                </a:solidFill>
                <a:latin typeface="Calibri"/>
                <a:cs typeface="Calibri"/>
              </a:rPr>
              <a:t>головой.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6423" y="2657855"/>
            <a:ext cx="7275576" cy="33741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056632" y="2759964"/>
            <a:ext cx="7007859" cy="3169920"/>
          </a:xfrm>
          <a:prstGeom prst="rect">
            <a:avLst/>
          </a:prstGeom>
          <a:solidFill>
            <a:srgbClr val="FFFFFF"/>
          </a:solidFill>
          <a:ln w="9144">
            <a:solidFill>
              <a:srgbClr val="1F4E7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Общему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переохлаждению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способствуют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следующие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факторы: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высокая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скорость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ветра;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высокая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влажность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воздуха;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длительность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пребывания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холоде;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несоответствующая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сезону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влажная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одежда;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голод,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физическая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усталость,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старческий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возраст;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заболевания,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ослабляющие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организм;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конституциональные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особенности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человека;</a:t>
            </a:r>
            <a:endParaRPr sz="2000">
              <a:latin typeface="Calibri"/>
              <a:cs typeface="Calibri"/>
            </a:endParaRPr>
          </a:p>
          <a:p>
            <a:pPr marL="435609" indent="-343535">
              <a:lnSpc>
                <a:spcPct val="100000"/>
              </a:lnSpc>
              <a:buFont typeface="Wingdings"/>
              <a:buChar char=""/>
              <a:tabLst>
                <a:tab pos="435609" algn="l"/>
                <a:tab pos="43624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алкогольное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наркотическое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опьянение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004316"/>
            <a:ext cx="12192000" cy="1021080"/>
            <a:chOff x="0" y="1004316"/>
            <a:chExt cx="12192000" cy="10210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04316"/>
              <a:ext cx="12191999" cy="10210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8015" y="1083564"/>
              <a:ext cx="11936095" cy="862965"/>
            </a:xfrm>
            <a:custGeom>
              <a:avLst/>
              <a:gdLst/>
              <a:ahLst/>
              <a:cxnLst/>
              <a:rect l="l" t="t" r="r" b="b"/>
              <a:pathLst>
                <a:path w="11936095" h="862964">
                  <a:moveTo>
                    <a:pt x="11935968" y="0"/>
                  </a:moveTo>
                  <a:lnTo>
                    <a:pt x="0" y="0"/>
                  </a:lnTo>
                  <a:lnTo>
                    <a:pt x="0" y="862584"/>
                  </a:lnTo>
                  <a:lnTo>
                    <a:pt x="11935968" y="862584"/>
                  </a:lnTo>
                  <a:lnTo>
                    <a:pt x="11935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7" y="1027176"/>
              <a:ext cx="8144256" cy="70713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8015" y="1083563"/>
            <a:ext cx="11936095" cy="862965"/>
          </a:xfrm>
          <a:prstGeom prst="rect">
            <a:avLst/>
          </a:prstGeom>
          <a:ln w="9144">
            <a:solidFill>
              <a:srgbClr val="1F4E7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504190">
              <a:lnSpc>
                <a:spcPct val="100000"/>
              </a:lnSpc>
              <a:spcBef>
                <a:spcPts val="204"/>
              </a:spcBef>
            </a:pPr>
            <a:r>
              <a:rPr sz="2500" spc="-5" dirty="0">
                <a:solidFill>
                  <a:srgbClr val="C00000"/>
                </a:solidFill>
                <a:latin typeface="Calibri"/>
                <a:cs typeface="Calibri"/>
              </a:rPr>
              <a:t>ОБЩЕЕ</a:t>
            </a:r>
            <a:r>
              <a:rPr sz="25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ОХЛАЖДЕНИЕ</a:t>
            </a:r>
            <a:r>
              <a:rPr sz="25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C00000"/>
                </a:solidFill>
                <a:latin typeface="Calibri"/>
                <a:cs typeface="Calibri"/>
              </a:rPr>
              <a:t>ОРГАНИЗМА </a:t>
            </a:r>
            <a:r>
              <a:rPr sz="2500" spc="-15" dirty="0">
                <a:solidFill>
                  <a:srgbClr val="C00000"/>
                </a:solidFill>
                <a:latin typeface="Calibri"/>
                <a:cs typeface="Calibri"/>
              </a:rPr>
              <a:t>(ПЕРЕОХЛАЖДЕНИЕ)</a:t>
            </a:r>
            <a:r>
              <a:rPr sz="250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500" b="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болезненное</a:t>
            </a:r>
            <a:r>
              <a:rPr sz="2500" b="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состояние, </a:t>
            </a:r>
            <a:r>
              <a:rPr sz="2500" b="0" spc="-5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вызванное чрезмерным</a:t>
            </a:r>
            <a:r>
              <a:rPr sz="2500" b="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понижением</a:t>
            </a:r>
            <a:r>
              <a:rPr sz="2500" b="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температуры</a:t>
            </a:r>
            <a:r>
              <a:rPr sz="2500" b="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20" dirty="0">
                <a:solidFill>
                  <a:srgbClr val="1F4E79"/>
                </a:solidFill>
                <a:latin typeface="Calibri"/>
                <a:cs typeface="Calibri"/>
              </a:rPr>
              <a:t>тела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5" dirty="0">
                <a:solidFill>
                  <a:srgbClr val="1F4E79"/>
                </a:solidFill>
                <a:latin typeface="Calibri"/>
                <a:cs typeface="Calibri"/>
              </a:rPr>
              <a:t>человека</a:t>
            </a:r>
            <a:r>
              <a:rPr sz="2500" b="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(гипотермией)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2564891"/>
            <a:ext cx="5248910" cy="3758565"/>
            <a:chOff x="0" y="2564891"/>
            <a:chExt cx="5248910" cy="375856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64891"/>
              <a:ext cx="5248655" cy="37581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" y="2759964"/>
              <a:ext cx="4727448" cy="316992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5047" y="466344"/>
            <a:ext cx="4416552" cy="5669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20844" y="519430"/>
            <a:ext cx="4103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СТЕПЕНИ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ПРИЗНАКИ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ГИПОТЕРМИИ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4568" y="859536"/>
            <a:ext cx="10293350" cy="2654935"/>
            <a:chOff x="734568" y="859536"/>
            <a:chExt cx="10293350" cy="26549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5803" y="890016"/>
              <a:ext cx="7261859" cy="24551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2835" y="859536"/>
              <a:ext cx="6028944" cy="25481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99332" y="920496"/>
              <a:ext cx="7143115" cy="2339340"/>
            </a:xfrm>
            <a:custGeom>
              <a:avLst/>
              <a:gdLst/>
              <a:ahLst/>
              <a:cxnLst/>
              <a:rect l="l" t="t" r="r" b="b"/>
              <a:pathLst>
                <a:path w="7143115" h="2339340">
                  <a:moveTo>
                    <a:pt x="7142988" y="0"/>
                  </a:moveTo>
                  <a:lnTo>
                    <a:pt x="694563" y="0"/>
                  </a:lnTo>
                  <a:lnTo>
                    <a:pt x="694563" y="877188"/>
                  </a:lnTo>
                  <a:lnTo>
                    <a:pt x="584834" y="877188"/>
                  </a:lnTo>
                  <a:lnTo>
                    <a:pt x="584834" y="584834"/>
                  </a:lnTo>
                  <a:lnTo>
                    <a:pt x="0" y="1169669"/>
                  </a:lnTo>
                  <a:lnTo>
                    <a:pt x="584834" y="1754504"/>
                  </a:lnTo>
                  <a:lnTo>
                    <a:pt x="584834" y="1462151"/>
                  </a:lnTo>
                  <a:lnTo>
                    <a:pt x="694563" y="1462151"/>
                  </a:lnTo>
                  <a:lnTo>
                    <a:pt x="694563" y="2339340"/>
                  </a:lnTo>
                  <a:lnTo>
                    <a:pt x="7142988" y="2339340"/>
                  </a:lnTo>
                  <a:lnTo>
                    <a:pt x="7142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99332" y="920496"/>
              <a:ext cx="7143115" cy="2339340"/>
            </a:xfrm>
            <a:custGeom>
              <a:avLst/>
              <a:gdLst/>
              <a:ahLst/>
              <a:cxnLst/>
              <a:rect l="l" t="t" r="r" b="b"/>
              <a:pathLst>
                <a:path w="7143115" h="2339340">
                  <a:moveTo>
                    <a:pt x="0" y="1169669"/>
                  </a:moveTo>
                  <a:lnTo>
                    <a:pt x="584834" y="584834"/>
                  </a:lnTo>
                  <a:lnTo>
                    <a:pt x="584834" y="877188"/>
                  </a:lnTo>
                  <a:lnTo>
                    <a:pt x="694563" y="877188"/>
                  </a:lnTo>
                  <a:lnTo>
                    <a:pt x="694563" y="0"/>
                  </a:lnTo>
                  <a:lnTo>
                    <a:pt x="7142988" y="0"/>
                  </a:lnTo>
                  <a:lnTo>
                    <a:pt x="7142988" y="2339340"/>
                  </a:lnTo>
                  <a:lnTo>
                    <a:pt x="694563" y="2339340"/>
                  </a:lnTo>
                  <a:lnTo>
                    <a:pt x="694563" y="1462151"/>
                  </a:lnTo>
                  <a:lnTo>
                    <a:pt x="584834" y="1462151"/>
                  </a:lnTo>
                  <a:lnTo>
                    <a:pt x="584834" y="1754504"/>
                  </a:lnTo>
                  <a:lnTo>
                    <a:pt x="0" y="1169669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7220" y="883920"/>
              <a:ext cx="1490472" cy="566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568" y="864108"/>
              <a:ext cx="3336035" cy="26502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39" y="1059180"/>
              <a:ext cx="2747772" cy="206197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767328" y="3596640"/>
            <a:ext cx="7260590" cy="3096895"/>
            <a:chOff x="3767328" y="3596640"/>
            <a:chExt cx="7260590" cy="30968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7328" y="3627120"/>
              <a:ext cx="7260335" cy="30083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1500" y="3596640"/>
              <a:ext cx="6387084" cy="30967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99332" y="3657600"/>
              <a:ext cx="7143115" cy="2893060"/>
            </a:xfrm>
            <a:custGeom>
              <a:avLst/>
              <a:gdLst/>
              <a:ahLst/>
              <a:cxnLst/>
              <a:rect l="l" t="t" r="r" b="b"/>
              <a:pathLst>
                <a:path w="7143115" h="2893059">
                  <a:moveTo>
                    <a:pt x="7142988" y="0"/>
                  </a:moveTo>
                  <a:lnTo>
                    <a:pt x="673353" y="0"/>
                  </a:lnTo>
                  <a:lnTo>
                    <a:pt x="673353" y="1074801"/>
                  </a:lnTo>
                  <a:lnTo>
                    <a:pt x="576326" y="1074801"/>
                  </a:lnTo>
                  <a:lnTo>
                    <a:pt x="576326" y="782701"/>
                  </a:lnTo>
                  <a:lnTo>
                    <a:pt x="0" y="1446276"/>
                  </a:lnTo>
                  <a:lnTo>
                    <a:pt x="576326" y="2109800"/>
                  </a:lnTo>
                  <a:lnTo>
                    <a:pt x="576326" y="1817751"/>
                  </a:lnTo>
                  <a:lnTo>
                    <a:pt x="673353" y="1817751"/>
                  </a:lnTo>
                  <a:lnTo>
                    <a:pt x="673353" y="2892552"/>
                  </a:lnTo>
                  <a:lnTo>
                    <a:pt x="7142988" y="2892552"/>
                  </a:lnTo>
                  <a:lnTo>
                    <a:pt x="7142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99332" y="3657600"/>
              <a:ext cx="7143115" cy="2893060"/>
            </a:xfrm>
            <a:custGeom>
              <a:avLst/>
              <a:gdLst/>
              <a:ahLst/>
              <a:cxnLst/>
              <a:rect l="l" t="t" r="r" b="b"/>
              <a:pathLst>
                <a:path w="7143115" h="2893059">
                  <a:moveTo>
                    <a:pt x="0" y="1446276"/>
                  </a:moveTo>
                  <a:lnTo>
                    <a:pt x="576326" y="782701"/>
                  </a:lnTo>
                  <a:lnTo>
                    <a:pt x="576326" y="1074801"/>
                  </a:lnTo>
                  <a:lnTo>
                    <a:pt x="673353" y="1074801"/>
                  </a:lnTo>
                  <a:lnTo>
                    <a:pt x="673353" y="0"/>
                  </a:lnTo>
                  <a:lnTo>
                    <a:pt x="7142988" y="0"/>
                  </a:lnTo>
                  <a:lnTo>
                    <a:pt x="7142988" y="2892552"/>
                  </a:lnTo>
                  <a:lnTo>
                    <a:pt x="673353" y="2892552"/>
                  </a:lnTo>
                  <a:lnTo>
                    <a:pt x="673353" y="1817751"/>
                  </a:lnTo>
                  <a:lnTo>
                    <a:pt x="576326" y="1817751"/>
                  </a:lnTo>
                  <a:lnTo>
                    <a:pt x="576326" y="2109800"/>
                  </a:lnTo>
                  <a:lnTo>
                    <a:pt x="0" y="1446276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5884" y="3621024"/>
              <a:ext cx="1559052" cy="566927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552569" y="937387"/>
            <a:ext cx="6012180" cy="5539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СТЕПЕНЬ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(легкое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переохлаждение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защитная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фаза):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температура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тела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36 –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34°С;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беспокойство,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повышение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расхода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энергии;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озноб,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мышечная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дрожь;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боли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руках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ногах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(возможны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отморожения);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частый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пульс;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бледно-синюшная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кожа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слизистые;</a:t>
            </a:r>
            <a:endParaRPr sz="1800">
              <a:latin typeface="Calibri"/>
              <a:cs typeface="Calibri"/>
            </a:endParaRPr>
          </a:p>
          <a:p>
            <a:pPr marL="320040" indent="-287020">
              <a:lnSpc>
                <a:spcPct val="100000"/>
              </a:lnSpc>
              <a:buFont typeface="Wingdings"/>
              <a:buChar char=""/>
              <a:tabLst>
                <a:tab pos="320040" algn="l"/>
                <a:tab pos="320675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«гусиная»</a:t>
            </a:r>
            <a:r>
              <a:rPr sz="18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кожа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II</a:t>
            </a:r>
            <a:r>
              <a:rPr sz="20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(среднее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переохлаждение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или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фаза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истощения):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температура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тела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34 –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30°С;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прекращение мышечной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дрожи;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нарастающее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мышечное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окоченение;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кожа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холодная,</a:t>
            </a:r>
            <a:r>
              <a:rPr sz="18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мраморным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оттенком;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отморожения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конечностей;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поверхностное,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нерегулярное,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редкое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дыхание;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замедление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сердечного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ритма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(50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30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мин);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пульс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слабый,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едва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прощупывается;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нарастающая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сонливость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34568" y="3878579"/>
            <a:ext cx="3336290" cy="2649220"/>
            <a:chOff x="734568" y="3878579"/>
            <a:chExt cx="3336290" cy="2649220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4568" y="3878579"/>
              <a:ext cx="3336035" cy="26487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639" y="4073651"/>
              <a:ext cx="2747772" cy="206044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1" y="522731"/>
            <a:ext cx="4416551" cy="5669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75708" y="575818"/>
            <a:ext cx="4103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СТЕПЕНИ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ПРИЗНАКИ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ГИПОТЕРМИИ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64635" y="1013460"/>
            <a:ext cx="8597265" cy="4912360"/>
            <a:chOff x="3564635" y="1013460"/>
            <a:chExt cx="8597265" cy="49123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635" y="1043940"/>
              <a:ext cx="8534400" cy="482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4191" y="1013460"/>
              <a:ext cx="7577327" cy="49118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98163" y="1074420"/>
              <a:ext cx="8415655" cy="4709160"/>
            </a:xfrm>
            <a:custGeom>
              <a:avLst/>
              <a:gdLst/>
              <a:ahLst/>
              <a:cxnLst/>
              <a:rect l="l" t="t" r="r" b="b"/>
              <a:pathLst>
                <a:path w="8415655" h="4709160">
                  <a:moveTo>
                    <a:pt x="8415528" y="0"/>
                  </a:moveTo>
                  <a:lnTo>
                    <a:pt x="1077849" y="0"/>
                  </a:lnTo>
                  <a:lnTo>
                    <a:pt x="1077849" y="1765934"/>
                  </a:lnTo>
                  <a:lnTo>
                    <a:pt x="935609" y="1765934"/>
                  </a:lnTo>
                  <a:lnTo>
                    <a:pt x="935609" y="1522476"/>
                  </a:lnTo>
                  <a:lnTo>
                    <a:pt x="0" y="2354579"/>
                  </a:lnTo>
                  <a:lnTo>
                    <a:pt x="935609" y="3186684"/>
                  </a:lnTo>
                  <a:lnTo>
                    <a:pt x="935609" y="2943224"/>
                  </a:lnTo>
                  <a:lnTo>
                    <a:pt x="1077849" y="2943224"/>
                  </a:lnTo>
                  <a:lnTo>
                    <a:pt x="1077849" y="4709159"/>
                  </a:lnTo>
                  <a:lnTo>
                    <a:pt x="8415528" y="4709159"/>
                  </a:lnTo>
                  <a:lnTo>
                    <a:pt x="8415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98163" y="1074420"/>
              <a:ext cx="8415655" cy="4709160"/>
            </a:xfrm>
            <a:custGeom>
              <a:avLst/>
              <a:gdLst/>
              <a:ahLst/>
              <a:cxnLst/>
              <a:rect l="l" t="t" r="r" b="b"/>
              <a:pathLst>
                <a:path w="8415655" h="4709160">
                  <a:moveTo>
                    <a:pt x="0" y="2354579"/>
                  </a:moveTo>
                  <a:lnTo>
                    <a:pt x="935609" y="1522476"/>
                  </a:lnTo>
                  <a:lnTo>
                    <a:pt x="935609" y="1765934"/>
                  </a:lnTo>
                  <a:lnTo>
                    <a:pt x="1077849" y="1765934"/>
                  </a:lnTo>
                  <a:lnTo>
                    <a:pt x="1077849" y="0"/>
                  </a:lnTo>
                  <a:lnTo>
                    <a:pt x="8415528" y="0"/>
                  </a:lnTo>
                  <a:lnTo>
                    <a:pt x="8415528" y="4709159"/>
                  </a:lnTo>
                  <a:lnTo>
                    <a:pt x="1077849" y="4709159"/>
                  </a:lnTo>
                  <a:lnTo>
                    <a:pt x="1077849" y="2943224"/>
                  </a:lnTo>
                  <a:lnTo>
                    <a:pt x="935609" y="2943224"/>
                  </a:lnTo>
                  <a:lnTo>
                    <a:pt x="935609" y="3186684"/>
                  </a:lnTo>
                  <a:lnTo>
                    <a:pt x="0" y="2354579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8575" y="1037844"/>
              <a:ext cx="1627631" cy="566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8575" y="3781044"/>
              <a:ext cx="818388" cy="566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88635" y="3781044"/>
              <a:ext cx="1915667" cy="5669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5975" y="3781044"/>
              <a:ext cx="420624" cy="566927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62145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III 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pc="-10" dirty="0"/>
              <a:t>(тяжелое</a:t>
            </a:r>
            <a:r>
              <a:rPr spc="-20" dirty="0"/>
              <a:t> </a:t>
            </a:r>
            <a:r>
              <a:rPr spc="-5" dirty="0"/>
              <a:t>переохлаждение</a:t>
            </a:r>
            <a:r>
              <a:rPr spc="-15" dirty="0"/>
              <a:t> </a:t>
            </a:r>
            <a:r>
              <a:rPr dirty="0"/>
              <a:t>или </a:t>
            </a:r>
            <a:r>
              <a:rPr spc="-10" dirty="0"/>
              <a:t>коматозная</a:t>
            </a:r>
            <a:r>
              <a:rPr spc="-45" dirty="0"/>
              <a:t> </a:t>
            </a:r>
            <a:r>
              <a:rPr dirty="0"/>
              <a:t>фаза):</a:t>
            </a:r>
          </a:p>
          <a:p>
            <a:pPr marL="480504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5" dirty="0"/>
              <a:t>температура</a:t>
            </a:r>
            <a:r>
              <a:rPr spc="-40" dirty="0"/>
              <a:t> </a:t>
            </a:r>
            <a:r>
              <a:rPr spc="-15" dirty="0"/>
              <a:t>тела</a:t>
            </a:r>
            <a:r>
              <a:rPr spc="-10" dirty="0"/>
              <a:t> </a:t>
            </a:r>
            <a:r>
              <a:rPr dirty="0"/>
              <a:t>30</a:t>
            </a:r>
            <a:r>
              <a:rPr spc="-15" dirty="0"/>
              <a:t> </a:t>
            </a:r>
            <a:r>
              <a:rPr dirty="0"/>
              <a:t>–</a:t>
            </a:r>
            <a:r>
              <a:rPr spc="-5" dirty="0"/>
              <a:t> 27°С;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dirty="0"/>
              <a:t>сознание</a:t>
            </a:r>
            <a:r>
              <a:rPr spc="-35" dirty="0"/>
              <a:t> </a:t>
            </a:r>
            <a:r>
              <a:rPr spc="-10" dirty="0"/>
              <a:t>отсутствует;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5" dirty="0"/>
              <a:t>дыхание</a:t>
            </a:r>
            <a:r>
              <a:rPr dirty="0"/>
              <a:t> </a:t>
            </a:r>
            <a:r>
              <a:rPr spc="-5" dirty="0"/>
              <a:t>очень</a:t>
            </a:r>
            <a:r>
              <a:rPr spc="5" dirty="0"/>
              <a:t> </a:t>
            </a:r>
            <a:r>
              <a:rPr spc="-15" dirty="0"/>
              <a:t>редкое</a:t>
            </a:r>
            <a:r>
              <a:rPr spc="-10" dirty="0"/>
              <a:t> </a:t>
            </a:r>
            <a:r>
              <a:rPr spc="-5" dirty="0"/>
              <a:t>(4 </a:t>
            </a:r>
            <a:r>
              <a:rPr dirty="0"/>
              <a:t>в</a:t>
            </a:r>
            <a:r>
              <a:rPr spc="-5" dirty="0"/>
              <a:t> </a:t>
            </a:r>
            <a:r>
              <a:rPr dirty="0"/>
              <a:t>1</a:t>
            </a:r>
            <a:r>
              <a:rPr spc="5" dirty="0"/>
              <a:t> </a:t>
            </a:r>
            <a:r>
              <a:rPr spc="-5" dirty="0"/>
              <a:t>мин.),</a:t>
            </a:r>
            <a:r>
              <a:rPr spc="5" dirty="0"/>
              <a:t> </a:t>
            </a:r>
            <a:r>
              <a:rPr spc="-5" dirty="0"/>
              <a:t>поверхностное;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15" dirty="0"/>
              <a:t>пульс</a:t>
            </a:r>
            <a:r>
              <a:rPr spc="-20" dirty="0"/>
              <a:t> </a:t>
            </a:r>
            <a:r>
              <a:rPr dirty="0"/>
              <a:t>&lt; 30</a:t>
            </a:r>
            <a:r>
              <a:rPr spc="-15" dirty="0"/>
              <a:t> </a:t>
            </a:r>
            <a:r>
              <a:rPr dirty="0"/>
              <a:t>в 1 </a:t>
            </a:r>
            <a:r>
              <a:rPr spc="-5" dirty="0"/>
              <a:t>мин.,</a:t>
            </a:r>
            <a:r>
              <a:rPr spc="-15" dirty="0"/>
              <a:t> </a:t>
            </a:r>
            <a:r>
              <a:rPr spc="-5" dirty="0"/>
              <a:t>лишь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сонной</a:t>
            </a:r>
            <a:r>
              <a:rPr spc="-20" dirty="0"/>
              <a:t> </a:t>
            </a:r>
            <a:r>
              <a:rPr spc="-5" dirty="0"/>
              <a:t>артерии;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5" dirty="0"/>
              <a:t>возможны</a:t>
            </a:r>
            <a:r>
              <a:rPr spc="-30" dirty="0"/>
              <a:t> </a:t>
            </a:r>
            <a:r>
              <a:rPr spc="-15" dirty="0"/>
              <a:t>судороги,</a:t>
            </a:r>
            <a:r>
              <a:rPr spc="-50" dirty="0"/>
              <a:t> </a:t>
            </a:r>
            <a:r>
              <a:rPr spc="-5" dirty="0"/>
              <a:t>рвота;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10" dirty="0"/>
              <a:t>отморожение</a:t>
            </a:r>
            <a:r>
              <a:rPr spc="-3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15" dirty="0"/>
              <a:t>оледенение</a:t>
            </a:r>
            <a:r>
              <a:rPr spc="20" dirty="0"/>
              <a:t> </a:t>
            </a:r>
            <a:r>
              <a:rPr spc="-10" dirty="0"/>
              <a:t>конечностей;</a:t>
            </a:r>
          </a:p>
          <a:p>
            <a:pPr marL="4805045" indent="-342900">
              <a:lnSpc>
                <a:spcPct val="100000"/>
              </a:lnSpc>
              <a:buFont typeface="Wingdings"/>
              <a:buChar char=""/>
              <a:tabLst>
                <a:tab pos="4804410" algn="l"/>
                <a:tab pos="4805045" algn="l"/>
              </a:tabLst>
            </a:pPr>
            <a:r>
              <a:rPr spc="-10" dirty="0"/>
              <a:t>отморожение</a:t>
            </a:r>
            <a:r>
              <a:rPr spc="-65" dirty="0"/>
              <a:t> </a:t>
            </a:r>
            <a:r>
              <a:rPr spc="-5" dirty="0"/>
              <a:t>лица</a:t>
            </a:r>
          </a:p>
          <a:p>
            <a:pPr marL="4449445">
              <a:lnSpc>
                <a:spcPct val="100000"/>
              </a:lnSpc>
              <a:spcBef>
                <a:spcPts val="20"/>
              </a:spcBef>
            </a:pPr>
            <a:endParaRPr sz="1950"/>
          </a:p>
          <a:p>
            <a:pPr marL="4462145">
              <a:lnSpc>
                <a:spcPct val="100000"/>
              </a:lnSpc>
              <a:spcBef>
                <a:spcPts val="5"/>
              </a:spcBef>
            </a:pPr>
            <a:r>
              <a:rPr b="1" spc="-30" dirty="0">
                <a:solidFill>
                  <a:srgbClr val="C00000"/>
                </a:solidFill>
                <a:latin typeface="Calibri"/>
                <a:cs typeface="Calibri"/>
              </a:rPr>
              <a:t>ЭТО</a:t>
            </a:r>
            <a:r>
              <a:rPr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ВАЖНО</a:t>
            </a:r>
            <a:r>
              <a:rPr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ЗНАТЬ!</a:t>
            </a:r>
          </a:p>
          <a:p>
            <a:pPr marL="4462145">
              <a:lnSpc>
                <a:spcPct val="100000"/>
              </a:lnSpc>
            </a:pPr>
            <a:r>
              <a:rPr spc="-10" dirty="0"/>
              <a:t>Между</a:t>
            </a:r>
            <a:r>
              <a:rPr spc="-30" dirty="0"/>
              <a:t> </a:t>
            </a:r>
            <a:r>
              <a:rPr dirty="0"/>
              <a:t>29</a:t>
            </a:r>
            <a:r>
              <a:rPr spc="-15" dirty="0"/>
              <a:t> </a:t>
            </a:r>
            <a:r>
              <a:rPr dirty="0"/>
              <a:t>°С</a:t>
            </a:r>
            <a:r>
              <a:rPr spc="-10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30</a:t>
            </a:r>
            <a:r>
              <a:rPr spc="-10" dirty="0"/>
              <a:t> </a:t>
            </a:r>
            <a:r>
              <a:rPr dirty="0"/>
              <a:t>°С</a:t>
            </a:r>
            <a:r>
              <a:rPr spc="-25" dirty="0"/>
              <a:t> </a:t>
            </a:r>
            <a:r>
              <a:rPr dirty="0"/>
              <a:t>зрачки</a:t>
            </a:r>
            <a:r>
              <a:rPr spc="-15" dirty="0"/>
              <a:t> </a:t>
            </a:r>
            <a:r>
              <a:rPr spc="-5" dirty="0"/>
              <a:t>расширяются,</a:t>
            </a:r>
            <a:r>
              <a:rPr spc="-35" dirty="0"/>
              <a:t> </a:t>
            </a:r>
            <a:r>
              <a:rPr spc="-10" dirty="0"/>
              <a:t>что </a:t>
            </a:r>
            <a:r>
              <a:rPr spc="-15" dirty="0"/>
              <a:t>может</a:t>
            </a:r>
          </a:p>
          <a:p>
            <a:pPr marL="4462145" marR="5080">
              <a:lnSpc>
                <a:spcPct val="100000"/>
              </a:lnSpc>
            </a:pPr>
            <a:r>
              <a:rPr spc="-10" dirty="0"/>
              <a:t>симулировать </a:t>
            </a:r>
            <a:r>
              <a:rPr dirty="0"/>
              <a:t>смерть </a:t>
            </a:r>
            <a:r>
              <a:rPr spc="-5" dirty="0"/>
              <a:t>мозга. </a:t>
            </a:r>
            <a:r>
              <a:rPr dirty="0"/>
              <a:t>При </a:t>
            </a:r>
            <a:r>
              <a:rPr spc="-5" dirty="0"/>
              <a:t>снижении температуры </a:t>
            </a:r>
            <a:r>
              <a:rPr spc="-15" dirty="0"/>
              <a:t>до </a:t>
            </a:r>
            <a:r>
              <a:rPr dirty="0"/>
              <a:t>28 °С </a:t>
            </a:r>
            <a:r>
              <a:rPr spc="-440" dirty="0"/>
              <a:t> </a:t>
            </a:r>
            <a:r>
              <a:rPr spc="-5" dirty="0"/>
              <a:t>возможна</a:t>
            </a:r>
            <a:r>
              <a:rPr spc="-15" dirty="0"/>
              <a:t> </a:t>
            </a:r>
            <a:r>
              <a:rPr spc="-5" dirty="0"/>
              <a:t>остановка</a:t>
            </a:r>
            <a:r>
              <a:rPr spc="-10" dirty="0"/>
              <a:t> сердца. Этому </a:t>
            </a:r>
            <a:r>
              <a:rPr spc="-5" dirty="0"/>
              <a:t>способствуют</a:t>
            </a:r>
            <a:r>
              <a:rPr spc="-45" dirty="0"/>
              <a:t> </a:t>
            </a:r>
            <a:r>
              <a:rPr spc="-5" dirty="0"/>
              <a:t>любые</a:t>
            </a:r>
          </a:p>
          <a:p>
            <a:pPr marL="4462145">
              <a:lnSpc>
                <a:spcPct val="100000"/>
              </a:lnSpc>
            </a:pPr>
            <a:r>
              <a:rPr spc="-10" dirty="0"/>
              <a:t>манипуляции</a:t>
            </a:r>
            <a:r>
              <a:rPr spc="-20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dirty="0"/>
              <a:t>пострадавшим</a:t>
            </a:r>
            <a:r>
              <a:rPr spc="-25" dirty="0"/>
              <a:t> </a:t>
            </a:r>
            <a:r>
              <a:rPr spc="-5" dirty="0"/>
              <a:t>(перекладывание,</a:t>
            </a:r>
            <a:r>
              <a:rPr spc="10" dirty="0"/>
              <a:t> </a:t>
            </a:r>
            <a:r>
              <a:rPr dirty="0"/>
              <a:t>смена</a:t>
            </a:r>
            <a:r>
              <a:rPr spc="15" dirty="0"/>
              <a:t> </a:t>
            </a:r>
            <a:r>
              <a:rPr spc="-20" dirty="0"/>
              <a:t>одежды,</a:t>
            </a:r>
          </a:p>
          <a:p>
            <a:pPr marL="4462145">
              <a:lnSpc>
                <a:spcPct val="100000"/>
              </a:lnSpc>
            </a:pPr>
            <a:r>
              <a:rPr spc="-5" dirty="0"/>
              <a:t>транспортировка)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193547" y="0"/>
            <a:ext cx="3660775" cy="4973320"/>
            <a:chOff x="193547" y="0"/>
            <a:chExt cx="3660775" cy="497332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547" y="2083307"/>
              <a:ext cx="3660648" cy="28895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619" y="2278379"/>
              <a:ext cx="3072384" cy="23012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97636"/>
            <a:ext cx="12204700" cy="5967095"/>
            <a:chOff x="-6350" y="897636"/>
            <a:chExt cx="12204700" cy="59670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1" y="897636"/>
              <a:ext cx="12022836" cy="4056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1272" y="1005840"/>
              <a:ext cx="11649710" cy="3840479"/>
            </a:xfrm>
            <a:custGeom>
              <a:avLst/>
              <a:gdLst/>
              <a:ahLst/>
              <a:cxnLst/>
              <a:rect l="l" t="t" r="r" b="b"/>
              <a:pathLst>
                <a:path w="11649710" h="3840479">
                  <a:moveTo>
                    <a:pt x="11649456" y="0"/>
                  </a:moveTo>
                  <a:lnTo>
                    <a:pt x="0" y="0"/>
                  </a:lnTo>
                  <a:lnTo>
                    <a:pt x="0" y="3217926"/>
                  </a:lnTo>
                  <a:lnTo>
                    <a:pt x="5440426" y="3217926"/>
                  </a:lnTo>
                  <a:lnTo>
                    <a:pt x="5440426" y="3341751"/>
                  </a:lnTo>
                  <a:lnTo>
                    <a:pt x="4864608" y="3341751"/>
                  </a:lnTo>
                  <a:lnTo>
                    <a:pt x="5824728" y="3840479"/>
                  </a:lnTo>
                  <a:lnTo>
                    <a:pt x="6784848" y="3341751"/>
                  </a:lnTo>
                  <a:lnTo>
                    <a:pt x="6209030" y="3341751"/>
                  </a:lnTo>
                  <a:lnTo>
                    <a:pt x="6209030" y="3217926"/>
                  </a:lnTo>
                  <a:lnTo>
                    <a:pt x="11649456" y="3217926"/>
                  </a:lnTo>
                  <a:lnTo>
                    <a:pt x="1164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272" y="1005840"/>
              <a:ext cx="11649710" cy="3840479"/>
            </a:xfrm>
            <a:custGeom>
              <a:avLst/>
              <a:gdLst/>
              <a:ahLst/>
              <a:cxnLst/>
              <a:rect l="l" t="t" r="r" b="b"/>
              <a:pathLst>
                <a:path w="11649710" h="3840479">
                  <a:moveTo>
                    <a:pt x="0" y="0"/>
                  </a:moveTo>
                  <a:lnTo>
                    <a:pt x="11649456" y="0"/>
                  </a:lnTo>
                  <a:lnTo>
                    <a:pt x="11649456" y="3217926"/>
                  </a:lnTo>
                  <a:lnTo>
                    <a:pt x="6209030" y="3217926"/>
                  </a:lnTo>
                  <a:lnTo>
                    <a:pt x="6209030" y="3341751"/>
                  </a:lnTo>
                  <a:lnTo>
                    <a:pt x="6784848" y="3341751"/>
                  </a:lnTo>
                  <a:lnTo>
                    <a:pt x="5824728" y="3840479"/>
                  </a:lnTo>
                  <a:lnTo>
                    <a:pt x="4864608" y="3341751"/>
                  </a:lnTo>
                  <a:lnTo>
                    <a:pt x="5440426" y="3341751"/>
                  </a:lnTo>
                  <a:lnTo>
                    <a:pt x="5440426" y="3217926"/>
                  </a:lnTo>
                  <a:lnTo>
                    <a:pt x="0" y="321792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50316" y="1021537"/>
            <a:ext cx="1081786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перенести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пострадавшего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теплое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помещение;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сменить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одежду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20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сухую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теплую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или,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крайней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мере,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снять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влажную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одежду;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дать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теплое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питье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(если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пострадавший</a:t>
            </a:r>
            <a:r>
              <a:rPr sz="20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сознании);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наличии спасательного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изотермического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покрывала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необходимо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укутать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им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пострадавшего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серебристой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стороной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внутрь,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его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отсутствии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 укутать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одеялом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(пледом);</a:t>
            </a:r>
            <a:endParaRPr sz="2000">
              <a:latin typeface="Calibri"/>
              <a:cs typeface="Calibri"/>
            </a:endParaRPr>
          </a:p>
          <a:p>
            <a:pPr marL="355600" marR="14224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придать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возвышенное</a:t>
            </a:r>
            <a:r>
              <a:rPr sz="20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положение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отмороженным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конечностям,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наложить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теплоизолирующие </a:t>
            </a:r>
            <a:r>
              <a:rPr sz="2000" spc="-43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повязки;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вызвать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скорую</a:t>
            </a:r>
            <a:r>
              <a:rPr sz="20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медицинскую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помощь;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выраженном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переохлаждении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контролировать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состояние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пострадавшего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быть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готовым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проведению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сердечно-легочной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реанимации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54095" y="501395"/>
            <a:ext cx="6282055" cy="6356985"/>
            <a:chOff x="3054095" y="501395"/>
            <a:chExt cx="6282055" cy="63569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095" y="4826507"/>
              <a:ext cx="6281928" cy="20314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9167" y="5021580"/>
              <a:ext cx="5693663" cy="16108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1775" y="501395"/>
              <a:ext cx="5084064" cy="56692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87571" y="553974"/>
            <a:ext cx="4779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ПЕРЕОХЛАЖДЕНИИ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58673"/>
            <a:ext cx="12039600" cy="369332"/>
          </a:xfrm>
        </p:spPr>
        <p:txBody>
          <a:bodyPr/>
          <a:lstStyle/>
          <a:p>
            <a:pPr algn="ctr"/>
            <a:r>
              <a:rPr lang="ru-RU" sz="2400" dirty="0" smtClean="0"/>
              <a:t>Список литературы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689" y="1090625"/>
            <a:ext cx="11580621" cy="4001095"/>
          </a:xfrm>
        </p:spPr>
        <p:txBody>
          <a:bodyPr/>
          <a:lstStyle/>
          <a:p>
            <a:r>
              <a:rPr lang="ru-RU" dirty="0"/>
              <a:t>Алексеев А.А., Современные методы лечения ожогов и ожоговой болезни. Научно-практический журнал </a:t>
            </a:r>
            <a:r>
              <a:rPr lang="ru-RU" dirty="0" err="1"/>
              <a:t>Комбустиология</a:t>
            </a:r>
            <a:r>
              <a:rPr lang="ru-RU" dirty="0"/>
              <a:t>, </a:t>
            </a:r>
            <a:r>
              <a:rPr lang="ru-RU" dirty="0" smtClean="0"/>
              <a:t>2019, </a:t>
            </a:r>
            <a:r>
              <a:rPr lang="ru-RU" dirty="0"/>
              <a:t>N1.</a:t>
            </a:r>
          </a:p>
          <a:p>
            <a:endParaRPr lang="ru-RU" dirty="0"/>
          </a:p>
          <a:p>
            <a:r>
              <a:rPr lang="ru-RU" dirty="0" err="1"/>
              <a:t>Арьев</a:t>
            </a:r>
            <a:r>
              <a:rPr lang="ru-RU" dirty="0"/>
              <a:t> Т.Я. Термические поражения. - Л.: Медицина, </a:t>
            </a:r>
            <a:r>
              <a:rPr lang="ru-RU" dirty="0" smtClean="0"/>
              <a:t>2022, </a:t>
            </a:r>
            <a:r>
              <a:rPr lang="ru-RU" dirty="0"/>
              <a:t>- 704 с.</a:t>
            </a:r>
          </a:p>
          <a:p>
            <a:endParaRPr lang="ru-RU" dirty="0"/>
          </a:p>
          <a:p>
            <a:r>
              <a:rPr lang="ru-RU" dirty="0" err="1"/>
              <a:t>Атясов</a:t>
            </a:r>
            <a:r>
              <a:rPr lang="ru-RU" dirty="0"/>
              <a:t> Н.И. Лечение ран донорских участков при свободной кожной пластике у обожженных. Учеб. пособие, Саранск, </a:t>
            </a:r>
            <a:r>
              <a:rPr lang="ru-RU" dirty="0" smtClean="0"/>
              <a:t>2020. </a:t>
            </a:r>
            <a:r>
              <a:rPr lang="ru-RU" dirty="0"/>
              <a:t>- 92 с.</a:t>
            </a:r>
          </a:p>
          <a:p>
            <a:endParaRPr lang="ru-RU" dirty="0"/>
          </a:p>
          <a:p>
            <a:r>
              <a:rPr lang="ru-RU" dirty="0" err="1"/>
              <a:t>Атясов</a:t>
            </a:r>
            <a:r>
              <a:rPr lang="ru-RU" dirty="0"/>
              <a:t> Н.И. Система активного хирургического лечения </a:t>
            </a:r>
            <a:r>
              <a:rPr lang="ru-RU" dirty="0" err="1"/>
              <a:t>тяжелообожженных</a:t>
            </a:r>
            <a:r>
              <a:rPr lang="ru-RU" dirty="0"/>
              <a:t>. -Горький, </a:t>
            </a:r>
            <a:r>
              <a:rPr lang="ru-RU" dirty="0" smtClean="0"/>
              <a:t>2021. </a:t>
            </a:r>
            <a:r>
              <a:rPr lang="ru-RU" dirty="0"/>
              <a:t>- 332 с.</a:t>
            </a:r>
          </a:p>
          <a:p>
            <a:endParaRPr lang="ru-RU" dirty="0"/>
          </a:p>
          <a:p>
            <a:r>
              <a:rPr lang="ru-RU" dirty="0"/>
              <a:t>Байков Д.А., </a:t>
            </a:r>
            <a:r>
              <a:rPr lang="ru-RU" dirty="0" err="1"/>
              <a:t>Мавлютов</a:t>
            </a:r>
            <a:r>
              <a:rPr lang="ru-RU" dirty="0"/>
              <a:t> Т.Р., </a:t>
            </a:r>
            <a:r>
              <a:rPr lang="ru-RU" dirty="0" err="1"/>
              <a:t>Гаймалетдинов</a:t>
            </a:r>
            <a:r>
              <a:rPr lang="ru-RU" dirty="0"/>
              <a:t> А.З. и </a:t>
            </a:r>
            <a:r>
              <a:rPr lang="ru-RU" dirty="0" err="1"/>
              <a:t>соавт</a:t>
            </a:r>
            <a:r>
              <a:rPr lang="ru-RU" dirty="0"/>
              <a:t>., Современные технологии в лечении амбулаторных ожогов, Актуальные проблемы термической травмы: Материалы международной конференции, Санкт-Петербург</a:t>
            </a:r>
            <a:r>
              <a:rPr lang="ru-RU"/>
              <a:t>, </a:t>
            </a:r>
            <a:r>
              <a:rPr lang="ru-RU" smtClean="0"/>
              <a:t>2018, </a:t>
            </a:r>
            <a:r>
              <a:rPr lang="ru-RU" dirty="0"/>
              <a:t>с.240-241</a:t>
            </a:r>
          </a:p>
        </p:txBody>
      </p:sp>
    </p:spTree>
    <p:extLst>
      <p:ext uri="{BB962C8B-B14F-4D97-AF65-F5344CB8AC3E}">
        <p14:creationId xmlns:p14="http://schemas.microsoft.com/office/powerpoint/2010/main" val="408772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3" name="object 3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148" y="1191767"/>
            <a:ext cx="11954510" cy="1485900"/>
            <a:chOff x="41148" y="1191767"/>
            <a:chExt cx="11954510" cy="1485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2" y="1242059"/>
              <a:ext cx="11853672" cy="1435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" y="1191767"/>
              <a:ext cx="11804904" cy="11597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7076" y="1272539"/>
              <a:ext cx="11737975" cy="1320165"/>
            </a:xfrm>
            <a:custGeom>
              <a:avLst/>
              <a:gdLst/>
              <a:ahLst/>
              <a:cxnLst/>
              <a:rect l="l" t="t" r="r" b="b"/>
              <a:pathLst>
                <a:path w="11737975" h="1320164">
                  <a:moveTo>
                    <a:pt x="11737848" y="0"/>
                  </a:moveTo>
                  <a:lnTo>
                    <a:pt x="0" y="0"/>
                  </a:lnTo>
                  <a:lnTo>
                    <a:pt x="0" y="857504"/>
                  </a:lnTo>
                  <a:lnTo>
                    <a:pt x="5703951" y="857504"/>
                  </a:lnTo>
                  <a:lnTo>
                    <a:pt x="5703951" y="989838"/>
                  </a:lnTo>
                  <a:lnTo>
                    <a:pt x="5538978" y="989838"/>
                  </a:lnTo>
                  <a:lnTo>
                    <a:pt x="5868924" y="1319784"/>
                  </a:lnTo>
                  <a:lnTo>
                    <a:pt x="6198870" y="989838"/>
                  </a:lnTo>
                  <a:lnTo>
                    <a:pt x="6033897" y="989838"/>
                  </a:lnTo>
                  <a:lnTo>
                    <a:pt x="6033897" y="857504"/>
                  </a:lnTo>
                  <a:lnTo>
                    <a:pt x="11737848" y="857504"/>
                  </a:lnTo>
                  <a:lnTo>
                    <a:pt x="1173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076" y="1272539"/>
              <a:ext cx="11737975" cy="1320165"/>
            </a:xfrm>
            <a:custGeom>
              <a:avLst/>
              <a:gdLst/>
              <a:ahLst/>
              <a:cxnLst/>
              <a:rect l="l" t="t" r="r" b="b"/>
              <a:pathLst>
                <a:path w="11737975" h="1320164">
                  <a:moveTo>
                    <a:pt x="0" y="0"/>
                  </a:moveTo>
                  <a:lnTo>
                    <a:pt x="11737848" y="0"/>
                  </a:lnTo>
                  <a:lnTo>
                    <a:pt x="11737848" y="857504"/>
                  </a:lnTo>
                  <a:lnTo>
                    <a:pt x="6033897" y="857504"/>
                  </a:lnTo>
                  <a:lnTo>
                    <a:pt x="6033897" y="989838"/>
                  </a:lnTo>
                  <a:lnTo>
                    <a:pt x="6198870" y="989838"/>
                  </a:lnTo>
                  <a:lnTo>
                    <a:pt x="5868924" y="1319784"/>
                  </a:lnTo>
                  <a:lnTo>
                    <a:pt x="5538978" y="989838"/>
                  </a:lnTo>
                  <a:lnTo>
                    <a:pt x="5703951" y="989838"/>
                  </a:lnTo>
                  <a:lnTo>
                    <a:pt x="5703951" y="857504"/>
                  </a:lnTo>
                  <a:lnTo>
                    <a:pt x="0" y="85750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5" y="1216151"/>
              <a:ext cx="1237488" cy="7056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05206" y="1286636"/>
            <a:ext cx="1127315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35" dirty="0">
                <a:solidFill>
                  <a:srgbClr val="C00000"/>
                </a:solidFill>
                <a:latin typeface="Calibri"/>
                <a:cs typeface="Calibri"/>
              </a:rPr>
              <a:t>ОЖОГ</a:t>
            </a:r>
            <a:r>
              <a:rPr sz="25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5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4E79"/>
                </a:solidFill>
                <a:latin typeface="Calibri"/>
                <a:cs typeface="Calibri"/>
              </a:rPr>
              <a:t>повреждение</a:t>
            </a:r>
            <a:r>
              <a:rPr sz="25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4E79"/>
                </a:solidFill>
                <a:latin typeface="Calibri"/>
                <a:cs typeface="Calibri"/>
              </a:rPr>
              <a:t>тканей,</a:t>
            </a:r>
            <a:r>
              <a:rPr sz="25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1F4E79"/>
                </a:solidFill>
                <a:latin typeface="Calibri"/>
                <a:cs typeface="Calibri"/>
              </a:rPr>
              <a:t>вызванное</a:t>
            </a:r>
            <a:r>
              <a:rPr sz="25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воздействием</a:t>
            </a:r>
            <a:r>
              <a:rPr sz="25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4E79"/>
                </a:solidFill>
                <a:latin typeface="Calibri"/>
                <a:cs typeface="Calibri"/>
              </a:rPr>
              <a:t>термической,</a:t>
            </a:r>
            <a:r>
              <a:rPr sz="25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4E79"/>
                </a:solidFill>
                <a:latin typeface="Calibri"/>
                <a:cs typeface="Calibri"/>
              </a:rPr>
              <a:t>химической, </a:t>
            </a:r>
            <a:r>
              <a:rPr sz="2500" spc="-5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1F4E79"/>
                </a:solidFill>
                <a:latin typeface="Calibri"/>
                <a:cs typeface="Calibri"/>
              </a:rPr>
              <a:t>электрической,</a:t>
            </a:r>
            <a:r>
              <a:rPr sz="25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лучевой</a:t>
            </a:r>
            <a:r>
              <a:rPr sz="25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энергии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023" y="571500"/>
            <a:ext cx="1159764" cy="5669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197732" y="58673"/>
            <a:ext cx="5793105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ОЖОГИ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909" y="2993135"/>
            <a:ext cx="11991340" cy="3086100"/>
            <a:chOff x="25909" y="2993135"/>
            <a:chExt cx="11991340" cy="30861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96" y="3025139"/>
              <a:ext cx="11896344" cy="30540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9" y="2993135"/>
              <a:ext cx="11305032" cy="30754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5739" y="3055619"/>
              <a:ext cx="11780520" cy="2938780"/>
            </a:xfrm>
            <a:custGeom>
              <a:avLst/>
              <a:gdLst/>
              <a:ahLst/>
              <a:cxnLst/>
              <a:rect l="l" t="t" r="r" b="b"/>
              <a:pathLst>
                <a:path w="11780520" h="2938779">
                  <a:moveTo>
                    <a:pt x="11780520" y="0"/>
                  </a:moveTo>
                  <a:lnTo>
                    <a:pt x="0" y="0"/>
                  </a:lnTo>
                  <a:lnTo>
                    <a:pt x="0" y="2938272"/>
                  </a:lnTo>
                  <a:lnTo>
                    <a:pt x="11780520" y="2938272"/>
                  </a:lnTo>
                  <a:lnTo>
                    <a:pt x="11780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739" y="3055619"/>
              <a:ext cx="11780520" cy="2938780"/>
            </a:xfrm>
            <a:custGeom>
              <a:avLst/>
              <a:gdLst/>
              <a:ahLst/>
              <a:cxnLst/>
              <a:rect l="l" t="t" r="r" b="b"/>
              <a:pathLst>
                <a:path w="11780520" h="2938779">
                  <a:moveTo>
                    <a:pt x="0" y="2938272"/>
                  </a:moveTo>
                  <a:lnTo>
                    <a:pt x="11780520" y="2938272"/>
                  </a:lnTo>
                  <a:lnTo>
                    <a:pt x="11780520" y="0"/>
                  </a:lnTo>
                  <a:lnTo>
                    <a:pt x="0" y="0"/>
                  </a:lnTo>
                  <a:lnTo>
                    <a:pt x="0" y="2938272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4171" y="3019043"/>
              <a:ext cx="3364991" cy="56692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84175" y="3071876"/>
            <a:ext cx="10838815" cy="70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8315">
              <a:lnSpc>
                <a:spcPts val="2385"/>
              </a:lnSpc>
              <a:spcBef>
                <a:spcPts val="105"/>
              </a:spcBef>
            </a:pP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КЛАССИФИКАЦИЯ</a:t>
            </a:r>
            <a:r>
              <a:rPr sz="2000" b="1" spc="-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ОЖОГОВ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985"/>
              </a:lnSpc>
            </a:pP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5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зависимости</a:t>
            </a:r>
            <a:r>
              <a:rPr sz="25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1F4E79"/>
                </a:solidFill>
                <a:latin typeface="Calibri"/>
                <a:cs typeface="Calibri"/>
              </a:rPr>
              <a:t>от</a:t>
            </a:r>
            <a:r>
              <a:rPr sz="25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1F4E79"/>
                </a:solidFill>
                <a:latin typeface="Calibri"/>
                <a:cs typeface="Calibri"/>
              </a:rPr>
              <a:t>причины</a:t>
            </a:r>
            <a:r>
              <a:rPr sz="25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возникновения</a:t>
            </a:r>
            <a:r>
              <a:rPr sz="25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1F4E79"/>
                </a:solidFill>
                <a:latin typeface="Calibri"/>
                <a:cs typeface="Calibri"/>
              </a:rPr>
              <a:t>различают</a:t>
            </a:r>
            <a:r>
              <a:rPr sz="25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1F4E79"/>
                </a:solidFill>
                <a:latin typeface="Calibri"/>
                <a:cs typeface="Calibri"/>
              </a:rPr>
              <a:t>следующие</a:t>
            </a:r>
            <a:r>
              <a:rPr sz="25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1F4E79"/>
                </a:solidFill>
                <a:latin typeface="Calibri"/>
                <a:cs typeface="Calibri"/>
              </a:rPr>
              <a:t>виды</a:t>
            </a:r>
            <a:r>
              <a:rPr sz="25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1F4E79"/>
                </a:solidFill>
                <a:latin typeface="Calibri"/>
                <a:cs typeface="Calibri"/>
              </a:rPr>
              <a:t>ожогов: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2776" y="3683508"/>
            <a:ext cx="2778760" cy="2307590"/>
            <a:chOff x="112776" y="3683508"/>
            <a:chExt cx="2778760" cy="230759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3703320"/>
              <a:ext cx="537972" cy="655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1960" y="3683508"/>
              <a:ext cx="2217419" cy="7071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4236720"/>
              <a:ext cx="537972" cy="6553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1960" y="4216908"/>
              <a:ext cx="2087879" cy="7071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4770120"/>
              <a:ext cx="537972" cy="6553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1960" y="4750308"/>
              <a:ext cx="2449067" cy="7071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6" y="5303520"/>
              <a:ext cx="537972" cy="6553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1960" y="5283708"/>
              <a:ext cx="1595628" cy="70713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84175" y="3602323"/>
            <a:ext cx="2394585" cy="21590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b="1" spc="-10" dirty="0">
                <a:solidFill>
                  <a:srgbClr val="1F4E79"/>
                </a:solidFill>
                <a:latin typeface="Calibri"/>
                <a:cs typeface="Calibri"/>
              </a:rPr>
              <a:t>термические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b="1" spc="-10" dirty="0">
                <a:solidFill>
                  <a:srgbClr val="1F4E79"/>
                </a:solidFill>
                <a:latin typeface="Calibri"/>
                <a:cs typeface="Calibri"/>
              </a:rPr>
              <a:t>химические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b="1" spc="-10" dirty="0">
                <a:solidFill>
                  <a:srgbClr val="1F4E79"/>
                </a:solidFill>
                <a:latin typeface="Calibri"/>
                <a:cs typeface="Calibri"/>
              </a:rPr>
              <a:t>электрические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b="1" spc="-5" dirty="0">
                <a:solidFill>
                  <a:srgbClr val="1F4E79"/>
                </a:solidFill>
                <a:latin typeface="Calibri"/>
                <a:cs typeface="Calibri"/>
              </a:rPr>
              <a:t>лучевые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5447" y="15240"/>
            <a:ext cx="779145" cy="780415"/>
            <a:chOff x="155447" y="15240"/>
            <a:chExt cx="779145" cy="78041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5447" y="15240"/>
              <a:ext cx="778764" cy="7802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7075" y="86867"/>
              <a:ext cx="635508" cy="637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ПЕРВАЯ </a:t>
            </a:r>
            <a:r>
              <a:rPr dirty="0"/>
              <a:t>ПОМОЩЬ</a:t>
            </a:r>
            <a:r>
              <a:rPr spc="-30" dirty="0"/>
              <a:t> </a:t>
            </a:r>
            <a:r>
              <a:rPr dirty="0"/>
              <a:t>ПРИ</a:t>
            </a:r>
            <a:r>
              <a:rPr spc="-20" dirty="0"/>
              <a:t> </a:t>
            </a:r>
            <a:r>
              <a:rPr spc="-5" dirty="0"/>
              <a:t>ТЕРМИЧЕСКИХ</a:t>
            </a:r>
            <a:r>
              <a:rPr spc="-20" dirty="0"/>
              <a:t> </a:t>
            </a:r>
            <a:r>
              <a:rPr spc="-35" dirty="0"/>
              <a:t>ТРАВМАХ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944" y="547116"/>
            <a:ext cx="2353055" cy="56692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6350" y="1179575"/>
            <a:ext cx="12204700" cy="5685155"/>
            <a:chOff x="-6350" y="1179575"/>
            <a:chExt cx="12204700" cy="5685155"/>
          </a:xfrm>
        </p:grpSpPr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639" y="1210055"/>
              <a:ext cx="8845296" cy="822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6432" y="1179575"/>
              <a:ext cx="7002779" cy="9494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36976" y="1267967"/>
              <a:ext cx="8728075" cy="707390"/>
            </a:xfrm>
            <a:custGeom>
              <a:avLst/>
              <a:gdLst/>
              <a:ahLst/>
              <a:cxnLst/>
              <a:rect l="l" t="t" r="r" b="b"/>
              <a:pathLst>
                <a:path w="8728075" h="707389">
                  <a:moveTo>
                    <a:pt x="8727948" y="0"/>
                  </a:moveTo>
                  <a:lnTo>
                    <a:pt x="299847" y="0"/>
                  </a:lnTo>
                  <a:lnTo>
                    <a:pt x="299847" y="265176"/>
                  </a:lnTo>
                  <a:lnTo>
                    <a:pt x="176784" y="265176"/>
                  </a:lnTo>
                  <a:lnTo>
                    <a:pt x="176784" y="176784"/>
                  </a:lnTo>
                  <a:lnTo>
                    <a:pt x="0" y="353568"/>
                  </a:lnTo>
                  <a:lnTo>
                    <a:pt x="176784" y="530352"/>
                  </a:lnTo>
                  <a:lnTo>
                    <a:pt x="176784" y="441960"/>
                  </a:lnTo>
                  <a:lnTo>
                    <a:pt x="299847" y="441960"/>
                  </a:lnTo>
                  <a:lnTo>
                    <a:pt x="299847" y="707136"/>
                  </a:lnTo>
                  <a:lnTo>
                    <a:pt x="8727948" y="707136"/>
                  </a:lnTo>
                  <a:lnTo>
                    <a:pt x="872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6976" y="1267967"/>
              <a:ext cx="8728075" cy="707390"/>
            </a:xfrm>
            <a:custGeom>
              <a:avLst/>
              <a:gdLst/>
              <a:ahLst/>
              <a:cxnLst/>
              <a:rect l="l" t="t" r="r" b="b"/>
              <a:pathLst>
                <a:path w="8728075" h="707389">
                  <a:moveTo>
                    <a:pt x="0" y="353568"/>
                  </a:moveTo>
                  <a:lnTo>
                    <a:pt x="176784" y="176784"/>
                  </a:lnTo>
                  <a:lnTo>
                    <a:pt x="176784" y="265176"/>
                  </a:lnTo>
                  <a:lnTo>
                    <a:pt x="299847" y="265176"/>
                  </a:lnTo>
                  <a:lnTo>
                    <a:pt x="299847" y="0"/>
                  </a:lnTo>
                  <a:lnTo>
                    <a:pt x="8727948" y="0"/>
                  </a:lnTo>
                  <a:lnTo>
                    <a:pt x="8727948" y="707136"/>
                  </a:lnTo>
                  <a:lnTo>
                    <a:pt x="299847" y="707136"/>
                  </a:lnTo>
                  <a:lnTo>
                    <a:pt x="299847" y="441960"/>
                  </a:lnTo>
                  <a:lnTo>
                    <a:pt x="176784" y="441960"/>
                  </a:lnTo>
                  <a:lnTo>
                    <a:pt x="176784" y="530352"/>
                  </a:lnTo>
                  <a:lnTo>
                    <a:pt x="0" y="353568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0147" y="1231391"/>
              <a:ext cx="1490472" cy="5669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15690" y="599694"/>
            <a:ext cx="6615430" cy="1320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238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СТЕПЕНИ</a:t>
            </a:r>
            <a:r>
              <a:rPr sz="2000" b="1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ОЖОГОВ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 СТЕПЕНЬ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поражение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эпителия.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Характеризуется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гиперемией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(покраснением)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отеком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кожи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400" y="774191"/>
            <a:ext cx="11893550" cy="5741035"/>
            <a:chOff x="152400" y="774191"/>
            <a:chExt cx="11893550" cy="57410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9460" y="2674619"/>
              <a:ext cx="8746236" cy="5151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4908" y="2644140"/>
              <a:ext cx="7098792" cy="6705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20795" y="2732531"/>
              <a:ext cx="8629015" cy="399415"/>
            </a:xfrm>
            <a:custGeom>
              <a:avLst/>
              <a:gdLst/>
              <a:ahLst/>
              <a:cxnLst/>
              <a:rect l="l" t="t" r="r" b="b"/>
              <a:pathLst>
                <a:path w="8629015" h="399414">
                  <a:moveTo>
                    <a:pt x="8628888" y="0"/>
                  </a:moveTo>
                  <a:lnTo>
                    <a:pt x="213867" y="0"/>
                  </a:lnTo>
                  <a:lnTo>
                    <a:pt x="213867" y="144906"/>
                  </a:lnTo>
                  <a:lnTo>
                    <a:pt x="99821" y="144906"/>
                  </a:lnTo>
                  <a:lnTo>
                    <a:pt x="99821" y="99821"/>
                  </a:lnTo>
                  <a:lnTo>
                    <a:pt x="0" y="199643"/>
                  </a:lnTo>
                  <a:lnTo>
                    <a:pt x="99821" y="299465"/>
                  </a:lnTo>
                  <a:lnTo>
                    <a:pt x="99821" y="254380"/>
                  </a:lnTo>
                  <a:lnTo>
                    <a:pt x="213867" y="254380"/>
                  </a:lnTo>
                  <a:lnTo>
                    <a:pt x="213867" y="399288"/>
                  </a:lnTo>
                  <a:lnTo>
                    <a:pt x="8628888" y="399288"/>
                  </a:lnTo>
                  <a:lnTo>
                    <a:pt x="8628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20795" y="2732531"/>
              <a:ext cx="8629015" cy="399415"/>
            </a:xfrm>
            <a:custGeom>
              <a:avLst/>
              <a:gdLst/>
              <a:ahLst/>
              <a:cxnLst/>
              <a:rect l="l" t="t" r="r" b="b"/>
              <a:pathLst>
                <a:path w="8629015" h="399414">
                  <a:moveTo>
                    <a:pt x="0" y="199643"/>
                  </a:moveTo>
                  <a:lnTo>
                    <a:pt x="99821" y="99821"/>
                  </a:lnTo>
                  <a:lnTo>
                    <a:pt x="99821" y="144906"/>
                  </a:lnTo>
                  <a:lnTo>
                    <a:pt x="213867" y="144906"/>
                  </a:lnTo>
                  <a:lnTo>
                    <a:pt x="213867" y="0"/>
                  </a:lnTo>
                  <a:lnTo>
                    <a:pt x="8628888" y="0"/>
                  </a:lnTo>
                  <a:lnTo>
                    <a:pt x="8628888" y="399288"/>
                  </a:lnTo>
                  <a:lnTo>
                    <a:pt x="213867" y="399288"/>
                  </a:lnTo>
                  <a:lnTo>
                    <a:pt x="213867" y="254380"/>
                  </a:lnTo>
                  <a:lnTo>
                    <a:pt x="99821" y="254380"/>
                  </a:lnTo>
                  <a:lnTo>
                    <a:pt x="99821" y="299465"/>
                  </a:lnTo>
                  <a:lnTo>
                    <a:pt x="0" y="199643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68623" y="2695956"/>
              <a:ext cx="1559052" cy="566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00" y="774191"/>
              <a:ext cx="3209544" cy="19034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7471" y="969263"/>
              <a:ext cx="2621279" cy="13152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400" y="2183891"/>
              <a:ext cx="3209544" cy="18699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471" y="2378963"/>
              <a:ext cx="2621279" cy="12816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8583" y="3424427"/>
              <a:ext cx="8846820" cy="214731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08247" y="3400043"/>
              <a:ext cx="8516112" cy="22631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182111" y="3454908"/>
              <a:ext cx="8728075" cy="2032000"/>
            </a:xfrm>
            <a:custGeom>
              <a:avLst/>
              <a:gdLst/>
              <a:ahLst/>
              <a:cxnLst/>
              <a:rect l="l" t="t" r="r" b="b"/>
              <a:pathLst>
                <a:path w="8728075" h="2032000">
                  <a:moveTo>
                    <a:pt x="8727948" y="0"/>
                  </a:moveTo>
                  <a:lnTo>
                    <a:pt x="403860" y="0"/>
                  </a:lnTo>
                  <a:lnTo>
                    <a:pt x="403860" y="863218"/>
                  </a:lnTo>
                  <a:lnTo>
                    <a:pt x="288036" y="863218"/>
                  </a:lnTo>
                  <a:lnTo>
                    <a:pt x="288036" y="772794"/>
                  </a:lnTo>
                  <a:lnTo>
                    <a:pt x="0" y="1015745"/>
                  </a:lnTo>
                  <a:lnTo>
                    <a:pt x="288036" y="1258696"/>
                  </a:lnTo>
                  <a:lnTo>
                    <a:pt x="288036" y="1168272"/>
                  </a:lnTo>
                  <a:lnTo>
                    <a:pt x="403860" y="1168272"/>
                  </a:lnTo>
                  <a:lnTo>
                    <a:pt x="403860" y="2031491"/>
                  </a:lnTo>
                  <a:lnTo>
                    <a:pt x="8727948" y="2031491"/>
                  </a:lnTo>
                  <a:lnTo>
                    <a:pt x="8727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82111" y="3454908"/>
              <a:ext cx="8728075" cy="2032000"/>
            </a:xfrm>
            <a:custGeom>
              <a:avLst/>
              <a:gdLst/>
              <a:ahLst/>
              <a:cxnLst/>
              <a:rect l="l" t="t" r="r" b="b"/>
              <a:pathLst>
                <a:path w="8728075" h="2032000">
                  <a:moveTo>
                    <a:pt x="0" y="1015745"/>
                  </a:moveTo>
                  <a:lnTo>
                    <a:pt x="288036" y="772794"/>
                  </a:lnTo>
                  <a:lnTo>
                    <a:pt x="288036" y="863218"/>
                  </a:lnTo>
                  <a:lnTo>
                    <a:pt x="403860" y="863218"/>
                  </a:lnTo>
                  <a:lnTo>
                    <a:pt x="403860" y="0"/>
                  </a:lnTo>
                  <a:lnTo>
                    <a:pt x="8727948" y="0"/>
                  </a:lnTo>
                  <a:lnTo>
                    <a:pt x="8727948" y="2031491"/>
                  </a:lnTo>
                  <a:lnTo>
                    <a:pt x="403860" y="2031491"/>
                  </a:lnTo>
                  <a:lnTo>
                    <a:pt x="403860" y="1168272"/>
                  </a:lnTo>
                  <a:lnTo>
                    <a:pt x="288036" y="1168272"/>
                  </a:lnTo>
                  <a:lnTo>
                    <a:pt x="288036" y="1258696"/>
                  </a:lnTo>
                  <a:lnTo>
                    <a:pt x="0" y="1015745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2632" y="3424427"/>
              <a:ext cx="490727" cy="5135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5511" y="3424427"/>
              <a:ext cx="377951" cy="5135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5615" y="3424427"/>
              <a:ext cx="1420367" cy="5135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32632" y="5070347"/>
              <a:ext cx="490727" cy="5135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5511" y="5070347"/>
              <a:ext cx="377951" cy="5135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5615" y="5070347"/>
              <a:ext cx="1409700" cy="5135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3448" y="5596127"/>
              <a:ext cx="8791956" cy="8244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80815" y="5565647"/>
              <a:ext cx="8226552" cy="94945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36976" y="5626607"/>
              <a:ext cx="8673465" cy="708660"/>
            </a:xfrm>
            <a:custGeom>
              <a:avLst/>
              <a:gdLst/>
              <a:ahLst/>
              <a:cxnLst/>
              <a:rect l="l" t="t" r="r" b="b"/>
              <a:pathLst>
                <a:path w="8673465" h="708660">
                  <a:moveTo>
                    <a:pt x="8673084" y="0"/>
                  </a:moveTo>
                  <a:lnTo>
                    <a:pt x="335914" y="0"/>
                  </a:lnTo>
                  <a:lnTo>
                    <a:pt x="335914" y="257022"/>
                  </a:lnTo>
                  <a:lnTo>
                    <a:pt x="177164" y="257022"/>
                  </a:lnTo>
                  <a:lnTo>
                    <a:pt x="177164" y="177164"/>
                  </a:lnTo>
                  <a:lnTo>
                    <a:pt x="0" y="354329"/>
                  </a:lnTo>
                  <a:lnTo>
                    <a:pt x="177164" y="531494"/>
                  </a:lnTo>
                  <a:lnTo>
                    <a:pt x="177164" y="451637"/>
                  </a:lnTo>
                  <a:lnTo>
                    <a:pt x="335914" y="451637"/>
                  </a:lnTo>
                  <a:lnTo>
                    <a:pt x="335914" y="708659"/>
                  </a:lnTo>
                  <a:lnTo>
                    <a:pt x="8673084" y="708659"/>
                  </a:lnTo>
                  <a:lnTo>
                    <a:pt x="8673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36976" y="5626607"/>
              <a:ext cx="8673465" cy="708660"/>
            </a:xfrm>
            <a:custGeom>
              <a:avLst/>
              <a:gdLst/>
              <a:ahLst/>
              <a:cxnLst/>
              <a:rect l="l" t="t" r="r" b="b"/>
              <a:pathLst>
                <a:path w="8673465" h="708660">
                  <a:moveTo>
                    <a:pt x="0" y="354329"/>
                  </a:moveTo>
                  <a:lnTo>
                    <a:pt x="177164" y="177164"/>
                  </a:lnTo>
                  <a:lnTo>
                    <a:pt x="177164" y="257022"/>
                  </a:lnTo>
                  <a:lnTo>
                    <a:pt x="335914" y="257022"/>
                  </a:lnTo>
                  <a:lnTo>
                    <a:pt x="335914" y="0"/>
                  </a:lnTo>
                  <a:lnTo>
                    <a:pt x="8673084" y="0"/>
                  </a:lnTo>
                  <a:lnTo>
                    <a:pt x="8673084" y="708659"/>
                  </a:lnTo>
                  <a:lnTo>
                    <a:pt x="335914" y="708659"/>
                  </a:lnTo>
                  <a:lnTo>
                    <a:pt x="335914" y="451637"/>
                  </a:lnTo>
                  <a:lnTo>
                    <a:pt x="177164" y="451637"/>
                  </a:lnTo>
                  <a:lnTo>
                    <a:pt x="177164" y="531494"/>
                  </a:lnTo>
                  <a:lnTo>
                    <a:pt x="0" y="354329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05200" y="5590032"/>
              <a:ext cx="1641348" cy="566928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614420" y="2749423"/>
            <a:ext cx="8148955" cy="353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II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sz="20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отслойкой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эпидермиса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образованием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пузырей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libri"/>
              <a:cs typeface="Calibri"/>
            </a:endParaRPr>
          </a:p>
          <a:p>
            <a:pPr marL="62865" marR="663575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III-A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–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поражением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дермы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сохранением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ростковой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зоны</a:t>
            </a:r>
            <a:r>
              <a:rPr sz="18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 и 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островков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эпителия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области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придатков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 кожи</a:t>
            </a:r>
            <a:r>
              <a:rPr sz="18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(сальных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потовых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желез,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волосяных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фолликулов),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из 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которых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благоприятных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условиях</a:t>
            </a:r>
            <a:r>
              <a:rPr sz="18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возможна </a:t>
            </a:r>
            <a:r>
              <a:rPr sz="1800" spc="-3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самостоятельная</a:t>
            </a:r>
            <a:r>
              <a:rPr sz="18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эпителизация (восстановление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кожи).</a:t>
            </a:r>
            <a:endParaRPr sz="1800">
              <a:latin typeface="Calibri"/>
              <a:cs typeface="Calibri"/>
            </a:endParaRPr>
          </a:p>
          <a:p>
            <a:pPr marL="62865" marR="5080">
              <a:lnSpc>
                <a:spcPct val="100000"/>
              </a:lnSpc>
            </a:pPr>
            <a:r>
              <a:rPr sz="1800" spc="-30" dirty="0">
                <a:solidFill>
                  <a:srgbClr val="1F4E79"/>
                </a:solidFill>
                <a:latin typeface="Calibri"/>
                <a:cs typeface="Calibri"/>
              </a:rPr>
              <a:t>Таким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образом,</a:t>
            </a:r>
            <a:r>
              <a:rPr sz="18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III-A</a:t>
            </a:r>
            <a:r>
              <a:rPr sz="18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степень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характеризуется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частичным</a:t>
            </a:r>
            <a:r>
              <a:rPr sz="18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некрозом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(омертвением) </a:t>
            </a:r>
            <a:r>
              <a:rPr sz="1800" spc="-3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кожи.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III-Б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sz="18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некрозом</a:t>
            </a:r>
            <a:r>
              <a:rPr sz="18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(омертвением)</a:t>
            </a:r>
            <a:r>
              <a:rPr sz="18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всех</a:t>
            </a:r>
            <a:r>
              <a:rPr sz="18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4E79"/>
                </a:solidFill>
                <a:latin typeface="Calibri"/>
                <a:cs typeface="Calibri"/>
              </a:rPr>
              <a:t>слоев</a:t>
            </a:r>
            <a:r>
              <a:rPr sz="18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Calibri"/>
                <a:cs typeface="Calibri"/>
              </a:rPr>
              <a:t>кожи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49530" marR="337185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IV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СТЕПЕНЬ</a:t>
            </a:r>
            <a:r>
              <a:rPr sz="20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поражением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не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только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кожи,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но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глубжележащих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тканей </a:t>
            </a:r>
            <a:r>
              <a:rPr sz="2000" spc="-43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(подкожной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клетчатки, 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мышц,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костей)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2400" y="19811"/>
            <a:ext cx="3209925" cy="6838315"/>
            <a:chOff x="152400" y="19811"/>
            <a:chExt cx="3209925" cy="683831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400" y="3642359"/>
              <a:ext cx="3209544" cy="18120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7471" y="3837432"/>
              <a:ext cx="2602611" cy="12237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6972" y="5044438"/>
              <a:ext cx="3204972" cy="18135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2044" y="5239511"/>
              <a:ext cx="2616708" cy="12893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403" y="19811"/>
              <a:ext cx="780288" cy="7802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6031" y="91439"/>
              <a:ext cx="637032" cy="637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14515" y="1022603"/>
            <a:ext cx="2552700" cy="567055"/>
            <a:chOff x="6414515" y="1022603"/>
            <a:chExt cx="2552700" cy="567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4515" y="1022603"/>
              <a:ext cx="1589532" cy="566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5719" y="1022603"/>
              <a:ext cx="1301496" cy="56692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6350" y="2218944"/>
            <a:ext cx="12204700" cy="4645660"/>
            <a:chOff x="-6350" y="2218944"/>
            <a:chExt cx="12204700" cy="4645660"/>
          </a:xfrm>
        </p:grpSpPr>
        <p:sp>
          <p:nvSpPr>
            <p:cNvPr id="7" name="object 7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371" y="2249424"/>
              <a:ext cx="8407908" cy="2977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2218944"/>
              <a:ext cx="7507224" cy="30830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70376" y="2279904"/>
              <a:ext cx="8290559" cy="2862580"/>
            </a:xfrm>
            <a:custGeom>
              <a:avLst/>
              <a:gdLst/>
              <a:ahLst/>
              <a:cxnLst/>
              <a:rect l="l" t="t" r="r" b="b"/>
              <a:pathLst>
                <a:path w="8290559" h="2862579">
                  <a:moveTo>
                    <a:pt x="8290559" y="0"/>
                  </a:moveTo>
                  <a:lnTo>
                    <a:pt x="604393" y="0"/>
                  </a:lnTo>
                  <a:lnTo>
                    <a:pt x="604393" y="1073277"/>
                  </a:lnTo>
                  <a:lnTo>
                    <a:pt x="504698" y="1073277"/>
                  </a:lnTo>
                  <a:lnTo>
                    <a:pt x="504698" y="715518"/>
                  </a:lnTo>
                  <a:lnTo>
                    <a:pt x="0" y="1431036"/>
                  </a:lnTo>
                  <a:lnTo>
                    <a:pt x="504698" y="2146554"/>
                  </a:lnTo>
                  <a:lnTo>
                    <a:pt x="504698" y="1788795"/>
                  </a:lnTo>
                  <a:lnTo>
                    <a:pt x="604393" y="1788795"/>
                  </a:lnTo>
                  <a:lnTo>
                    <a:pt x="604393" y="2862072"/>
                  </a:lnTo>
                  <a:lnTo>
                    <a:pt x="8290559" y="2862072"/>
                  </a:lnTo>
                  <a:lnTo>
                    <a:pt x="8290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0376" y="2279904"/>
              <a:ext cx="8290559" cy="2862580"/>
            </a:xfrm>
            <a:custGeom>
              <a:avLst/>
              <a:gdLst/>
              <a:ahLst/>
              <a:cxnLst/>
              <a:rect l="l" t="t" r="r" b="b"/>
              <a:pathLst>
                <a:path w="8290559" h="2862579">
                  <a:moveTo>
                    <a:pt x="0" y="1431036"/>
                  </a:moveTo>
                  <a:lnTo>
                    <a:pt x="504698" y="715518"/>
                  </a:lnTo>
                  <a:lnTo>
                    <a:pt x="504698" y="1073277"/>
                  </a:lnTo>
                  <a:lnTo>
                    <a:pt x="604393" y="1073277"/>
                  </a:lnTo>
                  <a:lnTo>
                    <a:pt x="604393" y="0"/>
                  </a:lnTo>
                  <a:lnTo>
                    <a:pt x="8290559" y="0"/>
                  </a:lnTo>
                  <a:lnTo>
                    <a:pt x="8290559" y="2862072"/>
                  </a:lnTo>
                  <a:lnTo>
                    <a:pt x="604393" y="2862072"/>
                  </a:lnTo>
                  <a:lnTo>
                    <a:pt x="604393" y="1788795"/>
                  </a:lnTo>
                  <a:lnTo>
                    <a:pt x="504698" y="1788795"/>
                  </a:lnTo>
                  <a:lnTo>
                    <a:pt x="504698" y="2146554"/>
                  </a:lnTo>
                  <a:lnTo>
                    <a:pt x="0" y="1431036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8347" y="2243328"/>
              <a:ext cx="2763011" cy="566927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561201" y="1075766"/>
            <a:ext cx="2240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</a:t>
            </a:r>
            <a:r>
              <a:rPr sz="20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ОЖОГОВ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54397" y="2296744"/>
            <a:ext cx="7117715" cy="2770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ПРАВИЛО</a:t>
            </a:r>
            <a:r>
              <a:rPr sz="20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«ДЕВЯТОК»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Согласно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правилу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«девяток»,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головы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шеи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взрослого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человека</a:t>
            </a:r>
            <a:r>
              <a:rPr sz="20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составляет</a:t>
            </a:r>
            <a:r>
              <a:rPr sz="20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9%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одной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верхней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конечности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9%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туловища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спереди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18%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туловища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сзади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18%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одной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нижней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конечности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18%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промежности</a:t>
            </a:r>
            <a:r>
              <a:rPr sz="20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наружных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половых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органов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1%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всей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поверхности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07263" y="0"/>
            <a:ext cx="3848100" cy="6830695"/>
            <a:chOff x="207263" y="0"/>
            <a:chExt cx="3848100" cy="68306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147" y="790955"/>
              <a:ext cx="3633216" cy="60396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7219" y="986027"/>
              <a:ext cx="3044952" cy="5451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51147" y="2243327"/>
            <a:ext cx="8219440" cy="2473960"/>
            <a:chOff x="3851147" y="2243327"/>
            <a:chExt cx="8219440" cy="24739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1147" y="2275331"/>
              <a:ext cx="8121396" cy="2362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5339" y="2243327"/>
              <a:ext cx="7444740" cy="24734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84675" y="2305811"/>
              <a:ext cx="8002905" cy="2246630"/>
            </a:xfrm>
            <a:custGeom>
              <a:avLst/>
              <a:gdLst/>
              <a:ahLst/>
              <a:cxnLst/>
              <a:rect l="l" t="t" r="r" b="b"/>
              <a:pathLst>
                <a:path w="8002905" h="2246629">
                  <a:moveTo>
                    <a:pt x="8002524" y="0"/>
                  </a:moveTo>
                  <a:lnTo>
                    <a:pt x="833501" y="0"/>
                  </a:lnTo>
                  <a:lnTo>
                    <a:pt x="833501" y="842390"/>
                  </a:lnTo>
                  <a:lnTo>
                    <a:pt x="561594" y="842390"/>
                  </a:lnTo>
                  <a:lnTo>
                    <a:pt x="561594" y="561593"/>
                  </a:lnTo>
                  <a:lnTo>
                    <a:pt x="0" y="1123188"/>
                  </a:lnTo>
                  <a:lnTo>
                    <a:pt x="561594" y="1684782"/>
                  </a:lnTo>
                  <a:lnTo>
                    <a:pt x="561594" y="1403985"/>
                  </a:lnTo>
                  <a:lnTo>
                    <a:pt x="833501" y="1403985"/>
                  </a:lnTo>
                  <a:lnTo>
                    <a:pt x="833501" y="2246376"/>
                  </a:lnTo>
                  <a:lnTo>
                    <a:pt x="8002524" y="2246376"/>
                  </a:lnTo>
                  <a:lnTo>
                    <a:pt x="8002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4675" y="2305811"/>
              <a:ext cx="8002905" cy="2246630"/>
            </a:xfrm>
            <a:custGeom>
              <a:avLst/>
              <a:gdLst/>
              <a:ahLst/>
              <a:cxnLst/>
              <a:rect l="l" t="t" r="r" b="b"/>
              <a:pathLst>
                <a:path w="8002905" h="2246629">
                  <a:moveTo>
                    <a:pt x="0" y="1123188"/>
                  </a:moveTo>
                  <a:lnTo>
                    <a:pt x="561594" y="561593"/>
                  </a:lnTo>
                  <a:lnTo>
                    <a:pt x="561594" y="842390"/>
                  </a:lnTo>
                  <a:lnTo>
                    <a:pt x="833501" y="842390"/>
                  </a:lnTo>
                  <a:lnTo>
                    <a:pt x="833501" y="0"/>
                  </a:lnTo>
                  <a:lnTo>
                    <a:pt x="8002524" y="0"/>
                  </a:lnTo>
                  <a:lnTo>
                    <a:pt x="8002524" y="2246376"/>
                  </a:lnTo>
                  <a:lnTo>
                    <a:pt x="833501" y="2246376"/>
                  </a:lnTo>
                  <a:lnTo>
                    <a:pt x="833501" y="1403985"/>
                  </a:lnTo>
                  <a:lnTo>
                    <a:pt x="561594" y="1403985"/>
                  </a:lnTo>
                  <a:lnTo>
                    <a:pt x="561594" y="1684782"/>
                  </a:lnTo>
                  <a:lnTo>
                    <a:pt x="0" y="1123188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1247" y="2269235"/>
              <a:ext cx="2449068" cy="56692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797044" y="2322068"/>
            <a:ext cx="699960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ПРАВИЛО</a:t>
            </a:r>
            <a:r>
              <a:rPr sz="20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ЛАДОНИ</a:t>
            </a:r>
            <a:endParaRPr sz="2000">
              <a:latin typeface="Calibri"/>
              <a:cs typeface="Calibri"/>
            </a:endParaRPr>
          </a:p>
          <a:p>
            <a:pPr marL="12700" marR="633095" algn="just">
              <a:lnSpc>
                <a:spcPct val="100000"/>
              </a:lnSpc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Способ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ладони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основывается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на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том, что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ладони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взрослого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человека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составляет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приблизительно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1%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общей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поверхности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кожного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покрова.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ограниченных поражениях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ладонью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измеряют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 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ожога,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субтотальных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поражениях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непораженных </a:t>
            </a:r>
            <a:r>
              <a:rPr sz="2000" spc="-43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участков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тела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3088" y="1575816"/>
            <a:ext cx="3695700" cy="3903345"/>
            <a:chOff x="323088" y="1575816"/>
            <a:chExt cx="3695700" cy="39033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" y="1575816"/>
              <a:ext cx="3695700" cy="39029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160" y="1770888"/>
              <a:ext cx="3107436" cy="33147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908547" y="952500"/>
            <a:ext cx="2552700" cy="567055"/>
            <a:chOff x="5908547" y="952500"/>
            <a:chExt cx="2552700" cy="56705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8547" y="952500"/>
              <a:ext cx="1589531" cy="566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9751" y="952500"/>
              <a:ext cx="1301496" cy="566927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054597" y="1005586"/>
            <a:ext cx="2239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ПЛОЩАДЬ</a:t>
            </a:r>
            <a:r>
              <a:rPr sz="2000" spc="-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ОЖОГОВ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983735" y="1537716"/>
            <a:ext cx="8101965" cy="2773680"/>
            <a:chOff x="3983735" y="1537716"/>
            <a:chExt cx="8101965" cy="27736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3735" y="1563624"/>
              <a:ext cx="8049767" cy="2670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6195" y="1537716"/>
              <a:ext cx="7469124" cy="27736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17263" y="1594104"/>
              <a:ext cx="7931150" cy="2554605"/>
            </a:xfrm>
            <a:custGeom>
              <a:avLst/>
              <a:gdLst/>
              <a:ahLst/>
              <a:cxnLst/>
              <a:rect l="l" t="t" r="r" b="b"/>
              <a:pathLst>
                <a:path w="7931150" h="2554604">
                  <a:moveTo>
                    <a:pt x="7930896" y="0"/>
                  </a:moveTo>
                  <a:lnTo>
                    <a:pt x="676021" y="0"/>
                  </a:lnTo>
                  <a:lnTo>
                    <a:pt x="676021" y="1085088"/>
                  </a:lnTo>
                  <a:lnTo>
                    <a:pt x="519049" y="1085088"/>
                  </a:lnTo>
                  <a:lnTo>
                    <a:pt x="519049" y="898144"/>
                  </a:lnTo>
                  <a:lnTo>
                    <a:pt x="0" y="1277112"/>
                  </a:lnTo>
                  <a:lnTo>
                    <a:pt x="519049" y="1656080"/>
                  </a:lnTo>
                  <a:lnTo>
                    <a:pt x="519049" y="1469136"/>
                  </a:lnTo>
                  <a:lnTo>
                    <a:pt x="676021" y="1469136"/>
                  </a:lnTo>
                  <a:lnTo>
                    <a:pt x="676021" y="2554224"/>
                  </a:lnTo>
                  <a:lnTo>
                    <a:pt x="7930896" y="2554224"/>
                  </a:lnTo>
                  <a:lnTo>
                    <a:pt x="793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17263" y="1594104"/>
              <a:ext cx="7931150" cy="2554605"/>
            </a:xfrm>
            <a:custGeom>
              <a:avLst/>
              <a:gdLst/>
              <a:ahLst/>
              <a:cxnLst/>
              <a:rect l="l" t="t" r="r" b="b"/>
              <a:pathLst>
                <a:path w="7931150" h="2554604">
                  <a:moveTo>
                    <a:pt x="0" y="1277112"/>
                  </a:moveTo>
                  <a:lnTo>
                    <a:pt x="519049" y="898144"/>
                  </a:lnTo>
                  <a:lnTo>
                    <a:pt x="519049" y="1085088"/>
                  </a:lnTo>
                  <a:lnTo>
                    <a:pt x="676021" y="1085088"/>
                  </a:lnTo>
                  <a:lnTo>
                    <a:pt x="676021" y="0"/>
                  </a:lnTo>
                  <a:lnTo>
                    <a:pt x="7930896" y="0"/>
                  </a:lnTo>
                  <a:lnTo>
                    <a:pt x="7930896" y="2554224"/>
                  </a:lnTo>
                  <a:lnTo>
                    <a:pt x="676021" y="2554224"/>
                  </a:lnTo>
                  <a:lnTo>
                    <a:pt x="676021" y="1469136"/>
                  </a:lnTo>
                  <a:lnTo>
                    <a:pt x="519049" y="1469136"/>
                  </a:lnTo>
                  <a:lnTo>
                    <a:pt x="519049" y="1656080"/>
                  </a:lnTo>
                  <a:lnTo>
                    <a:pt x="0" y="1277112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72025" y="1610995"/>
            <a:ext cx="709485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720214" indent="-3549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Устранить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воздействие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поражающего фактора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(потушить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горящую</a:t>
            </a:r>
            <a:r>
              <a:rPr sz="2000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одежду).</a:t>
            </a:r>
            <a:endParaRPr sz="2000">
              <a:latin typeface="Calibri"/>
              <a:cs typeface="Calibri"/>
            </a:endParaRPr>
          </a:p>
          <a:p>
            <a:pPr marL="355600" marR="43053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локальных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(площадь менее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10%)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ожогах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I и II степени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оказание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первой помощи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начинают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охлаждения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места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повреждения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холодной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водой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течение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20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минут.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наличии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крупных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пузырей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охлаждать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поврежденный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участок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методом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погружения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его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емкость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холодной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водой.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Наложить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повязку.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72000" y="4258055"/>
            <a:ext cx="7519670" cy="1178560"/>
            <a:chOff x="4572000" y="4258055"/>
            <a:chExt cx="7519670" cy="117856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258055"/>
              <a:ext cx="7519416" cy="117805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15255" y="4338827"/>
              <a:ext cx="7233284" cy="1016635"/>
            </a:xfrm>
            <a:custGeom>
              <a:avLst/>
              <a:gdLst/>
              <a:ahLst/>
              <a:cxnLst/>
              <a:rect l="l" t="t" r="r" b="b"/>
              <a:pathLst>
                <a:path w="7233284" h="1016635">
                  <a:moveTo>
                    <a:pt x="7232904" y="0"/>
                  </a:moveTo>
                  <a:lnTo>
                    <a:pt x="0" y="0"/>
                  </a:lnTo>
                  <a:lnTo>
                    <a:pt x="0" y="1016508"/>
                  </a:lnTo>
                  <a:lnTo>
                    <a:pt x="7232904" y="1016508"/>
                  </a:lnTo>
                  <a:lnTo>
                    <a:pt x="7232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200" y="4303775"/>
              <a:ext cx="2014727" cy="56692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15255" y="4338828"/>
            <a:ext cx="7233284" cy="1016635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ЗАПРЕЩАЕТСЯ: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смазывать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место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ожога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маслом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жиром;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вскрывать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пузыри.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4676" y="862583"/>
            <a:ext cx="10109200" cy="3679190"/>
            <a:chOff x="74676" y="862583"/>
            <a:chExt cx="10109200" cy="367919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1382267"/>
              <a:ext cx="4099560" cy="31592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747" y="1577339"/>
              <a:ext cx="3511296" cy="25709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8199" y="862583"/>
              <a:ext cx="5535167" cy="56692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794250" y="915162"/>
            <a:ext cx="5222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ТЕРМИЧЕСКИХ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ОЖОГАХ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859023" y="1149096"/>
            <a:ext cx="9333230" cy="3535679"/>
            <a:chOff x="2859023" y="1149096"/>
            <a:chExt cx="9333230" cy="35356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9023" y="1175004"/>
              <a:ext cx="9287256" cy="3439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2047" y="1149096"/>
              <a:ext cx="8759952" cy="35356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91027" y="1205484"/>
              <a:ext cx="9170035" cy="3324225"/>
            </a:xfrm>
            <a:custGeom>
              <a:avLst/>
              <a:gdLst/>
              <a:ahLst/>
              <a:cxnLst/>
              <a:rect l="l" t="t" r="r" b="b"/>
              <a:pathLst>
                <a:path w="9170035" h="3324225">
                  <a:moveTo>
                    <a:pt x="9169908" y="0"/>
                  </a:moveTo>
                  <a:lnTo>
                    <a:pt x="627888" y="0"/>
                  </a:lnTo>
                  <a:lnTo>
                    <a:pt x="627888" y="1246504"/>
                  </a:lnTo>
                  <a:lnTo>
                    <a:pt x="483997" y="1246504"/>
                  </a:lnTo>
                  <a:lnTo>
                    <a:pt x="483997" y="1020190"/>
                  </a:lnTo>
                  <a:lnTo>
                    <a:pt x="0" y="1661921"/>
                  </a:lnTo>
                  <a:lnTo>
                    <a:pt x="483997" y="2303653"/>
                  </a:lnTo>
                  <a:lnTo>
                    <a:pt x="483997" y="2077339"/>
                  </a:lnTo>
                  <a:lnTo>
                    <a:pt x="627888" y="2077339"/>
                  </a:lnTo>
                  <a:lnTo>
                    <a:pt x="627888" y="3323843"/>
                  </a:lnTo>
                  <a:lnTo>
                    <a:pt x="9169908" y="3323843"/>
                  </a:lnTo>
                  <a:lnTo>
                    <a:pt x="9169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1027" y="1205484"/>
              <a:ext cx="9170035" cy="3324225"/>
            </a:xfrm>
            <a:custGeom>
              <a:avLst/>
              <a:gdLst/>
              <a:ahLst/>
              <a:cxnLst/>
              <a:rect l="l" t="t" r="r" b="b"/>
              <a:pathLst>
                <a:path w="9170035" h="3324225">
                  <a:moveTo>
                    <a:pt x="0" y="1661921"/>
                  </a:moveTo>
                  <a:lnTo>
                    <a:pt x="483997" y="1020190"/>
                  </a:lnTo>
                  <a:lnTo>
                    <a:pt x="483997" y="1246504"/>
                  </a:lnTo>
                  <a:lnTo>
                    <a:pt x="627888" y="1246504"/>
                  </a:lnTo>
                  <a:lnTo>
                    <a:pt x="627888" y="0"/>
                  </a:lnTo>
                  <a:lnTo>
                    <a:pt x="9169908" y="0"/>
                  </a:lnTo>
                  <a:lnTo>
                    <a:pt x="9169908" y="3323843"/>
                  </a:lnTo>
                  <a:lnTo>
                    <a:pt x="627888" y="3323843"/>
                  </a:lnTo>
                  <a:lnTo>
                    <a:pt x="627888" y="2077339"/>
                  </a:lnTo>
                  <a:lnTo>
                    <a:pt x="483997" y="2077339"/>
                  </a:lnTo>
                  <a:lnTo>
                    <a:pt x="483997" y="2303653"/>
                  </a:lnTo>
                  <a:lnTo>
                    <a:pt x="0" y="1661921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98290" y="1222375"/>
            <a:ext cx="8347709" cy="3227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Если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имеются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вскрывшиеся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пузыри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более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глубокие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повреждения,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необходимо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наложить нетугую повязку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(используя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бинты или чистую сухую 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ткань).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Затем (поверх повязки) приложить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контейнеры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со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льдом,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снегом или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холодной водой.</a:t>
            </a:r>
            <a:endParaRPr sz="2000">
              <a:latin typeface="Calibri"/>
              <a:cs typeface="Calibri"/>
            </a:endParaRPr>
          </a:p>
          <a:p>
            <a:pPr marL="12700" marR="26034" algn="just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 площади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ожога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более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10%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пострадавшего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необходимо уложить,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укрыть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место повреждения чистой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сухой тканью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(например, простынёй, салфеткой)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охладить,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приложив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к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ожоговой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поверхности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(поверх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повязки!)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контейнеры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со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льдом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(холодной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водой,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снегом)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в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течение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20-30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минут.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Вызвать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скорую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медицинскую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помощь,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дать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теплое,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желательно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подсоленное,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питьё.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84803" y="4745735"/>
            <a:ext cx="8807450" cy="1490980"/>
            <a:chOff x="3384803" y="4745735"/>
            <a:chExt cx="8807450" cy="149098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4745735"/>
              <a:ext cx="8807196" cy="149047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0251" y="4829555"/>
              <a:ext cx="8521065" cy="1323340"/>
            </a:xfrm>
            <a:custGeom>
              <a:avLst/>
              <a:gdLst/>
              <a:ahLst/>
              <a:cxnLst/>
              <a:rect l="l" t="t" r="r" b="b"/>
              <a:pathLst>
                <a:path w="8521065" h="1323339">
                  <a:moveTo>
                    <a:pt x="8520684" y="0"/>
                  </a:moveTo>
                  <a:lnTo>
                    <a:pt x="0" y="0"/>
                  </a:lnTo>
                  <a:lnTo>
                    <a:pt x="0" y="1322832"/>
                  </a:lnTo>
                  <a:lnTo>
                    <a:pt x="8520684" y="1322832"/>
                  </a:lnTo>
                  <a:lnTo>
                    <a:pt x="8520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3195" y="4792979"/>
              <a:ext cx="2071116" cy="56692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40252" y="4829555"/>
            <a:ext cx="8521065" cy="1323340"/>
          </a:xfrm>
          <a:prstGeom prst="rect">
            <a:avLst/>
          </a:prstGeom>
          <a:ln w="9144">
            <a:solidFill>
              <a:srgbClr val="C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ЗАПРЕЩАЕТСЯ: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срывать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прилипшую</a:t>
            </a:r>
            <a:r>
              <a:rPr sz="20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к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ране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одежду;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туго</a:t>
            </a:r>
            <a:r>
              <a:rPr sz="2000" spc="-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бинтовать;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34340" algn="l"/>
                <a:tab pos="43497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обрабатывать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смазывать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чем-либо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место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ожога.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53795"/>
            <a:ext cx="9008745" cy="3869690"/>
            <a:chOff x="0" y="653795"/>
            <a:chExt cx="9008745" cy="386969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11223"/>
              <a:ext cx="3162300" cy="31120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395" y="1606295"/>
              <a:ext cx="2648712" cy="25237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3196" y="653795"/>
              <a:ext cx="5535167" cy="56692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619246" y="706627"/>
            <a:ext cx="5222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ТЕРМИЧЕСКИХ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ОЖОГАХ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8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28288" y="2090927"/>
            <a:ext cx="8347075" cy="2778760"/>
            <a:chOff x="3828288" y="2090927"/>
            <a:chExt cx="8347075" cy="27787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28288" y="2121407"/>
              <a:ext cx="8225027" cy="2670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3380" y="2090927"/>
              <a:ext cx="7991856" cy="27782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60292" y="2151887"/>
              <a:ext cx="8107680" cy="2554605"/>
            </a:xfrm>
            <a:custGeom>
              <a:avLst/>
              <a:gdLst/>
              <a:ahLst/>
              <a:cxnLst/>
              <a:rect l="l" t="t" r="r" b="b"/>
              <a:pathLst>
                <a:path w="8107680" h="2554604">
                  <a:moveTo>
                    <a:pt x="8107680" y="0"/>
                  </a:moveTo>
                  <a:lnTo>
                    <a:pt x="413766" y="0"/>
                  </a:lnTo>
                  <a:lnTo>
                    <a:pt x="413766" y="957834"/>
                  </a:lnTo>
                  <a:lnTo>
                    <a:pt x="315087" y="957834"/>
                  </a:lnTo>
                  <a:lnTo>
                    <a:pt x="315087" y="840739"/>
                  </a:lnTo>
                  <a:lnTo>
                    <a:pt x="0" y="1277112"/>
                  </a:lnTo>
                  <a:lnTo>
                    <a:pt x="315087" y="1713484"/>
                  </a:lnTo>
                  <a:lnTo>
                    <a:pt x="315087" y="1596389"/>
                  </a:lnTo>
                  <a:lnTo>
                    <a:pt x="413766" y="1596389"/>
                  </a:lnTo>
                  <a:lnTo>
                    <a:pt x="413766" y="2554224"/>
                  </a:lnTo>
                  <a:lnTo>
                    <a:pt x="8107680" y="2554224"/>
                  </a:lnTo>
                  <a:lnTo>
                    <a:pt x="8107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0292" y="2151887"/>
              <a:ext cx="8107680" cy="2554605"/>
            </a:xfrm>
            <a:custGeom>
              <a:avLst/>
              <a:gdLst/>
              <a:ahLst/>
              <a:cxnLst/>
              <a:rect l="l" t="t" r="r" b="b"/>
              <a:pathLst>
                <a:path w="8107680" h="2554604">
                  <a:moveTo>
                    <a:pt x="0" y="1277112"/>
                  </a:moveTo>
                  <a:lnTo>
                    <a:pt x="315087" y="840739"/>
                  </a:lnTo>
                  <a:lnTo>
                    <a:pt x="315087" y="957834"/>
                  </a:lnTo>
                  <a:lnTo>
                    <a:pt x="413766" y="957834"/>
                  </a:lnTo>
                  <a:lnTo>
                    <a:pt x="413766" y="0"/>
                  </a:lnTo>
                  <a:lnTo>
                    <a:pt x="8107680" y="0"/>
                  </a:lnTo>
                  <a:lnTo>
                    <a:pt x="8107680" y="2554224"/>
                  </a:lnTo>
                  <a:lnTo>
                    <a:pt x="413766" y="2554224"/>
                  </a:lnTo>
                  <a:lnTo>
                    <a:pt x="413766" y="1596389"/>
                  </a:lnTo>
                  <a:lnTo>
                    <a:pt x="315087" y="1596389"/>
                  </a:lnTo>
                  <a:lnTo>
                    <a:pt x="315087" y="1713484"/>
                  </a:lnTo>
                  <a:lnTo>
                    <a:pt x="0" y="1277112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7764" y="2115311"/>
              <a:ext cx="7888224" cy="5669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7764" y="2420111"/>
              <a:ext cx="1164336" cy="566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3772" y="2420111"/>
              <a:ext cx="406908" cy="566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7764" y="3944111"/>
              <a:ext cx="856488" cy="566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5924" y="3944111"/>
              <a:ext cx="5309616" cy="56692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354195" y="2168093"/>
            <a:ext cx="7519034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ОТСУТСТВИИ</a:t>
            </a:r>
            <a:r>
              <a:rPr sz="2000" b="1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СОЗНАНИЯ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НЕОБХОДИМО</a:t>
            </a:r>
            <a:r>
              <a:rPr sz="2000" b="1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ПРОВЕРИТЬ</a:t>
            </a:r>
            <a:r>
              <a:rPr sz="2000" b="1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ПРИЗНАКИ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ЖИЗНИ.</a:t>
            </a:r>
            <a:endParaRPr sz="2000">
              <a:latin typeface="Calibri"/>
              <a:cs typeface="Calibri"/>
            </a:endParaRPr>
          </a:p>
          <a:p>
            <a:pPr marL="12700" marR="90170" algn="just">
              <a:lnSpc>
                <a:spcPct val="100000"/>
              </a:lnSpc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Если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пульс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дыхание сохранены,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следует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перевести пострадавшего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устойчивое боковое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положение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наблюдать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за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его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состоянием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до </a:t>
            </a:r>
            <a:r>
              <a:rPr sz="2000" spc="-4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прибытия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скорой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медицинской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помощи.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ОСТАНОВКЕ</a:t>
            </a:r>
            <a:r>
              <a:rPr sz="2000" b="1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ДЫХАНИЯ </a:t>
            </a: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E79"/>
                </a:solidFill>
                <a:latin typeface="Calibri"/>
                <a:cs typeface="Calibri"/>
              </a:rPr>
              <a:t>КРОВООБРАЩЕНИЯ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приступить</a:t>
            </a:r>
            <a:r>
              <a:rPr sz="2000" spc="-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сердечно-лёгочной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реанимации.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772" y="1232916"/>
            <a:ext cx="9728200" cy="4994275"/>
            <a:chOff x="80772" y="1232916"/>
            <a:chExt cx="9728200" cy="499427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772" y="1232916"/>
              <a:ext cx="4056888" cy="25344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843" y="1427988"/>
              <a:ext cx="3468624" cy="1946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208" y="3290316"/>
              <a:ext cx="3177540" cy="29367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6280" y="3485388"/>
              <a:ext cx="2589275" cy="23484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3295" y="1246632"/>
              <a:ext cx="5535167" cy="566927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19980" y="1299158"/>
            <a:ext cx="52241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ПЕРВАЯ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ПОМОЩЬ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ПРИ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ТЕРМИЧЕСКИХ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ОЖОГАХ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7263" y="0"/>
            <a:ext cx="780415" cy="774700"/>
            <a:chOff x="207263" y="0"/>
            <a:chExt cx="780415" cy="77470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7263" y="0"/>
              <a:ext cx="780287" cy="7741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891" y="65531"/>
              <a:ext cx="637032" cy="637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732" y="58673"/>
            <a:ext cx="5793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ПЕРВАЯ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ПОМОЩЬ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ТЕРМИЧЕСКИХ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ТРАВМАХ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095" y="6777227"/>
            <a:ext cx="12204700" cy="86995"/>
            <a:chOff x="-6095" y="6777227"/>
            <a:chExt cx="12204700" cy="86995"/>
          </a:xfrm>
        </p:grpSpPr>
        <p:sp>
          <p:nvSpPr>
            <p:cNvPr id="4" name="object 4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12192000" y="0"/>
                  </a:moveTo>
                  <a:lnTo>
                    <a:pt x="0" y="0"/>
                  </a:lnTo>
                  <a:lnTo>
                    <a:pt x="0" y="74676"/>
                  </a:lnTo>
                  <a:lnTo>
                    <a:pt x="12192000" y="7467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83323"/>
              <a:ext cx="12192000" cy="74930"/>
            </a:xfrm>
            <a:custGeom>
              <a:avLst/>
              <a:gdLst/>
              <a:ahLst/>
              <a:cxnLst/>
              <a:rect l="l" t="t" r="r" b="b"/>
              <a:pathLst>
                <a:path w="12192000" h="74929">
                  <a:moveTo>
                    <a:pt x="0" y="74676"/>
                  </a:moveTo>
                  <a:lnTo>
                    <a:pt x="12192000" y="746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4676"/>
                  </a:lnTo>
                  <a:close/>
                </a:path>
              </a:pathLst>
            </a:custGeom>
            <a:ln w="12191">
              <a:solidFill>
                <a:srgbClr val="095F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149" y="728472"/>
            <a:ext cx="11954510" cy="1487805"/>
            <a:chOff x="41149" y="728472"/>
            <a:chExt cx="11954510" cy="14878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780288"/>
              <a:ext cx="11853672" cy="14356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9" y="728472"/>
              <a:ext cx="11751564" cy="115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7076" y="810768"/>
              <a:ext cx="11737975" cy="1320165"/>
            </a:xfrm>
            <a:custGeom>
              <a:avLst/>
              <a:gdLst/>
              <a:ahLst/>
              <a:cxnLst/>
              <a:rect l="l" t="t" r="r" b="b"/>
              <a:pathLst>
                <a:path w="11737975" h="1320164">
                  <a:moveTo>
                    <a:pt x="11737848" y="0"/>
                  </a:moveTo>
                  <a:lnTo>
                    <a:pt x="0" y="0"/>
                  </a:lnTo>
                  <a:lnTo>
                    <a:pt x="0" y="857504"/>
                  </a:lnTo>
                  <a:lnTo>
                    <a:pt x="5703951" y="857504"/>
                  </a:lnTo>
                  <a:lnTo>
                    <a:pt x="5703951" y="989838"/>
                  </a:lnTo>
                  <a:lnTo>
                    <a:pt x="5538978" y="989838"/>
                  </a:lnTo>
                  <a:lnTo>
                    <a:pt x="5868924" y="1319784"/>
                  </a:lnTo>
                  <a:lnTo>
                    <a:pt x="6198870" y="989838"/>
                  </a:lnTo>
                  <a:lnTo>
                    <a:pt x="6033897" y="989838"/>
                  </a:lnTo>
                  <a:lnTo>
                    <a:pt x="6033897" y="857504"/>
                  </a:lnTo>
                  <a:lnTo>
                    <a:pt x="11737848" y="857504"/>
                  </a:lnTo>
                  <a:lnTo>
                    <a:pt x="11737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076" y="810768"/>
              <a:ext cx="11737975" cy="1320165"/>
            </a:xfrm>
            <a:custGeom>
              <a:avLst/>
              <a:gdLst/>
              <a:ahLst/>
              <a:cxnLst/>
              <a:rect l="l" t="t" r="r" b="b"/>
              <a:pathLst>
                <a:path w="11737975" h="1320164">
                  <a:moveTo>
                    <a:pt x="0" y="0"/>
                  </a:moveTo>
                  <a:lnTo>
                    <a:pt x="11737848" y="0"/>
                  </a:lnTo>
                  <a:lnTo>
                    <a:pt x="11737848" y="857504"/>
                  </a:lnTo>
                  <a:lnTo>
                    <a:pt x="6033897" y="857504"/>
                  </a:lnTo>
                  <a:lnTo>
                    <a:pt x="6033897" y="989838"/>
                  </a:lnTo>
                  <a:lnTo>
                    <a:pt x="6198870" y="989838"/>
                  </a:lnTo>
                  <a:lnTo>
                    <a:pt x="5868924" y="1319784"/>
                  </a:lnTo>
                  <a:lnTo>
                    <a:pt x="5538978" y="989838"/>
                  </a:lnTo>
                  <a:lnTo>
                    <a:pt x="5703951" y="989838"/>
                  </a:lnTo>
                  <a:lnTo>
                    <a:pt x="5703951" y="857504"/>
                  </a:lnTo>
                  <a:lnTo>
                    <a:pt x="0" y="857504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6" y="752856"/>
              <a:ext cx="4315968" cy="70713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5206" y="823722"/>
            <a:ext cx="1120521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980179" algn="l"/>
              </a:tabLst>
            </a:pPr>
            <a:r>
              <a:rPr sz="2500" spc="-35" dirty="0">
                <a:solidFill>
                  <a:srgbClr val="C00000"/>
                </a:solidFill>
                <a:latin typeface="Calibri"/>
                <a:cs typeface="Calibri"/>
              </a:rPr>
              <a:t>Тепловой</a:t>
            </a:r>
            <a:r>
              <a:rPr sz="25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C00000"/>
                </a:solidFill>
                <a:latin typeface="Calibri"/>
                <a:cs typeface="Calibri"/>
              </a:rPr>
              <a:t>(солнечный)</a:t>
            </a:r>
            <a:r>
              <a:rPr sz="2500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C00000"/>
                </a:solidFill>
                <a:latin typeface="Calibri"/>
                <a:cs typeface="Calibri"/>
              </a:rPr>
              <a:t>удар	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–</a:t>
            </a:r>
            <a:r>
              <a:rPr sz="2500" b="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5" dirty="0">
                <a:solidFill>
                  <a:srgbClr val="1F4E79"/>
                </a:solidFill>
                <a:latin typeface="Calibri"/>
                <a:cs typeface="Calibri"/>
              </a:rPr>
              <a:t>тяжелое</a:t>
            </a:r>
            <a:r>
              <a:rPr sz="2500" b="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5" dirty="0">
                <a:solidFill>
                  <a:srgbClr val="1F4E79"/>
                </a:solidFill>
                <a:latin typeface="Calibri"/>
                <a:cs typeface="Calibri"/>
              </a:rPr>
              <a:t>патологическое</a:t>
            </a:r>
            <a:r>
              <a:rPr sz="2500" b="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состояние,</a:t>
            </a:r>
            <a:r>
              <a:rPr sz="2500" b="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обусловленное </a:t>
            </a:r>
            <a:r>
              <a:rPr sz="2500" b="0" spc="-5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общим</a:t>
            </a:r>
            <a:r>
              <a:rPr sz="2500" b="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перегреванием</a:t>
            </a:r>
            <a:r>
              <a:rPr sz="2500" b="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500" b="0" spc="-5" dirty="0">
                <a:solidFill>
                  <a:srgbClr val="1F4E79"/>
                </a:solidFill>
                <a:latin typeface="Calibri"/>
                <a:cs typeface="Calibri"/>
              </a:rPr>
              <a:t>организма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85188" y="2156459"/>
            <a:ext cx="8665845" cy="4300855"/>
            <a:chOff x="1885188" y="2156459"/>
            <a:chExt cx="8665845" cy="430085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0052" y="2186940"/>
              <a:ext cx="8610600" cy="42092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5188" y="2156459"/>
              <a:ext cx="7357871" cy="43007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25396" y="2217420"/>
              <a:ext cx="8495030" cy="4093845"/>
            </a:xfrm>
            <a:custGeom>
              <a:avLst/>
              <a:gdLst/>
              <a:ahLst/>
              <a:cxnLst/>
              <a:rect l="l" t="t" r="r" b="b"/>
              <a:pathLst>
                <a:path w="8495030" h="4093845">
                  <a:moveTo>
                    <a:pt x="8494776" y="0"/>
                  </a:moveTo>
                  <a:lnTo>
                    <a:pt x="0" y="0"/>
                  </a:lnTo>
                  <a:lnTo>
                    <a:pt x="0" y="4093464"/>
                  </a:lnTo>
                  <a:lnTo>
                    <a:pt x="8494776" y="4093464"/>
                  </a:lnTo>
                  <a:lnTo>
                    <a:pt x="8494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5396" y="2217420"/>
              <a:ext cx="8495030" cy="4093845"/>
            </a:xfrm>
            <a:custGeom>
              <a:avLst/>
              <a:gdLst/>
              <a:ahLst/>
              <a:cxnLst/>
              <a:rect l="l" t="t" r="r" b="b"/>
              <a:pathLst>
                <a:path w="8495030" h="4093845">
                  <a:moveTo>
                    <a:pt x="0" y="4093464"/>
                  </a:moveTo>
                  <a:lnTo>
                    <a:pt x="8494776" y="4093464"/>
                  </a:lnTo>
                  <a:lnTo>
                    <a:pt x="8494776" y="0"/>
                  </a:lnTo>
                  <a:lnTo>
                    <a:pt x="0" y="0"/>
                  </a:lnTo>
                  <a:lnTo>
                    <a:pt x="0" y="4093464"/>
                  </a:lnTo>
                  <a:close/>
                </a:path>
              </a:pathLst>
            </a:custGeom>
            <a:ln w="9144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5304" y="2180844"/>
              <a:ext cx="5414772" cy="5669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05025" y="2233930"/>
            <a:ext cx="697230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94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4E79"/>
                </a:solidFill>
                <a:latin typeface="Calibri"/>
                <a:cs typeface="Calibri"/>
              </a:rPr>
              <a:t>ПРИЗНАКИ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ТЕПЛОВОГО</a:t>
            </a:r>
            <a:r>
              <a:rPr sz="2000" b="1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1F4E79"/>
                </a:solidFill>
                <a:latin typeface="Calibri"/>
                <a:cs typeface="Calibri"/>
              </a:rPr>
              <a:t>(СОЛНЕЧНОГО)</a:t>
            </a:r>
            <a:r>
              <a:rPr sz="20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b="1" spc="-55" dirty="0">
                <a:solidFill>
                  <a:srgbClr val="1F4E79"/>
                </a:solidFill>
                <a:latin typeface="Calibri"/>
                <a:cs typeface="Calibri"/>
              </a:rPr>
              <a:t>УДАРА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прогрессирующее</a:t>
            </a:r>
            <a:r>
              <a:rPr sz="20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повышение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температуры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головная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боль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головокружение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слабость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ослабление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или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отсутствие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пульса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нерегулярное,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неритмичное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дыхание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вплоть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до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его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остановки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spcBef>
                <a:spcPts val="5"/>
              </a:spcBef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тошнота,</a:t>
            </a:r>
            <a:r>
              <a:rPr sz="2000" spc="-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рвота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сухая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горячая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кожа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беспокойство,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раздражительность,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страх,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галлюцинации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расстройство</a:t>
            </a:r>
            <a:r>
              <a:rPr sz="2000" spc="-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речи,</a:t>
            </a:r>
            <a:r>
              <a:rPr sz="20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зрения,</a:t>
            </a:r>
            <a:r>
              <a:rPr sz="20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слуха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двигательное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возбуждение,</a:t>
            </a:r>
            <a:r>
              <a:rPr sz="2000" spc="-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судороги</a:t>
            </a:r>
            <a:endParaRPr sz="2000">
              <a:latin typeface="Calibri"/>
              <a:cs typeface="Calibri"/>
            </a:endParaRPr>
          </a:p>
          <a:p>
            <a:pPr marL="196850" indent="-184785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помрачение</a:t>
            </a:r>
            <a:r>
              <a:rPr sz="2000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4E79"/>
                </a:solidFill>
                <a:latin typeface="Calibri"/>
                <a:cs typeface="Calibri"/>
              </a:rPr>
              <a:t>сознания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вплоть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 до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его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потери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5447" y="15240"/>
            <a:ext cx="779145" cy="780415"/>
            <a:chOff x="155447" y="15240"/>
            <a:chExt cx="779145" cy="78041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447" y="15240"/>
              <a:ext cx="778764" cy="7802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075" y="86867"/>
              <a:ext cx="635508" cy="6370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1562</Words>
  <Application>Microsoft Office PowerPoint</Application>
  <PresentationFormat>Широкоэкранный</PresentationFormat>
  <Paragraphs>209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Times New Roman</vt:lpstr>
      <vt:lpstr>Wingdings</vt:lpstr>
      <vt:lpstr>Office Theme</vt:lpstr>
      <vt:lpstr>ПЕРВАЯ ПОМОЩЬ ПРИ ТЕРМИЧЕСКИХ ТРАВМАХ</vt:lpstr>
      <vt:lpstr>Презентация PowerPoint</vt:lpstr>
      <vt:lpstr>ПЕРВАЯ ПОМОЩЬ ПРИ ТЕРМИЧЕСКИХ ТРАВМАХ</vt:lpstr>
      <vt:lpstr>ПЛОЩАДЬ ОЖОГОВ</vt:lpstr>
      <vt:lpstr>ПЛОЩАДЬ ОЖОГОВ</vt:lpstr>
      <vt:lpstr>ПЕРВАЯ ПОМОЩЬ ПРИ ТЕРМИЧЕСКИХ ОЖОГАХ</vt:lpstr>
      <vt:lpstr>ПЕРВАЯ ПОМОЩЬ ПРИ ТЕРМИЧЕСКИХ ОЖОГАХ</vt:lpstr>
      <vt:lpstr>ПЕРВАЯ ПОМОЩЬ ПРИ ТЕРМИЧЕСКИХ ОЖОГАХ</vt:lpstr>
      <vt:lpstr>Тепловой (солнечный) удар – тяжелое патологическое состояние, обусловленное  общим перегреванием организма</vt:lpstr>
      <vt:lpstr>ПЕРВАЯ ПОМОЩЬ ПРИ ТЕПЛОВОМ (СОЛНЕЧНОМ) УДАРЕ</vt:lpstr>
      <vt:lpstr>ОТМОРОЖЕНИЕ – местное поражение тканей, вызванное воздействием низких температур</vt:lpstr>
      <vt:lpstr>Презентация PowerPoint</vt:lpstr>
      <vt:lpstr>ПЕРВАЯ ПОМОЩЬ ПРИ ТЕРМИЧЕСКИХ ТРАВМАХ</vt:lpstr>
      <vt:lpstr>ОБЩЕЕ ОХЛАЖДЕНИЕ ОРГАНИЗМА (ПЕРЕОХЛАЖДЕНИЕ) – болезненное состояние,  вызванное чрезмерным понижением температуры тела человека (гипотермией)</vt:lpstr>
      <vt:lpstr>СТЕПЕНИ И ПРИЗНАКИ ГИПОТЕРМИИ</vt:lpstr>
      <vt:lpstr>СТЕПЕНИ И ПРИЗНАКИ ГИПОТЕРМИИ</vt:lpstr>
      <vt:lpstr>ПЕРВАЯ ПОМОЩЬ ПРИ ПЕРЕОХЛАЖДЕНИИ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Бычков Василий Анатольевич</dc:creator>
  <cp:lastModifiedBy>Учетная запись Майкрософт</cp:lastModifiedBy>
  <cp:revision>1</cp:revision>
  <dcterms:created xsi:type="dcterms:W3CDTF">2023-06-21T19:38:12Z</dcterms:created>
  <dcterms:modified xsi:type="dcterms:W3CDTF">2023-06-21T19:50:41Z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2023-06-21T00:00:00Z</vt:filetime>
  </property>
</Properties>
</file>