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82" r:id="rId3"/>
    <p:sldId id="283" r:id="rId4"/>
    <p:sldId id="284" r:id="rId5"/>
    <p:sldId id="285" r:id="rId6"/>
    <p:sldId id="258" r:id="rId7"/>
    <p:sldId id="259" r:id="rId8"/>
    <p:sldId id="260" r:id="rId9"/>
    <p:sldId id="261" r:id="rId10"/>
    <p:sldId id="263" r:id="rId11"/>
    <p:sldId id="267" r:id="rId12"/>
    <p:sldId id="286" r:id="rId13"/>
    <p:sldId id="269" r:id="rId14"/>
    <p:sldId id="270" r:id="rId15"/>
    <p:sldId id="272" r:id="rId16"/>
    <p:sldId id="273" r:id="rId17"/>
    <p:sldId id="276" r:id="rId18"/>
    <p:sldId id="277" r:id="rId19"/>
    <p:sldId id="28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79" d="100"/>
          <a:sy n="79" d="100"/>
        </p:scale>
        <p:origin x="102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037C1D8-F58A-44E1-830C-0DC4215336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CD4F38-E632-41EF-B104-3AA0B8DB5E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C7B6E9-2220-4554-9C32-A2B94C31A301}" type="datetimeFigureOut">
              <a:rPr lang="ru-RU"/>
              <a:pPr>
                <a:defRPr/>
              </a:pPr>
              <a:t>10.03.2021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D2E6E840-FA5D-4908-818F-BF6BDCE0D2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E54692DE-9D1F-4828-A28B-D4477A8A5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591C2E-B212-4522-91BF-974BC08B80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BF63BC-9A6F-4050-9185-FE50C82793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2F4E353-DC95-4F78-B7F0-341132E7533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A46028DC-9380-4076-87E8-E930B653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39295-00DC-426C-8A07-9FFAFE8D7701}" type="datetimeFigureOut">
              <a:rPr lang="ru-RU"/>
              <a:pPr>
                <a:defRPr/>
              </a:pPr>
              <a:t>10.03.2021</a:t>
            </a:fld>
            <a:endParaRPr lang="ru-RU" dirty="0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57E0CA77-2DBA-4223-8152-CD36810E9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F452F305-68E7-4E69-8436-32DDBE6AD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46DF6-75FF-4A5C-B3C2-8EB75E80AE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897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EE89ABDB-E1C5-4CF3-AAE8-1E8CD26D7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68AC5-60CB-4945-A720-F56ECCDFCF1B}" type="datetimeFigureOut">
              <a:rPr lang="ru-RU"/>
              <a:pPr>
                <a:defRPr/>
              </a:pPr>
              <a:t>10.03.2021</a:t>
            </a:fld>
            <a:endParaRPr lang="ru-RU" dirty="0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0F0A211C-703B-43AB-B746-5C049122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43802D47-EFB4-44BC-A3C7-DF0D1CB20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5E442-F42E-45D4-977E-D627532227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968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330E48DB-9FC6-4139-8253-88CB5015C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68600-D535-44CB-AC37-AA5F2A40C0E2}" type="datetimeFigureOut">
              <a:rPr lang="ru-RU"/>
              <a:pPr>
                <a:defRPr/>
              </a:pPr>
              <a:t>10.03.2021</a:t>
            </a:fld>
            <a:endParaRPr lang="ru-RU" dirty="0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13E99385-5E16-422B-A2D2-C897C5645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1E055954-F7C5-42B9-ADBC-A9874F1D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42B5F-0CF7-4187-99E1-E9374FA1B4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84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B5617973-86DF-4DAE-A225-4D6D0107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E93B4-3E82-4F43-8CF3-C51748E430BF}" type="datetimeFigureOut">
              <a:rPr lang="ru-RU"/>
              <a:pPr>
                <a:defRPr/>
              </a:pPr>
              <a:t>10.03.2021</a:t>
            </a:fld>
            <a:endParaRPr lang="ru-RU" dirty="0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24D9CAED-EC6D-4054-B0D3-2DBCC7B82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F57FA3A0-11DF-4FA2-B628-E0874E1F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4F08A-8579-4BE3-8D01-D1A6B16737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90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301F203A-BF64-46F9-90B8-66249A94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50F36-E631-4734-8C88-575467C490C9}" type="datetimeFigureOut">
              <a:rPr lang="ru-RU"/>
              <a:pPr>
                <a:defRPr/>
              </a:pPr>
              <a:t>10.03.2021</a:t>
            </a:fld>
            <a:endParaRPr lang="ru-RU" dirty="0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9D6245FB-A509-4ABF-876A-5A2DECC5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01C157A9-A775-478E-86AC-487E857D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7466-AAD1-4D6F-B129-042D5B4AF5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989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:a16="http://schemas.microsoft.com/office/drawing/2014/main" id="{5591E2A3-DFCF-4A53-942A-B1F362C31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124E6-3AFB-4D0A-A091-811413329BE1}" type="datetimeFigureOut">
              <a:rPr lang="ru-RU"/>
              <a:pPr>
                <a:defRPr/>
              </a:pPr>
              <a:t>10.03.2021</a:t>
            </a:fld>
            <a:endParaRPr lang="ru-RU" dirty="0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:a16="http://schemas.microsoft.com/office/drawing/2014/main" id="{8962D645-B08C-4178-B058-1CD08F2DC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>
            <a:extLst>
              <a:ext uri="{FF2B5EF4-FFF2-40B4-BE49-F238E27FC236}">
                <a16:creationId xmlns:a16="http://schemas.microsoft.com/office/drawing/2014/main" id="{664F9B2E-A9FD-4BA4-AA64-77149261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75A83-E55F-435D-A664-415BCBD7E3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883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>
            <a:extLst>
              <a:ext uri="{FF2B5EF4-FFF2-40B4-BE49-F238E27FC236}">
                <a16:creationId xmlns:a16="http://schemas.microsoft.com/office/drawing/2014/main" id="{6EDB0972-41BB-4FE1-B40B-4FCE712DF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6BEC6-A299-4C76-A16A-51D6A27904D7}" type="datetimeFigureOut">
              <a:rPr lang="ru-RU"/>
              <a:pPr>
                <a:defRPr/>
              </a:pPr>
              <a:t>10.03.2021</a:t>
            </a:fld>
            <a:endParaRPr lang="ru-RU" dirty="0"/>
          </a:p>
        </p:txBody>
      </p:sp>
      <p:sp>
        <p:nvSpPr>
          <p:cNvPr id="8" name="Нижний колонтитул 21">
            <a:extLst>
              <a:ext uri="{FF2B5EF4-FFF2-40B4-BE49-F238E27FC236}">
                <a16:creationId xmlns:a16="http://schemas.microsoft.com/office/drawing/2014/main" id="{201413B0-759A-4F07-B96C-E52ECD702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>
            <a:extLst>
              <a:ext uri="{FF2B5EF4-FFF2-40B4-BE49-F238E27FC236}">
                <a16:creationId xmlns:a16="http://schemas.microsoft.com/office/drawing/2014/main" id="{754E5E87-C7D1-45EA-8C2A-E4A05C069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A977A-E247-4DCE-978B-13B9E44F1B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270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>
            <a:extLst>
              <a:ext uri="{FF2B5EF4-FFF2-40B4-BE49-F238E27FC236}">
                <a16:creationId xmlns:a16="http://schemas.microsoft.com/office/drawing/2014/main" id="{2DE44593-8919-458C-87FC-9889C9597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52E5E-B9F9-499A-ABF4-222F0791DEBF}" type="datetimeFigureOut">
              <a:rPr lang="ru-RU"/>
              <a:pPr>
                <a:defRPr/>
              </a:pPr>
              <a:t>10.03.2021</a:t>
            </a:fld>
            <a:endParaRPr lang="ru-RU" dirty="0"/>
          </a:p>
        </p:txBody>
      </p:sp>
      <p:sp>
        <p:nvSpPr>
          <p:cNvPr id="4" name="Нижний колонтитул 21">
            <a:extLst>
              <a:ext uri="{FF2B5EF4-FFF2-40B4-BE49-F238E27FC236}">
                <a16:creationId xmlns:a16="http://schemas.microsoft.com/office/drawing/2014/main" id="{96B53382-68AB-4AEA-A7EB-914DCD1CB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>
            <a:extLst>
              <a:ext uri="{FF2B5EF4-FFF2-40B4-BE49-F238E27FC236}">
                <a16:creationId xmlns:a16="http://schemas.microsoft.com/office/drawing/2014/main" id="{74D4CA74-AF6B-4C6A-8E61-4DA4CFBAD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B73DA-B4C2-4BAB-8735-DA60A67A65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68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>
            <a:extLst>
              <a:ext uri="{FF2B5EF4-FFF2-40B4-BE49-F238E27FC236}">
                <a16:creationId xmlns:a16="http://schemas.microsoft.com/office/drawing/2014/main" id="{9D7506E4-029D-40EF-928B-77DC726E0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B21D7-4EAA-4782-B8E5-ADAC776F2055}" type="datetimeFigureOut">
              <a:rPr lang="ru-RU"/>
              <a:pPr>
                <a:defRPr/>
              </a:pPr>
              <a:t>10.03.2021</a:t>
            </a:fld>
            <a:endParaRPr lang="ru-RU" dirty="0"/>
          </a:p>
        </p:txBody>
      </p:sp>
      <p:sp>
        <p:nvSpPr>
          <p:cNvPr id="3" name="Нижний колонтитул 21">
            <a:extLst>
              <a:ext uri="{FF2B5EF4-FFF2-40B4-BE49-F238E27FC236}">
                <a16:creationId xmlns:a16="http://schemas.microsoft.com/office/drawing/2014/main" id="{61884E8B-0F70-4847-9216-E47BB570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>
            <a:extLst>
              <a:ext uri="{FF2B5EF4-FFF2-40B4-BE49-F238E27FC236}">
                <a16:creationId xmlns:a16="http://schemas.microsoft.com/office/drawing/2014/main" id="{A0D49F04-B20D-4319-B41F-F10A79B27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D1F06-233E-4EF6-94FF-6D92CF7866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887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:a16="http://schemas.microsoft.com/office/drawing/2014/main" id="{40309D36-1DD6-4A78-8BFA-161DC3CA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7A647-E36A-4C45-9198-C08FEE6F1AE3}" type="datetimeFigureOut">
              <a:rPr lang="ru-RU"/>
              <a:pPr>
                <a:defRPr/>
              </a:pPr>
              <a:t>10.03.2021</a:t>
            </a:fld>
            <a:endParaRPr lang="ru-RU" dirty="0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:a16="http://schemas.microsoft.com/office/drawing/2014/main" id="{0EC023D7-264D-4F23-9256-387747539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>
            <a:extLst>
              <a:ext uri="{FF2B5EF4-FFF2-40B4-BE49-F238E27FC236}">
                <a16:creationId xmlns:a16="http://schemas.microsoft.com/office/drawing/2014/main" id="{63A55F6F-A8F3-4475-B9BA-C538A383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0EB1B-49A3-4510-B738-60F5B2A569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65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>
            <a:extLst>
              <a:ext uri="{FF2B5EF4-FFF2-40B4-BE49-F238E27FC236}">
                <a16:creationId xmlns:a16="http://schemas.microsoft.com/office/drawing/2014/main" id="{5E649824-129F-424A-B963-8BC20EF23496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>
            <a:extLst>
              <a:ext uri="{FF2B5EF4-FFF2-40B4-BE49-F238E27FC236}">
                <a16:creationId xmlns:a16="http://schemas.microsoft.com/office/drawing/2014/main" id="{40747F0F-4BA2-4781-9572-57F371912AB7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15">
            <a:extLst>
              <a:ext uri="{FF2B5EF4-FFF2-40B4-BE49-F238E27FC236}">
                <a16:creationId xmlns:a16="http://schemas.microsoft.com/office/drawing/2014/main" id="{3AE5DF3E-9E23-4954-9B17-DD9B8BF180BA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16">
            <a:extLst>
              <a:ext uri="{FF2B5EF4-FFF2-40B4-BE49-F238E27FC236}">
                <a16:creationId xmlns:a16="http://schemas.microsoft.com/office/drawing/2014/main" id="{426BAC48-E896-44F6-9EF9-1393062CD068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9" name="Дата 4">
            <a:extLst>
              <a:ext uri="{FF2B5EF4-FFF2-40B4-BE49-F238E27FC236}">
                <a16:creationId xmlns:a16="http://schemas.microsoft.com/office/drawing/2014/main" id="{756986AA-A260-44E5-87D9-4DDD3008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5F82-A47A-40BF-A5D9-9451A116C817}" type="datetimeFigureOut">
              <a:rPr lang="ru-RU"/>
              <a:pPr>
                <a:defRPr/>
              </a:pPr>
              <a:t>10.03.2021</a:t>
            </a:fld>
            <a:endParaRPr lang="ru-RU" dirty="0"/>
          </a:p>
        </p:txBody>
      </p:sp>
      <p:sp>
        <p:nvSpPr>
          <p:cNvPr id="10" name="Нижний колонтитул 5">
            <a:extLst>
              <a:ext uri="{FF2B5EF4-FFF2-40B4-BE49-F238E27FC236}">
                <a16:creationId xmlns:a16="http://schemas.microsoft.com/office/drawing/2014/main" id="{EB9C7D45-8305-4390-83E6-C8B94057A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>
            <a:extLst>
              <a:ext uri="{FF2B5EF4-FFF2-40B4-BE49-F238E27FC236}">
                <a16:creationId xmlns:a16="http://schemas.microsoft.com/office/drawing/2014/main" id="{9B7B7B91-59E5-4CDA-837D-263EB9FD6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2D1C7EBF-3946-4CA1-AE55-18D87E7812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836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:a16="http://schemas.microsoft.com/office/drawing/2014/main" id="{8E2804AE-EEF2-42EE-A8FE-8FECDB92D278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id="{0A8EAB10-AAB9-4642-ABE8-779BA3F1635B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>
            <a:extLst>
              <a:ext uri="{FF2B5EF4-FFF2-40B4-BE49-F238E27FC236}">
                <a16:creationId xmlns:a16="http://schemas.microsoft.com/office/drawing/2014/main" id="{BAEBADE1-CB44-4674-8166-4C80218242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9" name="Текст 29">
            <a:extLst>
              <a:ext uri="{FF2B5EF4-FFF2-40B4-BE49-F238E27FC236}">
                <a16:creationId xmlns:a16="http://schemas.microsoft.com/office/drawing/2014/main" id="{2655653B-CC57-4916-B885-54DAEFA260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63BA52A5-BE16-4D83-A7A6-3AE25F2C96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F9BAD5-E108-48AC-92BD-57356D61F10D}" type="datetimeFigureOut">
              <a:rPr lang="ru-RU"/>
              <a:pPr>
                <a:defRPr/>
              </a:pPr>
              <a:t>10.03.2021</a:t>
            </a:fld>
            <a:endParaRPr lang="ru-RU" dirty="0"/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:a16="http://schemas.microsoft.com/office/drawing/2014/main" id="{22B58319-2AAE-4C8C-9D65-9C57369F7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4715F58C-B236-4520-A1B0-3401701119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A7D29AE1-7DD4-4746-8E12-740C5E035444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>
            <a:extLst>
              <a:ext uri="{FF2B5EF4-FFF2-40B4-BE49-F238E27FC236}">
                <a16:creationId xmlns:a16="http://schemas.microsoft.com/office/drawing/2014/main" id="{9C905F19-886A-42FC-945F-9C91C928C1F7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24263BD2-9DA9-49AE-8CD6-1CCDEA01037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36682825-150F-4F2D-9D5F-1E5A3112BE6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3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ED0BD6A-0E61-434F-B995-5CF18AB0C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176" y="2060848"/>
            <a:ext cx="7851648" cy="936104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</a:t>
            </a:r>
            <a:endParaRPr lang="ru-RU" sz="3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B9DC13BB-B39D-48ED-BBBD-A0CE62B31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176" y="0"/>
            <a:ext cx="7854696" cy="175260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высшего образования «Красноярский государственный медицинский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 имени профессора В.Ф. Войно-Ясенецкого»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EEA5ED-C23A-4675-8324-9A785B8E889C}"/>
              </a:ext>
            </a:extLst>
          </p:cNvPr>
          <p:cNvSpPr txBox="1"/>
          <p:nvPr/>
        </p:nvSpPr>
        <p:spPr>
          <a:xfrm>
            <a:off x="1187624" y="3212976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Организация хранения и учет огнеопасных и взрывоопасных средств в аптечных организациях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по специальност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и 33.02.01 фармация</a:t>
            </a:r>
            <a:endParaRPr lang="ru-RU" sz="18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229DD9-A9DE-4D47-96B5-77953107C4F0}"/>
              </a:ext>
            </a:extLst>
          </p:cNvPr>
          <p:cNvSpPr txBox="1"/>
          <p:nvPr/>
        </p:nvSpPr>
        <p:spPr>
          <a:xfrm>
            <a:off x="4355976" y="5013176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Трачук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Дамир Андреевич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Казакова Елена Николаевна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AC7B03-26DC-49BD-AFB4-8156899E5299}"/>
              </a:ext>
            </a:extLst>
          </p:cNvPr>
          <p:cNvSpPr txBox="1"/>
          <p:nvPr/>
        </p:nvSpPr>
        <p:spPr>
          <a:xfrm>
            <a:off x="3491880" y="648866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>
            <a:extLst>
              <a:ext uri="{FF2B5EF4-FFF2-40B4-BE49-F238E27FC236}">
                <a16:creationId xmlns:a16="http://schemas.microsoft.com/office/drawing/2014/main" id="{EE706353-FC37-4559-BA93-0DA7FE683816}"/>
              </a:ext>
            </a:extLst>
          </p:cNvPr>
          <p:cNvGrpSpPr>
            <a:grpSpLocks/>
          </p:cNvGrpSpPr>
          <p:nvPr/>
        </p:nvGrpSpPr>
        <p:grpSpPr bwMode="auto">
          <a:xfrm>
            <a:off x="714375" y="500063"/>
            <a:ext cx="8183563" cy="6205537"/>
            <a:chOff x="714375" y="500063"/>
            <a:chExt cx="8183563" cy="6205537"/>
          </a:xfrm>
        </p:grpSpPr>
        <p:pic>
          <p:nvPicPr>
            <p:cNvPr id="11267" name="Picture 2">
              <a:extLst>
                <a:ext uri="{FF2B5EF4-FFF2-40B4-BE49-F238E27FC236}">
                  <a16:creationId xmlns:a16="http://schemas.microsoft.com/office/drawing/2014/main" id="{DDBCFCD6-ACD2-400F-A1FC-184C0AFA03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8" y="2928938"/>
              <a:ext cx="4826000" cy="3776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8" name="TextBox 2">
              <a:extLst>
                <a:ext uri="{FF2B5EF4-FFF2-40B4-BE49-F238E27FC236}">
                  <a16:creationId xmlns:a16="http://schemas.microsoft.com/office/drawing/2014/main" id="{CA6FC96D-7DC2-443C-A7DE-F6E454A40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375" y="500063"/>
              <a:ext cx="7786688" cy="286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Складские помещения для хранения огнеопасных и взрывоопасных лекарственных средств должны быть оборудованы устойчивыми и несгораемыми стеллажами и поддонами, рассчитанных на соответствующую нагрузку. </a:t>
              </a:r>
            </a:p>
            <a:p>
              <a:pPr eaLnBrk="1" hangingPunct="1"/>
              <a:endPara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ru-RU" alt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Стеллажи устанавливаются на расстоянии 25 см от пола и стен, ширина должна быть не более 1м, </a:t>
              </a:r>
              <a:r>
                <a:rPr lang="ru-RU" alt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обортовки</a:t>
              </a:r>
              <a:r>
                <a:rPr lang="ru-RU" alt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менее 25см. Продольные проходы между стеллажами должны быть не менее 1,35м.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8">
            <a:extLst>
              <a:ext uri="{FF2B5EF4-FFF2-40B4-BE49-F238E27FC236}">
                <a16:creationId xmlns:a16="http://schemas.microsoft.com/office/drawing/2014/main" id="{DFE98310-AC48-438B-A897-300282FA7C98}"/>
              </a:ext>
            </a:extLst>
          </p:cNvPr>
          <p:cNvGrpSpPr>
            <a:grpSpLocks/>
          </p:cNvGrpSpPr>
          <p:nvPr/>
        </p:nvGrpSpPr>
        <p:grpSpPr bwMode="auto">
          <a:xfrm>
            <a:off x="357188" y="1000125"/>
            <a:ext cx="8431212" cy="5375275"/>
            <a:chOff x="357188" y="1000125"/>
            <a:chExt cx="8431212" cy="537527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5025B47-3B01-427B-893D-1202AC68783E}"/>
                </a:ext>
              </a:extLst>
            </p:cNvPr>
            <p:cNvSpPr txBox="1"/>
            <p:nvPr/>
          </p:nvSpPr>
          <p:spPr>
            <a:xfrm>
              <a:off x="571500" y="1000125"/>
              <a:ext cx="8001000" cy="3786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После окончания фасовки каждого наименования, помещение тщательно проветривается.</a:t>
              </a:r>
            </a:p>
            <a:p>
              <a:pPr>
                <a:defRPr/>
              </a:pP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складах основного хранения огнеопасных и взрывоопасных средств, снаружи, а так же на дверях каждого помещения хранения и работы с этими средствами и внутри помещения должны быть сделаны несмываемые, ярко  видимые надписи:</a:t>
              </a:r>
            </a:p>
            <a:p>
              <a:pPr marL="895350">
                <a:buFont typeface="Wingdings" pitchFamily="2" charset="2"/>
                <a:buChar char="ü"/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огнеопасно;</a:t>
              </a:r>
            </a:p>
            <a:p>
              <a:pPr marL="895350">
                <a:buFont typeface="Wingdings" pitchFamily="2" charset="2"/>
                <a:buChar char="ü"/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взрывоопасно;</a:t>
              </a:r>
            </a:p>
            <a:p>
              <a:pPr marL="895350">
                <a:buFont typeface="Wingdings" pitchFamily="2" charset="2"/>
                <a:buChar char="ü"/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курить воспрещается;</a:t>
              </a:r>
            </a:p>
            <a:p>
              <a:pPr marL="895350">
                <a:buFont typeface="Wingdings" pitchFamily="2" charset="2"/>
                <a:buChar char="ü"/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случае пожара звонить 01. </a:t>
              </a:r>
            </a:p>
            <a:p>
              <a:pPr marL="895350">
                <a:buFont typeface="Wingdings" pitchFamily="2" charset="2"/>
                <a:buChar char="ü"/>
                <a:defRPr/>
              </a:pPr>
              <a:endParaRPr lang="ru-RU" sz="2000" dirty="0">
                <a:latin typeface="Arial" charset="0"/>
              </a:endParaRPr>
            </a:p>
          </p:txBody>
        </p:sp>
        <p:grpSp>
          <p:nvGrpSpPr>
            <p:cNvPr id="15364" name="Группа 7">
              <a:extLst>
                <a:ext uri="{FF2B5EF4-FFF2-40B4-BE49-F238E27FC236}">
                  <a16:creationId xmlns:a16="http://schemas.microsoft.com/office/drawing/2014/main" id="{1512AEE3-F32D-424C-B4EF-2BECD2E950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188" y="4643438"/>
              <a:ext cx="8431212" cy="1731962"/>
              <a:chOff x="357188" y="4643438"/>
              <a:chExt cx="8431212" cy="1731962"/>
            </a:xfrm>
          </p:grpSpPr>
          <p:pic>
            <p:nvPicPr>
              <p:cNvPr id="15365" name="Picture 2">
                <a:extLst>
                  <a:ext uri="{FF2B5EF4-FFF2-40B4-BE49-F238E27FC236}">
                    <a16:creationId xmlns:a16="http://schemas.microsoft.com/office/drawing/2014/main" id="{906821DE-B749-47DE-BDA6-5C0EA9D62A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188" y="4643438"/>
                <a:ext cx="1595437" cy="17097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66" name="Picture 2">
                <a:extLst>
                  <a:ext uri="{FF2B5EF4-FFF2-40B4-BE49-F238E27FC236}">
                    <a16:creationId xmlns:a16="http://schemas.microsoft.com/office/drawing/2014/main" id="{E3823589-B063-41A0-B948-315C9B8FC23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28875" y="4714875"/>
                <a:ext cx="1597025" cy="1643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67" name="Picture 2">
                <a:extLst>
                  <a:ext uri="{FF2B5EF4-FFF2-40B4-BE49-F238E27FC236}">
                    <a16:creationId xmlns:a16="http://schemas.microsoft.com/office/drawing/2014/main" id="{52468F4B-1B4E-4E7F-974C-818CBBAFDE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4714875"/>
                <a:ext cx="1652588" cy="1660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68" name="Picture 3" descr="C:\Documents and Settings\Masha\Рабочий стол\оген\ppr38.jpg">
                <a:extLst>
                  <a:ext uri="{FF2B5EF4-FFF2-40B4-BE49-F238E27FC236}">
                    <a16:creationId xmlns:a16="http://schemas.microsoft.com/office/drawing/2014/main" id="{A8D9C34B-88FE-4430-BF2D-8BA11D8788A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15125" y="4786313"/>
                <a:ext cx="2073275" cy="150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5FB2C7-B3A0-465A-88DA-89C11024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онгеопасных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взрывоопасных средств ведется в обычном журнале регистрации остаток средств проверяется раз в год, но для этилового спирта ведется отдельный журнал, так как у него существует естественная убыль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FFA92E4-EB3C-41CD-BA06-4A4846FE5E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92" y="1873232"/>
            <a:ext cx="8404015" cy="4784308"/>
          </a:xfrm>
        </p:spPr>
      </p:pic>
    </p:spTree>
    <p:extLst>
      <p:ext uri="{BB962C8B-B14F-4D97-AF65-F5344CB8AC3E}">
        <p14:creationId xmlns:p14="http://schemas.microsoft.com/office/powerpoint/2010/main" val="2855380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71AADB-4B23-4369-8157-B880629B028E}"/>
              </a:ext>
            </a:extLst>
          </p:cNvPr>
          <p:cNvSpPr txBox="1"/>
          <p:nvPr/>
        </p:nvSpPr>
        <p:spPr>
          <a:xfrm>
            <a:off x="928688" y="428625"/>
            <a:ext cx="735806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требования, предъявляемые к условиям хранения огнеопасных и взрывоопасных веществ</a:t>
            </a:r>
          </a:p>
        </p:txBody>
      </p:sp>
      <p:sp>
        <p:nvSpPr>
          <p:cNvPr id="16387" name="TextBox 2">
            <a:extLst>
              <a:ext uri="{FF2B5EF4-FFF2-40B4-BE49-F238E27FC236}">
                <a16:creationId xmlns:a16="http://schemas.microsoft.com/office/drawing/2014/main" id="{76D78F13-6F77-490B-A92E-F2A637D5B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214563"/>
            <a:ext cx="81438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огнеопасных веществ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группе огнеопасных веществ относятся легковоспламеняющиеся вещества, в основном жидкости и легкогорючие вещества.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легковоспламеняющихся и горючих жидкостей должно осуществляться отдельно от других материалов.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нагревания огнеопасных веществ, это должно проводиться на водяных банях или электроплитах с закрытой спиралью.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Хранить в плотно укупоренной, прочной стеклянной или металлической таре, что бы предупредить испарение жидкостей из сосудов.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3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>
            <a:extLst>
              <a:ext uri="{FF2B5EF4-FFF2-40B4-BE49-F238E27FC236}">
                <a16:creationId xmlns:a16="http://schemas.microsoft.com/office/drawing/2014/main" id="{2952CD09-D58B-49CC-BF5D-39A403134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7" y="1052736"/>
            <a:ext cx="785812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Бутыли, баллоны и другие крупные емкости с легковоспламеняющимися и горючими жидкостями должны храниться на полках стеллажей в один ряд по высоте.</a:t>
            </a:r>
          </a:p>
          <a:p>
            <a:pPr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их хранение в несколько рядов по высоте с использованием прокладочных материалов. Так же не допускается складирование этих веществ у отопительных приборов.</a:t>
            </a:r>
          </a:p>
          <a:p>
            <a:pPr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от стеллажа до нагревательного  элемента должно быть не менее 1м.</a:t>
            </a:r>
          </a:p>
          <a:p>
            <a:pPr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бутылей с легковоспламеняющимися и горючими жидкостями должно осуществляться в таре, предохраняемой от удара.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0ED7DD-8510-4D69-832B-5CB318AABD51}"/>
              </a:ext>
            </a:extLst>
          </p:cNvPr>
          <p:cNvSpPr txBox="1"/>
          <p:nvPr/>
        </p:nvSpPr>
        <p:spPr>
          <a:xfrm>
            <a:off x="2000250" y="764704"/>
            <a:ext cx="51435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Спирты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19459" name="TextBox 2">
            <a:extLst>
              <a:ext uri="{FF2B5EF4-FFF2-40B4-BE49-F238E27FC236}">
                <a16:creationId xmlns:a16="http://schemas.microsoft.com/office/drawing/2014/main" id="{6F87B498-3444-4A9D-B8CB-254249FE6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1714500"/>
            <a:ext cx="76438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Спирты в больших количествах хранятся в металлической емкости, которая заполняется не более чем на 75% объема.</a:t>
            </a:r>
          </a:p>
          <a:p>
            <a:pPr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 совместное хранение легковоспламеняющихся  и горючих жидкостей с минеральными кислотами, особенно с серной и азотной, сжатыми газами, легкогорючими веществами, а так же с неорганическими солями, дающие с неорганическими веществами взрывоопасные смеси (калия хлорид, хромат калия, перманганат калия)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6">
            <a:extLst>
              <a:ext uri="{FF2B5EF4-FFF2-40B4-BE49-F238E27FC236}">
                <a16:creationId xmlns:a16="http://schemas.microsoft.com/office/drawing/2014/main" id="{4AADE3B4-BB66-4F41-829C-F139CBE120D9}"/>
              </a:ext>
            </a:extLst>
          </p:cNvPr>
          <p:cNvGrpSpPr>
            <a:grpSpLocks/>
          </p:cNvGrpSpPr>
          <p:nvPr/>
        </p:nvGrpSpPr>
        <p:grpSpPr bwMode="auto">
          <a:xfrm>
            <a:off x="571471" y="764704"/>
            <a:ext cx="8143875" cy="4796102"/>
            <a:chOff x="571472" y="785813"/>
            <a:chExt cx="8143875" cy="479675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4A96BB7-47E7-454F-955C-6E9909A4C43D}"/>
                </a:ext>
              </a:extLst>
            </p:cNvPr>
            <p:cNvSpPr txBox="1"/>
            <p:nvPr/>
          </p:nvSpPr>
          <p:spPr>
            <a:xfrm>
              <a:off x="1428750" y="785813"/>
              <a:ext cx="6215063" cy="462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Эфир медицинский и эфир для наркоза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E008BA5-0F70-4668-9808-43DC2032F197}"/>
                </a:ext>
              </a:extLst>
            </p:cNvPr>
            <p:cNvSpPr txBox="1"/>
            <p:nvPr/>
          </p:nvSpPr>
          <p:spPr>
            <a:xfrm>
              <a:off x="1428750" y="2920593"/>
              <a:ext cx="6215063" cy="462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Кальция гидрохлорид</a:t>
              </a:r>
            </a:p>
          </p:txBody>
        </p:sp>
        <p:grpSp>
          <p:nvGrpSpPr>
            <p:cNvPr id="21509" name="Группа 5">
              <a:extLst>
                <a:ext uri="{FF2B5EF4-FFF2-40B4-BE49-F238E27FC236}">
                  <a16:creationId xmlns:a16="http://schemas.microsoft.com/office/drawing/2014/main" id="{52A88B4D-1891-4482-ABF8-22BA9889B1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472" y="1451957"/>
              <a:ext cx="8143875" cy="4130614"/>
              <a:chOff x="571472" y="1451957"/>
              <a:chExt cx="8143875" cy="4130614"/>
            </a:xfrm>
          </p:grpSpPr>
          <p:sp>
            <p:nvSpPr>
              <p:cNvPr id="21510" name="TextBox 2">
                <a:extLst>
                  <a:ext uri="{FF2B5EF4-FFF2-40B4-BE49-F238E27FC236}">
                    <a16:creationId xmlns:a16="http://schemas.microsoft.com/office/drawing/2014/main" id="{77B8F64A-E904-464A-AB00-E36C507029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472" y="1451957"/>
                <a:ext cx="8143875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Хранят в фабричной упаковке в темном прохладном месте, вдали от огня и нагревательных приборов.</a:t>
                </a:r>
              </a:p>
            </p:txBody>
          </p:sp>
          <p:sp>
            <p:nvSpPr>
              <p:cNvPr id="21511" name="TextBox 4">
                <a:extLst>
                  <a:ext uri="{FF2B5EF4-FFF2-40B4-BE49-F238E27FC236}">
                    <a16:creationId xmlns:a16="http://schemas.microsoft.com/office/drawing/2014/main" id="{E41782D1-B80F-407E-9223-7B9FCC57A5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472" y="3643314"/>
                <a:ext cx="7858125" cy="1939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Он не горюч, но при контакте с жидкими, маслообразными органическими продуктами может вызывать их загорание, а с </a:t>
                </a:r>
                <a:r>
                  <a:rPr lang="en-US" alt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NH3  </a:t>
                </a:r>
                <a:r>
                  <a:rPr lang="ru-RU" alt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солями аммония взрывается, следовательно он должен храниться изолированно.</a:t>
                </a:r>
              </a:p>
              <a:p>
                <a:pPr eaLnBrk="1" hangingPunct="1"/>
                <a:endParaRPr lang="ru-RU" altLang="ru-RU" sz="2000" dirty="0"/>
              </a:p>
              <a:p>
                <a:pPr eaLnBrk="1" hangingPunct="1"/>
                <a:r>
                  <a:rPr lang="ru-RU" altLang="ru-RU" sz="2000" dirty="0"/>
                  <a:t>   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7">
            <a:extLst>
              <a:ext uri="{FF2B5EF4-FFF2-40B4-BE49-F238E27FC236}">
                <a16:creationId xmlns:a16="http://schemas.microsoft.com/office/drawing/2014/main" id="{B217E3DB-6B97-4767-ADB8-C680A2A8888F}"/>
              </a:ext>
            </a:extLst>
          </p:cNvPr>
          <p:cNvGrpSpPr>
            <a:grpSpLocks/>
          </p:cNvGrpSpPr>
          <p:nvPr/>
        </p:nvGrpSpPr>
        <p:grpSpPr bwMode="auto">
          <a:xfrm>
            <a:off x="428625" y="642938"/>
            <a:ext cx="8072438" cy="5653467"/>
            <a:chOff x="428596" y="642918"/>
            <a:chExt cx="8072494" cy="565392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48FE9E4-6202-40B2-A33A-1A9181B5D741}"/>
                </a:ext>
              </a:extLst>
            </p:cNvPr>
            <p:cNvSpPr txBox="1"/>
            <p:nvPr/>
          </p:nvSpPr>
          <p:spPr>
            <a:xfrm>
              <a:off x="1000100" y="642918"/>
              <a:ext cx="7143800" cy="5842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Хранение взрывоопасных веществ</a:t>
              </a:r>
            </a:p>
          </p:txBody>
        </p:sp>
        <p:sp>
          <p:nvSpPr>
            <p:cNvPr id="24580" name="TextBox 2">
              <a:extLst>
                <a:ext uri="{FF2B5EF4-FFF2-40B4-BE49-F238E27FC236}">
                  <a16:creationId xmlns:a16="http://schemas.microsoft.com/office/drawing/2014/main" id="{3C0B072A-6DB7-4639-94A6-6F92805523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596" y="1214422"/>
              <a:ext cx="807249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Вещества этой группы должны храниться в отдельно стоящем складском здании.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92CDEC1-0A26-4C78-8B18-314A120C0611}"/>
                </a:ext>
              </a:extLst>
            </p:cNvPr>
            <p:cNvSpPr txBox="1"/>
            <p:nvPr/>
          </p:nvSpPr>
          <p:spPr>
            <a:xfrm>
              <a:off x="1428728" y="2071784"/>
              <a:ext cx="6429420" cy="5223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Хранение серебра нитрата </a:t>
              </a:r>
            </a:p>
          </p:txBody>
        </p:sp>
        <p:sp>
          <p:nvSpPr>
            <p:cNvPr id="24582" name="TextBox 4">
              <a:extLst>
                <a:ext uri="{FF2B5EF4-FFF2-40B4-BE49-F238E27FC236}">
                  <a16:creationId xmlns:a16="http://schemas.microsoft.com/office/drawing/2014/main" id="{6E3F4C3B-34A0-4CB6-AEFF-49434569B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34" y="2571744"/>
              <a:ext cx="7786742" cy="1631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Хранят в небольших количествах в аптеке- до 50,0 и на складах до 5кг. Хранение необходимо осуществлять изолированно в соответствии с правилами хранения веществ списка А.</a:t>
              </a:r>
            </a:p>
            <a:p>
              <a:pPr eaLnBrk="1" hangingPunct="1"/>
              <a:endParaRPr lang="ru-RU" altLang="ru-RU" sz="2000" dirty="0"/>
            </a:p>
            <a:p>
              <a:pPr eaLnBrk="1" hangingPunct="1"/>
              <a:endParaRPr lang="ru-RU" altLang="ru-RU" sz="20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B9F8C4D-3228-459C-86A7-9F44FE887943}"/>
                </a:ext>
              </a:extLst>
            </p:cNvPr>
            <p:cNvSpPr txBox="1"/>
            <p:nvPr/>
          </p:nvSpPr>
          <p:spPr>
            <a:xfrm>
              <a:off x="1250133" y="3835364"/>
              <a:ext cx="6429420" cy="522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Хранение калия перманганата</a:t>
              </a:r>
            </a:p>
          </p:txBody>
        </p:sp>
        <p:sp>
          <p:nvSpPr>
            <p:cNvPr id="24584" name="TextBox 6">
              <a:extLst>
                <a:ext uri="{FF2B5EF4-FFF2-40B4-BE49-F238E27FC236}">
                  <a16:creationId xmlns:a16="http://schemas.microsoft.com/office/drawing/2014/main" id="{9ABA73DC-8734-4436-8652-9D4471853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34" y="4357694"/>
              <a:ext cx="7929618" cy="1939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взаимодействии с пылью, серой, органическими маслами, эфиром, спиртом, органическими кислотами взрывоопасен.</a:t>
              </a:r>
            </a:p>
            <a:p>
              <a:pPr eaLnBrk="1" hangingPunct="1"/>
              <a:r>
                <a:rPr lang="ru-RU" alt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Хранить его на складах следует в специальном отсеке, в жестяных барабанах, а в аптеках в </a:t>
              </a:r>
              <a:r>
                <a:rPr lang="ru-RU" alt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штангласах</a:t>
              </a:r>
              <a:r>
                <a:rPr lang="ru-RU" alt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 притертыми пробками, отдельно от указанных средств. Не допускается совместное хранение с легковоспламеняющимися и горючими веществами.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>
            <a:extLst>
              <a:ext uri="{FF2B5EF4-FFF2-40B4-BE49-F238E27FC236}">
                <a16:creationId xmlns:a16="http://schemas.microsoft.com/office/drawing/2014/main" id="{982A9ADF-36F4-47A3-84D4-ED7A9D257AF0}"/>
              </a:ext>
            </a:extLst>
          </p:cNvPr>
          <p:cNvGrpSpPr>
            <a:grpSpLocks/>
          </p:cNvGrpSpPr>
          <p:nvPr/>
        </p:nvGrpSpPr>
        <p:grpSpPr bwMode="auto">
          <a:xfrm>
            <a:off x="500063" y="714375"/>
            <a:ext cx="8001000" cy="5153420"/>
            <a:chOff x="500034" y="714356"/>
            <a:chExt cx="8001056" cy="5153872"/>
          </a:xfrm>
        </p:grpSpPr>
        <p:grpSp>
          <p:nvGrpSpPr>
            <p:cNvPr id="25603" name="Группа 5">
              <a:extLst>
                <a:ext uri="{FF2B5EF4-FFF2-40B4-BE49-F238E27FC236}">
                  <a16:creationId xmlns:a16="http://schemas.microsoft.com/office/drawing/2014/main" id="{5A8062EA-6C5E-4624-8A43-0BF03AC996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0034" y="714356"/>
              <a:ext cx="8001056" cy="3300373"/>
              <a:chOff x="500034" y="928670"/>
              <a:chExt cx="7929618" cy="3162163"/>
            </a:xfrm>
          </p:grpSpPr>
          <p:sp>
            <p:nvSpPr>
              <p:cNvPr id="25605" name="TextBox 1">
                <a:extLst>
                  <a:ext uri="{FF2B5EF4-FFF2-40B4-BE49-F238E27FC236}">
                    <a16:creationId xmlns:a16="http://schemas.microsoft.com/office/drawing/2014/main" id="{E72815C8-9396-4111-813D-74D3460963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034" y="1643050"/>
                <a:ext cx="7929618" cy="24477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хранении взрывоопасных веществ следует принимать меры против загрязнения их пылью, которая может служить причиной взрыва. Емкости со взрывоопасными веществами, </a:t>
                </a:r>
                <a:r>
                  <a:rPr lang="ru-RU" alt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штангласы</a:t>
                </a:r>
                <a:r>
                  <a:rPr lang="ru-RU" alt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склянки, жестяные барабаны необходимо плотно закрывать во избежание попадания паров этих веществ в воздух.</a:t>
                </a:r>
              </a:p>
              <a:p>
                <a:pPr eaLnBrk="1" hangingPunct="1"/>
                <a:endParaRPr lang="ru-RU" altLang="ru-RU" sz="2000" dirty="0"/>
              </a:p>
              <a:p>
                <a:pPr eaLnBrk="1" hangingPunct="1"/>
                <a:r>
                  <a:rPr lang="ru-RU" altLang="ru-RU" sz="2000" dirty="0"/>
                  <a:t> </a:t>
                </a:r>
              </a:p>
              <a:p>
                <a:pPr eaLnBrk="1" hangingPunct="1"/>
                <a:endParaRPr lang="ru-RU" altLang="ru-RU" sz="2000" dirty="0"/>
              </a:p>
            </p:txBody>
          </p:sp>
          <p:sp>
            <p:nvSpPr>
              <p:cNvPr id="25606" name="TextBox 2">
                <a:extLst>
                  <a:ext uri="{FF2B5EF4-FFF2-40B4-BE49-F238E27FC236}">
                    <a16:creationId xmlns:a16="http://schemas.microsoft.com/office/drawing/2014/main" id="{22197E51-06A6-4D97-B533-4339E1931A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034" y="928670"/>
                <a:ext cx="7643866" cy="678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Жестяные барабаны и </a:t>
                </a:r>
                <a:r>
                  <a:rPr lang="ru-RU" alt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штангласы</a:t>
                </a:r>
                <a:r>
                  <a:rPr lang="ru-RU" alt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 калием перманганатом своевременно освобождают от пыли, избегая трения.</a:t>
                </a: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F40482-786C-42DE-AEE0-C84554E115C2}"/>
                  </a:ext>
                </a:extLst>
              </p:cNvPr>
              <p:cNvSpPr txBox="1"/>
              <p:nvPr/>
            </p:nvSpPr>
            <p:spPr>
              <a:xfrm>
                <a:off x="857181" y="3322847"/>
                <a:ext cx="7215323" cy="50135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Раствор нитроглицерина</a:t>
                </a:r>
              </a:p>
            </p:txBody>
          </p:sp>
        </p:grpSp>
        <p:sp>
          <p:nvSpPr>
            <p:cNvPr id="25604" name="TextBox 4">
              <a:extLst>
                <a:ext uri="{FF2B5EF4-FFF2-40B4-BE49-F238E27FC236}">
                  <a16:creationId xmlns:a16="http://schemas.microsoft.com/office/drawing/2014/main" id="{B7F9C273-2167-4354-B401-A4CC31137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73" y="3929066"/>
              <a:ext cx="7715304" cy="1939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Хранят в аптеках или на складах в небольших, хорошо укупоренных склянках или металлических сосудах в прохладном темном месте с соблюдением мер предосторожности от огня. Передвигать и отвешивать его следует с особой осторожностью, так как испарение пролитого нитроглицерина угрожает взрывом. Попадание на кожу может вызвать  отравление.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>
            <a:extLst>
              <a:ext uri="{FF2B5EF4-FFF2-40B4-BE49-F238E27FC236}">
                <a16:creationId xmlns:a16="http://schemas.microsoft.com/office/drawing/2014/main" id="{9F2838B6-4A8D-4AF6-A2E7-75CE16CDE2E0}"/>
              </a:ext>
            </a:extLst>
          </p:cNvPr>
          <p:cNvGrpSpPr>
            <a:grpSpLocks/>
          </p:cNvGrpSpPr>
          <p:nvPr/>
        </p:nvGrpSpPr>
        <p:grpSpPr bwMode="auto">
          <a:xfrm>
            <a:off x="571500" y="620687"/>
            <a:ext cx="8072438" cy="1444645"/>
            <a:chOff x="571472" y="620687"/>
            <a:chExt cx="8072494" cy="144435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26F668A-F888-45F3-B36C-A7B167672010}"/>
                </a:ext>
              </a:extLst>
            </p:cNvPr>
            <p:cNvSpPr txBox="1"/>
            <p:nvPr/>
          </p:nvSpPr>
          <p:spPr>
            <a:xfrm>
              <a:off x="1321571" y="620687"/>
              <a:ext cx="6500857" cy="5840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Вывод</a:t>
              </a:r>
              <a:r>
                <a:rPr lang="ru-RU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 </a:t>
              </a:r>
            </a:p>
          </p:txBody>
        </p:sp>
        <p:sp>
          <p:nvSpPr>
            <p:cNvPr id="27652" name="TextBox 2">
              <a:extLst>
                <a:ext uri="{FF2B5EF4-FFF2-40B4-BE49-F238E27FC236}">
                  <a16:creationId xmlns:a16="http://schemas.microsoft.com/office/drawing/2014/main" id="{37D8A119-417D-407E-B228-8A09A5A4D2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72" y="1357298"/>
              <a:ext cx="8072494" cy="707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ходе выполнения  курсовой работы мы рассмотрели и узнали все способы хранения и учета огнеопасных и </a:t>
              </a:r>
              <a:r>
                <a:rPr lang="ru-RU" alt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взоывоопасных</a:t>
              </a:r>
              <a:r>
                <a:rPr lang="ru-RU" alt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средств.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63712B-0BFB-4DFF-A601-85CE7BE10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8520" y="1124744"/>
            <a:ext cx="9065106" cy="6381328"/>
          </a:xfrm>
        </p:spPr>
        <p:txBody>
          <a:bodyPr/>
          <a:lstStyle/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исследования: изучить теоретические аспекты организации хранения и учета огнеопасных и взрывоопасных средств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>
              <a:lnSpc>
                <a:spcPct val="150000"/>
              </a:lnSpc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исследования:</a:t>
            </a:r>
          </a:p>
          <a:p>
            <a:pPr indent="0">
              <a:lnSpc>
                <a:spcPct val="140000"/>
              </a:lnSpc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1. Изучить нормативно-правовую базу, регламентирующую организацию хранения и учета огнеопасных и взрывоопасных средств.</a:t>
            </a:r>
            <a:endParaRPr lang="ru-RU" sz="20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0">
              <a:lnSpc>
                <a:spcPct val="140000"/>
              </a:lnSpc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2. Рассмотреть классификацию огнеопасных и взрывоопасных средств.</a:t>
            </a:r>
            <a:endParaRPr lang="ru-RU" sz="20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0">
              <a:lnSpc>
                <a:spcPct val="140000"/>
              </a:lnSpc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3. Описать правила хранения огнеопасных и взрывоопасных средств, рассмотреть виды взрывоопасных и огнеопасных лекарственных средств в аптеке.</a:t>
            </a:r>
            <a:endParaRPr lang="ru-RU" sz="20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3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DF22AE-CAF1-4B1F-A314-FB2084FB8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89437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 исследования: огнеопасные и взрывоопасные вещества.</a:t>
            </a:r>
          </a:p>
          <a:p>
            <a:pPr indent="450215" algn="just">
              <a:lnSpc>
                <a:spcPct val="150000"/>
              </a:lnSpc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исследования: хранение и учет огнеопасных и взрывоопасных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92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B5EBE9-7F26-4175-BF44-13D37156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" y="836712"/>
            <a:ext cx="7796155" cy="786392"/>
          </a:xfrm>
        </p:spPr>
        <p:txBody>
          <a:bodyPr/>
          <a:lstStyle/>
          <a:p>
            <a:r>
              <a:rPr lang="ru-RU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законы и понятия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8E4F39-D292-4E5C-917C-6A16D5BE3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04" y="1988840"/>
            <a:ext cx="8732260" cy="4320480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810260" algn="l"/>
              </a:tabLs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Федеральный закон от 21.12.1994 №69-ФЗ (ред. от 22.12.2020) «О пожарной безопасности»[1];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810260" algn="l"/>
              </a:tabLs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ППБО 07-91. Правила пожарной безопасности для учреждений здравоохранения (утв. Минздравом СССР 30.08.1991, МВД СССР 30.06.1991) (Приложение к Приказу Минздрава СССР от 30.08.1991 №250) (вместе с «Положением о пожарно-технических комиссиях в учреждениях здравоохранения», «Программой проведения противопожарного инструктажа и занятий по пожарно-техническому минимуму»)[5];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810260" algn="l"/>
              </a:tabLs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Приказ Минздравсоцразвития РФ от 23.08.2010 №706н (ред. от 28.12.2010) «Об утверждении Правил хранения лекарственных средств» [2];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810260" algn="l"/>
              </a:tabLs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Приказ Минздрава РФ  от 13.11.1996 № 377 (ред. от 23.08.2010) «Об утверждении инструкции по организации хранения в аптечных учреждениях различных групп лекарственных средств и изделий медицинского назначения»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16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4EE04F46-146E-4A53-9A21-2382F509E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692696"/>
            <a:ext cx="7772400" cy="5688632"/>
          </a:xfrm>
        </p:spPr>
        <p:txBody>
          <a:bodyPr/>
          <a:lstStyle/>
          <a:p>
            <a:pPr indent="450215" algn="just">
              <a:lnSpc>
                <a:spcPct val="150000"/>
              </a:lnSpc>
              <a:tabLst>
                <a:tab pos="9017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Условия хранения - это совокупность внешних воздействий окружающей среды, связанных с режимом хранения и размещением товаров в хранилище. Основными условиями организации хранения товаров являются: наличие соответствующих помещений для хранения</a:t>
            </a:r>
          </a:p>
          <a:p>
            <a:pPr indent="450215" algn="just">
              <a:lnSpc>
                <a:spcPct val="150000"/>
              </a:lnSpc>
              <a:tabLst>
                <a:tab pos="9017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Режим хранения Различают климатический и санитарно-гигиенический режим хранения.</a:t>
            </a:r>
            <a:endParaRPr lang="ru-RU" sz="18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50215" algn="just">
              <a:lnSpc>
                <a:spcPct val="150000"/>
              </a:lnSpc>
              <a:tabLst>
                <a:tab pos="9017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Требования санитарно-гигиенического режима хранения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61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>
            <a:extLst>
              <a:ext uri="{FF2B5EF4-FFF2-40B4-BE49-F238E27FC236}">
                <a16:creationId xmlns:a16="http://schemas.microsoft.com/office/drawing/2014/main" id="{54625B31-B908-485D-98AA-4AE493B14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916832"/>
            <a:ext cx="785812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одного раза в год должна осуществляться проверка знаний у сотрудников по вопросам порядка обращения и хранения лекарственных средств и ИМН, обладающих огнеопасными и взрывоопасными свойствами, техники безопасности и пожарной безопасности.</a:t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аптечные организации должны иметь первичные средства тушения пожара, в соответствии с требованиями правил пожарной безопасности.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местах хранения огнеопасных и взрывоопасных веществ должны висеть планы эвакуации людей в случае пожара.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EE582D-E727-474E-8F17-2DA6633B5571}"/>
              </a:ext>
            </a:extLst>
          </p:cNvPr>
          <p:cNvSpPr txBox="1"/>
          <p:nvPr/>
        </p:nvSpPr>
        <p:spPr>
          <a:xfrm>
            <a:off x="755576" y="764704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знаний сотрудников и основные требования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87B55A-EF76-4371-B3A0-727016E88E19}"/>
              </a:ext>
            </a:extLst>
          </p:cNvPr>
          <p:cNvSpPr txBox="1"/>
          <p:nvPr/>
        </p:nvSpPr>
        <p:spPr>
          <a:xfrm>
            <a:off x="1000125" y="714375"/>
            <a:ext cx="7215188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взрывоопасных веществ</a:t>
            </a:r>
          </a:p>
        </p:txBody>
      </p:sp>
      <p:grpSp>
        <p:nvGrpSpPr>
          <p:cNvPr id="4" name="Группа 4">
            <a:extLst>
              <a:ext uri="{FF2B5EF4-FFF2-40B4-BE49-F238E27FC236}">
                <a16:creationId xmlns:a16="http://schemas.microsoft.com/office/drawing/2014/main" id="{E10EAC52-02C4-4E1D-BF5C-D658D8A7B623}"/>
              </a:ext>
            </a:extLst>
          </p:cNvPr>
          <p:cNvGrpSpPr>
            <a:grpSpLocks/>
          </p:cNvGrpSpPr>
          <p:nvPr/>
        </p:nvGrpSpPr>
        <p:grpSpPr bwMode="auto">
          <a:xfrm>
            <a:off x="611560" y="2275971"/>
            <a:ext cx="10018936" cy="3867654"/>
            <a:chOff x="714375" y="1847346"/>
            <a:chExt cx="10018936" cy="386765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74269AF-F7F8-461B-92B3-B8D20B72A441}"/>
                </a:ext>
              </a:extLst>
            </p:cNvPr>
            <p:cNvSpPr txBox="1"/>
            <p:nvPr/>
          </p:nvSpPr>
          <p:spPr>
            <a:xfrm>
              <a:off x="2660873" y="1847346"/>
              <a:ext cx="8072438" cy="16319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Взрывчатые вещества: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- нитроглицерин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 Взрывоопасные вещества: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- перманганат калия;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- нитрат серебра.</a:t>
              </a:r>
            </a:p>
          </p:txBody>
        </p:sp>
        <p:pic>
          <p:nvPicPr>
            <p:cNvPr id="7173" name="Picture 2">
              <a:extLst>
                <a:ext uri="{FF2B5EF4-FFF2-40B4-BE49-F238E27FC236}">
                  <a16:creationId xmlns:a16="http://schemas.microsoft.com/office/drawing/2014/main" id="{145AEEEA-DE39-45D1-825F-9E16C395E9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75" y="3929063"/>
              <a:ext cx="1735138" cy="1785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F1EEF6C-BA27-4959-BF15-300EB7E27A0F}"/>
              </a:ext>
            </a:extLst>
          </p:cNvPr>
          <p:cNvSpPr/>
          <p:nvPr/>
        </p:nvSpPr>
        <p:spPr>
          <a:xfrm>
            <a:off x="1120153" y="435397"/>
            <a:ext cx="68322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огнеопасных веществ</a:t>
            </a:r>
          </a:p>
        </p:txBody>
      </p:sp>
      <p:grpSp>
        <p:nvGrpSpPr>
          <p:cNvPr id="4" name="Группа 4">
            <a:extLst>
              <a:ext uri="{FF2B5EF4-FFF2-40B4-BE49-F238E27FC236}">
                <a16:creationId xmlns:a16="http://schemas.microsoft.com/office/drawing/2014/main" id="{D93DA299-8A8F-446F-974E-9912671AD45E}"/>
              </a:ext>
            </a:extLst>
          </p:cNvPr>
          <p:cNvGrpSpPr>
            <a:grpSpLocks/>
          </p:cNvGrpSpPr>
          <p:nvPr/>
        </p:nvGrpSpPr>
        <p:grpSpPr bwMode="auto">
          <a:xfrm>
            <a:off x="214313" y="1000125"/>
            <a:ext cx="8643937" cy="6556375"/>
            <a:chOff x="214313" y="1000125"/>
            <a:chExt cx="8643937" cy="655637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484142D-696E-4222-AC7D-1533BB9FDC26}"/>
                </a:ext>
              </a:extLst>
            </p:cNvPr>
            <p:cNvSpPr txBox="1"/>
            <p:nvPr/>
          </p:nvSpPr>
          <p:spPr>
            <a:xfrm>
              <a:off x="214313" y="1000125"/>
              <a:ext cx="8643937" cy="65563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легковоспламеняющиеся: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спирт и спиртовые растворы;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спиртовые и эфирные настойки;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спиртовые экстракты;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эфир;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скипидар;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молочная кислота;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хлорэтил;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коллодий;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клион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жидкость Новикова;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органические масла;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рентген пленки.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 легкогорючие: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перевязочные материалы; 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сера;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глицерин;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растительные масла;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- лекарственное растительное сырье</a:t>
              </a:r>
              <a:r>
                <a:rPr lang="ru-RU" sz="2000" dirty="0">
                  <a:cs typeface="Arial" pitchFamily="34" charset="0"/>
                </a:rPr>
                <a:t>.</a:t>
              </a:r>
            </a:p>
            <a:p>
              <a:pPr marL="266700" indent="-266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>
                <a:cs typeface="Arial" pitchFamily="34" charset="0"/>
              </a:endParaRPr>
            </a:p>
            <a:p>
              <a:pPr marL="180975" indent="-1809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cs typeface="Arial" pitchFamily="34" charset="0"/>
                </a:rPr>
                <a:t>         </a:t>
              </a:r>
            </a:p>
          </p:txBody>
        </p:sp>
        <p:pic>
          <p:nvPicPr>
            <p:cNvPr id="8197" name="Picture 2">
              <a:extLst>
                <a:ext uri="{FF2B5EF4-FFF2-40B4-BE49-F238E27FC236}">
                  <a16:creationId xmlns:a16="http://schemas.microsoft.com/office/drawing/2014/main" id="{E81F934D-3FBA-4AF4-AE20-53480046A2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875" y="2428875"/>
              <a:ext cx="1595438" cy="1709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278501-DF29-4917-93D2-688D9D3351BC}"/>
              </a:ext>
            </a:extLst>
          </p:cNvPr>
          <p:cNvSpPr txBox="1"/>
          <p:nvPr/>
        </p:nvSpPr>
        <p:spPr>
          <a:xfrm>
            <a:off x="500063" y="500063"/>
            <a:ext cx="7929562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помещениям хранения огнеопасных и взрывоопасных средств</a:t>
            </a:r>
          </a:p>
        </p:txBody>
      </p:sp>
      <p:sp>
        <p:nvSpPr>
          <p:cNvPr id="8195" name="TextBox 2">
            <a:extLst>
              <a:ext uri="{FF2B5EF4-FFF2-40B4-BE49-F238E27FC236}">
                <a16:creationId xmlns:a16="http://schemas.microsoft.com/office/drawing/2014/main" id="{92717536-CAAF-43B5-A13C-74CF53CE4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500188"/>
            <a:ext cx="8643937" cy="23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dirty="0"/>
              <a:t>Помещения для хранения лекарственных средств должны отвечать всем требованиям действующей нормативно-технической документации и лицензирования аптечных организаций.</a:t>
            </a:r>
          </a:p>
          <a:p>
            <a:r>
              <a:rPr lang="ru-RU" dirty="0"/>
              <a:t>Они оснащаются охранными и противопожарными средствами.</a:t>
            </a:r>
          </a:p>
          <a:p>
            <a:r>
              <a:rPr lang="ru-RU" dirty="0"/>
              <a:t>В помещениях для хранения должны поддерживаться определённая температура и влажность воздуха. В каждом помещении размещаются термометр и гигрометр. Проверку температуры и влажности осуществляют не реже одного раза в сутки</a:t>
            </a:r>
            <a:endParaRPr lang="ru-RU" altLang="ru-RU" sz="1900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748</TotalTime>
  <Words>1235</Words>
  <Application>Microsoft Office PowerPoint</Application>
  <PresentationFormat>Экран (4:3)</PresentationFormat>
  <Paragraphs>112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Constantia</vt:lpstr>
      <vt:lpstr>Courier New</vt:lpstr>
      <vt:lpstr>Times New Roman</vt:lpstr>
      <vt:lpstr>Wingdings</vt:lpstr>
      <vt:lpstr>Wingdings 2</vt:lpstr>
      <vt:lpstr>Поток</vt:lpstr>
      <vt:lpstr>КУРСОВАЯ РАБОТА</vt:lpstr>
      <vt:lpstr>Презентация PowerPoint</vt:lpstr>
      <vt:lpstr>Презентация PowerPoint</vt:lpstr>
      <vt:lpstr>Основные законы и понятия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Учет онгеопасных и взрывоопасных средств ведется в обычном журнале регистрации остаток средств проверяется раз в год, но для этилового спирта ведется отдельный журнал, так как у него существует естественная убыль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Nikolavna</cp:lastModifiedBy>
  <cp:revision>66</cp:revision>
  <dcterms:created xsi:type="dcterms:W3CDTF">2009-02-15T15:58:10Z</dcterms:created>
  <dcterms:modified xsi:type="dcterms:W3CDTF">2021-03-10T17:44:40Z</dcterms:modified>
</cp:coreProperties>
</file>