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Отопластика.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Герасимова А.В.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990600"/>
          </a:xfrm>
        </p:spPr>
        <p:txBody>
          <a:bodyPr>
            <a:noAutofit/>
          </a:bodyPr>
          <a:lstStyle/>
          <a:p>
            <a:r>
              <a:rPr lang="ru-RU" sz="1200" dirty="0" smtClean="0"/>
              <a:t>Эмбриология уха. </a:t>
            </a:r>
            <a:r>
              <a:rPr lang="ru-RU" sz="1200" b="1" dirty="0" smtClean="0"/>
              <a:t>(А) В оригинальном описании Гиса в образовании уха в</a:t>
            </a:r>
            <a:br>
              <a:rPr lang="ru-RU" sz="1200" b="1" dirty="0" smtClean="0"/>
            </a:br>
            <a:r>
              <a:rPr lang="ru-RU" sz="1200" dirty="0" smtClean="0"/>
              <a:t>равной степени участвуют первая и вторая жаберные дуги. По его теории, первые три</a:t>
            </a:r>
            <a:br>
              <a:rPr lang="ru-RU" sz="1200" dirty="0" smtClean="0"/>
            </a:br>
            <a:r>
              <a:rPr lang="ru-RU" sz="1200" dirty="0" smtClean="0"/>
              <a:t>бугорка образуются из первой жаберной дуги, а бугорки с четвертого по шестой — из</a:t>
            </a:r>
            <a:br>
              <a:rPr lang="ru-RU" sz="1200" dirty="0" smtClean="0"/>
            </a:br>
            <a:r>
              <a:rPr lang="ru-RU" sz="1200" dirty="0" smtClean="0"/>
              <a:t>второй жаберной дуги. Это разместило бы раздел между первой и второй жаберными</a:t>
            </a:r>
            <a:br>
              <a:rPr lang="ru-RU" sz="1200" dirty="0" smtClean="0"/>
            </a:br>
            <a:r>
              <a:rPr lang="ru-RU" sz="1200" dirty="0" smtClean="0"/>
              <a:t>дугами по ушному бугорку. </a:t>
            </a:r>
            <a:r>
              <a:rPr lang="ru-RU" sz="1200" b="1" dirty="0" smtClean="0"/>
              <a:t>(Б) Современная эмбриологическая теория, предложена</a:t>
            </a:r>
            <a:br>
              <a:rPr lang="ru-RU" sz="1200" b="1" dirty="0" smtClean="0"/>
            </a:br>
            <a:r>
              <a:rPr lang="ru-RU" sz="1200" dirty="0" err="1" smtClean="0"/>
              <a:t>WoodJones</a:t>
            </a:r>
            <a:r>
              <a:rPr lang="ru-RU" sz="1200" dirty="0" smtClean="0"/>
              <a:t> и </a:t>
            </a:r>
            <a:r>
              <a:rPr lang="ru-RU" sz="1200" dirty="0" err="1" smtClean="0"/>
              <a:t>lChuan</a:t>
            </a:r>
            <a:r>
              <a:rPr lang="ru-RU" sz="1200" dirty="0" smtClean="0"/>
              <a:t> [9]. Согласно этой теории, вклад первой жаберной дуги ограничен</a:t>
            </a:r>
            <a:br>
              <a:rPr lang="ru-RU" sz="1200" dirty="0" smtClean="0"/>
            </a:br>
            <a:r>
              <a:rPr lang="ru-RU" sz="1200" dirty="0" err="1" smtClean="0"/>
              <a:t>козелком</a:t>
            </a:r>
            <a:r>
              <a:rPr lang="ru-RU" sz="1200" dirty="0" smtClean="0"/>
              <a:t>, а граница между производными первой и второй жаберных дуг проходит</a:t>
            </a:r>
            <a:br>
              <a:rPr lang="ru-RU" sz="1200" dirty="0" smtClean="0"/>
            </a:br>
            <a:r>
              <a:rPr lang="ru-RU" sz="1200" dirty="0" smtClean="0"/>
              <a:t>вдоль передней и </a:t>
            </a:r>
            <a:r>
              <a:rPr lang="ru-RU" sz="1200" dirty="0" err="1" smtClean="0"/>
              <a:t>межкозелковой</a:t>
            </a:r>
            <a:r>
              <a:rPr lang="ru-RU" sz="1200" dirty="0" smtClean="0"/>
              <a:t> вырезок.</a:t>
            </a:r>
            <a:endParaRPr lang="ru-RU" sz="1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153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8039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Нормальные правое и левое уши. Отмечены </a:t>
            </a:r>
            <a:r>
              <a:rPr lang="ru-RU" sz="1600" dirty="0" err="1" smtClean="0"/>
              <a:t>расстоя</a:t>
            </a:r>
            <a:r>
              <a:rPr lang="ru-RU" sz="1600" dirty="0" smtClean="0"/>
              <a:t>-</a:t>
            </a:r>
            <a:br>
              <a:rPr lang="ru-RU" sz="1600" dirty="0" smtClean="0"/>
            </a:br>
            <a:r>
              <a:rPr lang="ru-RU" sz="1600" dirty="0" err="1" smtClean="0"/>
              <a:t>ния</a:t>
            </a:r>
            <a:r>
              <a:rPr lang="ru-RU" sz="1600" dirty="0" smtClean="0"/>
              <a:t> в миллиметрах от кожи сосцевидного отростка до передней</a:t>
            </a:r>
            <a:br>
              <a:rPr lang="ru-RU" sz="1600" dirty="0" smtClean="0"/>
            </a:br>
            <a:r>
              <a:rPr lang="ru-RU" sz="1600" dirty="0" smtClean="0"/>
              <a:t>поверхности уха на уровне верхушки, средней части и мочки.</a:t>
            </a:r>
            <a:endParaRPr lang="ru-RU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2" y="1939925"/>
            <a:ext cx="49815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Методики сдвигания ушной раковины назад. (А) Техника подшивания ушной</a:t>
            </a:r>
            <a:br>
              <a:rPr lang="ru-RU" sz="1500" dirty="0" smtClean="0"/>
            </a:br>
            <a:r>
              <a:rPr lang="ru-RU" sz="1500" dirty="0" smtClean="0"/>
              <a:t>раковины по </a:t>
            </a:r>
            <a:r>
              <a:rPr lang="ru-RU" sz="1500" dirty="0" err="1" smtClean="0"/>
              <a:t>Furnas</a:t>
            </a:r>
            <a:r>
              <a:rPr lang="ru-RU" sz="1500" dirty="0" smtClean="0"/>
              <a:t> [11]. Показано неправильное подшивание, когда швы на надкостницу</a:t>
            </a:r>
            <a:br>
              <a:rPr lang="ru-RU" sz="1500" dirty="0" smtClean="0"/>
            </a:br>
            <a:r>
              <a:rPr lang="ru-RU" sz="1500" dirty="0" smtClean="0"/>
              <a:t>сосцевидного отростка наложены слишком далеко кпереди и наружный слуховой проход</a:t>
            </a:r>
            <a:br>
              <a:rPr lang="ru-RU" sz="1500" dirty="0" smtClean="0"/>
            </a:br>
            <a:r>
              <a:rPr lang="ru-RU" sz="1500" dirty="0" smtClean="0"/>
              <a:t>пережат. (Б) Правильное наложение швов по методу </a:t>
            </a:r>
            <a:r>
              <a:rPr lang="ru-RU" sz="1500" dirty="0" err="1" smtClean="0"/>
              <a:t>Furnas</a:t>
            </a:r>
            <a:r>
              <a:rPr lang="ru-RU" sz="1500" dirty="0" smtClean="0"/>
              <a:t>. Швы на надкостницу сосце-</a:t>
            </a:r>
            <a:br>
              <a:rPr lang="ru-RU" sz="1500" dirty="0" smtClean="0"/>
            </a:br>
            <a:r>
              <a:rPr lang="ru-RU" sz="1500" dirty="0" smtClean="0"/>
              <a:t>видного отростка наложены достаточно кзади, чтобы обеспечить адекватную коррекцию</a:t>
            </a:r>
            <a:br>
              <a:rPr lang="ru-RU" sz="1500" dirty="0" smtClean="0"/>
            </a:br>
            <a:r>
              <a:rPr lang="ru-RU" sz="1500" dirty="0" smtClean="0"/>
              <a:t>без деформации наружного слухового прохода. (В) Методика латерального лоскута, </a:t>
            </a:r>
            <a:r>
              <a:rPr lang="ru-RU" sz="1500" dirty="0" err="1" smtClean="0"/>
              <a:t>опи</a:t>
            </a:r>
            <a:r>
              <a:rPr lang="ru-RU" sz="1500" dirty="0" smtClean="0"/>
              <a:t>-</a:t>
            </a:r>
            <a:br>
              <a:rPr lang="ru-RU" sz="1500" dirty="0" smtClean="0"/>
            </a:br>
            <a:r>
              <a:rPr lang="ru-RU" sz="1500" dirty="0" smtClean="0"/>
              <a:t>санная </a:t>
            </a:r>
            <a:r>
              <a:rPr lang="ru-RU" sz="1500" dirty="0" err="1" smtClean="0"/>
              <a:t>Spira</a:t>
            </a:r>
            <a:r>
              <a:rPr lang="ru-RU" sz="1500" dirty="0" smtClean="0"/>
              <a:t> и </a:t>
            </a:r>
            <a:r>
              <a:rPr lang="ru-RU" sz="1500" dirty="0" err="1" smtClean="0"/>
              <a:t>Stal</a:t>
            </a:r>
            <a:r>
              <a:rPr lang="ru-RU" sz="1500" dirty="0" smtClean="0"/>
              <a:t> [12]. При этом создается хрящевой лоскут с боковым основанием, ко-</a:t>
            </a:r>
            <a:br>
              <a:rPr lang="ru-RU" sz="1500" dirty="0" smtClean="0"/>
            </a:br>
            <a:r>
              <a:rPr lang="ru-RU" sz="1500" dirty="0" err="1" smtClean="0"/>
              <a:t>торый</a:t>
            </a:r>
            <a:r>
              <a:rPr lang="ru-RU" sz="1500" dirty="0" smtClean="0"/>
              <a:t> подшивается к заднему отделу надкостницы сосцевидного отростка.</a:t>
            </a:r>
            <a:endParaRPr lang="ru-RU" sz="15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80200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Отопластика: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Деформации ушной раковины на протяжении многих</a:t>
            </a:r>
          </a:p>
          <a:p>
            <a:r>
              <a:rPr lang="ru-RU" dirty="0" smtClean="0"/>
              <a:t>лет служили предметом творческого анализа. Определен-</a:t>
            </a:r>
          </a:p>
          <a:p>
            <a:r>
              <a:rPr lang="ru-RU" dirty="0" err="1" smtClean="0"/>
              <a:t>ные</a:t>
            </a:r>
            <a:r>
              <a:rPr lang="ru-RU" dirty="0" smtClean="0"/>
              <a:t> признаки (например, дарвиновские бугорки и </a:t>
            </a:r>
            <a:r>
              <a:rPr lang="ru-RU" dirty="0" err="1" smtClean="0"/>
              <a:t>упло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щенные края ушной раковины) рассматривались как</a:t>
            </a:r>
          </a:p>
          <a:p>
            <a:r>
              <a:rPr lang="ru-RU" dirty="0" smtClean="0"/>
              <a:t>предрасполагающие к криминальному поведению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Деформация, которой посвящена эта глава, в </a:t>
            </a:r>
            <a:r>
              <a:rPr lang="ru-RU" dirty="0" err="1" smtClean="0"/>
              <a:t>действитель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ности</a:t>
            </a:r>
            <a:r>
              <a:rPr lang="ru-RU" dirty="0" smtClean="0"/>
              <a:t>, представляет собой целую группу деформаций, ко-</a:t>
            </a:r>
          </a:p>
          <a:p>
            <a:r>
              <a:rPr lang="ru-RU" dirty="0" err="1" smtClean="0"/>
              <a:t>торые</a:t>
            </a:r>
            <a:r>
              <a:rPr lang="ru-RU" dirty="0" smtClean="0"/>
              <a:t> имеют такое общее внешнее проявление, как</a:t>
            </a:r>
          </a:p>
          <a:p>
            <a:r>
              <a:rPr lang="ru-RU" dirty="0" smtClean="0"/>
              <a:t>оттопыренное ухо. Это может быть следствием </a:t>
            </a:r>
            <a:r>
              <a:rPr lang="ru-RU" dirty="0" err="1" smtClean="0"/>
              <a:t>классиче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ского</a:t>
            </a:r>
            <a:r>
              <a:rPr lang="ru-RU" dirty="0" smtClean="0"/>
              <a:t> отсутствия </a:t>
            </a:r>
            <a:r>
              <a:rPr lang="ru-RU" dirty="0" err="1" smtClean="0"/>
              <a:t>противозавитка</a:t>
            </a:r>
            <a:r>
              <a:rPr lang="ru-RU" dirty="0" smtClean="0"/>
              <a:t>, избыточного выступа-</a:t>
            </a:r>
          </a:p>
          <a:p>
            <a:r>
              <a:rPr lang="ru-RU" dirty="0" err="1" smtClean="0"/>
              <a:t>ния</a:t>
            </a:r>
            <a:r>
              <a:rPr lang="ru-RU" dirty="0" smtClean="0"/>
              <a:t> ушной раковины или сочетания этих деформаций.</a:t>
            </a:r>
          </a:p>
          <a:p>
            <a:r>
              <a:rPr lang="ru-RU" dirty="0" smtClean="0"/>
              <a:t>Реже деформация усугубляется наличием закрученной</a:t>
            </a:r>
          </a:p>
          <a:p>
            <a:r>
              <a:rPr lang="ru-RU" dirty="0" smtClean="0"/>
              <a:t>или оттопыренной мочки уха.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Отопластика: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Методики восстановления нормального соотношения</a:t>
            </a:r>
          </a:p>
          <a:p>
            <a:r>
              <a:rPr lang="ru-RU" dirty="0" smtClean="0"/>
              <a:t>ушной раковины с кожей волосистой части головы и под-</a:t>
            </a:r>
          </a:p>
          <a:p>
            <a:r>
              <a:rPr lang="ru-RU" dirty="0" smtClean="0"/>
              <a:t>лежащим сосцевидным отростком описывались с XIX</a:t>
            </a:r>
          </a:p>
          <a:p>
            <a:r>
              <a:rPr lang="ru-RU" dirty="0" smtClean="0"/>
              <a:t>века. Первое описание отопластики было дано </a:t>
            </a:r>
            <a:r>
              <a:rPr lang="ru-RU" dirty="0" err="1" smtClean="0"/>
              <a:t>Ely</a:t>
            </a:r>
            <a:r>
              <a:rPr lang="ru-RU" dirty="0" smtClean="0"/>
              <a:t>, </a:t>
            </a:r>
            <a:r>
              <a:rPr lang="ru-RU" dirty="0" err="1" smtClean="0"/>
              <a:t>кото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рый</a:t>
            </a:r>
            <a:r>
              <a:rPr lang="ru-RU" dirty="0" smtClean="0"/>
              <a:t> уменьшал выступающее ухо, выполняя сквозное </a:t>
            </a:r>
            <a:r>
              <a:rPr lang="ru-RU" dirty="0" err="1" smtClean="0"/>
              <a:t>ис</a:t>
            </a:r>
            <a:r>
              <a:rPr lang="ru-RU" dirty="0" smtClean="0"/>
              <a:t>-</a:t>
            </a:r>
          </a:p>
          <a:p>
            <a:r>
              <a:rPr lang="ru-RU" dirty="0" smtClean="0"/>
              <a:t>сечение участка уха, состоящего из кожи передней</a:t>
            </a:r>
          </a:p>
          <a:p>
            <a:r>
              <a:rPr lang="ru-RU" dirty="0" smtClean="0"/>
              <a:t>поверхности, хряща и кожи задней поверхности [1].</a:t>
            </a:r>
          </a:p>
          <a:p>
            <a:r>
              <a:rPr lang="ru-RU" dirty="0" smtClean="0"/>
              <a:t>Позднее были предложены сходные методики (</a:t>
            </a:r>
            <a:r>
              <a:rPr lang="ru-RU" dirty="0" err="1" smtClean="0"/>
              <a:t>Haug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Monks</a:t>
            </a:r>
            <a:r>
              <a:rPr lang="ru-RU" dirty="0" smtClean="0"/>
              <a:t>, </a:t>
            </a:r>
            <a:r>
              <a:rPr lang="ru-RU" dirty="0" err="1" smtClean="0"/>
              <a:t>Joseph</a:t>
            </a:r>
            <a:r>
              <a:rPr lang="ru-RU" dirty="0" smtClean="0"/>
              <a:t>, </a:t>
            </a:r>
            <a:r>
              <a:rPr lang="ru-RU" dirty="0" err="1" smtClean="0"/>
              <a:t>Ballenger</a:t>
            </a:r>
            <a:r>
              <a:rPr lang="ru-RU" dirty="0" smtClean="0"/>
              <a:t> и </a:t>
            </a:r>
            <a:r>
              <a:rPr lang="ru-RU" dirty="0" err="1" smtClean="0"/>
              <a:t>Ballenger</a:t>
            </a:r>
            <a:r>
              <a:rPr lang="ru-RU" dirty="0" smtClean="0"/>
              <a:t>), в которых </a:t>
            </a:r>
            <a:r>
              <a:rPr lang="ru-RU" dirty="0" err="1" smtClean="0"/>
              <a:t>исполь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зовался</a:t>
            </a:r>
            <a:r>
              <a:rPr lang="ru-RU" dirty="0" smtClean="0"/>
              <a:t> редукционный подход к отопластике, то есть</a:t>
            </a:r>
          </a:p>
          <a:p>
            <a:r>
              <a:rPr lang="ru-RU" dirty="0" smtClean="0"/>
              <a:t>удаление кожи и хряща.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Отопластика: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1910 году </a:t>
            </a:r>
            <a:r>
              <a:rPr lang="ru-RU" dirty="0" err="1" smtClean="0"/>
              <a:t>Luckett</a:t>
            </a:r>
            <a:r>
              <a:rPr lang="ru-RU" dirty="0" smtClean="0"/>
              <a:t> справедливо считал причиной</a:t>
            </a:r>
          </a:p>
          <a:p>
            <a:r>
              <a:rPr lang="ru-RU" dirty="0" smtClean="0"/>
              <a:t>классической лопоухости отсутствие </a:t>
            </a:r>
            <a:r>
              <a:rPr lang="ru-RU" dirty="0" err="1" smtClean="0"/>
              <a:t>противозавитковой</a:t>
            </a:r>
            <a:endParaRPr lang="ru-RU" dirty="0" smtClean="0"/>
          </a:p>
          <a:p>
            <a:r>
              <a:rPr lang="ru-RU" dirty="0" smtClean="0"/>
              <a:t>складки. Это открытие, в свете анатомического подхода</a:t>
            </a:r>
          </a:p>
          <a:p>
            <a:r>
              <a:rPr lang="ru-RU" dirty="0" smtClean="0"/>
              <a:t>к коррекции дефекта, позволило ему и последующим</a:t>
            </a:r>
          </a:p>
          <a:p>
            <a:r>
              <a:rPr lang="ru-RU" dirty="0" smtClean="0"/>
              <a:t>авторам разработать правильные подходы. Ранние </a:t>
            </a:r>
            <a:r>
              <a:rPr lang="ru-RU" dirty="0" err="1" smtClean="0"/>
              <a:t>мето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дики включали рассечение ушного хряща спереди и сзади</a:t>
            </a:r>
          </a:p>
          <a:p>
            <a:r>
              <a:rPr lang="ru-RU" dirty="0" smtClean="0"/>
              <a:t>от предполагаемого места расположения </a:t>
            </a:r>
            <a:r>
              <a:rPr lang="ru-RU" dirty="0" err="1" smtClean="0"/>
              <a:t>противозавитка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Luckett</a:t>
            </a:r>
            <a:r>
              <a:rPr lang="ru-RU" dirty="0" smtClean="0"/>
              <a:t> предложил полулунное иссечение кожи и хряща в</a:t>
            </a:r>
          </a:p>
          <a:p>
            <a:r>
              <a:rPr lang="ru-RU" dirty="0" smtClean="0"/>
              <a:t>месте намеченного </a:t>
            </a:r>
            <a:r>
              <a:rPr lang="ru-RU" dirty="0" err="1" smtClean="0"/>
              <a:t>противозавитка</a:t>
            </a:r>
            <a:r>
              <a:rPr lang="ru-RU" dirty="0" smtClean="0"/>
              <a:t>. Остававшиеся края</a:t>
            </a:r>
          </a:p>
          <a:p>
            <a:r>
              <a:rPr lang="ru-RU" dirty="0" smtClean="0"/>
              <a:t>хряща затем сшивались. Техника </a:t>
            </a:r>
            <a:r>
              <a:rPr lang="ru-RU" dirty="0" err="1" smtClean="0"/>
              <a:t>Becker</a:t>
            </a:r>
            <a:r>
              <a:rPr lang="ru-RU" dirty="0" smtClean="0"/>
              <a:t> также включала</a:t>
            </a:r>
          </a:p>
          <a:p>
            <a:r>
              <a:rPr lang="ru-RU" dirty="0" smtClean="0"/>
              <a:t>передний и задний разрезы вокруг намеченного </a:t>
            </a:r>
            <a:r>
              <a:rPr lang="ru-RU" dirty="0" err="1" smtClean="0"/>
              <a:t>противоза</a:t>
            </a:r>
            <a:r>
              <a:rPr lang="ru-RU" dirty="0" smtClean="0"/>
              <a:t>-</a:t>
            </a:r>
          </a:p>
          <a:p>
            <a:r>
              <a:rPr lang="ru-RU" dirty="0" smtClean="0"/>
              <a:t>витка. Затем он формировал новый </a:t>
            </a:r>
            <a:r>
              <a:rPr lang="ru-RU" dirty="0" err="1" smtClean="0"/>
              <a:t>противозавиток</a:t>
            </a:r>
            <a:r>
              <a:rPr lang="ru-RU" dirty="0" smtClean="0"/>
              <a:t> с по-</a:t>
            </a:r>
          </a:p>
          <a:p>
            <a:r>
              <a:rPr lang="ru-RU" dirty="0" smtClean="0"/>
              <a:t>мощью фиксирующих швов [4]. Дальнейшее изменение</a:t>
            </a:r>
          </a:p>
          <a:p>
            <a:r>
              <a:rPr lang="ru-RU" dirty="0" smtClean="0"/>
              <a:t>прослеживается в технике </a:t>
            </a:r>
            <a:r>
              <a:rPr lang="ru-RU" dirty="0" err="1" smtClean="0"/>
              <a:t>Converse</a:t>
            </a:r>
            <a:r>
              <a:rPr lang="ru-RU" dirty="0" smtClean="0"/>
              <a:t>, где за передним и зад-</a:t>
            </a:r>
          </a:p>
          <a:p>
            <a:r>
              <a:rPr lang="ru-RU" dirty="0" smtClean="0"/>
              <a:t>ним разрезами следовало сшивание </a:t>
            </a:r>
            <a:r>
              <a:rPr lang="ru-RU" dirty="0" err="1" smtClean="0"/>
              <a:t>противозавиткового</a:t>
            </a:r>
            <a:endParaRPr lang="ru-RU" dirty="0" smtClean="0"/>
          </a:p>
          <a:p>
            <a:r>
              <a:rPr lang="ru-RU" dirty="0" smtClean="0"/>
              <a:t>сегмента в форме туннеля [5].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Отопластика: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Акцент в современных методиках делается на том, что-</a:t>
            </a:r>
          </a:p>
          <a:p>
            <a:r>
              <a:rPr lang="ru-RU" dirty="0" smtClean="0"/>
              <a:t>бы не было заметно следов выполненной операции. Надо</a:t>
            </a:r>
          </a:p>
          <a:p>
            <a:r>
              <a:rPr lang="ru-RU" dirty="0" smtClean="0"/>
              <a:t>стремиться к тому, чтобы не были видны края хряща, а</a:t>
            </a:r>
          </a:p>
          <a:p>
            <a:r>
              <a:rPr lang="ru-RU" dirty="0" smtClean="0"/>
              <a:t>ухо было гладким, привлекательным, и </a:t>
            </a:r>
            <a:r>
              <a:rPr lang="ru-RU" dirty="0" err="1" smtClean="0"/>
              <a:t>пропорциональ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ным</a:t>
            </a:r>
            <a:r>
              <a:rPr lang="ru-RU" dirty="0" smtClean="0"/>
              <a:t> черепу. После обсуждения прикладной анатомии и</a:t>
            </a:r>
          </a:p>
          <a:p>
            <a:r>
              <a:rPr lang="ru-RU" dirty="0" smtClean="0"/>
              <a:t>эмбриологии мы выделим два основных подхода к ото-</a:t>
            </a:r>
          </a:p>
          <a:p>
            <a:r>
              <a:rPr lang="ru-RU" dirty="0" smtClean="0"/>
              <a:t>пластике — сшивание хряща и формование хряща — и</a:t>
            </a:r>
          </a:p>
          <a:p>
            <a:r>
              <a:rPr lang="ru-RU" dirty="0" smtClean="0"/>
              <a:t>множество разработанных вариаций обеих техник.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Отопластика: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81220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857916" cy="427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Артериальное кровоснабжение наружного уха.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44687"/>
            <a:ext cx="7315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Нервы к наружному уху.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7" y="1325562"/>
            <a:ext cx="6410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</TotalTime>
  <Words>424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Отопластика.</vt:lpstr>
      <vt:lpstr>Отопластика:</vt:lpstr>
      <vt:lpstr>Отопластика:</vt:lpstr>
      <vt:lpstr>Отопластика:</vt:lpstr>
      <vt:lpstr>Отопластика:</vt:lpstr>
      <vt:lpstr>Отопластика:</vt:lpstr>
      <vt:lpstr>Слайд 7</vt:lpstr>
      <vt:lpstr>Артериальное кровоснабжение наружного уха.</vt:lpstr>
      <vt:lpstr>Нервы к наружному уху.</vt:lpstr>
      <vt:lpstr>Эмбриология уха. (А) В оригинальном описании Гиса в образовании уха в равной степени участвуют первая и вторая жаберные дуги. По его теории, первые три бугорка образуются из первой жаберной дуги, а бугорки с четвертого по шестой — из второй жаберной дуги. Это разместило бы раздел между первой и второй жаберными дугами по ушному бугорку. (Б) Современная эмбриологическая теория, предложена WoodJones и lChuan [9]. Согласно этой теории, вклад первой жаберной дуги ограничен козелком, а граница между производными первой и второй жаберных дуг проходит вдоль передней и межкозелковой вырезок.</vt:lpstr>
      <vt:lpstr>Нормальные правое и левое уши. Отмечены расстоя- ния в миллиметрах от кожи сосцевидного отростка до передней поверхности уха на уровне верхушки, средней части и мочки.</vt:lpstr>
      <vt:lpstr>Методики сдвигания ушной раковины назад. (А) Техника подшивания ушной раковины по Furnas [11]. Показано неправильное подшивание, когда швы на надкостницу сосцевидного отростка наложены слишком далеко кпереди и наружный слуховой проход пережат. (Б) Правильное наложение швов по методу Furnas. Швы на надкостницу сосце- видного отростка наложены достаточно кзади, чтобы обеспечить адекватную коррекцию без деформации наружного слухового прохода. (В) Методика латерального лоскута, опи- санная Spira и Stal [12]. При этом создается хрящевой лоскут с боковым основанием, ко- торый подшивается к заднему отделу надкостницы сосцевидного отростка.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Отопластика.</dc:title>
  <dc:creator>Антон</dc:creator>
  <cp:lastModifiedBy>Антон</cp:lastModifiedBy>
  <cp:revision>3</cp:revision>
  <dcterms:created xsi:type="dcterms:W3CDTF">2018-10-17T04:55:54Z</dcterms:created>
  <dcterms:modified xsi:type="dcterms:W3CDTF">2018-10-17T05:18:05Z</dcterms:modified>
</cp:coreProperties>
</file>