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4"/>
  </p:sldMasterIdLst>
  <p:notesMasterIdLst>
    <p:notesMasterId r:id="rId32"/>
  </p:notesMasterIdLst>
  <p:handoutMasterIdLst>
    <p:handoutMasterId r:id="rId33"/>
  </p:handoutMasterIdLst>
  <p:sldIdLst>
    <p:sldId id="256" r:id="rId5"/>
    <p:sldId id="257" r:id="rId6"/>
    <p:sldId id="258" r:id="rId7"/>
    <p:sldId id="284" r:id="rId8"/>
    <p:sldId id="316" r:id="rId9"/>
    <p:sldId id="324" r:id="rId10"/>
    <p:sldId id="314" r:id="rId11"/>
    <p:sldId id="289" r:id="rId12"/>
    <p:sldId id="288" r:id="rId13"/>
    <p:sldId id="292" r:id="rId14"/>
    <p:sldId id="310" r:id="rId15"/>
    <p:sldId id="311" r:id="rId16"/>
    <p:sldId id="312" r:id="rId17"/>
    <p:sldId id="294" r:id="rId18"/>
    <p:sldId id="313" r:id="rId19"/>
    <p:sldId id="325" r:id="rId20"/>
    <p:sldId id="321" r:id="rId21"/>
    <p:sldId id="305" r:id="rId22"/>
    <p:sldId id="322" r:id="rId23"/>
    <p:sldId id="306" r:id="rId24"/>
    <p:sldId id="323" r:id="rId25"/>
    <p:sldId id="308" r:id="rId26"/>
    <p:sldId id="309" r:id="rId27"/>
    <p:sldId id="315" r:id="rId28"/>
    <p:sldId id="301" r:id="rId29"/>
    <p:sldId id="261" r:id="rId30"/>
    <p:sldId id="263" r:id="rId31"/>
  </p:sldIdLst>
  <p:sldSz cx="12192000" cy="6858000"/>
  <p:notesSz cx="6858000" cy="9144000"/>
  <p:defaultTextStyle>
    <a:defPPr>
      <a:defRPr lang="ru-RU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anose="020E0502030303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2E0C1F"/>
    <a:srgbClr val="903163"/>
    <a:srgbClr val="E1E1E1"/>
    <a:srgbClr val="AA2C71"/>
    <a:srgbClr val="A62C6F"/>
    <a:srgbClr val="F9E7F1"/>
    <a:srgbClr val="852359"/>
    <a:srgbClr val="969F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0" autoAdjust="0"/>
    <p:restoredTop sz="86523" autoAdjust="0"/>
  </p:normalViewPr>
  <p:slideViewPr>
    <p:cSldViewPr snapToGrid="0">
      <p:cViewPr varScale="1">
        <p:scale>
          <a:sx n="64" d="100"/>
          <a:sy n="64" d="100"/>
        </p:scale>
        <p:origin x="110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944"/>
    </p:cViewPr>
  </p:sorterViewPr>
  <p:notesViewPr>
    <p:cSldViewPr snapToGrid="0">
      <p:cViewPr varScale="1">
        <p:scale>
          <a:sx n="89" d="100"/>
          <a:sy n="89" d="100"/>
        </p:scale>
        <p:origin x="375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 пациентов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2"/>
                <c:pt idx="0">
                  <c:v>TES</c:v>
                </c:pt>
                <c:pt idx="1">
                  <c:v>CUE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42</c:v>
                </c:pt>
                <c:pt idx="1">
                  <c:v>35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2A7-475B-8E71-D3DE009CE60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Женщины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2"/>
                <c:pt idx="0">
                  <c:v>TES</c:v>
                </c:pt>
                <c:pt idx="1">
                  <c:v>CUE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22</c:v>
                </c:pt>
                <c:pt idx="1">
                  <c:v>15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2A7-475B-8E71-D3DE009CE60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Мужчины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Лист1!$A$2:$A$5</c:f>
              <c:strCache>
                <c:ptCount val="2"/>
                <c:pt idx="0">
                  <c:v>TES</c:v>
                </c:pt>
                <c:pt idx="1">
                  <c:v>CUE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20</c:v>
                </c:pt>
                <c:pt idx="1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2A7-475B-8E71-D3DE009CE60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-722630736"/>
        <c:axId val="-722642704"/>
        <c:axId val="-719858176"/>
      </c:bar3DChart>
      <c:catAx>
        <c:axId val="-722630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22642704"/>
        <c:crosses val="autoZero"/>
        <c:auto val="1"/>
        <c:lblAlgn val="ctr"/>
        <c:lblOffset val="100"/>
        <c:noMultiLvlLbl val="0"/>
      </c:catAx>
      <c:valAx>
        <c:axId val="-7226427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22630736"/>
        <c:crosses val="autoZero"/>
        <c:crossBetween val="between"/>
      </c:valAx>
      <c:serAx>
        <c:axId val="-71985817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722642704"/>
        <c:crosses val="autoZero"/>
      </c:ser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/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/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D0E43FF-E51B-4139-9F78-7A6FBA4F9ABD}" type="datetime1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4" name="Нижний колонтитул 3">
            <a:extLst/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/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FE0C1E97-9CBC-4ADF-98CF-9198EBA8BE6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90562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2B5B6BF4-D52F-4817-9BC4-CC3A6E382948}" type="datetime1">
              <a:rPr lang="ru-RU"/>
              <a:pPr>
                <a:defRPr/>
              </a:pPr>
              <a:t>13.02.2023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2FFA348C-BA60-4CB0-AFA9-D40854FE117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280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/>
              <a:t>+</a:t>
            </a:r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48993B4F-89CE-4420-9399-48AE6199EAA9}" type="slidenum">
              <a:rPr lang="ru-RU">
                <a:latin typeface="Calibri" panose="020F0502020204030204" pitchFamily="34" charset="0"/>
              </a:rPr>
              <a:pPr/>
              <a:t>1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83839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/>
              <a:t>Лечение пациентов, включенных в исследование.</a:t>
            </a:r>
          </a:p>
          <a:p>
            <a:pPr>
              <a:spcBef>
                <a:spcPct val="0"/>
              </a:spcBef>
            </a:pPr>
            <a:r>
              <a:rPr lang="ru-RU" dirty="0"/>
              <a:t>Всего прооперировано 44 пациента, в том числе 29 в группе TES и 15 в группе CUE. </a:t>
            </a:r>
          </a:p>
          <a:p>
            <a:pPr>
              <a:spcBef>
                <a:spcPct val="0"/>
              </a:spcBef>
            </a:pPr>
            <a:r>
              <a:rPr lang="ru-RU" dirty="0"/>
              <a:t>Оперативных больных стало меньше.</a:t>
            </a:r>
          </a:p>
          <a:p>
            <a:pPr>
              <a:spcBef>
                <a:spcPct val="0"/>
              </a:spcBef>
            </a:pPr>
            <a:r>
              <a:rPr lang="ru-RU" dirty="0"/>
              <a:t>Статистически значимых различий в оперативной тактике и оперативном доступе не было. </a:t>
            </a:r>
          </a:p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D8B256A0-5BD2-419B-9EF9-32EAD861ED06}" type="slidenum">
              <a:rPr lang="ru-RU">
                <a:latin typeface="Calibri" panose="020F0502020204030204" pitchFamily="34" charset="0"/>
              </a:rPr>
              <a:pPr/>
              <a:t>10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2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/>
              <a:t>Что касается типов переломов, результаты показали, что распределение было различным между двумя оперативными группы (хи-квадрат = 13,093, P = 0,001). </a:t>
            </a:r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B725958E-8CF6-45CB-92F3-4AC035FDE793}" type="slidenum">
              <a:rPr lang="ru-RU">
                <a:latin typeface="Calibri" panose="020F0502020204030204" pitchFamily="34" charset="0"/>
              </a:rPr>
              <a:pPr/>
              <a:t>11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9791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/>
              <a:t>Что касается оперативных показателей, то не было статистически значимых различий в двух группах. </a:t>
            </a:r>
          </a:p>
          <a:p>
            <a:pPr>
              <a:spcBef>
                <a:spcPct val="0"/>
              </a:spcBef>
            </a:pPr>
            <a:r>
              <a:rPr lang="ru-RU" dirty="0"/>
              <a:t>Однако время наблюдения в </a:t>
            </a:r>
            <a:r>
              <a:rPr lang="en-US" dirty="0"/>
              <a:t>TES ,</a:t>
            </a:r>
            <a:r>
              <a:rPr lang="ru-RU" dirty="0"/>
              <a:t> было</a:t>
            </a:r>
            <a:r>
              <a:rPr lang="en-US" dirty="0"/>
              <a:t> </a:t>
            </a:r>
            <a:r>
              <a:rPr lang="ru-RU" dirty="0"/>
              <a:t>длиннее, чем у группы CUE (t = 12,047,Р &lt;0,001). </a:t>
            </a:r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C330C80A-A999-47B2-A2DB-25CE76673688}" type="slidenum">
              <a:rPr lang="ru-RU">
                <a:latin typeface="Calibri" panose="020F0502020204030204" pitchFamily="34" charset="0"/>
              </a:rPr>
              <a:pPr/>
              <a:t>12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85278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/>
              <a:t>При сравнении оценок шкалы </a:t>
            </a:r>
            <a:r>
              <a:rPr lang="ru-RU" dirty="0" err="1"/>
              <a:t>Маджид</a:t>
            </a:r>
            <a:r>
              <a:rPr lang="ru-RU" dirty="0"/>
              <a:t> и при анализе осложнений не было статистически значимой разницы.</a:t>
            </a:r>
          </a:p>
          <a:p>
            <a:pPr>
              <a:spcBef>
                <a:spcPct val="0"/>
              </a:spcBef>
            </a:pPr>
            <a:endParaRPr lang="ru-RU" dirty="0"/>
          </a:p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749C4503-C1C0-491C-BB7C-25C18394C532}" type="slidenum">
              <a:rPr lang="ru-RU">
                <a:latin typeface="Calibri" panose="020F0502020204030204" pitchFamily="34" charset="0"/>
              </a:rPr>
              <a:pPr/>
              <a:t>13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9789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/>
              <a:t>При сравнении выявлено отсутствие  статистически значимых различий практически по всем исследуемым параметрам между двумя группами. </a:t>
            </a:r>
          </a:p>
          <a:p>
            <a:pPr>
              <a:spcBef>
                <a:spcPct val="0"/>
              </a:spcBef>
            </a:pPr>
            <a:r>
              <a:rPr lang="ru-RU" dirty="0"/>
              <a:t>Что касается времени наблюдения, то оно было больше  в группа TES, чем в группе CUE (t = 16,022,Р &lt;0,001). </a:t>
            </a:r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47127320-A5C2-4CA2-9D58-1A66C1BFAA55}" type="slidenum">
              <a:rPr lang="ru-RU">
                <a:latin typeface="Calibri" panose="020F0502020204030204" pitchFamily="34" charset="0"/>
              </a:rPr>
              <a:pPr/>
              <a:t>14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0790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/>
              <a:t>Оценка по</a:t>
            </a:r>
            <a:r>
              <a:rPr lang="ru-RU" baseline="0" dirty="0"/>
              <a:t> </a:t>
            </a:r>
            <a:r>
              <a:rPr lang="ru-RU" dirty="0"/>
              <a:t>шкале </a:t>
            </a:r>
            <a:r>
              <a:rPr lang="ru-RU" dirty="0" err="1"/>
              <a:t>Маджид</a:t>
            </a:r>
            <a:r>
              <a:rPr lang="ru-RU" dirty="0"/>
              <a:t>  в группе CUE  была немного выше, чем в группе TES, при этом статистически значимая разница (t=-2,125, P=0,039).</a:t>
            </a:r>
          </a:p>
          <a:p>
            <a:pPr>
              <a:spcBef>
                <a:spcPct val="0"/>
              </a:spcBef>
            </a:pPr>
            <a:r>
              <a:rPr lang="ru-RU" dirty="0"/>
              <a:t>Баллы по</a:t>
            </a:r>
            <a:r>
              <a:rPr lang="ru-RU" baseline="0" dirty="0"/>
              <a:t> </a:t>
            </a:r>
            <a:r>
              <a:rPr lang="ru-RU" dirty="0"/>
              <a:t>шкале </a:t>
            </a:r>
            <a:r>
              <a:rPr lang="ru-RU" dirty="0" err="1"/>
              <a:t>Маджид</a:t>
            </a:r>
            <a:r>
              <a:rPr lang="ru-RU" dirty="0"/>
              <a:t> в консервативной группе CUE</a:t>
            </a:r>
            <a:r>
              <a:rPr lang="en-US" dirty="0"/>
              <a:t> </a:t>
            </a:r>
            <a:r>
              <a:rPr lang="ru-RU" dirty="0"/>
              <a:t>были выше, чем </a:t>
            </a:r>
            <a:r>
              <a:rPr lang="en-US" dirty="0"/>
              <a:t>TES </a:t>
            </a:r>
            <a:r>
              <a:rPr lang="ru-RU" dirty="0"/>
              <a:t>консервативной группы со статистически значимой разницей (t = -2,839, P = 0,008)</a:t>
            </a:r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E9A53D1C-74B8-4263-9D95-324A67816306}" type="slidenum">
              <a:rPr lang="ru-RU">
                <a:latin typeface="Calibri" panose="020F0502020204030204" pitchFamily="34" charset="0"/>
              </a:rPr>
              <a:pPr/>
              <a:t>15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3418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/>
              <a:t>А - рентгенограмма костей таза в прямой проекции (до операции)</a:t>
            </a: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62CFC3F5-5DDB-43A6-BCEA-A22BB508D69E}" type="slidenum">
              <a:rPr lang="ru-RU">
                <a:latin typeface="Calibri" panose="020F0502020204030204" pitchFamily="34" charset="0"/>
              </a:rPr>
              <a:pPr/>
              <a:t>16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488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/>
              <a:t>Подвижность влево-вправо составила 0,72 см, больному была выбрана операция.</a:t>
            </a:r>
          </a:p>
        </p:txBody>
      </p:sp>
      <p:sp>
        <p:nvSpPr>
          <p:cNvPr id="624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62CFC3F5-5DDB-43A6-BCEA-A22BB508D69E}" type="slidenum">
              <a:rPr lang="ru-RU">
                <a:latin typeface="Calibri" panose="020F0502020204030204" pitchFamily="34" charset="0"/>
              </a:rPr>
              <a:pPr/>
              <a:t>17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7449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634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628B1658-FB9F-4491-B4DF-59997EAEEB10}" type="slidenum">
              <a:rPr lang="ru-RU">
                <a:latin typeface="Calibri" panose="020F0502020204030204" pitchFamily="34" charset="0"/>
              </a:rPr>
              <a:pPr/>
              <a:t>18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9289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012E1C88-3939-4832-BAAB-091D6FA96EB5}" type="slidenum">
              <a:rPr lang="ru-RU" noProof="0" smtClean="0"/>
              <a:t>19</a:t>
            </a:fld>
            <a:endParaRPr lang="ru-RU" noProof="0"/>
          </a:p>
        </p:txBody>
      </p:sp>
    </p:spTree>
    <p:extLst>
      <p:ext uri="{BB962C8B-B14F-4D97-AF65-F5344CB8AC3E}">
        <p14:creationId xmlns:p14="http://schemas.microsoft.com/office/powerpoint/2010/main" val="5563484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690A047D-668B-4877-BD62-7436B746E81E}" type="slidenum">
              <a:rPr lang="ru-RU">
                <a:latin typeface="Calibri" panose="020F0502020204030204" pitchFamily="34" charset="0"/>
              </a:rPr>
              <a:pPr/>
              <a:t>2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7709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12CA85B4-C819-49E3-B2FC-A9BF3EC81C36}" type="slidenum">
              <a:rPr lang="ru-RU">
                <a:latin typeface="Calibri" panose="020F0502020204030204" pitchFamily="34" charset="0"/>
              </a:rPr>
              <a:pPr/>
              <a:t>20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93398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/>
              <a:t>Подвижность влево-вправо составила 0,03 см, больному было выбрано консервативное лечение.</a:t>
            </a:r>
          </a:p>
        </p:txBody>
      </p:sp>
      <p:sp>
        <p:nvSpPr>
          <p:cNvPr id="645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12CA85B4-C819-49E3-B2FC-A9BF3EC81C36}" type="slidenum">
              <a:rPr lang="ru-RU">
                <a:latin typeface="Calibri" panose="020F0502020204030204" pitchFamily="34" charset="0"/>
              </a:rPr>
              <a:pPr/>
              <a:t>21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36771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655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16D869B8-1EA4-4927-A30B-05C3B38B5B9E}" type="slidenum">
              <a:rPr lang="ru-RU">
                <a:latin typeface="Calibri" panose="020F0502020204030204" pitchFamily="34" charset="0"/>
              </a:rPr>
              <a:pPr/>
              <a:t>22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28387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/>
              <a:t>По сравнению с группой TES (69%), в группе CUE было меньше пациентов, для которых было выбрано оперативное лечение </a:t>
            </a:r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AC004D9D-AA05-4AF5-A75C-B09620C2FCEC}" type="slidenum">
              <a:rPr lang="ru-RU">
                <a:latin typeface="Calibri" panose="020F0502020204030204" pitchFamily="34" charset="0"/>
              </a:rPr>
              <a:pPr/>
              <a:t>23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8243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/>
              <a:t>Проведенное исследование позволило сделать следующие выводы: </a:t>
            </a:r>
          </a:p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0518C05B-3C8C-4AE2-B3FE-2B963F995834}" type="slidenum">
              <a:rPr lang="ru-RU">
                <a:latin typeface="Calibri" panose="020F0502020204030204" pitchFamily="34" charset="0"/>
              </a:rPr>
              <a:pPr/>
              <a:t>24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57357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686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D03A9E60-506A-436A-A57C-BD96EBBF5173}" type="slidenum">
              <a:rPr lang="ru-RU">
                <a:latin typeface="Calibri" panose="020F0502020204030204" pitchFamily="34" charset="0"/>
              </a:rPr>
              <a:pPr/>
              <a:t>25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2071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/>
              <a:t>+</a:t>
            </a:r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B81A728D-B5AC-4BA5-8ED6-BE076D806E6D}" type="slidenum">
              <a:rPr lang="ru-RU">
                <a:latin typeface="Calibri" panose="020F0502020204030204" pitchFamily="34" charset="0"/>
              </a:rPr>
              <a:pPr/>
              <a:t>26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948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/>
              <a:t>+</a:t>
            </a:r>
          </a:p>
        </p:txBody>
      </p:sp>
      <p:sp>
        <p:nvSpPr>
          <p:cNvPr id="460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C6EEDB27-65AB-4088-929B-19584E7DF93F}" type="slidenum">
              <a:rPr lang="ru-RU">
                <a:latin typeface="Calibri" panose="020F0502020204030204" pitchFamily="34" charset="0"/>
              </a:rPr>
              <a:pPr/>
              <a:t>3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8616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/>
              <a:t>Авторы обнаружили, что смещение перелома таза, как правило, недооценивалось</a:t>
            </a:r>
            <a:endParaRPr lang="en-US" dirty="0"/>
          </a:p>
          <a:p>
            <a:pPr>
              <a:spcBef>
                <a:spcPct val="0"/>
              </a:spcBef>
            </a:pPr>
            <a:r>
              <a:rPr lang="ru-RU" dirty="0"/>
              <a:t>Было проведено исследование, для подтверждения стабильности тазовой кости под общей анестезией. Но для этого необходима</a:t>
            </a:r>
            <a:r>
              <a:rPr lang="ru-RU" baseline="0" dirty="0"/>
              <a:t> анестезия </a:t>
            </a:r>
            <a:r>
              <a:rPr lang="ru-RU" dirty="0"/>
              <a:t>для всех пациентов,, в том числе при стабильном тазе ,</a:t>
            </a:r>
            <a:r>
              <a:rPr lang="ru-RU" baseline="0" dirty="0"/>
              <a:t> т .е </a:t>
            </a:r>
            <a:r>
              <a:rPr lang="ru-RU" dirty="0"/>
              <a:t>пациенты, которым не нужна операция. </a:t>
            </a:r>
          </a:p>
          <a:p>
            <a:pPr>
              <a:spcBef>
                <a:spcPct val="0"/>
              </a:spcBef>
            </a:pPr>
            <a:r>
              <a:rPr lang="ru-RU" dirty="0"/>
              <a:t>Поскольку пациентов с переломом таза LC-1, нуждающихся в оперативном лечении меньше, общая анестезия для подтверждения стабильности тазовой кости не является оптимальным методом для каждого пациента.</a:t>
            </a:r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55F0A221-6870-4FEB-88C9-98930AA7F2FC}" type="slidenum">
              <a:rPr lang="ru-RU">
                <a:latin typeface="Calibri" panose="020F0502020204030204" pitchFamily="34" charset="0"/>
              </a:rPr>
              <a:pPr/>
              <a:t>4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608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07F0FA2C-DB21-4E85-9EE9-6473C09C269A}" type="slidenum">
              <a:rPr lang="ru-RU">
                <a:latin typeface="Calibri" panose="020F0502020204030204" pitchFamily="34" charset="0"/>
              </a:rPr>
              <a:pPr/>
              <a:t>5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8987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07F0FA2C-DB21-4E85-9EE9-6473C09C269A}" type="slidenum">
              <a:rPr lang="ru-RU">
                <a:latin typeface="Calibri" panose="020F0502020204030204" pitchFamily="34" charset="0"/>
              </a:rPr>
              <a:pPr/>
              <a:t>6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211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/>
              <a:t>Основным критерием включения в исследование является, соответствие пациента диагностическим критериям переломов таза LC-1, а так же </a:t>
            </a:r>
          </a:p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491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B6B96C4F-AE26-47E6-96D6-C9478249CC84}" type="slidenum">
              <a:rPr lang="ru-RU">
                <a:latin typeface="Calibri" panose="020F0502020204030204" pitchFamily="34" charset="0"/>
              </a:rPr>
              <a:pPr/>
              <a:t>7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558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ru-RU" dirty="0"/>
              <a:t>На рис. 1 показан метод, используемый для измерения смещения влево-вправо. </a:t>
            </a: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ru-RU" i="1" dirty="0"/>
              <a:t>Пациентов вошедших в группу </a:t>
            </a:r>
            <a:r>
              <a:rPr lang="en-US" i="1" dirty="0"/>
              <a:t>CUE </a:t>
            </a:r>
            <a:r>
              <a:rPr lang="ru-RU" i="1" dirty="0"/>
              <a:t>обследовали специалист УЗИ и ортопед. С ультразвуковой системы был собран видеоматериал для сравнения взаимного расположения участков переломов у пациентов в состоянии покоя, компрессии и разъединения для определения стабильности перелома. </a:t>
            </a:r>
            <a:endParaRPr lang="en-US" i="1" dirty="0"/>
          </a:p>
          <a:p>
            <a:pPr>
              <a:spcBef>
                <a:spcPct val="0"/>
              </a:spcBef>
            </a:pPr>
            <a:r>
              <a:rPr lang="ru-RU" i="1" dirty="0"/>
              <a:t>Пациентов разделили на две группы: стабильная группа и нестабильная группа, используя лево-</a:t>
            </a:r>
            <a:r>
              <a:rPr lang="ru-RU" i="1" dirty="0" err="1"/>
              <a:t>правоподвижность</a:t>
            </a:r>
            <a:r>
              <a:rPr lang="ru-RU" i="1" dirty="0"/>
              <a:t> ≥ 0,3 см как определение нестабильности. После  получения результатов УЗИ, пятеро старших хирургов определили тактику лечения (оперативное и консервативное лечение) со ссылкой на стабильность таза для каждого пациента. Когда был определен окончательный план лечения, пациенты были разделены на оперативную группу и консервативную группы. </a:t>
            </a:r>
            <a:endParaRPr lang="en-US" dirty="0"/>
          </a:p>
          <a:p>
            <a:pPr>
              <a:spcBef>
                <a:spcPct val="0"/>
              </a:spcBef>
            </a:pPr>
            <a:endParaRPr lang="en-US" dirty="0"/>
          </a:p>
          <a:p>
            <a:pPr>
              <a:spcBef>
                <a:spcPct val="0"/>
              </a:spcBef>
            </a:pPr>
            <a:r>
              <a:rPr lang="ru-RU" dirty="0"/>
              <a:t>Для пациентов группы </a:t>
            </a:r>
            <a:r>
              <a:rPr lang="en-US" dirty="0"/>
              <a:t>TES </a:t>
            </a:r>
            <a:r>
              <a:rPr lang="ru-RU" dirty="0"/>
              <a:t>использовались данные </a:t>
            </a:r>
            <a:r>
              <a:rPr lang="en-US" dirty="0"/>
              <a:t> </a:t>
            </a:r>
            <a:r>
              <a:rPr lang="en-US" dirty="0" err="1"/>
              <a:t>Rg</a:t>
            </a:r>
            <a:r>
              <a:rPr lang="en-US" dirty="0"/>
              <a:t> </a:t>
            </a:r>
            <a:r>
              <a:rPr lang="ru-RU" dirty="0"/>
              <a:t>и КТ.</a:t>
            </a:r>
            <a:endParaRPr lang="en-US" dirty="0"/>
          </a:p>
          <a:p>
            <a:pPr>
              <a:spcBef>
                <a:spcPct val="0"/>
              </a:spcBef>
            </a:pPr>
            <a:endParaRPr lang="ru-RU" dirty="0"/>
          </a:p>
          <a:p>
            <a:pPr>
              <a:spcBef>
                <a:spcPct val="0"/>
              </a:spcBef>
            </a:pPr>
            <a:r>
              <a:rPr lang="ru-RU" dirty="0"/>
              <a:t>Кроме того, рентгеновские изображения использовались для наблюдения за заживлением или смещением.</a:t>
            </a:r>
          </a:p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501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E361AEE5-0B3B-411B-8866-E30341D3AA4F}" type="slidenum">
              <a:rPr lang="ru-RU">
                <a:latin typeface="Calibri" panose="020F0502020204030204" pitchFamily="34" charset="0"/>
              </a:rPr>
              <a:pPr/>
              <a:t>8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77770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b="1" dirty="0"/>
              <a:t>В исследование было включено 77 пациентов с переломами таза LC-1. </a:t>
            </a:r>
          </a:p>
          <a:p>
            <a:r>
              <a:rPr lang="ru-RU" sz="1200" b="1" dirty="0"/>
              <a:t>Средний возраст больных составил 53,34 года</a:t>
            </a:r>
          </a:p>
          <a:p>
            <a:r>
              <a:rPr lang="ru-RU" sz="1200" b="1" dirty="0"/>
              <a:t>При госпитализации проводилась </a:t>
            </a:r>
            <a:r>
              <a:rPr lang="ru-RU" sz="1200" b="1" dirty="0">
                <a:solidFill>
                  <a:srgbClr val="FF0000"/>
                </a:solidFill>
              </a:rPr>
              <a:t>электрокардиография</a:t>
            </a:r>
            <a:r>
              <a:rPr lang="ru-RU" sz="1200" b="1" baseline="0" dirty="0">
                <a:solidFill>
                  <a:srgbClr val="FF0000"/>
                </a:solidFill>
              </a:rPr>
              <a:t> </a:t>
            </a:r>
            <a:r>
              <a:rPr lang="ru-RU" sz="1200" b="1" dirty="0">
                <a:solidFill>
                  <a:srgbClr val="FF0000"/>
                </a:solidFill>
              </a:rPr>
              <a:t>, </a:t>
            </a:r>
            <a:r>
              <a:rPr lang="ru-RU" sz="1200" b="1" dirty="0"/>
              <a:t>так же было установлено, что гемодинамические показатели и ЧСС были стабильными.</a:t>
            </a:r>
          </a:p>
          <a:p>
            <a:r>
              <a:rPr lang="ru-RU" sz="1200" b="1" dirty="0"/>
              <a:t>Большинство механизмов травм были несчастными случаями в каждой группе. </a:t>
            </a:r>
          </a:p>
          <a:p>
            <a:pPr>
              <a:spcBef>
                <a:spcPct val="0"/>
              </a:spcBef>
            </a:pPr>
            <a:endParaRPr lang="ru-RU" dirty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4634ADD7-5AC6-44EE-AEE8-73387998B5D2}" type="slidenum">
              <a:rPr lang="ru-RU">
                <a:latin typeface="Calibri" panose="020F0502020204030204" pitchFamily="34" charset="0"/>
              </a:rPr>
              <a:pPr/>
              <a:t>9</a:t>
            </a:fld>
            <a:endParaRPr lang="ru-RU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37267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 6"/>
          <p:cNvSpPr/>
          <p:nvPr/>
        </p:nvSpPr>
        <p:spPr bwMode="white">
          <a:xfrm>
            <a:off x="464567" y="3085765"/>
            <a:ext cx="11262866" cy="3304800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8000">
                <a:schemeClr val="accent2">
                  <a:lumMod val="7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ctrTitle"/>
          </p:nvPr>
        </p:nvSpPr>
        <p:spPr>
          <a:xfrm>
            <a:off x="599226" y="1020431"/>
            <a:ext cx="10993549" cy="1475013"/>
          </a:xfrm>
          <a:effectLst/>
        </p:spPr>
        <p:txBody>
          <a:bodyPr anchor="ctr" anchorCtr="0"/>
          <a:lstStyle>
            <a:lvl1pPr algn="ct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Подзаголовок 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>
            <a:normAutofit/>
          </a:bodyPr>
          <a:lstStyle>
            <a:lvl1pPr marL="0" indent="0" algn="ctr">
              <a:buNone/>
              <a:defRPr sz="20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/>
              <a:t>Образец подзаголовка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646C384-C7EA-4393-9DBA-FA2499A1EFAC}" type="datetime8">
              <a:rPr lang="ru-RU"/>
              <a:pPr>
                <a:defRPr/>
              </a:pPr>
              <a:t>13.02.2023 21:02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58463" y="5956300"/>
            <a:ext cx="101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D268CE5-0DE0-4829-8757-7750F8F73D9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829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 8"/>
          <p:cNvSpPr>
            <a:spLocks noChangeAspect="1"/>
          </p:cNvSpPr>
          <p:nvPr/>
        </p:nvSpPr>
        <p:spPr bwMode="white">
          <a:xfrm>
            <a:off x="447817" y="5141973"/>
            <a:ext cx="11298200" cy="127470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59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bg1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rtlCol="0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rtlCol="0"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7B089C9-22CF-473F-AFF7-E3F1B629D82A}" type="datetime8">
              <a:rPr lang="ru-RU"/>
              <a:pPr>
                <a:defRPr/>
              </a:pPr>
              <a:t>13.02.2023 21:02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627-DF52-4A40-A016-8623FAF3635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726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/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Рисунок 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 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C9019D-9DA2-4D12-BAAE-C1F506DFCACF}" type="datetime8">
              <a:rPr lang="ru-RU"/>
              <a:pPr>
                <a:defRPr/>
              </a:pPr>
              <a:t>13.02.2023 21:02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82C30E-8BD1-4C7D-9847-22BB33A720E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914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/>
          </p:cNvPr>
          <p:cNvSpPr>
            <a:spLocks noChangeAspect="1"/>
          </p:cNvSpPr>
          <p:nvPr userDrawn="1"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4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9" name="Заголовок 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/>
          <a:lstStyle>
            <a:lvl1pPr algn="ctr">
              <a:defRPr sz="40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D2B9D4-B452-4C47-B200-417AEC711641}" type="datetime8">
              <a:rPr lang="ru-RU"/>
              <a:pPr>
                <a:defRPr/>
              </a:pPr>
              <a:t>13.02.2023 21:02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E269FC-B780-4442-9FEA-042D8B8D0EE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970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Изображение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>
            <a:spLocks noChangeAspect="1"/>
          </p:cNvSpPr>
          <p:nvPr/>
        </p:nvSpPr>
        <p:spPr>
          <a:xfrm>
            <a:off x="440286" y="614407"/>
            <a:ext cx="5655714" cy="5244392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5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6295292" y="773724"/>
            <a:ext cx="5315516" cy="4958862"/>
          </a:xfrm>
        </p:spPr>
        <p:txBody>
          <a:bodyPr anchor="ctr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192" y="773724"/>
            <a:ext cx="5388785" cy="495886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0C1D2-F3BB-4E15-B44B-E52C44B688E2}" type="datetime8">
              <a:rPr lang="ru-RU"/>
              <a:pPr>
                <a:defRPr/>
              </a:pPr>
              <a:t>13.02.2023 21:02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 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CBA08-B07E-4BE1-8A59-51510C15D7B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934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 7"/>
          <p:cNvSpPr>
            <a:spLocks noChangeAspect="1"/>
          </p:cNvSpPr>
          <p:nvPr/>
        </p:nvSpPr>
        <p:spPr bwMode="white">
          <a:xfrm>
            <a:off x="447817" y="5141974"/>
            <a:ext cx="11290860" cy="1258827"/>
          </a:xfrm>
          <a:prstGeom prst="rect">
            <a:avLst/>
          </a:prstGeom>
          <a:gradFill flip="none" rotWithShape="1">
            <a:gsLst>
              <a:gs pos="100000">
                <a:srgbClr val="903163"/>
              </a:gs>
              <a:gs pos="60000">
                <a:schemeClr val="accent1">
                  <a:lumMod val="95000"/>
                  <a:lumOff val="5000"/>
                </a:schemeClr>
              </a:gs>
              <a:gs pos="100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/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6755C9-0424-41F4-9500-C580034418F5}" type="datetime8">
              <a:rPr lang="ru-RU"/>
              <a:pPr>
                <a:defRPr/>
              </a:pPr>
              <a:t>13.02.2023 21:02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36BEF07-43B5-4841-A51A-70FE2CA3E2E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8248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 7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/>
          <a:lstStyle>
            <a:lvl1pPr algn="ctr">
              <a:defRPr sz="40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DCC308-ABC6-4034-94EA-7620AA827B5A}" type="datetime8">
              <a:rPr lang="ru-RU"/>
              <a:pPr>
                <a:defRPr/>
              </a:pPr>
              <a:t>13.02.2023 21:02</a:t>
            </a:fld>
            <a:endParaRPr lang="ru-RU"/>
          </a:p>
        </p:txBody>
      </p:sp>
      <p:sp>
        <p:nvSpPr>
          <p:cNvPr id="7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B9C7C-CF59-4C1C-A716-5663735B615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159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 3 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 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0" name="Прямая соединительная линия 9">
            <a:extLst/>
          </p:cNvPr>
          <p:cNvCxnSpPr>
            <a:cxnSpLocks/>
          </p:cNvCxnSpPr>
          <p:nvPr userDrawn="1"/>
        </p:nvCxnSpPr>
        <p:spPr>
          <a:xfrm>
            <a:off x="4179888" y="2714625"/>
            <a:ext cx="0" cy="319405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/>
          </p:cNvPr>
          <p:cNvCxnSpPr>
            <a:cxnSpLocks/>
          </p:cNvCxnSpPr>
          <p:nvPr userDrawn="1"/>
        </p:nvCxnSpPr>
        <p:spPr>
          <a:xfrm>
            <a:off x="7962900" y="2714625"/>
            <a:ext cx="0" cy="319405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/>
          <a:lstStyle>
            <a:lvl1pPr algn="ctr">
              <a:defRPr sz="40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677396" y="2023139"/>
            <a:ext cx="3198328" cy="53600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581194" y="2714624"/>
            <a:ext cx="3378403" cy="3194051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3" name="Объект 3">
            <a:extLst/>
          </p:cNvPr>
          <p:cNvSpPr>
            <a:spLocks noGrp="1"/>
          </p:cNvSpPr>
          <p:nvPr>
            <p:ph sz="half" idx="15"/>
          </p:nvPr>
        </p:nvSpPr>
        <p:spPr>
          <a:xfrm>
            <a:off x="8145430" y="2714624"/>
            <a:ext cx="3378403" cy="3194051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2" name="Объект 3">
            <a:extLst/>
          </p:cNvPr>
          <p:cNvSpPr>
            <a:spLocks noGrp="1"/>
          </p:cNvSpPr>
          <p:nvPr>
            <p:ph sz="half" idx="14"/>
          </p:nvPr>
        </p:nvSpPr>
        <p:spPr>
          <a:xfrm>
            <a:off x="4400414" y="2714624"/>
            <a:ext cx="3378403" cy="3194051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24" name="Текст 2">
            <a:extLst/>
          </p:cNvPr>
          <p:cNvSpPr>
            <a:spLocks noGrp="1"/>
          </p:cNvSpPr>
          <p:nvPr>
            <p:ph type="body" idx="16"/>
          </p:nvPr>
        </p:nvSpPr>
        <p:spPr>
          <a:xfrm>
            <a:off x="8241852" y="2023139"/>
            <a:ext cx="3198328" cy="53600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21" name="Текст 2">
            <a:extLst/>
          </p:cNvPr>
          <p:cNvSpPr>
            <a:spLocks noGrp="1"/>
          </p:cNvSpPr>
          <p:nvPr>
            <p:ph type="body" idx="13"/>
          </p:nvPr>
        </p:nvSpPr>
        <p:spPr>
          <a:xfrm>
            <a:off x="4496836" y="2023139"/>
            <a:ext cx="3198328" cy="536005"/>
          </a:xfrm>
        </p:spPr>
        <p:txBody>
          <a:bodyPr rtlCol="0" anchor="ctr">
            <a:noAutofit/>
          </a:bodyPr>
          <a:lstStyle>
            <a:lvl1pPr marL="0" indent="0" algn="ctr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13" name="Дата 6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smtClean="0">
                <a:solidFill>
                  <a:srgbClr val="903163"/>
                </a:solidFill>
              </a:defRPr>
            </a:lvl1pPr>
          </a:lstStyle>
          <a:p>
            <a:pPr>
              <a:defRPr/>
            </a:pPr>
            <a:fld id="{CD0095B8-F2E8-4553-938A-F79BAB12510E}" type="datetime8">
              <a:rPr lang="ru-RU"/>
              <a:pPr>
                <a:defRPr/>
              </a:pPr>
              <a:t>13.02.2023 21:02</a:t>
            </a:fld>
            <a:endParaRPr lang="ru-RU"/>
          </a:p>
        </p:txBody>
      </p:sp>
      <p:sp>
        <p:nvSpPr>
          <p:cNvPr id="14" name="Нижний колонтитул 7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15" name="Номер слайда 8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DBE9A5C1-8A69-43BF-991A-2DB3618BDB0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6568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 10"/>
          <p:cNvSpPr>
            <a:spLocks noChangeAspect="1"/>
          </p:cNvSpPr>
          <p:nvPr/>
        </p:nvSpPr>
        <p:spPr bwMode="white">
          <a:xfrm>
            <a:off x="445982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Заголовок 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/>
          <a:lstStyle>
            <a:lvl1pPr algn="ctr">
              <a:defRPr sz="40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581193" y="2250892"/>
            <a:ext cx="5393102" cy="536005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5" name="Текст 4"/>
          <p:cNvSpPr>
            <a:spLocks noGrp="1"/>
          </p:cNvSpPr>
          <p:nvPr>
            <p:ph type="body" sz="quarter" idx="3"/>
          </p:nvPr>
        </p:nvSpPr>
        <p:spPr>
          <a:xfrm>
            <a:off x="6217707" y="2250892"/>
            <a:ext cx="5393102" cy="553373"/>
          </a:xfrm>
        </p:spPr>
        <p:txBody>
          <a:bodyPr rtlCol="0" anchor="b">
            <a:noAutofit/>
          </a:bodyPr>
          <a:lstStyle>
            <a:lvl1pPr marL="0" indent="0"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noProof="0"/>
              <a:t>Образец текста</a:t>
            </a:r>
          </a:p>
        </p:txBody>
      </p:sp>
      <p:sp>
        <p:nvSpPr>
          <p:cNvPr id="6" name="Объект 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rtlCol="0"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8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903163"/>
                </a:solidFill>
              </a:defRPr>
            </a:lvl1pPr>
          </a:lstStyle>
          <a:p>
            <a:pPr>
              <a:defRPr/>
            </a:pPr>
            <a:fld id="{CB4D76A8-E165-4219-8A05-CBD3B95568F9}" type="datetime8">
              <a:rPr lang="ru-RU"/>
              <a:pPr>
                <a:defRPr/>
              </a:pPr>
              <a:t>13.02.2023 21:02</a:t>
            </a:fld>
            <a:endParaRPr lang="ru-RU"/>
          </a:p>
        </p:txBody>
      </p:sp>
      <p:sp>
        <p:nvSpPr>
          <p:cNvPr id="9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10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03A5B45A-9C0D-4594-BFF7-72A4CD0AAFD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9358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 6"/>
          <p:cNvSpPr>
            <a:spLocks noChangeAspect="1"/>
          </p:cNvSpPr>
          <p:nvPr/>
        </p:nvSpPr>
        <p:spPr bwMode="white">
          <a:xfrm>
            <a:off x="440683" y="606554"/>
            <a:ext cx="11300036" cy="1258827"/>
          </a:xfrm>
          <a:prstGeom prst="rect">
            <a:avLst/>
          </a:prstGeom>
          <a:gradFill flip="none" rotWithShape="1">
            <a:gsLst>
              <a:gs pos="100000">
                <a:schemeClr val="accent2"/>
              </a:gs>
              <a:gs pos="60000">
                <a:schemeClr val="accent1">
                  <a:lumMod val="95000"/>
                  <a:lumOff val="5000"/>
                </a:schemeClr>
              </a:gs>
              <a:gs pos="0">
                <a:schemeClr val="accent1">
                  <a:lumMod val="60000"/>
                </a:schemeClr>
              </a:gs>
            </a:gsLst>
            <a:path path="circle">
              <a:fillToRect l="50000" t="130000" r="50000" b="-3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Заголовок 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anchor="ctr" anchorCtr="0"/>
          <a:lstStyle>
            <a:lvl1pPr algn="ctr">
              <a:defRPr sz="4000"/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4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EA2FD4-A0BC-45ED-8B8B-F8F0A45C1488}" type="datetime8">
              <a:rPr lang="ru-RU"/>
              <a:pPr>
                <a:defRPr/>
              </a:pPr>
              <a:t>13.02.2023 21:02</a:t>
            </a:fld>
            <a:endParaRPr lang="ru-RU"/>
          </a:p>
        </p:txBody>
      </p:sp>
      <p:sp>
        <p:nvSpPr>
          <p:cNvPr id="5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178177-979C-4899-A1EC-842497E8988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3090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/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ru-RU" noProof="0"/>
              <a:t>Образец заголовка</a:t>
            </a:r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rgbClr val="903163"/>
                </a:solidFill>
              </a:defRPr>
            </a:lvl1pPr>
          </a:lstStyle>
          <a:p>
            <a:pPr>
              <a:defRPr/>
            </a:pPr>
            <a:fld id="{65D95D2E-C24D-455C-B220-D5D9FD2C984C}" type="datetime8">
              <a:rPr lang="ru-RU"/>
              <a:pPr>
                <a:defRPr/>
              </a:pPr>
              <a:t>13.02.2023 21:02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903163"/>
                </a:solidFill>
              </a:defRPr>
            </a:lvl1pPr>
          </a:lstStyle>
          <a:p>
            <a:fld id="{ABFC23BE-76E5-43EF-A8CB-2F270ADBEB9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5668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581025" y="704850"/>
            <a:ext cx="11029950" cy="118903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noProof="0"/>
              <a:t>Образец заголовка</a:t>
            </a:r>
          </a:p>
        </p:txBody>
      </p:sp>
      <p:sp>
        <p:nvSpPr>
          <p:cNvPr id="1027" name="Текст 2"/>
          <p:cNvSpPr>
            <a:spLocks noGrp="1"/>
          </p:cNvSpPr>
          <p:nvPr>
            <p:ph type="body" idx="1"/>
          </p:nvPr>
        </p:nvSpPr>
        <p:spPr bwMode="auto">
          <a:xfrm>
            <a:off x="581025" y="2335213"/>
            <a:ext cx="11029950" cy="352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605713" y="595630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DD0630B-C65B-4A5B-8795-3DC93482EAAF}" type="datetime8">
              <a:rPr lang="ru-RU"/>
              <a:pPr>
                <a:defRPr/>
              </a:pPr>
              <a:t>13.02.2023 21:02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581025" y="5951538"/>
            <a:ext cx="69167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 cap="all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ru-RU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558463" y="5956300"/>
            <a:ext cx="1052512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ADAE87F8-5947-4A38-9CA1-57136109A0A7}" type="slidenum">
              <a:rPr lang="ru-RU"/>
              <a:pPr/>
              <a:t>‹#›</a:t>
            </a:fld>
            <a:endParaRPr lang="ru-RU"/>
          </a:p>
        </p:txBody>
      </p:sp>
      <p:sp>
        <p:nvSpPr>
          <p:cNvPr id="9" name="Прямоугольник 8"/>
          <p:cNvSpPr/>
          <p:nvPr/>
        </p:nvSpPr>
        <p:spPr>
          <a:xfrm>
            <a:off x="446088" y="457200"/>
            <a:ext cx="3703637" cy="952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Прямоугольник 9"/>
          <p:cNvSpPr/>
          <p:nvPr/>
        </p:nvSpPr>
        <p:spPr>
          <a:xfrm>
            <a:off x="8042275" y="454025"/>
            <a:ext cx="3703638" cy="98425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Прямоугольник 10"/>
          <p:cNvSpPr/>
          <p:nvPr/>
        </p:nvSpPr>
        <p:spPr>
          <a:xfrm>
            <a:off x="4241800" y="457200"/>
            <a:ext cx="3703638" cy="92075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84" r:id="rId11"/>
  </p:sldLayoutIdLst>
  <p:hf hdr="0" ftr="0" dt="0"/>
  <p:txStyles>
    <p:titleStyle>
      <a:lvl1pPr algn="l" defTabSz="457200" rtl="0" fontAlgn="base">
        <a:spcBef>
          <a:spcPct val="0"/>
        </a:spcBef>
        <a:spcAft>
          <a:spcPct val="0"/>
        </a:spcAft>
        <a:defRPr sz="2800" kern="1200" cap="all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ndara" panose="020E050203030302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ndara" panose="020E050203030302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ndara" panose="020E050203030302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Candara" panose="020E0502030303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4800" indent="-304800" algn="l" defTabSz="457200" rtl="0" fontAlgn="base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kern="1200">
          <a:solidFill>
            <a:schemeClr val="tx2"/>
          </a:solidFill>
          <a:latin typeface="+mn-lt"/>
          <a:ea typeface="+mn-ea"/>
          <a:cs typeface="+mn-cs"/>
        </a:defRPr>
      </a:lvl1pPr>
      <a:lvl2pPr marL="628650" indent="-304800" algn="l" defTabSz="457200" rtl="0" fontAlgn="base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898525" indent="-269875" algn="l" defTabSz="457200" rtl="0" fontAlgn="base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1425" indent="-233363" algn="l" defTabSz="457200" rtl="0" fontAlgn="base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1788" indent="-233363" algn="l" defTabSz="457200" rtl="0" fontAlgn="base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png"/><Relationship Id="rId4" Type="http://schemas.openxmlformats.org/officeDocument/2006/relationships/oleObject" Target="../embeddings/oleObject1.bin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1"/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>
            <a:extLst/>
          </p:cNvPr>
          <p:cNvSpPr>
            <a:spLocks noGrp="1"/>
          </p:cNvSpPr>
          <p:nvPr>
            <p:ph idx="1"/>
          </p:nvPr>
        </p:nvSpPr>
        <p:spPr bwMode="black">
          <a:xfrm>
            <a:off x="437322" y="1919358"/>
            <a:ext cx="11290851" cy="211316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 fontScale="92500" lnSpcReduction="20000"/>
          </a:bodyPr>
          <a:lstStyle/>
          <a:p>
            <a:pPr marL="0" indent="0" fontAlgn="auto">
              <a:spcAft>
                <a:spcPts val="3000"/>
              </a:spcAft>
              <a:buFont typeface="Wingdings 2" panose="05020102010507070707" pitchFamily="18" charset="2"/>
              <a:buNone/>
              <a:defRPr/>
            </a:pP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Традиционный опыт и совместное использование ультразвукового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исследования для лечения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переломов таза с боковой компрессией 1 типа:</a:t>
            </a:r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ru-RU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историческое контрольное исследование</a:t>
            </a:r>
          </a:p>
        </p:txBody>
      </p:sp>
      <p:sp>
        <p:nvSpPr>
          <p:cNvPr id="2" name="Заголовок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581025" y="730250"/>
            <a:ext cx="11029950" cy="987425"/>
          </a:xfrm>
        </p:spPr>
        <p:txBody>
          <a:bodyPr>
            <a:no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Федеральное государственное бюджетное образовательное учреждение высшего образования</a:t>
            </a:r>
            <a:b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«Красноярский государственный медицинский университет имени профессора В.Ф. </a:t>
            </a:r>
            <a:r>
              <a:rPr lang="ru-RU" sz="1600" b="1" dirty="0" err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Войно-Ясенецкого</a:t>
            </a: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 </a:t>
            </a:r>
            <a:b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Министерства здравоохранения Российской Федерации</a:t>
            </a:r>
            <a:b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1600" dirty="0">
                <a:solidFill>
                  <a:schemeClr val="tx1"/>
                </a:solidFill>
              </a:rPr>
              <a:t>Кафедра лучевой диагностики ИПО </a:t>
            </a:r>
          </a:p>
        </p:txBody>
      </p:sp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9013825" y="5668963"/>
            <a:ext cx="6096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r>
              <a:rPr lang="ru-RU">
                <a:solidFill>
                  <a:schemeClr val="bg1"/>
                </a:solidFill>
              </a:rPr>
              <a:t>Выполнила: </a:t>
            </a:r>
          </a:p>
          <a:p>
            <a:r>
              <a:rPr lang="ru-RU">
                <a:solidFill>
                  <a:schemeClr val="bg1"/>
                </a:solidFill>
              </a:rPr>
              <a:t>Ординатор 1 года обучения </a:t>
            </a:r>
          </a:p>
          <a:p>
            <a:r>
              <a:rPr lang="ru-RU">
                <a:solidFill>
                  <a:schemeClr val="bg1"/>
                </a:solidFill>
              </a:rPr>
              <a:t>Специальности УЗД</a:t>
            </a:r>
          </a:p>
          <a:p>
            <a:r>
              <a:rPr lang="ru-RU">
                <a:solidFill>
                  <a:schemeClr val="bg1"/>
                </a:solidFill>
              </a:rPr>
              <a:t>Тумасова Маргарита Юрьевна</a:t>
            </a:r>
          </a:p>
        </p:txBody>
      </p:sp>
      <p:sp>
        <p:nvSpPr>
          <p:cNvPr id="12293" name="Прямоугольник 4"/>
          <p:cNvSpPr>
            <a:spLocks noChangeArrowheads="1"/>
          </p:cNvSpPr>
          <p:nvPr/>
        </p:nvSpPr>
        <p:spPr bwMode="auto">
          <a:xfrm>
            <a:off x="5030788" y="6435725"/>
            <a:ext cx="21304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r>
              <a:rPr lang="ru-RU">
                <a:solidFill>
                  <a:schemeClr val="bg1"/>
                </a:solidFill>
              </a:rPr>
              <a:t>г. Красноярск, 2022</a:t>
            </a:r>
          </a:p>
        </p:txBody>
      </p:sp>
      <p:sp>
        <p:nvSpPr>
          <p:cNvPr id="12294" name="Номер слайда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B07E2F4E-57D8-4B67-A488-2314BCCAA0AC}" type="slidenum">
              <a:rPr lang="ru-RU">
                <a:solidFill>
                  <a:schemeClr val="accent2"/>
                </a:solidFill>
              </a:rPr>
              <a:pPr/>
              <a:t>1</a:t>
            </a:fld>
            <a:endParaRPr lang="ru-RU">
              <a:solidFill>
                <a:schemeClr val="accent2"/>
              </a:solidFill>
            </a:endParaRPr>
          </a:p>
        </p:txBody>
      </p:sp>
      <p:pic>
        <p:nvPicPr>
          <p:cNvPr id="12295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95" t="39919" r="25645" b="27063"/>
          <a:stretch>
            <a:fillRect/>
          </a:stretch>
        </p:blipFill>
        <p:spPr bwMode="auto">
          <a:xfrm>
            <a:off x="46038" y="4076700"/>
            <a:ext cx="6435725" cy="241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96" t="43927" r="62775" b="49940"/>
          <a:stretch>
            <a:fillRect/>
          </a:stretch>
        </p:blipFill>
        <p:spPr bwMode="auto">
          <a:xfrm>
            <a:off x="46038" y="6356350"/>
            <a:ext cx="1655762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1025" y="730250"/>
            <a:ext cx="11029950" cy="987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Подгруппа операций в группах TES и CUE</a:t>
            </a:r>
          </a:p>
        </p:txBody>
      </p:sp>
      <p:sp>
        <p:nvSpPr>
          <p:cNvPr id="24579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25193C0B-9210-43EC-85FE-0C78E442D916}" type="slidenum">
              <a:rPr lang="ru-RU">
                <a:solidFill>
                  <a:schemeClr val="accent2"/>
                </a:solidFill>
              </a:rPr>
              <a:pPr/>
              <a:t>10</a:t>
            </a:fld>
            <a:endParaRPr lang="ru-RU">
              <a:solidFill>
                <a:schemeClr val="accent2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23863" y="1854200"/>
          <a:ext cx="11545885" cy="50040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91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3091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0917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091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309177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4000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r>
                        <a:rPr lang="fr-FR" sz="1800" dirty="0"/>
                        <a:t>TES operation subgroup (n = 29)</a:t>
                      </a:r>
                      <a:endParaRPr lang="ru-RU" sz="1800" dirty="0"/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CUE operation subgroup (n = 15)</a:t>
                      </a:r>
                      <a:endParaRPr lang="ru-RU" sz="1800" dirty="0"/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t/chi-square</a:t>
                      </a:r>
                      <a:endParaRPr lang="ru-RU" sz="1800" dirty="0"/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</a:t>
                      </a:r>
                      <a:endParaRPr lang="ru-RU" sz="1800" dirty="0"/>
                    </a:p>
                  </a:txBody>
                  <a:tcPr marL="91435" marR="91435" marT="45715" marB="4571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006">
                <a:tc>
                  <a:txBody>
                    <a:bodyPr/>
                    <a:lstStyle/>
                    <a:p>
                      <a:r>
                        <a:rPr lang="ru-RU" sz="1800" b="1" dirty="0"/>
                        <a:t>Оперативная стратегия</a:t>
                      </a: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91435" marR="91435" marT="45715" marB="4571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8755">
                <a:tc>
                  <a:txBody>
                    <a:bodyPr/>
                    <a:lstStyle/>
                    <a:p>
                      <a:r>
                        <a:rPr lang="ru-RU" sz="1800" b="1" dirty="0"/>
                        <a:t>Пластина</a:t>
                      </a: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14</a:t>
                      </a: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12</a:t>
                      </a: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5.532</a:t>
                      </a: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0.063</a:t>
                      </a:r>
                    </a:p>
                  </a:txBody>
                  <a:tcPr marL="91435" marR="91435" marT="45715" marB="4571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8755">
                <a:tc>
                  <a:txBody>
                    <a:bodyPr/>
                    <a:lstStyle/>
                    <a:p>
                      <a:r>
                        <a:rPr lang="ru-RU" sz="1800" b="1" dirty="0"/>
                        <a:t>Винт</a:t>
                      </a: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8</a:t>
                      </a: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3</a:t>
                      </a: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91435" marR="91435" marT="45715" marB="4571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8755">
                <a:tc>
                  <a:txBody>
                    <a:bodyPr/>
                    <a:lstStyle/>
                    <a:p>
                      <a:r>
                        <a:rPr lang="ru-RU" sz="1800" b="1" dirty="0"/>
                        <a:t>Пластина + винт</a:t>
                      </a: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7</a:t>
                      </a: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0</a:t>
                      </a: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91435" marR="91435" marT="45715" marB="4571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0006">
                <a:tc>
                  <a:txBody>
                    <a:bodyPr/>
                    <a:lstStyle/>
                    <a:p>
                      <a:r>
                        <a:rPr lang="ru-RU" sz="1800" b="1" dirty="0"/>
                        <a:t>Оперативный подход</a:t>
                      </a: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endParaRPr lang="ru-RU" sz="1800" b="1"/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91435" marR="91435" marT="45715" marB="45715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8755">
                <a:tc>
                  <a:txBody>
                    <a:bodyPr/>
                    <a:lstStyle/>
                    <a:p>
                      <a:r>
                        <a:rPr lang="en-US" sz="1800" b="1" dirty="0" err="1"/>
                        <a:t>Stoppa</a:t>
                      </a:r>
                      <a:endParaRPr lang="ru-RU" sz="1800" b="1" dirty="0"/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19</a:t>
                      </a: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9</a:t>
                      </a: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1.769</a:t>
                      </a: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0.413</a:t>
                      </a:r>
                    </a:p>
                  </a:txBody>
                  <a:tcPr marL="91435" marR="91435" marT="45715" marB="45715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8755">
                <a:tc>
                  <a:txBody>
                    <a:bodyPr/>
                    <a:lstStyle/>
                    <a:p>
                      <a:pPr algn="l"/>
                      <a:r>
                        <a:rPr lang="en-US" sz="1800" b="1" i="1" dirty="0"/>
                        <a:t>IL</a:t>
                      </a:r>
                      <a:endParaRPr lang="ru-RU" sz="1800" b="1" i="1" dirty="0"/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2</a:t>
                      </a: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3</a:t>
                      </a: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91435" marR="91435" marT="45715" marB="45715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40006">
                <a:tc>
                  <a:txBody>
                    <a:bodyPr/>
                    <a:lstStyle/>
                    <a:p>
                      <a:r>
                        <a:rPr lang="ru-RU" sz="1800" b="1" dirty="0"/>
                        <a:t>Минимально инвазивный</a:t>
                      </a: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8</a:t>
                      </a: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3</a:t>
                      </a:r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91435" marR="91435" marT="45715" marB="45715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91435" marR="91435" marT="45715" marB="45715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1025" y="730250"/>
            <a:ext cx="11029950" cy="987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Подгруппа операций в группах TES и CUE</a:t>
            </a:r>
          </a:p>
        </p:txBody>
      </p:sp>
      <p:sp>
        <p:nvSpPr>
          <p:cNvPr id="25603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8CDB60E0-8411-415D-AB03-B381653DC147}" type="slidenum">
              <a:rPr lang="ru-RU">
                <a:solidFill>
                  <a:schemeClr val="accent2"/>
                </a:solidFill>
              </a:rPr>
              <a:pPr/>
              <a:t>11</a:t>
            </a:fld>
            <a:endParaRPr lang="ru-RU">
              <a:solidFill>
                <a:schemeClr val="accent2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55625" y="1928813"/>
          <a:ext cx="11126788" cy="3597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637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934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305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99829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64069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39992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TES group (n = 42) </a:t>
                      </a:r>
                      <a:endParaRPr lang="ru-RU" sz="1800" dirty="0"/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CUE group (n = 35) </a:t>
                      </a:r>
                      <a:endParaRPr lang="ru-RU" sz="1800" dirty="0"/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t/chi-square</a:t>
                      </a:r>
                      <a:endParaRPr lang="ru-RU" sz="1800" dirty="0"/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</a:t>
                      </a:r>
                      <a:endParaRPr lang="ru-RU" sz="1800" dirty="0"/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8744">
                <a:tc>
                  <a:txBody>
                    <a:bodyPr/>
                    <a:lstStyle/>
                    <a:p>
                      <a:r>
                        <a:rPr lang="ru-RU" sz="1800" b="1" dirty="0"/>
                        <a:t>Типы переломов</a:t>
                      </a: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9992">
                <a:tc>
                  <a:txBody>
                    <a:bodyPr/>
                    <a:lstStyle/>
                    <a:p>
                      <a:r>
                        <a:rPr lang="ru-RU" sz="1800" b="1" dirty="0"/>
                        <a:t>Односторонний или двусторонний перелом лобковой ветви</a:t>
                      </a: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11</a:t>
                      </a: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0</a:t>
                      </a: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13.093</a:t>
                      </a: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0.001</a:t>
                      </a:r>
                    </a:p>
                  </a:txBody>
                  <a:tcPr marL="91448" marR="91448" marT="45714" marB="45714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4274">
                <a:tc>
                  <a:txBody>
                    <a:bodyPr/>
                    <a:lstStyle/>
                    <a:p>
                      <a:r>
                        <a:rPr lang="ru-RU" sz="1800" b="1" dirty="0"/>
                        <a:t>Неполный</a:t>
                      </a:r>
                      <a:r>
                        <a:rPr lang="ru-RU" sz="1800" b="1" baseline="0" dirty="0"/>
                        <a:t> перелом крестца </a:t>
                      </a:r>
                      <a:r>
                        <a:rPr lang="ru-RU" sz="1800" b="1" dirty="0"/>
                        <a:t> + односторонний или двусторонний перелом лобковой ветви</a:t>
                      </a: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13</a:t>
                      </a: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5</a:t>
                      </a: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14274">
                <a:tc>
                  <a:txBody>
                    <a:bodyPr/>
                    <a:lstStyle/>
                    <a:p>
                      <a:r>
                        <a:rPr lang="ru-RU" sz="1800" b="1" dirty="0"/>
                        <a:t>Полный</a:t>
                      </a:r>
                      <a:r>
                        <a:rPr lang="ru-RU" sz="1800" b="1" baseline="0" dirty="0"/>
                        <a:t> перелом крестца </a:t>
                      </a:r>
                      <a:r>
                        <a:rPr lang="ru-RU" sz="1800" b="1" dirty="0"/>
                        <a:t>+ односторонний или двусторонний перелом лобковой ветви</a:t>
                      </a: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5</a:t>
                      </a: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10</a:t>
                      </a:r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91448" marR="91448" marT="45714" marB="45714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91448" marR="91448" marT="45714" marB="45714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1025" y="730250"/>
            <a:ext cx="11029950" cy="987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Подгруппа операций в группах TES и CUE</a:t>
            </a:r>
          </a:p>
        </p:txBody>
      </p:sp>
      <p:sp>
        <p:nvSpPr>
          <p:cNvPr id="26627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52FFA664-9B75-4AD3-B6C9-61D8D9BEDA91}" type="slidenum">
              <a:rPr lang="ru-RU">
                <a:solidFill>
                  <a:schemeClr val="accent2"/>
                </a:solidFill>
              </a:rPr>
              <a:pPr/>
              <a:t>12</a:t>
            </a:fld>
            <a:endParaRPr lang="ru-RU">
              <a:solidFill>
                <a:schemeClr val="accent2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8504539"/>
              </p:ext>
            </p:extLst>
          </p:nvPr>
        </p:nvGraphicFramePr>
        <p:xfrm>
          <a:off x="581025" y="1571268"/>
          <a:ext cx="11251209" cy="5286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819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091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815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7173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125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629179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TES group (n = 42) </a:t>
                      </a:r>
                      <a:endParaRPr lang="ru-RU" sz="1800" dirty="0"/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CUE group (n = 35) </a:t>
                      </a:r>
                      <a:endParaRPr lang="ru-RU" sz="1800" dirty="0"/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t/chi-square</a:t>
                      </a:r>
                      <a:endParaRPr lang="ru-RU" sz="1800" dirty="0"/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</a:t>
                      </a:r>
                      <a:endParaRPr lang="ru-RU" sz="1800" dirty="0"/>
                    </a:p>
                  </a:txBody>
                  <a:tcPr marL="91442" marR="91442" marT="45716" marB="4571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7896">
                <a:tc>
                  <a:txBody>
                    <a:bodyPr/>
                    <a:lstStyle/>
                    <a:p>
                      <a:r>
                        <a:rPr lang="ru-RU" sz="1800" b="1" dirty="0"/>
                        <a:t>Время операции (мин)</a:t>
                      </a:r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112.41 ± 40.30</a:t>
                      </a:r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118.33 ± 58.27</a:t>
                      </a:r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-0.352</a:t>
                      </a:r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0.728</a:t>
                      </a:r>
                    </a:p>
                  </a:txBody>
                  <a:tcPr marL="91442" marR="91442" marT="45716" marB="4571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3518">
                <a:tc>
                  <a:txBody>
                    <a:bodyPr/>
                    <a:lstStyle/>
                    <a:p>
                      <a:r>
                        <a:rPr lang="ru-RU" sz="1800" b="1" dirty="0" err="1"/>
                        <a:t>Интраоперационная</a:t>
                      </a:r>
                      <a:r>
                        <a:rPr lang="ru-RU" sz="1800" b="1" dirty="0"/>
                        <a:t> кровопотеря (мл)</a:t>
                      </a:r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268.28 ± 103.24</a:t>
                      </a:r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363.33 ± 190.74</a:t>
                      </a:r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-2.155</a:t>
                      </a:r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0.037</a:t>
                      </a:r>
                    </a:p>
                  </a:txBody>
                  <a:tcPr marL="91442" marR="91442" marT="45716" marB="45716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7896">
                <a:tc>
                  <a:txBody>
                    <a:bodyPr/>
                    <a:lstStyle/>
                    <a:p>
                      <a:r>
                        <a:rPr lang="ru-RU" sz="1800" b="1" dirty="0"/>
                        <a:t>Переливание крови (</a:t>
                      </a:r>
                      <a:r>
                        <a:rPr lang="ru-RU" sz="1800" b="1" dirty="0" err="1"/>
                        <a:t>Ед</a:t>
                      </a:r>
                      <a:r>
                        <a:rPr lang="ru-RU" sz="1800" b="1" dirty="0"/>
                        <a:t>)</a:t>
                      </a:r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0.90 ± 1.26</a:t>
                      </a:r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1.33 ± 1.45</a:t>
                      </a:r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-1.034</a:t>
                      </a:r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0.307</a:t>
                      </a:r>
                    </a:p>
                  </a:txBody>
                  <a:tcPr marL="91442" marR="91442" marT="45716" marB="45716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13518">
                <a:tc>
                  <a:txBody>
                    <a:bodyPr/>
                    <a:lstStyle/>
                    <a:p>
                      <a:r>
                        <a:rPr lang="ru-RU" sz="1800" b="1" dirty="0" err="1"/>
                        <a:t>Интраоперационная</a:t>
                      </a:r>
                      <a:r>
                        <a:rPr lang="ru-RU" sz="1800" b="1" dirty="0"/>
                        <a:t> жидкость (мл)</a:t>
                      </a:r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2072.41 ± 695.85</a:t>
                      </a:r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2146.67 ± 851.78</a:t>
                      </a:r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-0.311</a:t>
                      </a:r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0.758</a:t>
                      </a:r>
                    </a:p>
                  </a:txBody>
                  <a:tcPr marL="91442" marR="91442" marT="45716" marB="45716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7896">
                <a:tc>
                  <a:txBody>
                    <a:bodyPr/>
                    <a:lstStyle/>
                    <a:p>
                      <a:r>
                        <a:rPr lang="ru-RU" sz="1800" b="1" dirty="0"/>
                        <a:t>Послеоперационный дренаж (мл)</a:t>
                      </a:r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85.17 ± 64.12</a:t>
                      </a:r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115.33 ± 82.02</a:t>
                      </a:r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-1.343</a:t>
                      </a:r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0.186</a:t>
                      </a:r>
                    </a:p>
                  </a:txBody>
                  <a:tcPr marL="91442" marR="91442" marT="45716" marB="45716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9179">
                <a:tc>
                  <a:txBody>
                    <a:bodyPr/>
                    <a:lstStyle/>
                    <a:p>
                      <a:r>
                        <a:rPr lang="ru-RU" sz="1800" b="1" dirty="0"/>
                        <a:t>Продолжительность пребывания в стационаре (дни)</a:t>
                      </a:r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7.45 ± 1.88</a:t>
                      </a:r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7.73 ± 1.75</a:t>
                      </a:r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-0.487</a:t>
                      </a:r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0.629</a:t>
                      </a:r>
                    </a:p>
                  </a:txBody>
                  <a:tcPr marL="91442" marR="91442" marT="45716" marB="45716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29179">
                <a:tc>
                  <a:txBody>
                    <a:bodyPr/>
                    <a:lstStyle/>
                    <a:p>
                      <a:r>
                        <a:rPr lang="ru-RU" sz="1800" b="1" dirty="0"/>
                        <a:t>Время наблюдения (</a:t>
                      </a:r>
                      <a:r>
                        <a:rPr lang="ru-RU" sz="1800" b="1" dirty="0" err="1"/>
                        <a:t>мес</a:t>
                      </a:r>
                      <a:r>
                        <a:rPr lang="ru-RU" sz="1800" b="1" dirty="0"/>
                        <a:t>)</a:t>
                      </a:r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23.03 ± 1.30</a:t>
                      </a:r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17.47 ± 1.73</a:t>
                      </a:r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12.047</a:t>
                      </a:r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&lt; 0.001</a:t>
                      </a:r>
                    </a:p>
                  </a:txBody>
                  <a:tcPr marL="91442" marR="91442" marT="45716" marB="45716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7896">
                <a:tc>
                  <a:txBody>
                    <a:bodyPr/>
                    <a:lstStyle/>
                    <a:p>
                      <a:r>
                        <a:rPr lang="ru-RU" sz="1800" b="1" dirty="0"/>
                        <a:t>Нагрузочная способность (</a:t>
                      </a:r>
                      <a:r>
                        <a:rPr lang="ru-RU" sz="1800" b="1" dirty="0" err="1"/>
                        <a:t>мес</a:t>
                      </a:r>
                      <a:r>
                        <a:rPr lang="ru-RU" sz="1800" b="1" dirty="0"/>
                        <a:t>)</a:t>
                      </a:r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1.03 ± 0.63</a:t>
                      </a:r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0.93 ± 0.26</a:t>
                      </a:r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0.755</a:t>
                      </a:r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0.455</a:t>
                      </a:r>
                    </a:p>
                  </a:txBody>
                  <a:tcPr marL="91442" marR="91442" marT="45716" marB="45716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7896">
                <a:tc>
                  <a:txBody>
                    <a:bodyPr/>
                    <a:lstStyle/>
                    <a:p>
                      <a:r>
                        <a:rPr lang="ru-RU" sz="1800" b="1" dirty="0"/>
                        <a:t>Клиническое время заживления (</a:t>
                      </a:r>
                      <a:r>
                        <a:rPr lang="ru-RU" sz="1800" b="1" dirty="0" err="1"/>
                        <a:t>мес</a:t>
                      </a:r>
                      <a:r>
                        <a:rPr lang="ru-RU" sz="1800" b="1" dirty="0"/>
                        <a:t>)</a:t>
                      </a:r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4.52 ± 1.81</a:t>
                      </a:r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4.13 ± 0.92</a:t>
                      </a:r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0.936 </a:t>
                      </a:r>
                    </a:p>
                  </a:txBody>
                  <a:tcPr marL="91442" marR="91442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0.355</a:t>
                      </a:r>
                    </a:p>
                  </a:txBody>
                  <a:tcPr marL="91442" marR="91442" marT="45716" marB="45716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1025" y="730250"/>
            <a:ext cx="11029950" cy="987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Подгруппа операций в группах TES и CUE</a:t>
            </a:r>
          </a:p>
        </p:txBody>
      </p:sp>
      <p:sp>
        <p:nvSpPr>
          <p:cNvPr id="27651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06BBFBDF-ED11-4F7C-9F9F-7C6EA1A0154A}" type="slidenum">
              <a:rPr lang="ru-RU">
                <a:solidFill>
                  <a:schemeClr val="accent2"/>
                </a:solidFill>
              </a:rPr>
              <a:pPr/>
              <a:t>13</a:t>
            </a:fld>
            <a:endParaRPr lang="ru-RU">
              <a:solidFill>
                <a:schemeClr val="accent2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5935923"/>
              </p:ext>
            </p:extLst>
          </p:nvPr>
        </p:nvGraphicFramePr>
        <p:xfrm>
          <a:off x="581025" y="1702630"/>
          <a:ext cx="11126790" cy="51553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3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253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253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253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2253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875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TES group (n = 42) </a:t>
                      </a:r>
                      <a:endParaRPr lang="ru-RU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CUE group (n = 35) </a:t>
                      </a:r>
                      <a:endParaRPr lang="ru-RU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t/chi-square</a:t>
                      </a:r>
                      <a:endParaRPr lang="ru-RU" sz="1800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</a:t>
                      </a:r>
                      <a:endParaRPr lang="ru-RU" sz="1800" dirty="0"/>
                    </a:p>
                  </a:txBody>
                  <a:tcPr marL="91448" marR="91448" marT="45715" marB="45715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006">
                <a:tc>
                  <a:txBody>
                    <a:bodyPr/>
                    <a:lstStyle/>
                    <a:p>
                      <a:r>
                        <a:rPr lang="ru-RU" sz="1800" b="1" dirty="0"/>
                        <a:t>Нагрузочная способность (</a:t>
                      </a:r>
                      <a:r>
                        <a:rPr lang="ru-RU" sz="1800" b="1" dirty="0" err="1"/>
                        <a:t>мес</a:t>
                      </a:r>
                      <a:r>
                        <a:rPr lang="ru-RU" sz="1800" b="1" dirty="0"/>
                        <a:t>)</a:t>
                      </a: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1.03 ± 0.63</a:t>
                      </a: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0.93 ± 0.26</a:t>
                      </a: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0.755</a:t>
                      </a: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0.455</a:t>
                      </a:r>
                    </a:p>
                  </a:txBody>
                  <a:tcPr marL="91448" marR="91448" marT="45715" marB="45715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0006">
                <a:tc>
                  <a:txBody>
                    <a:bodyPr/>
                    <a:lstStyle/>
                    <a:p>
                      <a:r>
                        <a:rPr lang="ru-RU" sz="1800" b="1" dirty="0"/>
                        <a:t>Клиническое время заживления (</a:t>
                      </a:r>
                      <a:r>
                        <a:rPr lang="ru-RU" sz="1800" b="1" dirty="0" err="1"/>
                        <a:t>мес</a:t>
                      </a:r>
                      <a:r>
                        <a:rPr lang="ru-RU" sz="1800" b="1" dirty="0"/>
                        <a:t>)</a:t>
                      </a: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4.52 ± 1.81</a:t>
                      </a: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4.13 ± 0.92</a:t>
                      </a: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0.936 </a:t>
                      </a: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0.355</a:t>
                      </a:r>
                    </a:p>
                  </a:txBody>
                  <a:tcPr marL="91448" marR="91448" marT="45715" marB="45715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88755">
                <a:tc>
                  <a:txBody>
                    <a:bodyPr/>
                    <a:lstStyle/>
                    <a:p>
                      <a:r>
                        <a:rPr lang="ru-RU" sz="1800" b="1" dirty="0"/>
                        <a:t>Осложнения</a:t>
                      </a: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91448" marR="91448" marT="45715" marB="45715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0006">
                <a:tc>
                  <a:txBody>
                    <a:bodyPr/>
                    <a:lstStyle/>
                    <a:p>
                      <a:r>
                        <a:rPr lang="ru-RU" sz="1800" b="1" dirty="0"/>
                        <a:t>Тромбоз глубоких вен</a:t>
                      </a: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15</a:t>
                      </a: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9</a:t>
                      </a: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0.273</a:t>
                      </a: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0.601</a:t>
                      </a:r>
                    </a:p>
                  </a:txBody>
                  <a:tcPr marL="91448" marR="91448" marT="45715" marB="45715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0006">
                <a:tc>
                  <a:txBody>
                    <a:bodyPr/>
                    <a:lstStyle/>
                    <a:p>
                      <a:r>
                        <a:rPr lang="ru-RU" sz="1800" b="1" dirty="0"/>
                        <a:t>Поверхностная инфекция</a:t>
                      </a: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2</a:t>
                      </a: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1</a:t>
                      </a: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0.000</a:t>
                      </a: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1.000</a:t>
                      </a:r>
                    </a:p>
                  </a:txBody>
                  <a:tcPr marL="91448" marR="91448" marT="45715" marB="45715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8755">
                <a:tc>
                  <a:txBody>
                    <a:bodyPr/>
                    <a:lstStyle/>
                    <a:p>
                      <a:r>
                        <a:rPr lang="ru-RU" sz="1800" b="1" dirty="0"/>
                        <a:t>Глубокая инфекция</a:t>
                      </a: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1</a:t>
                      </a: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1</a:t>
                      </a: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-</a:t>
                      </a: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1.000</a:t>
                      </a:r>
                    </a:p>
                  </a:txBody>
                  <a:tcPr marL="91448" marR="91448" marT="45715" marB="45715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88755">
                <a:tc>
                  <a:txBody>
                    <a:bodyPr/>
                    <a:lstStyle/>
                    <a:p>
                      <a:r>
                        <a:rPr lang="ru-RU" sz="1800" b="1" dirty="0"/>
                        <a:t>Смертность</a:t>
                      </a: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0</a:t>
                      </a: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0</a:t>
                      </a: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-</a:t>
                      </a: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-</a:t>
                      </a:r>
                    </a:p>
                  </a:txBody>
                  <a:tcPr marL="91448" marR="91448" marT="45715" marB="45715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88755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Шкала </a:t>
                      </a:r>
                      <a:r>
                        <a:rPr lang="en-US" b="1" dirty="0" err="1"/>
                        <a:t>Majeed</a:t>
                      </a:r>
                      <a:endParaRPr lang="ru-RU" b="1" dirty="0"/>
                    </a:p>
                    <a:p>
                      <a:endParaRPr lang="ru-RU" sz="1800" b="1" dirty="0">
                        <a:highlight>
                          <a:srgbClr val="FFFF00"/>
                        </a:highlight>
                      </a:endParaRP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82.90 ± 4.90</a:t>
                      </a: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83.73 ± 12.46</a:t>
                      </a: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-0.250</a:t>
                      </a:r>
                    </a:p>
                  </a:txBody>
                  <a:tcPr marL="91448" marR="91448" marT="45715" marB="45715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0.806</a:t>
                      </a:r>
                    </a:p>
                  </a:txBody>
                  <a:tcPr marL="91448" marR="91448" marT="45715" marB="45715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ъект 4"/>
          <p:cNvSpPr>
            <a:spLocks noGrp="1"/>
          </p:cNvSpPr>
          <p:nvPr>
            <p:ph idx="1"/>
          </p:nvPr>
        </p:nvSpPr>
        <p:spPr>
          <a:xfrm>
            <a:off x="581025" y="2181225"/>
            <a:ext cx="11029950" cy="3678238"/>
          </a:xfrm>
        </p:spPr>
        <p:txBody>
          <a:bodyPr/>
          <a:lstStyle/>
          <a:p>
            <a:endParaRPr lang="ru-RU" sz="240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1025" y="730250"/>
            <a:ext cx="11029950" cy="987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Общие Результаты в группах TES и CUE</a:t>
            </a:r>
          </a:p>
        </p:txBody>
      </p:sp>
      <p:sp>
        <p:nvSpPr>
          <p:cNvPr id="2867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69117EE7-D530-4480-98CE-84300C3F2179}" type="slidenum">
              <a:rPr lang="ru-RU">
                <a:solidFill>
                  <a:schemeClr val="accent2"/>
                </a:solidFill>
              </a:rPr>
              <a:pPr/>
              <a:t>14</a:t>
            </a:fld>
            <a:endParaRPr lang="ru-RU">
              <a:solidFill>
                <a:schemeClr val="accent2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634656"/>
              </p:ext>
            </p:extLst>
          </p:nvPr>
        </p:nvGraphicFramePr>
        <p:xfrm>
          <a:off x="581025" y="2181225"/>
          <a:ext cx="11126789" cy="4452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468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390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253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253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2253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91419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48" marR="91448"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TES group (n = 42) </a:t>
                      </a:r>
                      <a:endParaRPr lang="ru-RU" sz="1800" dirty="0"/>
                    </a:p>
                  </a:txBody>
                  <a:tcPr marL="91448" marR="91448"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CUE group (n = 35) </a:t>
                      </a:r>
                      <a:endParaRPr lang="ru-RU" sz="1800" dirty="0"/>
                    </a:p>
                  </a:txBody>
                  <a:tcPr marL="91448" marR="91448" marT="45710" marB="45710"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t/chi-square</a:t>
                      </a:r>
                      <a:endParaRPr lang="ru-RU" sz="1800" dirty="0"/>
                    </a:p>
                  </a:txBody>
                  <a:tcPr marL="91448" marR="91448" marT="45710" marB="45710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P</a:t>
                      </a:r>
                      <a:endParaRPr lang="ru-RU" sz="1800" dirty="0"/>
                    </a:p>
                  </a:txBody>
                  <a:tcPr marL="91448" marR="91448" marT="45710" marB="4571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39937">
                <a:tc>
                  <a:txBody>
                    <a:bodyPr/>
                    <a:lstStyle/>
                    <a:p>
                      <a:r>
                        <a:rPr lang="ru-RU" sz="1800" b="1" dirty="0"/>
                        <a:t>Продолжительность пребывания в стационаре (дни)</a:t>
                      </a:r>
                    </a:p>
                  </a:txBody>
                  <a:tcPr marL="91448" marR="91448" marT="45710" marB="45710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6.50 ± 2.17</a:t>
                      </a:r>
                    </a:p>
                  </a:txBody>
                  <a:tcPr marL="91448" marR="91448" marT="45710" marB="45710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5.66 ± 2.24</a:t>
                      </a:r>
                    </a:p>
                  </a:txBody>
                  <a:tcPr marL="91448" marR="91448" marT="45710" marB="45710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1.675</a:t>
                      </a:r>
                    </a:p>
                  </a:txBody>
                  <a:tcPr marL="91448" marR="91448" marT="45710" marB="45710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0.098</a:t>
                      </a:r>
                    </a:p>
                  </a:txBody>
                  <a:tcPr marL="91448" marR="91448" marT="45710" marB="4571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39937">
                <a:tc>
                  <a:txBody>
                    <a:bodyPr/>
                    <a:lstStyle/>
                    <a:p>
                      <a:r>
                        <a:rPr lang="ru-RU" sz="1800" b="1" dirty="0"/>
                        <a:t>Время наблюдения (</a:t>
                      </a:r>
                      <a:r>
                        <a:rPr lang="ru-RU" sz="1800" b="1" dirty="0" err="1"/>
                        <a:t>мес</a:t>
                      </a:r>
                      <a:r>
                        <a:rPr lang="ru-RU" sz="1800" b="1" dirty="0"/>
                        <a:t>)</a:t>
                      </a:r>
                    </a:p>
                  </a:txBody>
                  <a:tcPr marL="91448" marR="91448" marT="45710" marB="45710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22.98 ± 1.46</a:t>
                      </a:r>
                    </a:p>
                  </a:txBody>
                  <a:tcPr marL="91448" marR="91448" marT="45710" marB="45710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17.17 ± 1.72</a:t>
                      </a:r>
                    </a:p>
                  </a:txBody>
                  <a:tcPr marL="91448" marR="91448" marT="45710" marB="45710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16.022</a:t>
                      </a:r>
                    </a:p>
                  </a:txBody>
                  <a:tcPr marL="91448" marR="91448" marT="45710" marB="45710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&lt; 0.001</a:t>
                      </a:r>
                    </a:p>
                  </a:txBody>
                  <a:tcPr marL="91448" marR="91448" marT="45710" marB="45710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9937">
                <a:tc>
                  <a:txBody>
                    <a:bodyPr/>
                    <a:lstStyle/>
                    <a:p>
                      <a:r>
                        <a:rPr lang="ru-RU" sz="1800" b="1" dirty="0"/>
                        <a:t>Срок восстановления</a:t>
                      </a:r>
                      <a:r>
                        <a:rPr lang="ru-RU" sz="1800" b="1" baseline="0" dirty="0"/>
                        <a:t> </a:t>
                      </a:r>
                      <a:r>
                        <a:rPr lang="ru-RU" sz="1800" b="1" dirty="0"/>
                        <a:t>(</a:t>
                      </a:r>
                      <a:r>
                        <a:rPr lang="ru-RU" sz="1800" b="1" dirty="0" err="1"/>
                        <a:t>мес</a:t>
                      </a:r>
                      <a:r>
                        <a:rPr lang="ru-RU" sz="1800" b="1" dirty="0"/>
                        <a:t>)</a:t>
                      </a:r>
                    </a:p>
                  </a:txBody>
                  <a:tcPr marL="91448" marR="91448" marT="45710" marB="45710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0.71 ± 0.71</a:t>
                      </a:r>
                    </a:p>
                  </a:txBody>
                  <a:tcPr marL="91448" marR="91448" marT="45710" marB="45710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0.90 ± 0.42</a:t>
                      </a:r>
                    </a:p>
                  </a:txBody>
                  <a:tcPr marL="91448" marR="91448" marT="45710" marB="45710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-1.428</a:t>
                      </a:r>
                    </a:p>
                  </a:txBody>
                  <a:tcPr marL="91448" marR="91448" marT="45710" marB="45710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0.158</a:t>
                      </a:r>
                    </a:p>
                  </a:txBody>
                  <a:tcPr marL="91448" marR="91448" marT="45710" marB="4571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39937">
                <a:tc>
                  <a:txBody>
                    <a:bodyPr/>
                    <a:lstStyle/>
                    <a:p>
                      <a:r>
                        <a:rPr lang="ru-RU" sz="1800" b="1" dirty="0"/>
                        <a:t>Клиническое время заживления (</a:t>
                      </a:r>
                      <a:r>
                        <a:rPr lang="ru-RU" sz="1800" b="1" dirty="0" err="1"/>
                        <a:t>мес</a:t>
                      </a:r>
                      <a:r>
                        <a:rPr lang="ru-RU" sz="1800" b="1" dirty="0"/>
                        <a:t>)</a:t>
                      </a:r>
                    </a:p>
                  </a:txBody>
                  <a:tcPr marL="91448" marR="91448" marT="45710" marB="45710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4.45 ± 1.67</a:t>
                      </a:r>
                    </a:p>
                  </a:txBody>
                  <a:tcPr marL="91448" marR="91448" marT="45710" marB="45710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4.34 ± 1.14</a:t>
                      </a:r>
                    </a:p>
                  </a:txBody>
                  <a:tcPr marL="91448" marR="91448" marT="45710" marB="45710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0.341</a:t>
                      </a:r>
                    </a:p>
                  </a:txBody>
                  <a:tcPr marL="91448" marR="91448" marT="45710" marB="45710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0.734</a:t>
                      </a:r>
                    </a:p>
                  </a:txBody>
                  <a:tcPr marL="91448" marR="91448" marT="45710" marB="4571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8702">
                <a:tc>
                  <a:txBody>
                    <a:bodyPr/>
                    <a:lstStyle/>
                    <a:p>
                      <a:r>
                        <a:rPr lang="ru-RU" sz="1800" b="1" dirty="0"/>
                        <a:t>Осложнения</a:t>
                      </a:r>
                    </a:p>
                  </a:txBody>
                  <a:tcPr marL="91448" marR="91448" marT="45710" marB="45710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91448" marR="91448" marT="45710" marB="45710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91448" marR="91448" marT="45710" marB="45710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91448" marR="91448" marT="45710" marB="45710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91448" marR="91448" marT="45710" marB="4571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88702">
                <a:tc>
                  <a:txBody>
                    <a:bodyPr/>
                    <a:lstStyle/>
                    <a:p>
                      <a:r>
                        <a:rPr lang="ru-RU" sz="1800" b="1" dirty="0"/>
                        <a:t>Тромбоз</a:t>
                      </a:r>
                      <a:r>
                        <a:rPr lang="ru-RU" sz="1800" b="1" baseline="0" dirty="0"/>
                        <a:t> глубоких вен (</a:t>
                      </a:r>
                      <a:r>
                        <a:rPr lang="ru-RU" sz="1800" b="1" dirty="0"/>
                        <a:t>%)</a:t>
                      </a:r>
                    </a:p>
                  </a:txBody>
                  <a:tcPr marL="91448" marR="91448" marT="45710" marB="45710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20</a:t>
                      </a:r>
                    </a:p>
                  </a:txBody>
                  <a:tcPr marL="91448" marR="91448" marT="45710" marB="45710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20</a:t>
                      </a:r>
                    </a:p>
                  </a:txBody>
                  <a:tcPr marL="91448" marR="91448" marT="45710" marB="45710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0.694</a:t>
                      </a:r>
                    </a:p>
                  </a:txBody>
                  <a:tcPr marL="91448" marR="91448" marT="45710" marB="45710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0.405</a:t>
                      </a:r>
                    </a:p>
                  </a:txBody>
                  <a:tcPr marL="91448" marR="91448" marT="45710" marB="4571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ъект 4"/>
          <p:cNvSpPr>
            <a:spLocks noGrp="1"/>
          </p:cNvSpPr>
          <p:nvPr>
            <p:ph idx="1"/>
          </p:nvPr>
        </p:nvSpPr>
        <p:spPr>
          <a:xfrm>
            <a:off x="581025" y="2181225"/>
            <a:ext cx="11029950" cy="3678238"/>
          </a:xfrm>
        </p:spPr>
        <p:txBody>
          <a:bodyPr/>
          <a:lstStyle/>
          <a:p>
            <a:endParaRPr lang="ru-RU" sz="240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1025" y="730250"/>
            <a:ext cx="11029950" cy="987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Общие результаты в группах TES и CUE</a:t>
            </a:r>
          </a:p>
        </p:txBody>
      </p:sp>
      <p:sp>
        <p:nvSpPr>
          <p:cNvPr id="2970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F935BDF2-88FA-4B13-833C-11BC11C1C87E}" type="slidenum">
              <a:rPr lang="ru-RU">
                <a:solidFill>
                  <a:schemeClr val="accent2"/>
                </a:solidFill>
              </a:rPr>
              <a:pPr/>
              <a:t>15</a:t>
            </a:fld>
            <a:endParaRPr lang="ru-RU">
              <a:solidFill>
                <a:schemeClr val="accent2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4028462"/>
              </p:ext>
            </p:extLst>
          </p:nvPr>
        </p:nvGraphicFramePr>
        <p:xfrm>
          <a:off x="581025" y="2181225"/>
          <a:ext cx="11126790" cy="289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53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2535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2253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22535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22535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88772"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91448" marR="91448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TES group (n = 42) </a:t>
                      </a:r>
                      <a:endParaRPr lang="ru-RU" sz="1800" b="1" dirty="0"/>
                    </a:p>
                  </a:txBody>
                  <a:tcPr marL="91448" marR="91448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CUE group (n = 35) </a:t>
                      </a:r>
                      <a:endParaRPr lang="ru-RU" sz="1800" b="1" dirty="0"/>
                    </a:p>
                  </a:txBody>
                  <a:tcPr marL="91448" marR="91448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t/chi-square</a:t>
                      </a:r>
                      <a:endParaRPr lang="ru-RU" sz="1800" b="1" dirty="0"/>
                    </a:p>
                  </a:txBody>
                  <a:tcPr marL="91448" marR="91448" marT="45716" marB="45716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P</a:t>
                      </a:r>
                      <a:endParaRPr lang="ru-RU" sz="1800" b="1" dirty="0"/>
                    </a:p>
                  </a:txBody>
                  <a:tcPr marL="91448" marR="91448" marT="45716" marB="45716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887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Летальность</a:t>
                      </a:r>
                    </a:p>
                    <a:p>
                      <a:endParaRPr lang="ru-RU" sz="1800" b="1" dirty="0">
                        <a:highlight>
                          <a:srgbClr val="FFFF00"/>
                        </a:highlight>
                      </a:endParaRPr>
                    </a:p>
                  </a:txBody>
                  <a:tcPr marL="91448" marR="91448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0</a:t>
                      </a:r>
                    </a:p>
                  </a:txBody>
                  <a:tcPr marL="91448" marR="91448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0</a:t>
                      </a:r>
                    </a:p>
                  </a:txBody>
                  <a:tcPr marL="91448" marR="91448" marT="45716" marB="45716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91448" marR="91448" marT="45716" marB="45716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91448" marR="91448" marT="45716" marB="45716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87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Шкала </a:t>
                      </a:r>
                      <a:r>
                        <a:rPr lang="en-US" b="1" dirty="0" err="1"/>
                        <a:t>Majeed</a:t>
                      </a:r>
                      <a:endParaRPr lang="ru-RU" b="1" dirty="0"/>
                    </a:p>
                  </a:txBody>
                  <a:tcPr marL="91448" marR="91448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82.93 ± 4.90</a:t>
                      </a:r>
                    </a:p>
                  </a:txBody>
                  <a:tcPr marL="91448" marR="91448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86.77 ± 9.72</a:t>
                      </a:r>
                    </a:p>
                  </a:txBody>
                  <a:tcPr marL="91448" marR="91448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-2.125</a:t>
                      </a:r>
                    </a:p>
                  </a:txBody>
                  <a:tcPr marL="91448" marR="91448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0.039</a:t>
                      </a:r>
                    </a:p>
                  </a:txBody>
                  <a:tcPr marL="91448" marR="91448" marT="45716" marB="45716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0029">
                <a:tc>
                  <a:txBody>
                    <a:bodyPr/>
                    <a:lstStyle/>
                    <a:p>
                      <a:r>
                        <a:rPr lang="ru-RU" sz="1800" b="1" dirty="0"/>
                        <a:t>Консервативное лечение</a:t>
                      </a:r>
                    </a:p>
                  </a:txBody>
                  <a:tcPr marL="91448" marR="91448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83.00 ± 5.10 (n = 13)</a:t>
                      </a:r>
                      <a:endParaRPr lang="ru-RU" sz="1800" b="1" dirty="0"/>
                    </a:p>
                  </a:txBody>
                  <a:tcPr marL="91448" marR="91448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89.05 ± 6.48 (n = 20)</a:t>
                      </a:r>
                      <a:endParaRPr lang="ru-RU" sz="1800" b="1" dirty="0"/>
                    </a:p>
                  </a:txBody>
                  <a:tcPr marL="91448" marR="91448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-2.839</a:t>
                      </a:r>
                    </a:p>
                  </a:txBody>
                  <a:tcPr marL="91448" marR="91448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0.008</a:t>
                      </a:r>
                    </a:p>
                  </a:txBody>
                  <a:tcPr marL="91448" marR="91448" marT="45716" marB="45716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0029">
                <a:tc>
                  <a:txBody>
                    <a:bodyPr/>
                    <a:lstStyle/>
                    <a:p>
                      <a:r>
                        <a:rPr lang="ru-RU" sz="1800" b="1" dirty="0"/>
                        <a:t>Оперативное лечение</a:t>
                      </a:r>
                    </a:p>
                  </a:txBody>
                  <a:tcPr marL="91448" marR="91448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82.90 ± 4.90 (n = 29)</a:t>
                      </a:r>
                      <a:endParaRPr lang="ru-RU" sz="1800" b="1" dirty="0"/>
                    </a:p>
                  </a:txBody>
                  <a:tcPr marL="91448" marR="91448" marT="45716" marB="45716"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83.73 ± 12.46 (n = 15)</a:t>
                      </a:r>
                      <a:endParaRPr lang="ru-RU" sz="1800" b="1" dirty="0"/>
                    </a:p>
                  </a:txBody>
                  <a:tcPr marL="91448" marR="91448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-0.250</a:t>
                      </a:r>
                    </a:p>
                  </a:txBody>
                  <a:tcPr marL="91448" marR="91448" marT="45716" marB="45716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0.806</a:t>
                      </a:r>
                    </a:p>
                  </a:txBody>
                  <a:tcPr marL="91448" marR="91448" marT="45716" marB="45716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59" t="25291" r="50640" b="62583"/>
          <a:stretch/>
        </p:blipFill>
        <p:spPr>
          <a:xfrm>
            <a:off x="120312" y="2673175"/>
            <a:ext cx="5789790" cy="2268124"/>
          </a:xfrm>
        </p:spPr>
      </p:pic>
      <p:sp>
        <p:nvSpPr>
          <p:cNvPr id="3072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2324F8F9-9A92-481F-9E54-184F2AF56E6D}" type="slidenum">
              <a:rPr lang="ru-RU">
                <a:solidFill>
                  <a:schemeClr val="accent2"/>
                </a:solidFill>
              </a:rPr>
              <a:pPr/>
              <a:t>16</a:t>
            </a:fld>
            <a:endParaRPr lang="ru-RU">
              <a:solidFill>
                <a:schemeClr val="accent2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1025" y="730250"/>
            <a:ext cx="11029950" cy="9874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/>
              <a:t>Клинический случай №1. Травма костей таза (</a:t>
            </a:r>
            <a:r>
              <a:rPr lang="ru-RU" sz="3600" cap="small" dirty="0"/>
              <a:t>дооперационный период</a:t>
            </a:r>
            <a:r>
              <a:rPr lang="ru-RU" sz="3600" dirty="0"/>
              <a:t>)</a:t>
            </a:r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9" t="25291" r="33314" b="62583"/>
          <a:stretch/>
        </p:blipFill>
        <p:spPr bwMode="auto">
          <a:xfrm>
            <a:off x="6208295" y="2684908"/>
            <a:ext cx="5763126" cy="2263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22976" y="5152229"/>
            <a:ext cx="723097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А –</a:t>
            </a:r>
            <a:r>
              <a:rPr lang="en-US" sz="2000" b="1" dirty="0"/>
              <a:t> </a:t>
            </a:r>
            <a:r>
              <a:rPr lang="ru-RU" sz="2000" b="1" dirty="0"/>
              <a:t>рентгенограмм</a:t>
            </a:r>
            <a:r>
              <a:rPr lang="en-US" sz="2000" b="1" dirty="0"/>
              <a:t>a </a:t>
            </a:r>
            <a:r>
              <a:rPr lang="ru-RU" sz="2000" b="1" dirty="0"/>
              <a:t>таза в </a:t>
            </a:r>
            <a:r>
              <a:rPr lang="ru-RU" sz="2000" b="1" dirty="0" err="1"/>
              <a:t>передне</a:t>
            </a:r>
            <a:r>
              <a:rPr lang="ru-RU" sz="2000" b="1" dirty="0"/>
              <a:t>-задней проекции</a:t>
            </a:r>
          </a:p>
          <a:p>
            <a:r>
              <a:rPr lang="en-US" sz="2000" b="1" dirty="0"/>
              <a:t>B</a:t>
            </a:r>
            <a:r>
              <a:rPr lang="ru-RU" sz="2000" b="1" dirty="0"/>
              <a:t>, С</a:t>
            </a:r>
            <a:r>
              <a:rPr lang="en-US" sz="2000" b="1" dirty="0"/>
              <a:t> – </a:t>
            </a:r>
            <a:r>
              <a:rPr lang="ru-RU" sz="2000" b="1" dirty="0"/>
              <a:t>рентгенограммы таза в проекциях «вход – выход»</a:t>
            </a:r>
          </a:p>
          <a:p>
            <a:r>
              <a:rPr lang="en-US" sz="2000" b="1" dirty="0"/>
              <a:t>D </a:t>
            </a:r>
            <a:r>
              <a:rPr lang="ru-RU" sz="2000" b="1" dirty="0"/>
              <a:t>– КТ таза с 3</a:t>
            </a:r>
            <a:r>
              <a:rPr lang="en-US" sz="2000" b="1" dirty="0"/>
              <a:t>D</a:t>
            </a:r>
            <a:r>
              <a:rPr lang="ru-RU" sz="2000" b="1" dirty="0"/>
              <a:t> реконструкцией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40369" y="2260533"/>
            <a:ext cx="56708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/>
              <a:t>Пациент 49 лет, падение с высоты 3 м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1637389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5" t="37644" r="33552" b="42654"/>
          <a:stretch/>
        </p:blipFill>
        <p:spPr>
          <a:xfrm>
            <a:off x="932169" y="2286005"/>
            <a:ext cx="9763892" cy="3152269"/>
          </a:xfrm>
        </p:spPr>
      </p:pic>
      <p:sp>
        <p:nvSpPr>
          <p:cNvPr id="3072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2324F8F9-9A92-481F-9E54-184F2AF56E6D}" type="slidenum">
              <a:rPr lang="ru-RU">
                <a:solidFill>
                  <a:schemeClr val="accent2"/>
                </a:solidFill>
              </a:rPr>
              <a:pPr/>
              <a:t>17</a:t>
            </a:fld>
            <a:endParaRPr lang="ru-RU">
              <a:solidFill>
                <a:schemeClr val="accent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9" y="5448589"/>
            <a:ext cx="37794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E - c</a:t>
            </a:r>
            <a:r>
              <a:rPr lang="ru-RU" sz="2000" b="1" dirty="0" err="1"/>
              <a:t>мещение</a:t>
            </a:r>
            <a:r>
              <a:rPr lang="ru-RU" sz="2000" b="1" dirty="0"/>
              <a:t> отломков лонной кости в состоянии покоя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3248" y="5412493"/>
            <a:ext cx="369369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F –</a:t>
            </a:r>
            <a:r>
              <a:rPr lang="ru-RU" sz="2000" b="1" dirty="0"/>
              <a:t> </a:t>
            </a:r>
            <a:r>
              <a:rPr lang="en-US" sz="2000" b="1" dirty="0"/>
              <a:t>c</a:t>
            </a:r>
            <a:r>
              <a:rPr lang="ru-RU" sz="2000" b="1" dirty="0" err="1"/>
              <a:t>мещение</a:t>
            </a:r>
            <a:r>
              <a:rPr lang="ru-RU" sz="2000" b="1" dirty="0"/>
              <a:t> отломков лонной кости при компрессии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907410" y="5448589"/>
            <a:ext cx="36041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G –</a:t>
            </a:r>
            <a:r>
              <a:rPr lang="ru-RU" sz="2000" b="1" dirty="0"/>
              <a:t> </a:t>
            </a:r>
            <a:r>
              <a:rPr lang="en-US" sz="2000" b="1" dirty="0"/>
              <a:t>c</a:t>
            </a:r>
            <a:r>
              <a:rPr lang="ru-RU" sz="2000" b="1" dirty="0" err="1"/>
              <a:t>мещение</a:t>
            </a:r>
            <a:r>
              <a:rPr lang="ru-RU" sz="2000" b="1" dirty="0"/>
              <a:t> отломков лонной кости</a:t>
            </a:r>
            <a:endParaRPr lang="en-US" sz="2000" b="1" dirty="0"/>
          </a:p>
          <a:p>
            <a:r>
              <a:rPr lang="ru-RU" sz="2000" b="1" dirty="0"/>
              <a:t>при растягивании за гребни </a:t>
            </a:r>
            <a:endParaRPr lang="en-US" sz="2000" b="1" dirty="0"/>
          </a:p>
          <a:p>
            <a:r>
              <a:rPr lang="ru-RU" sz="2000" b="1" dirty="0"/>
              <a:t>подвздошных костей</a:t>
            </a:r>
          </a:p>
        </p:txBody>
      </p:sp>
      <p:sp>
        <p:nvSpPr>
          <p:cNvPr id="9" name="Заголовок 3"/>
          <p:cNvSpPr>
            <a:spLocks noGrp="1"/>
          </p:cNvSpPr>
          <p:nvPr>
            <p:ph type="title"/>
          </p:nvPr>
        </p:nvSpPr>
        <p:spPr>
          <a:xfrm>
            <a:off x="581025" y="730250"/>
            <a:ext cx="11029950" cy="9874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/>
              <a:t>Клинический случай №1. </a:t>
            </a:r>
            <a:r>
              <a:rPr lang="ru-RU" sz="3600" dirty="0"/>
              <a:t>Травма костей таза </a:t>
            </a:r>
            <a:r>
              <a:rPr lang="ru-RU" sz="3200" dirty="0"/>
              <a:t>(</a:t>
            </a:r>
            <a:r>
              <a:rPr lang="ru-RU" sz="3600" cap="small" dirty="0"/>
              <a:t>дооперационный период</a:t>
            </a:r>
            <a:r>
              <a:rPr lang="ru-RU" sz="3200" dirty="0"/>
              <a:t>). </a:t>
            </a:r>
            <a:r>
              <a:rPr lang="ru-RU" sz="3600" dirty="0"/>
              <a:t>УЗИ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782514" y="4928814"/>
            <a:ext cx="6777817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u="sng" dirty="0">
                <a:solidFill>
                  <a:schemeClr val="bg1"/>
                </a:solidFill>
              </a:rPr>
              <a:t>Подвижность «влево-вправо» 0,72 см (</a:t>
            </a:r>
            <a:r>
              <a:rPr lang="en-US" sz="2400" b="1" u="sng" dirty="0">
                <a:solidFill>
                  <a:schemeClr val="bg1"/>
                </a:solidFill>
              </a:rPr>
              <a:t>n </a:t>
            </a:r>
            <a:r>
              <a:rPr lang="ru-RU" sz="2400" b="1" u="sng" dirty="0">
                <a:solidFill>
                  <a:schemeClr val="bg1"/>
                </a:solidFill>
              </a:rPr>
              <a:t>≥ 0,3 см</a:t>
            </a:r>
            <a:r>
              <a:rPr lang="en-US" sz="2400" b="1" u="sng" dirty="0">
                <a:solidFill>
                  <a:schemeClr val="bg1"/>
                </a:solidFill>
              </a:rPr>
              <a:t>)</a:t>
            </a:r>
            <a:endParaRPr lang="ru-RU" sz="24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566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76" t="57651" r="50578" b="30427"/>
          <a:stretch/>
        </p:blipFill>
        <p:spPr>
          <a:xfrm>
            <a:off x="-59535" y="2731275"/>
            <a:ext cx="6005210" cy="2307142"/>
          </a:xfrm>
        </p:spPr>
      </p:pic>
      <p:sp>
        <p:nvSpPr>
          <p:cNvPr id="3174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DCB4970E-2FD2-4AE2-BFEF-87AB6E54BB1D}" type="slidenum">
              <a:rPr lang="ru-RU">
                <a:solidFill>
                  <a:schemeClr val="accent2"/>
                </a:solidFill>
              </a:rPr>
              <a:pPr/>
              <a:t>18</a:t>
            </a:fld>
            <a:endParaRPr lang="ru-RU">
              <a:solidFill>
                <a:schemeClr val="accent2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1025" y="730250"/>
            <a:ext cx="11029950" cy="9874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Клинический случай №1</a:t>
            </a:r>
            <a:r>
              <a:rPr lang="en-US" dirty="0"/>
              <a:t>.</a:t>
            </a:r>
            <a:r>
              <a:rPr lang="ru-RU" dirty="0"/>
              <a:t> Травма костей таза </a:t>
            </a:r>
            <a:br>
              <a:rPr lang="ru-RU" dirty="0"/>
            </a:br>
            <a:r>
              <a:rPr lang="ru-RU" sz="3600" dirty="0"/>
              <a:t>(послеоперационный период)</a:t>
            </a:r>
          </a:p>
        </p:txBody>
      </p:sp>
      <p:pic>
        <p:nvPicPr>
          <p:cNvPr id="5" name="Объект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22" t="57651" r="33220" b="30451"/>
          <a:stretch/>
        </p:blipFill>
        <p:spPr bwMode="auto">
          <a:xfrm>
            <a:off x="6026046" y="2731275"/>
            <a:ext cx="6165954" cy="2349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52982" y="5294580"/>
            <a:ext cx="63853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H</a:t>
            </a:r>
            <a:r>
              <a:rPr lang="ru-RU" sz="2000" b="1" dirty="0"/>
              <a:t> –</a:t>
            </a:r>
            <a:r>
              <a:rPr lang="en-US" sz="2000" b="1" dirty="0"/>
              <a:t> </a:t>
            </a:r>
            <a:r>
              <a:rPr lang="ru-RU" sz="2000" b="1" dirty="0"/>
              <a:t>рентгенограмм</a:t>
            </a:r>
            <a:r>
              <a:rPr lang="en-US" sz="2000" b="1" dirty="0"/>
              <a:t>a </a:t>
            </a:r>
            <a:r>
              <a:rPr lang="ru-RU" sz="2000" b="1" dirty="0"/>
              <a:t>таза в </a:t>
            </a:r>
            <a:r>
              <a:rPr lang="ru-RU" sz="2000" b="1" dirty="0" err="1"/>
              <a:t>передне</a:t>
            </a:r>
            <a:r>
              <a:rPr lang="ru-RU" sz="2000" b="1" dirty="0"/>
              <a:t>-задней проекции</a:t>
            </a:r>
          </a:p>
          <a:p>
            <a:r>
              <a:rPr lang="en-US" sz="2000" b="1" dirty="0"/>
              <a:t>I, J– </a:t>
            </a:r>
            <a:r>
              <a:rPr lang="ru-RU" sz="2000" b="1" dirty="0"/>
              <a:t>рентгенограммы таза в проекциях «вход – выход»</a:t>
            </a:r>
          </a:p>
          <a:p>
            <a:r>
              <a:rPr lang="en-US" sz="2000" b="1" dirty="0"/>
              <a:t>K </a:t>
            </a:r>
            <a:r>
              <a:rPr lang="ru-RU" sz="2000" b="1" dirty="0"/>
              <a:t>– КТ таза с 3</a:t>
            </a:r>
            <a:r>
              <a:rPr lang="en-US" sz="2000" b="1" dirty="0"/>
              <a:t>D</a:t>
            </a:r>
            <a:r>
              <a:rPr lang="ru-RU" sz="2000" b="1" dirty="0"/>
              <a:t> реконструкцией</a:t>
            </a:r>
            <a:r>
              <a:rPr lang="en-US" sz="2000" b="1" dirty="0"/>
              <a:t> </a:t>
            </a:r>
            <a:r>
              <a:rPr lang="ru-RU" sz="2000" b="1" dirty="0"/>
              <a:t>после проведения операции</a:t>
            </a:r>
            <a:endParaRPr lang="ru-RU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1865" t="69573" r="33248" b="15213"/>
          <a:stretch/>
        </p:blipFill>
        <p:spPr>
          <a:xfrm>
            <a:off x="0" y="2809368"/>
            <a:ext cx="12128776" cy="297350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C5C3056E-1632-4A65-A24F-3F10A1450A6E}" type="slidenum">
              <a:rPr lang="ru-RU" noProof="0" smtClean="0"/>
              <a:t>19</a:t>
            </a:fld>
            <a:endParaRPr lang="ru-RU" noProof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0595" y="724080"/>
            <a:ext cx="11610809" cy="988332"/>
          </a:xfrm>
        </p:spPr>
        <p:txBody>
          <a:bodyPr>
            <a:normAutofit fontScale="90000"/>
          </a:bodyPr>
          <a:lstStyle/>
          <a:p>
            <a:r>
              <a:rPr lang="ru-RU" dirty="0"/>
              <a:t>Клинический случай №1. Травма костей таза </a:t>
            </a:r>
            <a:br>
              <a:rPr lang="ru-RU" dirty="0"/>
            </a:br>
            <a:r>
              <a:rPr lang="ru-RU" sz="3100" dirty="0"/>
              <a:t>(послеоперационный период через 11 месяцев</a:t>
            </a:r>
            <a:r>
              <a:rPr lang="ru-RU" sz="3600" dirty="0"/>
              <a:t>)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362793" y="5884362"/>
            <a:ext cx="6096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L</a:t>
            </a:r>
            <a:r>
              <a:rPr lang="ru-RU" sz="2000" b="1" dirty="0"/>
              <a:t>–</a:t>
            </a:r>
            <a:r>
              <a:rPr lang="en-US" sz="2000" b="1" dirty="0"/>
              <a:t> </a:t>
            </a:r>
            <a:r>
              <a:rPr lang="ru-RU" sz="2000" b="1" dirty="0"/>
              <a:t>рентгенограмм</a:t>
            </a:r>
            <a:r>
              <a:rPr lang="en-US" sz="2000" b="1" dirty="0"/>
              <a:t>a </a:t>
            </a:r>
            <a:r>
              <a:rPr lang="ru-RU" sz="2000" b="1" dirty="0"/>
              <a:t>таза в </a:t>
            </a:r>
            <a:r>
              <a:rPr lang="ru-RU" sz="2000" b="1" dirty="0" err="1"/>
              <a:t>передне</a:t>
            </a:r>
            <a:r>
              <a:rPr lang="ru-RU" sz="2000" b="1" dirty="0"/>
              <a:t>-задней проекции</a:t>
            </a:r>
          </a:p>
          <a:p>
            <a:r>
              <a:rPr lang="en-US" sz="2000" b="1" dirty="0"/>
              <a:t>M, N – </a:t>
            </a:r>
            <a:r>
              <a:rPr lang="ru-RU" sz="2000" b="1" dirty="0"/>
              <a:t>рентгенограммы таза в проекциях «вход – выход»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598637" y="6433080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0" y="2060835"/>
            <a:ext cx="786785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Пациент выздоровел, оценка по шкале </a:t>
            </a:r>
            <a:r>
              <a:rPr lang="en-US" sz="2000" b="1" dirty="0" err="1"/>
              <a:t>Majeed</a:t>
            </a:r>
            <a:r>
              <a:rPr lang="en-US" sz="2000" b="1" dirty="0"/>
              <a:t> </a:t>
            </a:r>
            <a:r>
              <a:rPr lang="ru-RU" sz="2000" b="1" dirty="0"/>
              <a:t>составила 90 баллов</a:t>
            </a:r>
          </a:p>
        </p:txBody>
      </p:sp>
    </p:spTree>
    <p:extLst>
      <p:ext uri="{BB962C8B-B14F-4D97-AF65-F5344CB8AC3E}">
        <p14:creationId xmlns:p14="http://schemas.microsoft.com/office/powerpoint/2010/main" val="11006596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ъект 4"/>
          <p:cNvSpPr>
            <a:spLocks noGrp="1"/>
          </p:cNvSpPr>
          <p:nvPr>
            <p:ph idx="1"/>
          </p:nvPr>
        </p:nvSpPr>
        <p:spPr>
          <a:xfrm>
            <a:off x="581025" y="1860550"/>
            <a:ext cx="11280775" cy="3678238"/>
          </a:xfrm>
        </p:spPr>
        <p:txBody>
          <a:bodyPr/>
          <a:lstStyle/>
          <a:p>
            <a:r>
              <a:rPr lang="ru-RU" sz="2400" b="1" dirty="0"/>
              <a:t>Трудно судить о стабильности перелома таза с боковой компрессией 1 типа (LC-1), поскольку исследуемые данные часто основаны на статичных изображениях. По сравнению с традиционной стратегией ультразвуковое исследование может помочь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определить тактику лечения </a:t>
            </a:r>
            <a:r>
              <a:rPr lang="ru-RU" sz="2400" b="1" dirty="0"/>
              <a:t>пациентов до принятия решения о хирургическом вмешательстве. </a:t>
            </a:r>
          </a:p>
          <a:p>
            <a:r>
              <a:rPr lang="ru-RU" sz="2400" b="1" dirty="0"/>
              <a:t>В предыдущих исследованиях сравнение результатов, полученных при использовании традиционного плана лечения (группа TES) и в комбинации с</a:t>
            </a:r>
            <a:br>
              <a:rPr lang="ru-RU" sz="2400" b="1" dirty="0"/>
            </a:br>
            <a:r>
              <a:rPr lang="ru-RU" sz="2400" b="1" dirty="0"/>
              <a:t>ультразвуковым исследованием (группа CUE) не проводилось. </a:t>
            </a:r>
          </a:p>
          <a:p>
            <a:r>
              <a:rPr lang="ru-RU" sz="2400" b="1" dirty="0"/>
              <a:t>Таким образом, целью исследования является сравнение различий</a:t>
            </a:r>
            <a:br>
              <a:rPr lang="ru-RU" sz="2400" b="1" dirty="0"/>
            </a:br>
            <a:r>
              <a:rPr lang="ru-RU" sz="2400" b="1" dirty="0"/>
              <a:t>между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планами лечения </a:t>
            </a:r>
            <a:r>
              <a:rPr lang="ru-RU" sz="2400" b="1" dirty="0"/>
              <a:t>TES и CUE, для определения ценности ультразвукового исследования</a:t>
            </a:r>
          </a:p>
          <a:p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1025" y="730250"/>
            <a:ext cx="11029950" cy="9874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Введение</a:t>
            </a:r>
            <a:br>
              <a:rPr lang="ru-RU" dirty="0"/>
            </a:br>
            <a:r>
              <a:rPr lang="ru-RU" dirty="0"/>
              <a:t>цель</a:t>
            </a:r>
          </a:p>
        </p:txBody>
      </p:sp>
      <p:sp>
        <p:nvSpPr>
          <p:cNvPr id="1331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9C964F1A-9FDD-481B-B4C7-1B94D6A8A54C}" type="slidenum">
              <a:rPr lang="ru-RU">
                <a:solidFill>
                  <a:schemeClr val="accent2"/>
                </a:solidFill>
              </a:rPr>
              <a:pPr/>
              <a:t>2</a:t>
            </a:fld>
            <a:endParaRPr lang="ru-RU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43B7BBFD-04B1-4648-B9BF-949F8548F027}" type="slidenum">
              <a:rPr lang="ru-RU">
                <a:solidFill>
                  <a:schemeClr val="accent2"/>
                </a:solidFill>
              </a:rPr>
              <a:pPr/>
              <a:t>20</a:t>
            </a:fld>
            <a:endParaRPr lang="ru-RU">
              <a:solidFill>
                <a:schemeClr val="accent2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1025" y="730250"/>
            <a:ext cx="11029950" cy="9874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Клинический случай №</a:t>
            </a:r>
            <a:r>
              <a:rPr lang="en-US" dirty="0"/>
              <a:t>2</a:t>
            </a:r>
            <a:r>
              <a:rPr lang="ru-RU" dirty="0"/>
              <a:t>. Травма костей таза.</a:t>
            </a:r>
            <a:br>
              <a:rPr lang="ru-RU" dirty="0"/>
            </a:br>
            <a:r>
              <a:rPr lang="ru-RU" sz="3600" dirty="0"/>
              <a:t>(консервативное лечение)</a:t>
            </a:r>
          </a:p>
        </p:txBody>
      </p:sp>
      <p:pic>
        <p:nvPicPr>
          <p:cNvPr id="32772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8" t="25407" r="50432" b="62832"/>
          <a:stretch/>
        </p:blipFill>
        <p:spPr>
          <a:xfrm>
            <a:off x="1" y="2832299"/>
            <a:ext cx="6071016" cy="2373551"/>
          </a:xfrm>
        </p:spPr>
      </p:pic>
      <p:pic>
        <p:nvPicPr>
          <p:cNvPr id="5" name="Объект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21" t="25407" r="34212" b="62723"/>
          <a:stretch/>
        </p:blipFill>
        <p:spPr bwMode="auto">
          <a:xfrm>
            <a:off x="6154235" y="2832299"/>
            <a:ext cx="6037765" cy="2446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32547" y="5323254"/>
            <a:ext cx="791612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А –</a:t>
            </a:r>
            <a:r>
              <a:rPr lang="en-US" sz="2000" b="1" dirty="0"/>
              <a:t> </a:t>
            </a:r>
            <a:r>
              <a:rPr lang="ru-RU" sz="2000" b="1" dirty="0"/>
              <a:t>рентгенограмм</a:t>
            </a:r>
            <a:r>
              <a:rPr lang="en-US" sz="2000" b="1" dirty="0"/>
              <a:t>a </a:t>
            </a:r>
            <a:r>
              <a:rPr lang="ru-RU" sz="2000" b="1" dirty="0"/>
              <a:t>таза в </a:t>
            </a:r>
            <a:r>
              <a:rPr lang="ru-RU" sz="2000" b="1" dirty="0" err="1"/>
              <a:t>передне</a:t>
            </a:r>
            <a:r>
              <a:rPr lang="ru-RU" sz="2000" b="1" dirty="0"/>
              <a:t>-задней проекции</a:t>
            </a:r>
          </a:p>
          <a:p>
            <a:r>
              <a:rPr lang="en-US" sz="2000" b="1" dirty="0"/>
              <a:t>B</a:t>
            </a:r>
            <a:r>
              <a:rPr lang="ru-RU" sz="2000" b="1" dirty="0"/>
              <a:t>, С</a:t>
            </a:r>
            <a:r>
              <a:rPr lang="en-US" sz="2000" b="1" dirty="0"/>
              <a:t> – </a:t>
            </a:r>
            <a:r>
              <a:rPr lang="ru-RU" sz="2000" b="1" dirty="0"/>
              <a:t>рентгенограммы таза в проекциях «вход – выход»</a:t>
            </a:r>
          </a:p>
          <a:p>
            <a:r>
              <a:rPr lang="en-US" sz="2000" b="1" dirty="0"/>
              <a:t>D </a:t>
            </a:r>
            <a:r>
              <a:rPr lang="ru-RU" sz="2000" b="1" dirty="0"/>
              <a:t>– КТ таза с 3</a:t>
            </a:r>
            <a:r>
              <a:rPr lang="en-US" sz="2000" b="1" dirty="0"/>
              <a:t>D</a:t>
            </a:r>
            <a:r>
              <a:rPr lang="ru-RU" sz="2000" b="1" dirty="0"/>
              <a:t> реконструкцией</a:t>
            </a:r>
            <a:endParaRPr lang="ru-RU" sz="20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2345563"/>
            <a:ext cx="245772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Пациент 37 лет, ДТП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43B7BBFD-04B1-4648-B9BF-949F8548F027}" type="slidenum">
              <a:rPr lang="ru-RU">
                <a:solidFill>
                  <a:schemeClr val="accent2"/>
                </a:solidFill>
              </a:rPr>
              <a:pPr/>
              <a:t>21</a:t>
            </a:fld>
            <a:endParaRPr lang="ru-RU">
              <a:solidFill>
                <a:schemeClr val="accent2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1025" y="730250"/>
            <a:ext cx="11029950" cy="9874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Клинический случай №</a:t>
            </a:r>
            <a:r>
              <a:rPr lang="en-US" dirty="0"/>
              <a:t>2</a:t>
            </a:r>
            <a:r>
              <a:rPr lang="ru-RU" dirty="0"/>
              <a:t>. Травма костей таза.</a:t>
            </a:r>
            <a:br>
              <a:rPr lang="ru-RU" dirty="0"/>
            </a:br>
            <a:r>
              <a:rPr lang="ru-RU" sz="3600" dirty="0"/>
              <a:t>(консервативное лечение). </a:t>
            </a:r>
            <a:r>
              <a:rPr lang="ru-RU" dirty="0" err="1"/>
              <a:t>узи</a:t>
            </a:r>
            <a:endParaRPr lang="ru-RU" dirty="0"/>
          </a:p>
        </p:txBody>
      </p:sp>
      <p:pic>
        <p:nvPicPr>
          <p:cNvPr id="32772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8" t="36937" r="34212" b="43069"/>
          <a:stretch/>
        </p:blipFill>
        <p:spPr>
          <a:xfrm>
            <a:off x="719515" y="1991605"/>
            <a:ext cx="10891460" cy="3694871"/>
          </a:xfrm>
        </p:spPr>
      </p:pic>
      <p:sp>
        <p:nvSpPr>
          <p:cNvPr id="2" name="Прямоугольник 1"/>
          <p:cNvSpPr/>
          <p:nvPr/>
        </p:nvSpPr>
        <p:spPr>
          <a:xfrm>
            <a:off x="85041" y="5673146"/>
            <a:ext cx="416217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E – c</a:t>
            </a:r>
            <a:r>
              <a:rPr lang="ru-RU" sz="2000" b="1" dirty="0" err="1"/>
              <a:t>мещение</a:t>
            </a:r>
            <a:r>
              <a:rPr lang="ru-RU" sz="2000" b="1" dirty="0"/>
              <a:t> отломков лонной кости в</a:t>
            </a:r>
            <a:endParaRPr lang="en-US" sz="2000" b="1" dirty="0"/>
          </a:p>
          <a:p>
            <a:r>
              <a:rPr lang="ru-RU" sz="2000" b="1" dirty="0"/>
              <a:t>состоянии покоя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47213" y="5727749"/>
            <a:ext cx="38174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F –</a:t>
            </a:r>
            <a:r>
              <a:rPr lang="ru-RU" sz="2000" b="1" dirty="0"/>
              <a:t> </a:t>
            </a:r>
            <a:r>
              <a:rPr lang="en-US" sz="2000" b="1" dirty="0"/>
              <a:t>c</a:t>
            </a:r>
            <a:r>
              <a:rPr lang="ru-RU" sz="2000" b="1" dirty="0" err="1"/>
              <a:t>мещение</a:t>
            </a:r>
            <a:r>
              <a:rPr lang="ru-RU" sz="2000" b="1" dirty="0"/>
              <a:t> отломков лонной кости при компрессии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034727" y="5575107"/>
            <a:ext cx="41621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G –</a:t>
            </a:r>
            <a:r>
              <a:rPr lang="ru-RU" sz="2000" b="1" dirty="0"/>
              <a:t> </a:t>
            </a:r>
            <a:r>
              <a:rPr lang="en-US" sz="2000" b="1" dirty="0"/>
              <a:t>c</a:t>
            </a:r>
            <a:r>
              <a:rPr lang="ru-RU" sz="2000" b="1" dirty="0" err="1"/>
              <a:t>мещение</a:t>
            </a:r>
            <a:r>
              <a:rPr lang="ru-RU" sz="2000" b="1" dirty="0"/>
              <a:t> отломков лонной кости</a:t>
            </a:r>
            <a:endParaRPr lang="en-US" sz="2000" b="1" dirty="0"/>
          </a:p>
          <a:p>
            <a:r>
              <a:rPr lang="ru-RU" sz="2000" b="1" dirty="0"/>
              <a:t>при растягивании за гребни </a:t>
            </a:r>
            <a:endParaRPr lang="en-US" sz="2000" b="1" dirty="0"/>
          </a:p>
          <a:p>
            <a:r>
              <a:rPr lang="ru-RU" sz="2000" b="1" dirty="0"/>
              <a:t>подвздошных костей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782514" y="4928814"/>
            <a:ext cx="6797054" cy="46166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txBody>
          <a:bodyPr wrap="none">
            <a:spAutoFit/>
          </a:bodyPr>
          <a:lstStyle/>
          <a:p>
            <a:r>
              <a:rPr lang="ru-RU" sz="2400" b="1" u="sng" dirty="0">
                <a:solidFill>
                  <a:schemeClr val="bg1"/>
                </a:solidFill>
              </a:rPr>
              <a:t>Подвижность «влево-вправо» 0,03 см (</a:t>
            </a:r>
            <a:r>
              <a:rPr lang="en-US" sz="2400" b="1" u="sng" dirty="0">
                <a:solidFill>
                  <a:schemeClr val="bg1"/>
                </a:solidFill>
              </a:rPr>
              <a:t>n </a:t>
            </a:r>
            <a:r>
              <a:rPr lang="ru-RU" sz="2400" b="1" u="sng" dirty="0">
                <a:solidFill>
                  <a:schemeClr val="bg1"/>
                </a:solidFill>
              </a:rPr>
              <a:t>≥ 0,3 см</a:t>
            </a:r>
            <a:r>
              <a:rPr lang="en-US" sz="2400" b="1" u="sng" dirty="0">
                <a:solidFill>
                  <a:schemeClr val="bg1"/>
                </a:solidFill>
              </a:rPr>
              <a:t>)</a:t>
            </a:r>
            <a:endParaRPr lang="ru-RU" sz="24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57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5F549C88-349C-4966-A40D-6421BA455F7A}" type="slidenum">
              <a:rPr lang="ru-RU">
                <a:solidFill>
                  <a:schemeClr val="accent2"/>
                </a:solidFill>
              </a:rPr>
              <a:pPr/>
              <a:t>22</a:t>
            </a:fld>
            <a:endParaRPr lang="ru-RU">
              <a:solidFill>
                <a:schemeClr val="accent2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1025" y="730250"/>
            <a:ext cx="11029950" cy="987425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200" dirty="0"/>
              <a:t>Клинический случай №</a:t>
            </a:r>
            <a:r>
              <a:rPr lang="en-US" sz="3200" dirty="0"/>
              <a:t>2</a:t>
            </a:r>
            <a:r>
              <a:rPr lang="ru-RU" sz="3200" dirty="0"/>
              <a:t>. Травма костей таза.</a:t>
            </a:r>
            <a:br>
              <a:rPr lang="ru-RU" sz="3200" dirty="0"/>
            </a:br>
            <a:r>
              <a:rPr lang="ru-RU" sz="2800" dirty="0"/>
              <a:t>(консервативное лечение)</a:t>
            </a:r>
            <a:br>
              <a:rPr lang="ru-RU" sz="2800" dirty="0"/>
            </a:br>
            <a:r>
              <a:rPr lang="ru-RU" sz="2800" dirty="0"/>
              <a:t>(10 месяцев после травмы)</a:t>
            </a:r>
          </a:p>
        </p:txBody>
      </p:sp>
      <p:pic>
        <p:nvPicPr>
          <p:cNvPr id="3379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58" t="56931" r="34212" b="29478"/>
          <a:stretch>
            <a:fillRect/>
          </a:stretch>
        </p:blipFill>
        <p:spPr>
          <a:xfrm>
            <a:off x="290512" y="2725253"/>
            <a:ext cx="11610975" cy="2678991"/>
          </a:xfrm>
        </p:spPr>
      </p:pic>
      <p:sp>
        <p:nvSpPr>
          <p:cNvPr id="7" name="Прямоугольник 6"/>
          <p:cNvSpPr/>
          <p:nvPr/>
        </p:nvSpPr>
        <p:spPr>
          <a:xfrm>
            <a:off x="3662597" y="5538697"/>
            <a:ext cx="6096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/>
              <a:t>H</a:t>
            </a:r>
            <a:r>
              <a:rPr lang="ru-RU" sz="2000" b="1" dirty="0"/>
              <a:t> –</a:t>
            </a:r>
            <a:r>
              <a:rPr lang="en-US" sz="2000" b="1" dirty="0"/>
              <a:t> </a:t>
            </a:r>
            <a:r>
              <a:rPr lang="ru-RU" sz="2000" b="1" dirty="0"/>
              <a:t>рентгенограмм</a:t>
            </a:r>
            <a:r>
              <a:rPr lang="en-US" sz="2000" b="1" dirty="0"/>
              <a:t>a </a:t>
            </a:r>
            <a:r>
              <a:rPr lang="ru-RU" sz="2000" b="1" dirty="0"/>
              <a:t>таза в </a:t>
            </a:r>
            <a:r>
              <a:rPr lang="ru-RU" sz="2000" b="1" dirty="0" err="1"/>
              <a:t>передне</a:t>
            </a:r>
            <a:r>
              <a:rPr lang="ru-RU" sz="2000" b="1" dirty="0"/>
              <a:t>-задней проекции</a:t>
            </a:r>
          </a:p>
          <a:p>
            <a:r>
              <a:rPr lang="en-US" sz="2000" b="1" dirty="0"/>
              <a:t>I, J– </a:t>
            </a:r>
            <a:r>
              <a:rPr lang="ru-RU" sz="2000" b="1" dirty="0"/>
              <a:t>рентгенограммы таза в проекциях «вход – выход»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0" y="2257917"/>
            <a:ext cx="810468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Пациент выздоровел, оценка по шкале </a:t>
            </a:r>
            <a:r>
              <a:rPr lang="en-US" sz="2000" b="1" dirty="0" err="1"/>
              <a:t>Majeed</a:t>
            </a:r>
            <a:r>
              <a:rPr lang="en-US" sz="2000" b="1" dirty="0"/>
              <a:t> </a:t>
            </a:r>
            <a:r>
              <a:rPr lang="ru-RU" sz="2000" b="1" dirty="0"/>
              <a:t>составила 94 балла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tint val="90000"/>
                <a:lumMod val="110000"/>
              </a:schemeClr>
            </a:gs>
            <a:gs pos="100000">
              <a:schemeClr val="accent4">
                <a:lumMod val="60000"/>
                <a:lumOff val="40000"/>
              </a:schemeClr>
            </a:gs>
          </a:gsLst>
          <a:path path="circle">
            <a:fillToRect l="50000" t="50000" r="10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Объект 7"/>
          <p:cNvGraphicFramePr>
            <a:graphicFrameLocks noGrp="1"/>
          </p:cNvGraphicFramePr>
          <p:nvPr>
            <p:ph idx="1"/>
          </p:nvPr>
        </p:nvGraphicFramePr>
        <p:xfrm>
          <a:off x="-2687638" y="1862138"/>
          <a:ext cx="11544301" cy="434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1" r:id="rId4" imgW="11546825" imgH="4340728" progId="Excel.Chart.8">
                  <p:embed/>
                </p:oleObj>
              </mc:Choice>
              <mc:Fallback>
                <p:oleObj r:id="rId4" imgW="11546825" imgH="4340728" progId="Excel.Chart.8">
                  <p:embed/>
                  <p:pic>
                    <p:nvPicPr>
                      <p:cNvPr id="0" name="Объект 7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687638" y="1862138"/>
                        <a:ext cx="11544301" cy="434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2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80E1E324-4A1C-4A92-98C5-B4A7ED535D43}" type="slidenum">
              <a:rPr lang="ru-RU">
                <a:solidFill>
                  <a:schemeClr val="accent2"/>
                </a:solidFill>
              </a:rPr>
              <a:pPr/>
              <a:t>23</a:t>
            </a:fld>
            <a:endParaRPr lang="ru-RU">
              <a:solidFill>
                <a:schemeClr val="accent2"/>
              </a:solidFill>
            </a:endParaRPr>
          </a:p>
        </p:txBody>
      </p:sp>
      <p:graphicFrame>
        <p:nvGraphicFramePr>
          <p:cNvPr id="37893" name="Диаграмма 13"/>
          <p:cNvGraphicFramePr>
            <a:graphicFrameLocks/>
          </p:cNvGraphicFramePr>
          <p:nvPr/>
        </p:nvGraphicFramePr>
        <p:xfrm>
          <a:off x="6045200" y="1947863"/>
          <a:ext cx="7094538" cy="481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62" r:id="rId6" imgW="7096359" imgH="4822354" progId="Excel.Chart.8">
                  <p:embed/>
                </p:oleObj>
              </mc:Choice>
              <mc:Fallback>
                <p:oleObj r:id="rId6" imgW="7096359" imgH="4822354" progId="Excel.Chart.8">
                  <p:embed/>
                  <p:pic>
                    <p:nvPicPr>
                      <p:cNvPr id="0" name="Диаграмма 1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45200" y="1947863"/>
                        <a:ext cx="7094538" cy="481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894" name="Прямоугольник 14"/>
          <p:cNvSpPr>
            <a:spLocks noChangeArrowheads="1"/>
          </p:cNvSpPr>
          <p:nvPr/>
        </p:nvSpPr>
        <p:spPr bwMode="auto">
          <a:xfrm>
            <a:off x="134938" y="5956300"/>
            <a:ext cx="6096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r>
              <a:rPr lang="ru-RU" b="1"/>
              <a:t>Всего в исследование были включены 77 пациентов с переломами таза LC-1. В</a:t>
            </a:r>
            <a:r>
              <a:rPr lang="en-US" b="1"/>
              <a:t> </a:t>
            </a:r>
            <a:r>
              <a:rPr lang="ru-RU" b="1"/>
              <a:t>группах TES и CUE было 42 и 35 пациентов соответственно.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337841" y="915442"/>
            <a:ext cx="2829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РЕЗУЛЬТАТЫ</a:t>
            </a:r>
            <a:endParaRPr lang="ru-RU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81025" y="2181224"/>
            <a:ext cx="11029950" cy="4676775"/>
          </a:xfrm>
        </p:spPr>
        <p:txBody>
          <a:bodyPr>
            <a:normAutofit/>
          </a:bodyPr>
          <a:lstStyle/>
          <a:p>
            <a:pPr fontAlgn="auto">
              <a:defRPr/>
            </a:pPr>
            <a:r>
              <a:rPr lang="ru-RU" sz="2400" b="1" dirty="0"/>
              <a:t>После проведенного ультразвукового исследования (группа </a:t>
            </a:r>
            <a:r>
              <a:rPr lang="en-US" sz="2400" b="1" dirty="0"/>
              <a:t>CUE</a:t>
            </a:r>
            <a:r>
              <a:rPr lang="ru-RU" sz="2400" b="1" dirty="0"/>
              <a:t>) для меньшего количества пациентов было выбрано проведение операции</a:t>
            </a:r>
            <a:r>
              <a:rPr lang="ru-RU" sz="2400" b="1" dirty="0" smtClean="0"/>
              <a:t>.</a:t>
            </a:r>
          </a:p>
          <a:p>
            <a:pPr fontAlgn="auto">
              <a:defRPr/>
            </a:pPr>
            <a:r>
              <a:rPr lang="ru-RU" sz="2400" b="1" dirty="0"/>
              <a:t>В подгруппе </a:t>
            </a:r>
            <a:r>
              <a:rPr lang="ru-RU" sz="2400" b="1" dirty="0" smtClean="0"/>
              <a:t>CUE  оперированных пациентов отмечалась </a:t>
            </a:r>
            <a:r>
              <a:rPr lang="ru-RU" sz="2400" b="1" dirty="0" err="1" smtClean="0"/>
              <a:t>бо´льшая</a:t>
            </a:r>
            <a:r>
              <a:rPr lang="ru-RU" sz="2400" b="1" dirty="0" smtClean="0"/>
              <a:t> </a:t>
            </a:r>
            <a:r>
              <a:rPr lang="ru-RU" sz="2400" b="1" dirty="0" err="1"/>
              <a:t>интраоперационная</a:t>
            </a:r>
            <a:r>
              <a:rPr lang="ru-RU" sz="2400" b="1" dirty="0"/>
              <a:t> кровопотеря, чем в подгруппе TES. </a:t>
            </a:r>
            <a:r>
              <a:rPr lang="ru-RU" sz="2400" b="1" dirty="0" smtClean="0"/>
              <a:t>Так же было отмечено, что в этой подгруппу входило </a:t>
            </a:r>
            <a:r>
              <a:rPr lang="ru-RU" sz="2400" b="1" dirty="0" err="1" smtClean="0"/>
              <a:t>бо´льшее</a:t>
            </a:r>
            <a:r>
              <a:rPr lang="ru-RU" sz="2400" b="1" dirty="0" smtClean="0"/>
              <a:t> количество пациентов с полными переломами крестца.</a:t>
            </a:r>
            <a:endParaRPr lang="ru-RU" sz="2400" b="1" dirty="0"/>
          </a:p>
          <a:p>
            <a:pPr marL="306000" indent="-306000" fontAlgn="auto">
              <a:defRPr/>
            </a:pPr>
            <a:r>
              <a:rPr lang="ru-RU" sz="2400" b="1" dirty="0" smtClean="0"/>
              <a:t>Оценка </a:t>
            </a:r>
            <a:r>
              <a:rPr lang="ru-RU" sz="2400" b="1" dirty="0"/>
              <a:t>по шкале </a:t>
            </a:r>
            <a:r>
              <a:rPr lang="en-US" sz="2400" b="1" dirty="0" err="1"/>
              <a:t>Majeed</a:t>
            </a:r>
            <a:r>
              <a:rPr lang="ru-RU" sz="2400" b="1" dirty="0"/>
              <a:t> в </a:t>
            </a:r>
            <a:r>
              <a:rPr lang="ru-RU" sz="2400" b="1" dirty="0" smtClean="0"/>
              <a:t>консервативной подгруппе </a:t>
            </a:r>
            <a:r>
              <a:rPr lang="en-US" sz="2400" b="1" dirty="0" smtClean="0"/>
              <a:t>CEU </a:t>
            </a:r>
            <a:r>
              <a:rPr lang="ru-RU" sz="2400" b="1" dirty="0" smtClean="0"/>
              <a:t>была </a:t>
            </a:r>
            <a:r>
              <a:rPr lang="ru-RU" sz="2400" b="1" dirty="0"/>
              <a:t>выше, чем подгруппе </a:t>
            </a:r>
            <a:r>
              <a:rPr lang="en-US" sz="2400" b="1" dirty="0"/>
              <a:t>TES</a:t>
            </a:r>
            <a:r>
              <a:rPr lang="ru-RU" sz="2400" b="1" dirty="0"/>
              <a:t>.</a:t>
            </a:r>
          </a:p>
          <a:p>
            <a:pPr marL="306000" indent="-306000" fontAlgn="auto">
              <a:defRPr/>
            </a:pPr>
            <a:r>
              <a:rPr lang="en-US" sz="2400" b="1" dirty="0" smtClean="0"/>
              <a:t>O</a:t>
            </a:r>
            <a:r>
              <a:rPr lang="ru-RU" sz="2400" b="1" dirty="0" err="1"/>
              <a:t>бщий</a:t>
            </a:r>
            <a:r>
              <a:rPr lang="en-US" sz="2400" b="1" dirty="0"/>
              <a:t> </a:t>
            </a:r>
            <a:r>
              <a:rPr lang="ru-RU" sz="2400" b="1" dirty="0"/>
              <a:t>показатель по шкале </a:t>
            </a:r>
            <a:r>
              <a:rPr lang="en-US" sz="2400" b="1" dirty="0" err="1"/>
              <a:t>Majeed</a:t>
            </a:r>
            <a:r>
              <a:rPr lang="en-US" sz="2400" b="1" dirty="0"/>
              <a:t> </a:t>
            </a:r>
            <a:r>
              <a:rPr lang="ru-RU" sz="2400" b="1" dirty="0"/>
              <a:t>в группе CUE был выше, чем в группе </a:t>
            </a:r>
            <a:r>
              <a:rPr lang="en-US" sz="2400" b="1" dirty="0"/>
              <a:t>TES</a:t>
            </a:r>
            <a:endParaRPr lang="ru-RU" sz="2400" b="1" dirty="0"/>
          </a:p>
          <a:p>
            <a:pPr marL="306000" indent="-306000" fontAlgn="auto">
              <a:defRPr/>
            </a:pPr>
            <a:endParaRPr lang="ru-RU" dirty="0"/>
          </a:p>
        </p:txBody>
      </p:sp>
      <p:sp>
        <p:nvSpPr>
          <p:cNvPr id="35843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04BEA24D-C567-40C7-8E06-E808F3F1A6A2}" type="slidenum">
              <a:rPr lang="ru-RU">
                <a:solidFill>
                  <a:schemeClr val="accent2"/>
                </a:solidFill>
              </a:rPr>
              <a:pPr/>
              <a:t>24</a:t>
            </a:fld>
            <a:endParaRPr lang="ru-RU">
              <a:solidFill>
                <a:schemeClr val="accent2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1025" y="730250"/>
            <a:ext cx="11029950" cy="987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Выводы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ъект 4"/>
          <p:cNvSpPr>
            <a:spLocks noGrp="1"/>
          </p:cNvSpPr>
          <p:nvPr>
            <p:ph idx="1"/>
          </p:nvPr>
        </p:nvSpPr>
        <p:spPr>
          <a:xfrm>
            <a:off x="581025" y="2181225"/>
            <a:ext cx="11029950" cy="3678238"/>
          </a:xfrm>
        </p:spPr>
        <p:txBody>
          <a:bodyPr/>
          <a:lstStyle/>
          <a:p>
            <a:r>
              <a:rPr lang="ru-RU" sz="2400" b="1" dirty="0"/>
              <a:t>Определить стабильность при переломах таза LC-1 с использованием рентгенологических методов достаточно затруднительно. </a:t>
            </a:r>
          </a:p>
          <a:p>
            <a:r>
              <a:rPr lang="ru-RU" sz="2400" b="1" dirty="0" smtClean="0"/>
              <a:t>Использование ультразвукового критерия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«подвижность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«влево-вправо» 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≥ 0,3 см</a:t>
            </a:r>
            <a:r>
              <a:rPr 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ru-RU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» может быть значимо для выбора оптимальной тактики лечения пациентов. </a:t>
            </a:r>
          </a:p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Использование методики ультразвукового исследования более точно идентифицирует нестабильный таз, что позволяет снизить частоту операций и ускоряет восстановление функций у пациентов после проведенного лечения</a:t>
            </a:r>
          </a:p>
          <a:p>
            <a:endParaRPr lang="ru-RU" sz="2400" b="1" u="sng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ru-RU" sz="2400" b="1" dirty="0"/>
          </a:p>
          <a:p>
            <a:endParaRPr lang="ru-RU" sz="24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1025" y="730250"/>
            <a:ext cx="11029950" cy="987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Выводы</a:t>
            </a:r>
          </a:p>
        </p:txBody>
      </p:sp>
      <p:sp>
        <p:nvSpPr>
          <p:cNvPr id="36868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94BA85FD-7F6A-4977-8952-DD6CA41ECF07}" type="slidenum">
              <a:rPr lang="ru-RU">
                <a:solidFill>
                  <a:schemeClr val="accent2"/>
                </a:solidFill>
              </a:rPr>
              <a:pPr/>
              <a:t>25</a:t>
            </a:fld>
            <a:endParaRPr lang="ru-RU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ъект 4"/>
          <p:cNvSpPr>
            <a:spLocks noGrp="1"/>
          </p:cNvSpPr>
          <p:nvPr>
            <p:ph idx="1"/>
          </p:nvPr>
        </p:nvSpPr>
        <p:spPr>
          <a:xfrm>
            <a:off x="185738" y="1998663"/>
            <a:ext cx="12006262" cy="395763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 err="1"/>
              <a:t>Hai</a:t>
            </a:r>
            <a:r>
              <a:rPr lang="en-US" sz="2000" b="1" dirty="0"/>
              <a:t> Huang† , Bin-</a:t>
            </a:r>
            <a:r>
              <a:rPr lang="en-US" sz="2000" b="1" dirty="0" err="1"/>
              <a:t>Fei</a:t>
            </a:r>
            <a:r>
              <a:rPr lang="en-US" sz="2000" b="1" dirty="0"/>
              <a:t> Zhang† , Ping Liu, Hong-Li Deng, </a:t>
            </a:r>
            <a:r>
              <a:rPr lang="en-US" sz="2000" b="1" dirty="0" err="1"/>
              <a:t>Peng-Fei</a:t>
            </a:r>
            <a:r>
              <a:rPr lang="en-US" sz="2000" b="1" dirty="0"/>
              <a:t> Wang, Hu Wang, </a:t>
            </a:r>
            <a:r>
              <a:rPr lang="en-US" sz="2000" b="1" dirty="0" err="1"/>
              <a:t>Bao</a:t>
            </a:r>
            <a:r>
              <a:rPr lang="en-US" sz="2000" b="1" dirty="0"/>
              <a:t>-Feng Li, Yu-</a:t>
            </a:r>
            <a:r>
              <a:rPr lang="en-US" sz="2000" b="1" dirty="0" err="1"/>
              <a:t>Xuan</a:t>
            </a:r>
            <a:r>
              <a:rPr lang="en-US" sz="2000" b="1" dirty="0"/>
              <a:t> Cong* and Yan </a:t>
            </a:r>
            <a:r>
              <a:rPr lang="en-US" sz="2000" b="1" dirty="0" err="1"/>
              <a:t>Zhuang</a:t>
            </a:r>
            <a:r>
              <a:rPr lang="ru-RU" sz="2000" b="1" dirty="0"/>
              <a:t>  «</a:t>
            </a:r>
            <a:r>
              <a:rPr lang="en-US" sz="2000" b="1" dirty="0"/>
              <a:t>The traditional experience strategy (TES) and combined ultrasonography examination (CUE) for the treatment of lateral compression type 1 pelvic fractures: a historical control study</a:t>
            </a:r>
            <a:r>
              <a:rPr lang="ru-RU" sz="2000" b="1" dirty="0"/>
              <a:t>»</a:t>
            </a:r>
            <a:r>
              <a:rPr lang="en-US" sz="2000" b="1" dirty="0"/>
              <a:t> </a:t>
            </a:r>
            <a:r>
              <a:rPr lang="ru-RU" sz="2000" b="1" dirty="0" smtClean="0"/>
              <a:t>2021</a:t>
            </a:r>
            <a:endParaRPr lang="en-US" sz="2000" b="1" dirty="0" smtClean="0"/>
          </a:p>
          <a:p>
            <a:pPr marL="0" indent="0">
              <a:buFont typeface="Wingdings 2" panose="05020102010507070707" pitchFamily="18" charset="2"/>
              <a:buNone/>
            </a:pPr>
            <a:endParaRPr lang="ru-RU" sz="16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1025" y="730250"/>
            <a:ext cx="11029950" cy="987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Список литературы</a:t>
            </a:r>
          </a:p>
        </p:txBody>
      </p:sp>
      <p:sp>
        <p:nvSpPr>
          <p:cNvPr id="3994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3173F931-D839-4DEC-9B4E-4B59FD86789E}" type="slidenum">
              <a:rPr lang="ru-RU">
                <a:solidFill>
                  <a:schemeClr val="accent2"/>
                </a:solidFill>
              </a:rPr>
              <a:pPr/>
              <a:t>26</a:t>
            </a:fld>
            <a:endParaRPr lang="ru-RU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1889802" y="4004187"/>
            <a:ext cx="8553945" cy="1015663"/>
          </a:xfrm>
          <a:prstGeom prst="rect">
            <a:avLst/>
          </a:prstGeom>
        </p:spPr>
        <p:txBody>
          <a:bodyPr wrap="none">
            <a:spAutoFit/>
            <a:scene3d>
              <a:camera prst="obliqueTopLeft"/>
              <a:lightRig rig="threePt" dir="t"/>
            </a:scene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6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+mn-lt"/>
                <a:cs typeface="+mn-cs"/>
              </a:rPr>
              <a:t>Благодарю за внимание!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ъект 4"/>
          <p:cNvSpPr>
            <a:spLocks noGrp="1"/>
          </p:cNvSpPr>
          <p:nvPr>
            <p:ph idx="1"/>
          </p:nvPr>
        </p:nvSpPr>
        <p:spPr>
          <a:xfrm>
            <a:off x="581025" y="2181225"/>
            <a:ext cx="11029950" cy="3678238"/>
          </a:xfrm>
        </p:spPr>
        <p:txBody>
          <a:bodyPr/>
          <a:lstStyle/>
          <a:p>
            <a:r>
              <a:rPr lang="ru-RU" sz="2400" b="1" dirty="0"/>
              <a:t>Была использована система медицинских записей пациентов с переломами таза LC-1,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лечение которых проводилось с использованием плана лечения </a:t>
            </a:r>
            <a:r>
              <a:rPr lang="ru-RU" sz="2400" b="1" dirty="0"/>
              <a:t>TES и CUE. </a:t>
            </a:r>
          </a:p>
          <a:p>
            <a:r>
              <a:rPr lang="ru-RU" sz="2400" b="1" dirty="0"/>
              <a:t>Исходные характеристики, стратегия лечения, функциональные возможности пациентов и результаты были зарегистрированы при наблюдении. </a:t>
            </a:r>
          </a:p>
          <a:p>
            <a:r>
              <a:rPr lang="ru-RU" sz="2400" b="1" dirty="0"/>
              <a:t>Функциональные результаты оценивались с использованием системы оценки </a:t>
            </a:r>
            <a:r>
              <a:rPr lang="ru-RU" sz="2400" b="1" dirty="0" err="1"/>
              <a:t>Majeed</a:t>
            </a:r>
            <a:endParaRPr lang="ru-RU" sz="2400" b="1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1025" y="730250"/>
            <a:ext cx="11029950" cy="9874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Введение</a:t>
            </a:r>
            <a:br>
              <a:rPr lang="ru-RU" dirty="0"/>
            </a:br>
            <a:r>
              <a:rPr lang="ru-RU" dirty="0"/>
              <a:t>методы</a:t>
            </a:r>
          </a:p>
        </p:txBody>
      </p:sp>
      <p:sp>
        <p:nvSpPr>
          <p:cNvPr id="14340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32BA30C8-9BB0-427B-A548-61077539A1C4}" type="slidenum">
              <a:rPr lang="ru-RU">
                <a:solidFill>
                  <a:schemeClr val="accent2"/>
                </a:solidFill>
              </a:rPr>
              <a:pPr/>
              <a:t>3</a:t>
            </a:fld>
            <a:endParaRPr lang="ru-RU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ъект 4"/>
          <p:cNvSpPr>
            <a:spLocks noGrp="1"/>
          </p:cNvSpPr>
          <p:nvPr>
            <p:ph idx="1"/>
          </p:nvPr>
        </p:nvSpPr>
        <p:spPr>
          <a:xfrm>
            <a:off x="581025" y="1881421"/>
            <a:ext cx="11029950" cy="3678238"/>
          </a:xfrm>
        </p:spPr>
        <p:txBody>
          <a:bodyPr/>
          <a:lstStyle/>
          <a:p>
            <a:r>
              <a:rPr lang="ru-RU" sz="2400" b="1" dirty="0"/>
              <a:t>Боковые компрессионные переломы таза 1-го типа (LC-1) наиболее частый тип переломов таза, составляющий примерно 50 % всех переломов тазовой кости.</a:t>
            </a:r>
          </a:p>
          <a:p>
            <a:r>
              <a:rPr lang="ru-RU" sz="2400" b="1" dirty="0"/>
              <a:t>Традиционно переломы таза LC-1 определяли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 стабильные, частично нестабильные (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ротационно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нестабильные) и полностью нестабильные (</a:t>
            </a:r>
            <a:r>
              <a:rPr lang="ru-RU" sz="24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ротационно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вертикально нестабильные). </a:t>
            </a:r>
          </a:p>
          <a:p>
            <a:r>
              <a:rPr lang="ru-RU" sz="2400" b="1" dirty="0"/>
              <a:t>Большинство из этих переломов можно лечить консервативно для достижения хорошего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результата с восстановлением функций</a:t>
            </a:r>
            <a:r>
              <a:rPr lang="ru-RU" sz="2400" b="1" dirty="0"/>
              <a:t>.</a:t>
            </a:r>
          </a:p>
          <a:p>
            <a:r>
              <a:rPr lang="ru-RU" sz="2400" b="1" dirty="0"/>
              <a:t>Несмотря на то, что с использованием компьютерной томографии (КТ) 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возможно получение трехмерного изображения</a:t>
            </a:r>
            <a:r>
              <a:rPr lang="ru-RU" sz="2400" b="1" dirty="0"/>
              <a:t>, трудно судить о стабильности каждого перелома таза LC-1, так как данные часто основаны на статичных изображениях таза, а тактика лечения часто зависела от них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1025" y="730250"/>
            <a:ext cx="11029950" cy="987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История вопроса</a:t>
            </a:r>
          </a:p>
        </p:txBody>
      </p:sp>
      <p:sp>
        <p:nvSpPr>
          <p:cNvPr id="1536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D7E7862D-314B-46D9-91E7-9DD0782CF081}" type="slidenum">
              <a:rPr lang="ru-RU">
                <a:solidFill>
                  <a:schemeClr val="accent2"/>
                </a:solidFill>
              </a:rPr>
              <a:pPr/>
              <a:t>4</a:t>
            </a:fld>
            <a:endParaRPr lang="ru-RU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1"/>
          <p:cNvSpPr>
            <a:spLocks noGrp="1"/>
          </p:cNvSpPr>
          <p:nvPr>
            <p:ph idx="1"/>
          </p:nvPr>
        </p:nvSpPr>
        <p:spPr>
          <a:xfrm>
            <a:off x="581025" y="2181225"/>
            <a:ext cx="11029950" cy="3678238"/>
          </a:xfrm>
        </p:spPr>
        <p:txBody>
          <a:bodyPr/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Было проведено предварительное исследование с использованием УЗИ. Хирургическое лечение было проведено  пациентам с нестабильными переломами таза , консервативное лечение </a:t>
            </a:r>
            <a:r>
              <a:rPr lang="en-US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</a:t>
            </a:r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пациентам со стабильными переломами.</a:t>
            </a:r>
          </a:p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Использование метода УЗИ  не только не требует общей анестезии, но и позволяет избежать дополнительного облучения. Кроме того перед началом лечения может быть дана рекомендация о необходимости оперативного вмешательства или о консервативном лечении</a:t>
            </a:r>
          </a:p>
        </p:txBody>
      </p:sp>
      <p:sp>
        <p:nvSpPr>
          <p:cNvPr id="1638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BD8AA60B-AF43-4C9A-8AF8-6A980E837B42}" type="slidenum">
              <a:rPr lang="ru-RU">
                <a:solidFill>
                  <a:schemeClr val="accent2"/>
                </a:solidFill>
              </a:rPr>
              <a:pPr/>
              <a:t>5</a:t>
            </a:fld>
            <a:endParaRPr lang="ru-RU">
              <a:solidFill>
                <a:schemeClr val="accent2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1025" y="730250"/>
            <a:ext cx="11029950" cy="987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Гипотеза авторов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ъект 1"/>
          <p:cNvSpPr>
            <a:spLocks noGrp="1"/>
          </p:cNvSpPr>
          <p:nvPr>
            <p:ph idx="1"/>
          </p:nvPr>
        </p:nvSpPr>
        <p:spPr>
          <a:xfrm>
            <a:off x="581025" y="2181225"/>
            <a:ext cx="11029950" cy="3678238"/>
          </a:xfrm>
        </p:spPr>
        <p:txBody>
          <a:bodyPr/>
          <a:lstStyle/>
          <a:p>
            <a:r>
              <a:rPr lang="ru-RU" sz="28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 сравнению с традиционным планом лечения (TES) использование комбинированного ультразвукового исследования (CUE) позволяет выбрать оптимальную тактику лечения: оперативное или консервативными методами.</a:t>
            </a:r>
          </a:p>
          <a:p>
            <a:r>
              <a:rPr lang="ru-RU" sz="2800" b="1" dirty="0"/>
              <a:t>Гипотеза: стратегия CUE может идентифицировать нестабильные и стабильные переломы таза, а полученные результаты лечения пациентов с LC-1, которые использовали </a:t>
            </a:r>
            <a:r>
              <a:rPr lang="ru-RU" sz="2800" b="1" dirty="0" smtClean="0"/>
              <a:t>план лечения CUE</a:t>
            </a:r>
            <a:r>
              <a:rPr lang="ru-RU" sz="2800" b="1" dirty="0"/>
              <a:t>, могут быть лучше, чем при использовании плана </a:t>
            </a:r>
            <a:r>
              <a:rPr lang="ru-RU" sz="2800" b="1" dirty="0" smtClean="0"/>
              <a:t>TES</a:t>
            </a:r>
            <a:endParaRPr lang="ru-RU" sz="2800" b="1" dirty="0"/>
          </a:p>
        </p:txBody>
      </p:sp>
      <p:sp>
        <p:nvSpPr>
          <p:cNvPr id="16387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BD8AA60B-AF43-4C9A-8AF8-6A980E837B42}" type="slidenum">
              <a:rPr lang="ru-RU">
                <a:solidFill>
                  <a:schemeClr val="accent2"/>
                </a:solidFill>
              </a:rPr>
              <a:pPr/>
              <a:t>6</a:t>
            </a:fld>
            <a:endParaRPr lang="ru-RU">
              <a:solidFill>
                <a:schemeClr val="accent2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1025" y="730250"/>
            <a:ext cx="11029950" cy="987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Гипотеза авторов</a:t>
            </a:r>
          </a:p>
        </p:txBody>
      </p:sp>
    </p:spTree>
    <p:extLst>
      <p:ext uri="{BB962C8B-B14F-4D97-AF65-F5344CB8AC3E}">
        <p14:creationId xmlns:p14="http://schemas.microsoft.com/office/powerpoint/2010/main" val="381521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847433"/>
              </p:ext>
            </p:extLst>
          </p:nvPr>
        </p:nvGraphicFramePr>
        <p:xfrm>
          <a:off x="119063" y="1909763"/>
          <a:ext cx="12072937" cy="5213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174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554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65849">
                <a:tc>
                  <a:txBody>
                    <a:bodyPr/>
                    <a:lstStyle/>
                    <a:p>
                      <a:r>
                        <a:rPr lang="ru-RU" sz="1800" b="1" baseline="0" dirty="0"/>
                        <a:t>К</a:t>
                      </a:r>
                      <a:r>
                        <a:rPr lang="ru-RU" sz="1800" b="1" dirty="0"/>
                        <a:t>ритерии включения </a:t>
                      </a:r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Критерии исключения </a:t>
                      </a:r>
                    </a:p>
                  </a:txBody>
                  <a:tcPr marL="91436" marR="91436" marT="45731" marB="45731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849">
                <a:tc>
                  <a:txBody>
                    <a:bodyPr/>
                    <a:lstStyle/>
                    <a:p>
                      <a:r>
                        <a:rPr lang="ru-RU" sz="1800" b="1" dirty="0"/>
                        <a:t>Возраст ≥ 18 лет</a:t>
                      </a:r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Возраст &lt; 18 лет</a:t>
                      </a:r>
                    </a:p>
                  </a:txBody>
                  <a:tcPr marL="91436" marR="91436" marT="45731" marB="45731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40236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Известны</a:t>
                      </a:r>
                      <a:r>
                        <a:rPr lang="ru-RU" sz="1800" b="1" baseline="0" dirty="0">
                          <a:solidFill>
                            <a:schemeClr val="tx1"/>
                          </a:solidFill>
                        </a:rPr>
                        <a:t> обстоятельства </a:t>
                      </a:r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получения травмы (падение с высоты, падение на льду или ДТП)</a:t>
                      </a:r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Переломы таза,</a:t>
                      </a:r>
                      <a:r>
                        <a:rPr lang="ru-RU" sz="1800" b="1" baseline="0" dirty="0"/>
                        <a:t> </a:t>
                      </a:r>
                      <a:r>
                        <a:rPr lang="ru-RU" sz="1800" b="1" dirty="0"/>
                        <a:t>кроме переломов LC-1</a:t>
                      </a:r>
                    </a:p>
                  </a:txBody>
                  <a:tcPr marL="91436" marR="91436" marT="45731" marB="45731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14623">
                <a:tc>
                  <a:txBody>
                    <a:bodyPr/>
                    <a:lstStyle/>
                    <a:p>
                      <a:r>
                        <a:rPr lang="ru-RU" sz="1800" b="1" dirty="0"/>
                        <a:t>Наличие</a:t>
                      </a:r>
                      <a:r>
                        <a:rPr lang="ru-RU" sz="1800" b="1" baseline="0" dirty="0"/>
                        <a:t> т</a:t>
                      </a:r>
                      <a:r>
                        <a:rPr lang="ru-RU" sz="1800" b="1" dirty="0"/>
                        <a:t>азовой боли, болезненности, дисфункции тазобедренного сустава и местного отека</a:t>
                      </a:r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Травмы мягких тканей</a:t>
                      </a:r>
                      <a:r>
                        <a:rPr lang="ru-RU" sz="1800" b="1" baseline="0" dirty="0"/>
                        <a:t> (</a:t>
                      </a:r>
                      <a:r>
                        <a:rPr lang="ru-RU" sz="1800" b="1" dirty="0"/>
                        <a:t>травма </a:t>
                      </a:r>
                      <a:r>
                        <a:rPr lang="ru-RU" sz="1800" b="1" dirty="0" err="1"/>
                        <a:t>Морель-Лавалле</a:t>
                      </a:r>
                      <a:r>
                        <a:rPr lang="ru-RU" sz="1800" b="1" dirty="0"/>
                        <a:t>)</a:t>
                      </a:r>
                    </a:p>
                  </a:txBody>
                  <a:tcPr marL="91436" marR="91436" marT="45731" marB="45731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4023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Диагноз и тип перелома были подтверждены с помощью рентгенологического исследования и КТ </a:t>
                      </a:r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Множественные травмы</a:t>
                      </a:r>
                    </a:p>
                  </a:txBody>
                  <a:tcPr marL="91436" marR="91436" marT="45731" marB="45731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65849">
                <a:tc>
                  <a:txBody>
                    <a:bodyPr/>
                    <a:lstStyle/>
                    <a:p>
                      <a:r>
                        <a:rPr lang="ru-RU" sz="1800" b="1" dirty="0"/>
                        <a:t>Операцию выполняла одна бригада</a:t>
                      </a:r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91436" marR="91436" marT="45731" marB="45731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0236">
                <a:tc>
                  <a:txBody>
                    <a:bodyPr/>
                    <a:lstStyle/>
                    <a:p>
                      <a:r>
                        <a:rPr lang="ru-RU" sz="1800" b="1" dirty="0"/>
                        <a:t>Для</a:t>
                      </a:r>
                      <a:r>
                        <a:rPr lang="ru-RU" sz="1800" b="1" baseline="0" dirty="0"/>
                        <a:t> п</a:t>
                      </a:r>
                      <a:r>
                        <a:rPr lang="ru-RU" sz="1800" b="1" dirty="0"/>
                        <a:t>ациентов</a:t>
                      </a:r>
                      <a:r>
                        <a:rPr lang="ru-RU" sz="1800" b="1" baseline="0" dirty="0"/>
                        <a:t> </a:t>
                      </a:r>
                      <a:r>
                        <a:rPr lang="ru-RU" sz="1800" b="1" dirty="0"/>
                        <a:t>в группе TES стратегию лечения  должны обсуждать с 5 старшими хирургами-ортопедами</a:t>
                      </a:r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91436" marR="91436" marT="45731" marB="45731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640236">
                <a:tc>
                  <a:txBody>
                    <a:bodyPr/>
                    <a:lstStyle/>
                    <a:p>
                      <a:r>
                        <a:rPr lang="ru-RU" sz="1800" b="1" dirty="0"/>
                        <a:t>Для пациентов в группе CUE должны быть доступны результаты УЗИ стабильности таза и обсуждение тактики лечения теми же старшими хирургами-ортопедами</a:t>
                      </a:r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91436" marR="91436" marT="45731" marB="45731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64023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dirty="0"/>
                        <a:t>Не менее 10 месяцев наблюдения</a:t>
                      </a:r>
                    </a:p>
                    <a:p>
                      <a:endParaRPr lang="ru-RU" sz="1800" b="1" dirty="0"/>
                    </a:p>
                  </a:txBody>
                  <a:tcPr marL="91436" marR="91436" marT="45731" marB="45731"/>
                </a:tc>
                <a:tc>
                  <a:txBody>
                    <a:bodyPr/>
                    <a:lstStyle/>
                    <a:p>
                      <a:endParaRPr lang="ru-RU" sz="1800" b="1" dirty="0"/>
                    </a:p>
                  </a:txBody>
                  <a:tcPr marL="91436" marR="91436" marT="45731" marB="45731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4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A062A6A8-DB42-4DBC-9AAB-2B98A912C7ED}" type="slidenum">
              <a:rPr lang="ru-RU">
                <a:solidFill>
                  <a:schemeClr val="accent2"/>
                </a:solidFill>
              </a:rPr>
              <a:pPr/>
              <a:t>7</a:t>
            </a:fld>
            <a:endParaRPr lang="ru-RU">
              <a:solidFill>
                <a:schemeClr val="accent2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1025" y="730250"/>
            <a:ext cx="11029950" cy="987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Методы и отбор пациентов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Объект 2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3" t="33044" r="26443" b="30272"/>
          <a:stretch/>
        </p:blipFill>
        <p:spPr>
          <a:xfrm>
            <a:off x="1348582" y="1844902"/>
            <a:ext cx="9736137" cy="4182257"/>
          </a:xfr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1025" y="730250"/>
            <a:ext cx="11029950" cy="98742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Определение стабильности перелома таза с использованием данных УЗИ</a:t>
            </a:r>
          </a:p>
        </p:txBody>
      </p:sp>
      <p:sp>
        <p:nvSpPr>
          <p:cNvPr id="18436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476CEC39-8BAA-4522-8438-0668B140569F}" type="slidenum">
              <a:rPr lang="ru-RU">
                <a:solidFill>
                  <a:schemeClr val="accent2"/>
                </a:solidFill>
              </a:rPr>
              <a:pPr/>
              <a:t>8</a:t>
            </a:fld>
            <a:endParaRPr lang="ru-RU">
              <a:solidFill>
                <a:schemeClr val="accent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6027159"/>
            <a:ext cx="125017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           	 	A</a:t>
            </a:r>
            <a:r>
              <a:rPr lang="ru-RU" sz="2400" b="1" dirty="0"/>
              <a:t>) в состоянии покоя </a:t>
            </a:r>
            <a:r>
              <a:rPr lang="en-US" sz="2400" b="1" dirty="0"/>
              <a:t>    B</a:t>
            </a:r>
            <a:r>
              <a:rPr lang="ru-RU" sz="2400" b="1" dirty="0"/>
              <a:t>) при сжатии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783421" y="6027159"/>
            <a:ext cx="44085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C</a:t>
            </a:r>
            <a:r>
              <a:rPr lang="ru-RU" sz="2400" b="1" dirty="0"/>
              <a:t>) при растягивании за гребни </a:t>
            </a:r>
            <a:endParaRPr lang="en-US" sz="2400" b="1" dirty="0"/>
          </a:p>
          <a:p>
            <a:r>
              <a:rPr lang="ru-RU" sz="2400" b="1" dirty="0"/>
              <a:t>подвздошных костей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81025" y="730250"/>
            <a:ext cx="11029950" cy="9874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/>
              <a:t>Полученные результаты</a:t>
            </a:r>
          </a:p>
        </p:txBody>
      </p:sp>
      <p:sp>
        <p:nvSpPr>
          <p:cNvPr id="20484" name="Номер слайда 1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anose="020E0502030303020204" pitchFamily="34" charset="0"/>
              </a:defRPr>
            </a:lvl9pPr>
          </a:lstStyle>
          <a:p>
            <a:fld id="{24A34AFE-3CEC-40D9-AA76-487AF8BB07C9}" type="slidenum">
              <a:rPr lang="ru-RU">
                <a:solidFill>
                  <a:schemeClr val="accent2"/>
                </a:solidFill>
              </a:rPr>
              <a:pPr/>
              <a:t>9</a:t>
            </a:fld>
            <a:endParaRPr lang="ru-RU">
              <a:solidFill>
                <a:schemeClr val="accent2"/>
              </a:solidFill>
            </a:endParaRPr>
          </a:p>
        </p:txBody>
      </p:sp>
      <p:graphicFrame>
        <p:nvGraphicFramePr>
          <p:cNvPr id="18" name="Объект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615573"/>
              </p:ext>
            </p:extLst>
          </p:nvPr>
        </p:nvGraphicFramePr>
        <p:xfrm>
          <a:off x="0" y="1391516"/>
          <a:ext cx="12735964" cy="5632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Дивиденд">
  <a:themeElements>
    <a:clrScheme name="Custom 11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4D1434"/>
      </a:accent1>
      <a:accent2>
        <a:srgbClr val="903163"/>
      </a:accent2>
      <a:accent3>
        <a:srgbClr val="B2324B"/>
      </a:accent3>
      <a:accent4>
        <a:srgbClr val="969FA7"/>
      </a:accent4>
      <a:accent5>
        <a:srgbClr val="66B1CE"/>
      </a:accent5>
      <a:accent6>
        <a:srgbClr val="40619D"/>
      </a:accent6>
      <a:hlink>
        <a:srgbClr val="828282"/>
      </a:hlink>
      <a:folHlink>
        <a:srgbClr val="A5A5A5"/>
      </a:folHlink>
    </a:clrScheme>
    <a:fontScheme name="Custom 2">
      <a:majorFont>
        <a:latin typeface="Candara"/>
        <a:ea typeface=""/>
        <a:cs typeface=""/>
      </a:majorFont>
      <a:minorFont>
        <a:latin typeface="Candara"/>
        <a:ea typeface=""/>
        <a:cs typeface="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30478010_TF00315753" id="{631149A1-011A-45E4-9F57-2335CCF887A7}" vid="{5B467B52-6233-434E-AB57-8B3ADBE0F66F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DDF856-2448-4294-896B-639A5219A697}">
  <ds:schemaRefs>
    <ds:schemaRef ds:uri="http://purl.org/dc/terms/"/>
    <ds:schemaRef ds:uri="http://schemas.openxmlformats.org/package/2006/metadata/core-properties"/>
    <ds:schemaRef ds:uri="http://schemas.microsoft.com/office/2006/metadata/properties"/>
    <ds:schemaRef ds:uri="6dc4bcd6-49db-4c07-9060-8acfc67cef9f"/>
    <ds:schemaRef ds:uri="http://purl.org/dc/elements/1.1/"/>
    <ds:schemaRef ds:uri="http://schemas.microsoft.com/office/infopath/2007/PartnerControls"/>
    <ds:schemaRef ds:uri="fb0879af-3eba-417a-a55a-ffe6dcd6ca77"/>
    <ds:schemaRef ds:uri="http://schemas.microsoft.com/office/2006/documentManagement/types"/>
    <ds:schemaRef ds:uri="http://schemas.microsoft.com/sharepoint/v3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53253B1-1887-43EF-BBA6-7E1941C427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658AF07-9E42-47AF-83DF-C9E8FADF71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правил совместной работы на занятии</Template>
  <TotalTime>0</TotalTime>
  <Words>2130</Words>
  <Application>Microsoft Office PowerPoint</Application>
  <PresentationFormat>Широкоэкранный</PresentationFormat>
  <Paragraphs>378</Paragraphs>
  <Slides>27</Slides>
  <Notes>26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3" baseType="lpstr">
      <vt:lpstr>Arial</vt:lpstr>
      <vt:lpstr>Calibri</vt:lpstr>
      <vt:lpstr>Candara</vt:lpstr>
      <vt:lpstr>Wingdings 2</vt:lpstr>
      <vt:lpstr>Дивиденд</vt:lpstr>
      <vt:lpstr>Диаграмма Microsoft Excel</vt:lpstr>
      <vt:lpstr>Федеральное государственное бюджетное образовательное учреждение высшего образования «Красноярский государственный медицинский университет имени профессора В.Ф. Войно-Ясенецкого»  Министерства здравоохранения Российской Федерации  Кафедра лучевой диагностики ИПО </vt:lpstr>
      <vt:lpstr>Введение цель</vt:lpstr>
      <vt:lpstr>Введение методы</vt:lpstr>
      <vt:lpstr>История вопроса</vt:lpstr>
      <vt:lpstr>Гипотеза авторов</vt:lpstr>
      <vt:lpstr>Гипотеза авторов</vt:lpstr>
      <vt:lpstr>Методы и отбор пациентов </vt:lpstr>
      <vt:lpstr>Определение стабильности перелома таза с использованием данных УЗИ</vt:lpstr>
      <vt:lpstr>Полученные результаты</vt:lpstr>
      <vt:lpstr>Подгруппа операций в группах TES и CUE</vt:lpstr>
      <vt:lpstr>Подгруппа операций в группах TES и CUE</vt:lpstr>
      <vt:lpstr>Подгруппа операций в группах TES и CUE</vt:lpstr>
      <vt:lpstr>Подгруппа операций в группах TES и CUE</vt:lpstr>
      <vt:lpstr>Общие Результаты в группах TES и CUE</vt:lpstr>
      <vt:lpstr>Общие результаты в группах TES и CUE</vt:lpstr>
      <vt:lpstr>Клинический случай №1. Травма костей таза (дооперационный период)</vt:lpstr>
      <vt:lpstr>Клинический случай №1. Травма костей таза (дооперационный период). УЗИ</vt:lpstr>
      <vt:lpstr>Клинический случай №1. Травма костей таза  (послеоперационный период)</vt:lpstr>
      <vt:lpstr>Клинический случай №1. Травма костей таза  (послеоперационный период через 11 месяцев)</vt:lpstr>
      <vt:lpstr>Клинический случай №2. Травма костей таза. (консервативное лечение)</vt:lpstr>
      <vt:lpstr>Клинический случай №2. Травма костей таза. (консервативное лечение). узи</vt:lpstr>
      <vt:lpstr>Клинический случай №2. Травма костей таза. (консервативное лечение) (10 месяцев после травмы)</vt:lpstr>
      <vt:lpstr>Презентация PowerPoint</vt:lpstr>
      <vt:lpstr>Выводы</vt:lpstr>
      <vt:lpstr>Выводы</vt:lpstr>
      <vt:lpstr>Список литературы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2022-09-29T09:41:37Z</dcterms:created>
  <dcterms:modified xsi:type="dcterms:W3CDTF">2023-02-13T14:02:23Z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