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8" r:id="rId5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096"/>
    <a:srgbClr val="4472C5"/>
    <a:srgbClr val="000001"/>
    <a:srgbClr val="2D797C"/>
    <a:srgbClr val="FD07FA"/>
    <a:srgbClr val="29225C"/>
    <a:srgbClr val="FD096D"/>
    <a:srgbClr val="007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395" autoAdjust="0"/>
    <p:restoredTop sz="96208"/>
  </p:normalViewPr>
  <p:slideViewPr>
    <p:cSldViewPr snapToGrid="0" snapToObjects="1">
      <p:cViewPr>
        <p:scale>
          <a:sx n="110" d="100"/>
          <a:sy n="110" d="100"/>
        </p:scale>
        <p:origin x="1008" y="2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18AB811-A4ED-8247-B077-1104844A9B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159A6DA-9EB2-EC4E-BB02-6CA1D945E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6284CDA-B11E-4043-A64E-E49A6F96C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9CCA0-A337-E64F-87FC-0CE0B8203967}" type="datetimeFigureOut">
              <a:rPr lang="fr-FR" smtClean="0"/>
              <a:pPr/>
              <a:t>28/04/2022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0F50796-6101-F048-B93E-490DDECBA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3D355DF-7158-444E-BFFA-F1414430F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10E38-6B3D-364C-BBB4-3AE35B9ADBB1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1204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E384A7-4C98-9D41-9AF1-104B0CCDC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281AACC-368E-5844-80D5-FDAEC15894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2F5C743-F996-404C-BCC3-33A5BD8D4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9CCA0-A337-E64F-87FC-0CE0B8203967}" type="datetimeFigureOut">
              <a:rPr lang="fr-FR" smtClean="0"/>
              <a:pPr/>
              <a:t>28/04/2022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5405244-4BF0-9B4E-8810-1A0FF6900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07AD7B9-B6E0-D14F-A129-EDAF31BDC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10E38-6B3D-364C-BBB4-3AE35B9ADBB1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2463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438B8A96-3906-0643-A2CD-62E4ED910B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9F588BD-19E3-A64A-AC28-1796013612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8C994C8-1974-C040-8322-C2B720F8C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9CCA0-A337-E64F-87FC-0CE0B8203967}" type="datetimeFigureOut">
              <a:rPr lang="fr-FR" smtClean="0"/>
              <a:pPr/>
              <a:t>28/04/2022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4089FB0-4B30-3C47-8C6D-9FA82FA10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3010EB1-788C-504E-8A02-CD0D4BCC1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10E38-6B3D-364C-BBB4-3AE35B9ADBB1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2204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0C938C2-1C4E-3647-9E0B-ABA53D299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A610D7E-81AB-514C-BBF9-7C57A341EA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DBD4E45-C437-2044-A25F-855B42F6F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9CCA0-A337-E64F-87FC-0CE0B8203967}" type="datetimeFigureOut">
              <a:rPr lang="fr-FR" smtClean="0"/>
              <a:pPr/>
              <a:t>28/04/2022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9AE9A86-90C9-3C44-BCC2-8A0544199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6C147E3-B256-D742-9135-7A3A0B33D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10E38-6B3D-364C-BBB4-3AE35B9ADBB1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5303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A682006-3B53-3C4B-BAD8-FD08E1B16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0FCC1BC-8763-3543-8BF4-0BE2E8EE85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0A0677F-8FBD-A94C-B074-C335A8B05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9CCA0-A337-E64F-87FC-0CE0B8203967}" type="datetimeFigureOut">
              <a:rPr lang="fr-FR" smtClean="0"/>
              <a:pPr/>
              <a:t>28/04/2022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9E01B18-8A1B-F041-8FDA-C8E5CE2D3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387AA8C-40DE-2542-A0A5-A8DA47302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10E38-6B3D-364C-BBB4-3AE35B9ADBB1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935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855DEC-13BE-D343-999A-A7677C352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9830CDB-9974-2347-B115-70FA1271F2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B8BA0A4-1B22-034A-BCB4-AC3F6FE2E2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1F4645C-7126-7F4D-84BA-60FF43653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9CCA0-A337-E64F-87FC-0CE0B8203967}" type="datetimeFigureOut">
              <a:rPr lang="fr-FR" smtClean="0"/>
              <a:pPr/>
              <a:t>28/04/2022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7BED81B-5B7F-E54C-B216-383B5C667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9A1CF6F-3439-2A49-A117-DE51E83DE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10E38-6B3D-364C-BBB4-3AE35B9ADBB1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4894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87F5B12-EAF4-E240-8AC9-0CD682FE8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9A72A4D-94F4-9143-A891-114DA29317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B62B7E1-DB1C-8747-9A1C-7EDC27AFD7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FA98490-59A8-EC4E-9E2B-A43D288A5C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6F2B3F1-5E0B-7C41-9327-67A68A0BA4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29D30762-4ADE-A345-A801-1D661C2CB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9CCA0-A337-E64F-87FC-0CE0B8203967}" type="datetimeFigureOut">
              <a:rPr lang="fr-FR" smtClean="0"/>
              <a:pPr/>
              <a:t>28/04/2022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EB9D959-8E10-564F-90E4-E3AEFE752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A34BFD97-3952-7A47-B75A-5DBD7FB1C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10E38-6B3D-364C-BBB4-3AE35B9ADBB1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4505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46629A-B3B6-3C4F-A1FC-2EE5FD8D2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29615AD-B529-1647-A466-E830FE875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9CCA0-A337-E64F-87FC-0CE0B8203967}" type="datetimeFigureOut">
              <a:rPr lang="fr-FR" smtClean="0"/>
              <a:pPr/>
              <a:t>28/04/2022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85EAE7D-2230-104C-9EAA-1081832B3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0406D36-6B53-4A4F-9E5E-3F608D89C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10E38-6B3D-364C-BBB4-3AE35B9ADBB1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4430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13FF2F1-A3C7-D746-A655-DC208EF3F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9CCA0-A337-E64F-87FC-0CE0B8203967}" type="datetimeFigureOut">
              <a:rPr lang="fr-FR" smtClean="0"/>
              <a:pPr/>
              <a:t>28/04/2022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6C85103-ECB2-1F4B-BF31-FAB96AB72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5862BB0-3356-8645-AFBF-71C9B36AA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10E38-6B3D-364C-BBB4-3AE35B9ADBB1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652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62DB31C-6742-4442-9ACB-B5147A8FF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B311742-6CB0-DB44-B65D-13A3CDEB2C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BE96B7A-3741-E948-9C78-F4B77729C5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D6AC4B1-1FEF-3A4E-9D3E-4EAA61A19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9CCA0-A337-E64F-87FC-0CE0B8203967}" type="datetimeFigureOut">
              <a:rPr lang="fr-FR" smtClean="0"/>
              <a:pPr/>
              <a:t>28/04/2022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9BDC2C0-E24D-3746-A0DF-FC71ACFDA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5B679E2-6DA7-E649-8876-C44F7437E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10E38-6B3D-364C-BBB4-3AE35B9ADBB1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7442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923D74D-4E62-764F-90DD-F4A131729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96D9E06F-CF7E-A444-BE61-0DA69E4DA1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867A06A-24FB-C441-AAEC-FE7815320C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92D05A6-AC24-A744-813D-EF3DD1B1D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9CCA0-A337-E64F-87FC-0CE0B8203967}" type="datetimeFigureOut">
              <a:rPr lang="fr-FR" smtClean="0"/>
              <a:pPr/>
              <a:t>28/04/2022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10D9A4B-33AD-3D4E-834F-20516425A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5E10EF1-41DE-DF46-AC51-A64AE56AC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10E38-6B3D-364C-BBB4-3AE35B9ADBB1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4467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93199AB-0145-0446-BD1E-1682EC6CA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A7970A3-9F2F-E84D-AE53-F893ADD1DE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A16446B-1ED8-A44D-94D1-B78BF12D5D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9CCA0-A337-E64F-87FC-0CE0B8203967}" type="datetimeFigureOut">
              <a:rPr lang="fr-FR" smtClean="0"/>
              <a:pPr/>
              <a:t>28/04/2022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413FAA4-86AD-E846-B956-50E3EE5013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AF4D008-C782-FF41-93DE-7CAF340922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210E38-6B3D-364C-BBB4-3AE35B9ADBB1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0795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600CDCF0-E0BD-294F-A56F-7CCB21193B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00" y="0"/>
            <a:ext cx="3019937" cy="691160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4018D9F4-6E53-B649-9D59-0C9374EBAE74}"/>
              </a:ext>
            </a:extLst>
          </p:cNvPr>
          <p:cNvSpPr/>
          <p:nvPr/>
        </p:nvSpPr>
        <p:spPr>
          <a:xfrm>
            <a:off x="3071266" y="212564"/>
            <a:ext cx="4245090" cy="7987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72000" bIns="0" rtlCol="0" anchor="t" anchorCtr="0"/>
          <a:lstStyle/>
          <a:p>
            <a:pPr algn="ctr"/>
            <a:r>
              <a:rPr lang="en-US" sz="1600" b="1" dirty="0" smtClean="0">
                <a:solidFill>
                  <a:srgbClr val="005096"/>
                </a:solidFill>
              </a:rPr>
              <a:t>The use of Efferent Methods of Detoxification in Sepsis Against the Background of </a:t>
            </a:r>
            <a:r>
              <a:rPr lang="en-US" sz="1600" b="1" dirty="0" err="1" smtClean="0">
                <a:solidFill>
                  <a:srgbClr val="005096"/>
                </a:solidFill>
              </a:rPr>
              <a:t>Coronavirus</a:t>
            </a:r>
            <a:r>
              <a:rPr lang="en-US" sz="1600" b="1" dirty="0" smtClean="0">
                <a:solidFill>
                  <a:srgbClr val="005096"/>
                </a:solidFill>
              </a:rPr>
              <a:t> Infection COVID - 19</a:t>
            </a:r>
            <a:endParaRPr lang="fr-FR" sz="1600" b="1" dirty="0">
              <a:solidFill>
                <a:srgbClr val="005096"/>
              </a:solidFill>
            </a:endParaRPr>
          </a:p>
          <a:p>
            <a:pPr algn="ctr"/>
            <a:endParaRPr lang="fr-FR" sz="1600" dirty="0">
              <a:solidFill>
                <a:srgbClr val="005096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522D746-7AC4-D344-A611-103EE3284157}"/>
              </a:ext>
            </a:extLst>
          </p:cNvPr>
          <p:cNvSpPr/>
          <p:nvPr/>
        </p:nvSpPr>
        <p:spPr>
          <a:xfrm>
            <a:off x="7434228" y="145211"/>
            <a:ext cx="3933734" cy="7954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lnSpc>
                <a:spcPts val="1000"/>
              </a:lnSpc>
            </a:pPr>
            <a:r>
              <a:rPr lang="fr-FR" sz="1000" b="1" u="sng" dirty="0" smtClean="0">
                <a:solidFill>
                  <a:srgbClr val="005096"/>
                </a:solidFill>
                <a:cs typeface="Arial" panose="020B0604020202020204" pitchFamily="34" charset="0"/>
              </a:rPr>
              <a:t>A. </a:t>
            </a:r>
            <a:r>
              <a:rPr lang="fr-FR" sz="1000" b="1" u="sng" dirty="0" smtClean="0">
                <a:solidFill>
                  <a:srgbClr val="005096"/>
                </a:solidFill>
                <a:cs typeface="Arial" panose="020B0604020202020204" pitchFamily="34" charset="0"/>
              </a:rPr>
              <a:t>Gritsan¹</a:t>
            </a:r>
            <a:r>
              <a:rPr lang="fr-FR" sz="1000" b="1" dirty="0" smtClean="0">
                <a:solidFill>
                  <a:srgbClr val="005096"/>
                </a:solidFill>
                <a:cs typeface="Arial" panose="020B0604020202020204" pitchFamily="34" charset="0"/>
              </a:rPr>
              <a:t>; </a:t>
            </a:r>
            <a:r>
              <a:rPr lang="fr-FR" sz="1000" b="1" dirty="0" smtClean="0">
                <a:solidFill>
                  <a:srgbClr val="005096"/>
                </a:solidFill>
                <a:cs typeface="Arial" panose="020B0604020202020204" pitchFamily="34" charset="0"/>
              </a:rPr>
              <a:t>D. </a:t>
            </a:r>
            <a:r>
              <a:rPr lang="fr-FR" sz="1000" b="1" dirty="0" smtClean="0">
                <a:solidFill>
                  <a:srgbClr val="005096"/>
                </a:solidFill>
                <a:cs typeface="Arial" panose="020B0604020202020204" pitchFamily="34" charset="0"/>
              </a:rPr>
              <a:t>Dzhabrailov¹; </a:t>
            </a:r>
            <a:r>
              <a:rPr lang="fr-FR" sz="1000" b="1" dirty="0" smtClean="0">
                <a:solidFill>
                  <a:srgbClr val="005096"/>
                </a:solidFill>
                <a:cs typeface="Arial" panose="020B0604020202020204" pitchFamily="34" charset="0"/>
              </a:rPr>
              <a:t>V. Ishutin</a:t>
            </a:r>
            <a:r>
              <a:rPr lang="ru-RU" sz="1000" baseline="30000" dirty="0" smtClean="0">
                <a:solidFill>
                  <a:srgbClr val="005096"/>
                </a:solidFill>
              </a:rPr>
              <a:t>2</a:t>
            </a:r>
            <a:r>
              <a:rPr lang="fr-FR" sz="1000" b="1" dirty="0" smtClean="0">
                <a:solidFill>
                  <a:srgbClr val="005096"/>
                </a:solidFill>
                <a:cs typeface="Arial" panose="020B0604020202020204" pitchFamily="34" charset="0"/>
              </a:rPr>
              <a:t>; </a:t>
            </a:r>
            <a:r>
              <a:rPr lang="fr-FR" sz="1000" b="1" dirty="0" smtClean="0">
                <a:solidFill>
                  <a:srgbClr val="005096"/>
                </a:solidFill>
                <a:cs typeface="Arial" panose="020B0604020202020204" pitchFamily="34" charset="0"/>
              </a:rPr>
              <a:t>V. Novokreshchennykh² ; </a:t>
            </a:r>
            <a:r>
              <a:rPr lang="fr-FR" sz="1000" b="1" dirty="0" smtClean="0">
                <a:solidFill>
                  <a:srgbClr val="005096"/>
                </a:solidFill>
                <a:cs typeface="Arial" panose="020B0604020202020204" pitchFamily="34" charset="0"/>
              </a:rPr>
              <a:t>V.Smimova¹ </a:t>
            </a:r>
            <a:endParaRPr lang="fr-FR" sz="1000" b="1" dirty="0" smtClean="0">
              <a:solidFill>
                <a:srgbClr val="005096"/>
              </a:solidFill>
              <a:cs typeface="Arial" panose="020B0604020202020204" pitchFamily="34" charset="0"/>
            </a:endParaRPr>
          </a:p>
          <a:p>
            <a:pPr>
              <a:lnSpc>
                <a:spcPts val="1000"/>
              </a:lnSpc>
            </a:pPr>
            <a:r>
              <a:rPr lang="fr-FR" sz="1000" b="1" dirty="0" smtClean="0">
                <a:solidFill>
                  <a:srgbClr val="005096"/>
                </a:solidFill>
                <a:cs typeface="Arial" panose="020B0604020202020204" pitchFamily="34" charset="0"/>
              </a:rPr>
              <a:t>¹Anaesthesiology and Intensive </a:t>
            </a:r>
            <a:r>
              <a:rPr lang="ru-RU" sz="1000" b="1" dirty="0" smtClean="0">
                <a:solidFill>
                  <a:srgbClr val="005096"/>
                </a:solidFill>
                <a:cs typeface="Arial" panose="020B0604020202020204" pitchFamily="34" charset="0"/>
              </a:rPr>
              <a:t>С</a:t>
            </a:r>
            <a:r>
              <a:rPr lang="fr-FR" sz="1000" b="1" dirty="0" smtClean="0">
                <a:solidFill>
                  <a:srgbClr val="005096"/>
                </a:solidFill>
                <a:cs typeface="Arial" panose="020B0604020202020204" pitchFamily="34" charset="0"/>
              </a:rPr>
              <a:t>are </a:t>
            </a:r>
            <a:r>
              <a:rPr lang="fr-FR" sz="1000" b="1" dirty="0" smtClean="0">
                <a:solidFill>
                  <a:srgbClr val="005096"/>
                </a:solidFill>
                <a:cs typeface="Arial" panose="020B0604020202020204" pitchFamily="34" charset="0"/>
              </a:rPr>
              <a:t>, V.F. Volno </a:t>
            </a:r>
            <a:r>
              <a:rPr lang="fr-FR" sz="1000" b="1" dirty="0" smtClean="0">
                <a:solidFill>
                  <a:srgbClr val="005096"/>
                </a:solidFill>
                <a:cs typeface="Arial" panose="020B0604020202020204" pitchFamily="34" charset="0"/>
              </a:rPr>
              <a:t>- </a:t>
            </a:r>
            <a:r>
              <a:rPr lang="fr-FR" sz="1000" b="1" dirty="0" smtClean="0">
                <a:solidFill>
                  <a:srgbClr val="005096"/>
                </a:solidFill>
                <a:cs typeface="Arial" panose="020B0604020202020204" pitchFamily="34" charset="0"/>
              </a:rPr>
              <a:t>Yasenetsky Krasnoyarsk State Medical </a:t>
            </a:r>
            <a:r>
              <a:rPr lang="fr-FR" sz="1000" b="1" dirty="0" smtClean="0">
                <a:solidFill>
                  <a:srgbClr val="005096"/>
                </a:solidFill>
                <a:cs typeface="Arial" panose="020B0604020202020204" pitchFamily="34" charset="0"/>
              </a:rPr>
              <a:t>University, </a:t>
            </a:r>
            <a:r>
              <a:rPr lang="fr-FR" sz="1000" b="1" dirty="0" smtClean="0">
                <a:solidFill>
                  <a:srgbClr val="005096"/>
                </a:solidFill>
                <a:cs typeface="Arial" panose="020B0604020202020204" pitchFamily="34" charset="0"/>
              </a:rPr>
              <a:t>Regional Clinical </a:t>
            </a:r>
            <a:r>
              <a:rPr lang="fr-FR" sz="1000" b="1" dirty="0" smtClean="0">
                <a:solidFill>
                  <a:srgbClr val="005096"/>
                </a:solidFill>
                <a:cs typeface="Arial" panose="020B0604020202020204" pitchFamily="34" charset="0"/>
              </a:rPr>
              <a:t>Hospital, Krasnoyarsk, Russia; </a:t>
            </a:r>
            <a:endParaRPr lang="fr-FR" sz="1000" b="1" dirty="0" smtClean="0">
              <a:solidFill>
                <a:srgbClr val="005096"/>
              </a:solidFill>
              <a:cs typeface="Arial" panose="020B0604020202020204" pitchFamily="34" charset="0"/>
            </a:endParaRPr>
          </a:p>
          <a:p>
            <a:pPr>
              <a:lnSpc>
                <a:spcPts val="1000"/>
              </a:lnSpc>
            </a:pPr>
            <a:r>
              <a:rPr lang="ru-RU" sz="1000" b="1" baseline="30000" dirty="0" smtClean="0">
                <a:solidFill>
                  <a:srgbClr val="005096"/>
                </a:solidFill>
              </a:rPr>
              <a:t>2</a:t>
            </a:r>
            <a:r>
              <a:rPr lang="fr-FR" sz="1000" b="1" dirty="0" smtClean="0">
                <a:solidFill>
                  <a:srgbClr val="005096"/>
                </a:solidFill>
                <a:cs typeface="Arial" panose="020B0604020202020204" pitchFamily="34" charset="0"/>
              </a:rPr>
              <a:t>Anaesthesiology and </a:t>
            </a:r>
            <a:r>
              <a:rPr lang="fr-FR" sz="1000" b="1" dirty="0" smtClean="0">
                <a:solidFill>
                  <a:srgbClr val="005096"/>
                </a:solidFill>
                <a:cs typeface="Arial" panose="020B0604020202020204" pitchFamily="34" charset="0"/>
              </a:rPr>
              <a:t>Intensive </a:t>
            </a:r>
            <a:r>
              <a:rPr lang="fr-FR" sz="1000" b="1" dirty="0">
                <a:solidFill>
                  <a:srgbClr val="005096"/>
                </a:solidFill>
                <a:cs typeface="Arial" panose="020B0604020202020204" pitchFamily="34" charset="0"/>
              </a:rPr>
              <a:t>C</a:t>
            </a:r>
            <a:r>
              <a:rPr lang="fr-FR" sz="1000" b="1" dirty="0" smtClean="0">
                <a:solidFill>
                  <a:srgbClr val="005096"/>
                </a:solidFill>
                <a:cs typeface="Arial" panose="020B0604020202020204" pitchFamily="34" charset="0"/>
              </a:rPr>
              <a:t>are </a:t>
            </a:r>
            <a:r>
              <a:rPr lang="fr-FR" sz="1000" b="1" dirty="0" smtClean="0">
                <a:solidFill>
                  <a:srgbClr val="005096"/>
                </a:solidFill>
                <a:cs typeface="Arial" panose="020B0604020202020204" pitchFamily="34" charset="0"/>
              </a:rPr>
              <a:t>, Krasnoyarsk Regional Clinical </a:t>
            </a:r>
            <a:r>
              <a:rPr lang="fr-FR" sz="1000" b="1" dirty="0" smtClean="0">
                <a:solidFill>
                  <a:srgbClr val="005096"/>
                </a:solidFill>
                <a:cs typeface="Arial" panose="020B0604020202020204" pitchFamily="34" charset="0"/>
              </a:rPr>
              <a:t>Hospital, Krasnoyarsk, </a:t>
            </a:r>
            <a:r>
              <a:rPr lang="fr-FR" sz="1000" b="1" dirty="0" smtClean="0">
                <a:solidFill>
                  <a:srgbClr val="005096"/>
                </a:solidFill>
                <a:cs typeface="Arial" panose="020B0604020202020204" pitchFamily="34" charset="0"/>
              </a:rPr>
              <a:t>Russia</a:t>
            </a:r>
            <a:endParaRPr lang="fr-FR" sz="1000" b="1" dirty="0">
              <a:solidFill>
                <a:srgbClr val="005096"/>
              </a:solidFill>
              <a:cs typeface="Arial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8B1580C-8B80-7F48-8753-1EA79DADCDFA}"/>
              </a:ext>
            </a:extLst>
          </p:cNvPr>
          <p:cNvSpPr/>
          <p:nvPr/>
        </p:nvSpPr>
        <p:spPr>
          <a:xfrm>
            <a:off x="3117187" y="990953"/>
            <a:ext cx="4271119" cy="57328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r>
              <a:rPr lang="fr-FR" sz="2000" b="1" dirty="0">
                <a:solidFill>
                  <a:srgbClr val="005096"/>
                </a:solidFill>
                <a:cs typeface="Arial" panose="020B0604020202020204" pitchFamily="34" charset="0"/>
              </a:rPr>
              <a:t>INTRODUCTION</a:t>
            </a:r>
          </a:p>
          <a:p>
            <a:r>
              <a:rPr lang="en-US" sz="1000" dirty="0" smtClean="0">
                <a:solidFill>
                  <a:srgbClr val="005096"/>
                </a:solidFill>
                <a:cs typeface="Arial" panose="020B0604020202020204" pitchFamily="34" charset="0"/>
              </a:rPr>
              <a:t>Methods of efferent detoxification are widely used in sepsis and septic </a:t>
            </a:r>
            <a:r>
              <a:rPr lang="en-US" sz="1000" dirty="0" smtClean="0">
                <a:solidFill>
                  <a:srgbClr val="005096"/>
                </a:solidFill>
                <a:cs typeface="Arial" panose="020B0604020202020204" pitchFamily="34" charset="0"/>
              </a:rPr>
              <a:t>shock. However, </a:t>
            </a:r>
            <a:r>
              <a:rPr lang="en-US" sz="1000" dirty="0" smtClean="0">
                <a:solidFill>
                  <a:srgbClr val="005096"/>
                </a:solidFill>
                <a:cs typeface="Arial" panose="020B0604020202020204" pitchFamily="34" charset="0"/>
              </a:rPr>
              <a:t>when searching the PubMed database for the keywords </a:t>
            </a:r>
            <a:r>
              <a:rPr lang="en-US" sz="1000" dirty="0" smtClean="0">
                <a:solidFill>
                  <a:srgbClr val="005096"/>
                </a:solidFill>
                <a:cs typeface="Arial" panose="020B0604020202020204" pitchFamily="34" charset="0"/>
              </a:rPr>
              <a:t>"</a:t>
            </a:r>
            <a:r>
              <a:rPr lang="en-US" sz="1000" dirty="0" err="1" smtClean="0">
                <a:solidFill>
                  <a:srgbClr val="005096"/>
                </a:solidFill>
                <a:cs typeface="Arial" panose="020B0604020202020204" pitchFamily="34" charset="0"/>
              </a:rPr>
              <a:t>covid</a:t>
            </a:r>
            <a:r>
              <a:rPr lang="en-US" sz="1000" dirty="0" smtClean="0">
                <a:solidFill>
                  <a:srgbClr val="005096"/>
                </a:solidFill>
                <a:cs typeface="Arial" panose="020B0604020202020204" pitchFamily="34" charset="0"/>
              </a:rPr>
              <a:t> </a:t>
            </a:r>
            <a:r>
              <a:rPr lang="en-US" sz="1000" dirty="0" smtClean="0">
                <a:solidFill>
                  <a:srgbClr val="005096"/>
                </a:solidFill>
                <a:cs typeface="Arial" panose="020B0604020202020204" pitchFamily="34" charset="0"/>
              </a:rPr>
              <a:t>- 19 </a:t>
            </a:r>
            <a:r>
              <a:rPr lang="en-US" sz="1000" dirty="0" err="1" smtClean="0">
                <a:solidFill>
                  <a:srgbClr val="005096"/>
                </a:solidFill>
                <a:cs typeface="Arial" panose="020B0604020202020204" pitchFamily="34" charset="0"/>
              </a:rPr>
              <a:t>haemodialysis</a:t>
            </a:r>
            <a:r>
              <a:rPr lang="en-US" sz="1000" dirty="0" smtClean="0">
                <a:solidFill>
                  <a:srgbClr val="005096"/>
                </a:solidFill>
                <a:cs typeface="Arial" panose="020B0604020202020204" pitchFamily="34" charset="0"/>
              </a:rPr>
              <a:t>" </a:t>
            </a:r>
            <a:r>
              <a:rPr lang="en-US" sz="1000" dirty="0" smtClean="0">
                <a:solidFill>
                  <a:srgbClr val="005096"/>
                </a:solidFill>
                <a:cs typeface="Arial" panose="020B0604020202020204" pitchFamily="34" charset="0"/>
              </a:rPr>
              <a:t>and </a:t>
            </a:r>
            <a:r>
              <a:rPr lang="en-US" sz="1000" dirty="0" smtClean="0">
                <a:solidFill>
                  <a:srgbClr val="005096"/>
                </a:solidFill>
                <a:cs typeface="Arial" panose="020B0604020202020204" pitchFamily="34" charset="0"/>
              </a:rPr>
              <a:t>"</a:t>
            </a:r>
            <a:r>
              <a:rPr lang="en-US" sz="1000" dirty="0" err="1" smtClean="0">
                <a:solidFill>
                  <a:srgbClr val="005096"/>
                </a:solidFill>
                <a:cs typeface="Arial" panose="020B0604020202020204" pitchFamily="34" charset="0"/>
              </a:rPr>
              <a:t>cytosorb</a:t>
            </a:r>
            <a:r>
              <a:rPr lang="en-US" sz="1000" dirty="0" smtClean="0">
                <a:solidFill>
                  <a:srgbClr val="005096"/>
                </a:solidFill>
                <a:cs typeface="Arial" panose="020B0604020202020204" pitchFamily="34" charset="0"/>
              </a:rPr>
              <a:t> </a:t>
            </a:r>
            <a:r>
              <a:rPr lang="en-US" sz="1000" dirty="0" err="1" smtClean="0">
                <a:solidFill>
                  <a:srgbClr val="005096"/>
                </a:solidFill>
                <a:cs typeface="Arial" panose="020B0604020202020204" pitchFamily="34" charset="0"/>
              </a:rPr>
              <a:t>covid</a:t>
            </a:r>
            <a:r>
              <a:rPr lang="en-US" sz="1000" dirty="0" smtClean="0">
                <a:solidFill>
                  <a:srgbClr val="005096"/>
                </a:solidFill>
                <a:cs typeface="Arial" panose="020B0604020202020204" pitchFamily="34" charset="0"/>
              </a:rPr>
              <a:t> - </a:t>
            </a:r>
            <a:r>
              <a:rPr lang="en-US" sz="1000" dirty="0" smtClean="0">
                <a:solidFill>
                  <a:srgbClr val="005096"/>
                </a:solidFill>
                <a:cs typeface="Arial" panose="020B0604020202020204" pitchFamily="34" charset="0"/>
              </a:rPr>
              <a:t>19" </a:t>
            </a:r>
            <a:r>
              <a:rPr lang="en-US" sz="1000" dirty="0" smtClean="0">
                <a:solidFill>
                  <a:srgbClr val="005096"/>
                </a:solidFill>
                <a:cs typeface="Arial" panose="020B0604020202020204" pitchFamily="34" charset="0"/>
              </a:rPr>
              <a:t>for the period 01/01/2020 - </a:t>
            </a:r>
            <a:r>
              <a:rPr lang="en-US" sz="1000" dirty="0" smtClean="0">
                <a:solidFill>
                  <a:srgbClr val="005096"/>
                </a:solidFill>
                <a:cs typeface="Arial" panose="020B0604020202020204" pitchFamily="34" charset="0"/>
              </a:rPr>
              <a:t>09/30/2021, </a:t>
            </a:r>
            <a:r>
              <a:rPr lang="en-US" sz="1000" dirty="0" smtClean="0">
                <a:solidFill>
                  <a:srgbClr val="005096"/>
                </a:solidFill>
                <a:cs typeface="Arial" panose="020B0604020202020204" pitchFamily="34" charset="0"/>
              </a:rPr>
              <a:t>113 and 19 publications were </a:t>
            </a:r>
            <a:r>
              <a:rPr lang="en-US" sz="1000" dirty="0" smtClean="0">
                <a:solidFill>
                  <a:srgbClr val="005096"/>
                </a:solidFill>
                <a:cs typeface="Arial" panose="020B0604020202020204" pitchFamily="34" charset="0"/>
              </a:rPr>
              <a:t>found, respectively.</a:t>
            </a:r>
            <a:endParaRPr lang="fr-FR" sz="800" dirty="0">
              <a:solidFill>
                <a:srgbClr val="005096"/>
              </a:solidFill>
              <a:cs typeface="Arial" panose="020B0604020202020204" pitchFamily="34" charset="0"/>
            </a:endParaRPr>
          </a:p>
          <a:p>
            <a:r>
              <a:rPr lang="fr-FR" sz="2000" b="1" dirty="0">
                <a:solidFill>
                  <a:srgbClr val="005096"/>
                </a:solidFill>
                <a:cs typeface="Arial" panose="020B0604020202020204" pitchFamily="34" charset="0"/>
              </a:rPr>
              <a:t>OBJECTIVES</a:t>
            </a:r>
          </a:p>
          <a:p>
            <a:r>
              <a:rPr lang="en-US" sz="1000" dirty="0" smtClean="0">
                <a:solidFill>
                  <a:srgbClr val="005096"/>
                </a:solidFill>
                <a:cs typeface="Arial" panose="020B0604020202020204" pitchFamily="34" charset="0"/>
              </a:rPr>
              <a:t>To evaluate the results of the use of efferent detoxification methods in patients with sepsis against the background of a new coronavirus infection COVID – </a:t>
            </a:r>
            <a:r>
              <a:rPr lang="en-US" sz="1000" dirty="0" smtClean="0">
                <a:solidFill>
                  <a:srgbClr val="005096"/>
                </a:solidFill>
                <a:cs typeface="Arial" panose="020B0604020202020204" pitchFamily="34" charset="0"/>
              </a:rPr>
              <a:t>19.</a:t>
            </a:r>
            <a:endParaRPr lang="fr-FR" sz="1000" dirty="0">
              <a:solidFill>
                <a:srgbClr val="005096"/>
              </a:solidFill>
              <a:cs typeface="Arial" panose="020B0604020202020204" pitchFamily="34" charset="0"/>
            </a:endParaRPr>
          </a:p>
          <a:p>
            <a:pPr marL="136525" indent="-136525"/>
            <a:r>
              <a:rPr lang="fr-FR" sz="2000" b="1" dirty="0">
                <a:solidFill>
                  <a:srgbClr val="005096"/>
                </a:solidFill>
                <a:cs typeface="Arial" panose="020B0604020202020204" pitchFamily="34" charset="0"/>
              </a:rPr>
              <a:t>METHODS</a:t>
            </a:r>
          </a:p>
          <a:p>
            <a:pPr marL="136525" indent="-136525"/>
            <a:r>
              <a:rPr lang="en-US" sz="800" dirty="0" smtClean="0">
                <a:solidFill>
                  <a:srgbClr val="005096"/>
                </a:solidFill>
                <a:cs typeface="Arial" panose="020B0604020202020204" pitchFamily="34" charset="0"/>
              </a:rPr>
              <a:t> </a:t>
            </a:r>
            <a:r>
              <a:rPr lang="en-US" sz="1000" dirty="0" smtClean="0">
                <a:solidFill>
                  <a:srgbClr val="005096"/>
                </a:solidFill>
                <a:cs typeface="Arial" panose="020B0604020202020204" pitchFamily="34" charset="0"/>
              </a:rPr>
              <a:t>A retrospective study was </a:t>
            </a:r>
            <a:r>
              <a:rPr lang="en-US" sz="1000" dirty="0" smtClean="0">
                <a:solidFill>
                  <a:srgbClr val="005096"/>
                </a:solidFill>
                <a:cs typeface="Arial" panose="020B0604020202020204" pitchFamily="34" charset="0"/>
              </a:rPr>
              <a:t>conducted, </a:t>
            </a:r>
            <a:r>
              <a:rPr lang="en-US" sz="1000" dirty="0" smtClean="0">
                <a:solidFill>
                  <a:srgbClr val="005096"/>
                </a:solidFill>
                <a:cs typeface="Arial" panose="020B0604020202020204" pitchFamily="34" charset="0"/>
              </a:rPr>
              <a:t>which included 173 patients with sepsis </a:t>
            </a:r>
            <a:r>
              <a:rPr lang="en-US" sz="1000" dirty="0" smtClean="0">
                <a:solidFill>
                  <a:srgbClr val="005096"/>
                </a:solidFill>
                <a:cs typeface="Arial" panose="020B0604020202020204" pitchFamily="34" charset="0"/>
              </a:rPr>
              <a:t>on the </a:t>
            </a:r>
            <a:r>
              <a:rPr lang="en-US" sz="1000" dirty="0" smtClean="0">
                <a:solidFill>
                  <a:srgbClr val="005096"/>
                </a:solidFill>
                <a:cs typeface="Arial" panose="020B0604020202020204" pitchFamily="34" charset="0"/>
              </a:rPr>
              <a:t>background of COVID - </a:t>
            </a:r>
            <a:r>
              <a:rPr lang="en-US" sz="1000" dirty="0" smtClean="0">
                <a:solidFill>
                  <a:srgbClr val="005096"/>
                </a:solidFill>
                <a:cs typeface="Arial" panose="020B0604020202020204" pitchFamily="34" charset="0"/>
              </a:rPr>
              <a:t>19, </a:t>
            </a:r>
            <a:r>
              <a:rPr lang="en-US" sz="1000" dirty="0" smtClean="0">
                <a:solidFill>
                  <a:srgbClr val="005096"/>
                </a:solidFill>
                <a:cs typeface="Arial" panose="020B0604020202020204" pitchFamily="34" charset="0"/>
              </a:rPr>
              <a:t>who were treated with efferent methods of detoxification under </a:t>
            </a:r>
            <a:r>
              <a:rPr lang="en-US" sz="1000" dirty="0" smtClean="0">
                <a:solidFill>
                  <a:srgbClr val="005096"/>
                </a:solidFill>
                <a:cs typeface="Arial" panose="020B0604020202020204" pitchFamily="34" charset="0"/>
              </a:rPr>
              <a:t>ICU </a:t>
            </a:r>
            <a:r>
              <a:rPr lang="en-US" sz="1000" dirty="0" smtClean="0">
                <a:solidFill>
                  <a:srgbClr val="005096"/>
                </a:solidFill>
                <a:cs typeface="Arial" panose="020B0604020202020204" pitchFamily="34" charset="0"/>
              </a:rPr>
              <a:t>conditions for the period from April </a:t>
            </a:r>
            <a:r>
              <a:rPr lang="en-US" sz="1000" dirty="0" smtClean="0">
                <a:solidFill>
                  <a:srgbClr val="005096"/>
                </a:solidFill>
                <a:cs typeface="Arial" panose="020B0604020202020204" pitchFamily="34" charset="0"/>
              </a:rPr>
              <a:t>01, </a:t>
            </a:r>
            <a:r>
              <a:rPr lang="en-US" sz="1000" dirty="0" smtClean="0">
                <a:solidFill>
                  <a:srgbClr val="005096"/>
                </a:solidFill>
                <a:cs typeface="Arial" panose="020B0604020202020204" pitchFamily="34" charset="0"/>
              </a:rPr>
              <a:t>2020 to August </a:t>
            </a:r>
            <a:r>
              <a:rPr lang="en-US" sz="1000" dirty="0" smtClean="0">
                <a:solidFill>
                  <a:srgbClr val="005096"/>
                </a:solidFill>
                <a:cs typeface="Arial" panose="020B0604020202020204" pitchFamily="34" charset="0"/>
              </a:rPr>
              <a:t>30, </a:t>
            </a:r>
            <a:r>
              <a:rPr lang="en-US" sz="1000" dirty="0" smtClean="0">
                <a:solidFill>
                  <a:srgbClr val="005096"/>
                </a:solidFill>
                <a:cs typeface="Arial" panose="020B0604020202020204" pitchFamily="34" charset="0"/>
              </a:rPr>
              <a:t>2021. The patients were divided into 4 groups : group 1 CVVDHD </a:t>
            </a:r>
            <a:r>
              <a:rPr lang="en-US" sz="1000" dirty="0" smtClean="0">
                <a:solidFill>
                  <a:srgbClr val="005096"/>
                </a:solidFill>
                <a:cs typeface="Arial" panose="020B0604020202020204" pitchFamily="34" charset="0"/>
              </a:rPr>
              <a:t>(n </a:t>
            </a:r>
            <a:r>
              <a:rPr lang="en-US" sz="1000" dirty="0" smtClean="0">
                <a:solidFill>
                  <a:srgbClr val="005096"/>
                </a:solidFill>
                <a:cs typeface="Arial" panose="020B0604020202020204" pitchFamily="34" charset="0"/>
              </a:rPr>
              <a:t>= </a:t>
            </a:r>
            <a:r>
              <a:rPr lang="en-US" sz="1000" dirty="0" smtClean="0">
                <a:solidFill>
                  <a:srgbClr val="005096"/>
                </a:solidFill>
                <a:cs typeface="Arial" panose="020B0604020202020204" pitchFamily="34" charset="0"/>
              </a:rPr>
              <a:t>95) </a:t>
            </a:r>
            <a:r>
              <a:rPr lang="en-US" sz="1000" dirty="0" smtClean="0">
                <a:solidFill>
                  <a:srgbClr val="005096"/>
                </a:solidFill>
                <a:cs typeface="Arial" panose="020B0604020202020204" pitchFamily="34" charset="0"/>
              </a:rPr>
              <a:t>, </a:t>
            </a:r>
            <a:r>
              <a:rPr lang="en-US" sz="1000" dirty="0" smtClean="0">
                <a:solidFill>
                  <a:srgbClr val="005096"/>
                </a:solidFill>
                <a:cs typeface="Arial" panose="020B0604020202020204" pitchFamily="34" charset="0"/>
              </a:rPr>
              <a:t>group 2 - CVVHD </a:t>
            </a:r>
            <a:r>
              <a:rPr lang="en-US" sz="1000" dirty="0" smtClean="0">
                <a:solidFill>
                  <a:srgbClr val="005096"/>
                </a:solidFill>
                <a:cs typeface="Arial" panose="020B0604020202020204" pitchFamily="34" charset="0"/>
              </a:rPr>
              <a:t>+ </a:t>
            </a:r>
            <a:r>
              <a:rPr lang="en-US" sz="1000" dirty="0" err="1" smtClean="0">
                <a:solidFill>
                  <a:srgbClr val="005096"/>
                </a:solidFill>
                <a:cs typeface="Arial" panose="020B0604020202020204" pitchFamily="34" charset="0"/>
              </a:rPr>
              <a:t>CytoSorb</a:t>
            </a:r>
            <a:r>
              <a:rPr lang="en-US" sz="1000" dirty="0" smtClean="0">
                <a:solidFill>
                  <a:srgbClr val="005096"/>
                </a:solidFill>
                <a:cs typeface="Arial" panose="020B0604020202020204" pitchFamily="34" charset="0"/>
              </a:rPr>
              <a:t> </a:t>
            </a:r>
            <a:r>
              <a:rPr lang="en-US" sz="1000" dirty="0" smtClean="0">
                <a:solidFill>
                  <a:srgbClr val="005096"/>
                </a:solidFill>
                <a:cs typeface="Arial" panose="020B0604020202020204" pitchFamily="34" charset="0"/>
              </a:rPr>
              <a:t>(n </a:t>
            </a:r>
            <a:r>
              <a:rPr lang="en-US" sz="1000" dirty="0" smtClean="0">
                <a:solidFill>
                  <a:srgbClr val="005096"/>
                </a:solidFill>
                <a:cs typeface="Arial" panose="020B0604020202020204" pitchFamily="34" charset="0"/>
              </a:rPr>
              <a:t>=</a:t>
            </a:r>
            <a:r>
              <a:rPr lang="en-US" sz="1000" dirty="0" smtClean="0">
                <a:solidFill>
                  <a:srgbClr val="005096"/>
                </a:solidFill>
                <a:cs typeface="Arial" panose="020B0604020202020204" pitchFamily="34" charset="0"/>
              </a:rPr>
              <a:t>36) </a:t>
            </a:r>
            <a:r>
              <a:rPr lang="en-US" sz="1000" dirty="0" smtClean="0">
                <a:solidFill>
                  <a:srgbClr val="005096"/>
                </a:solidFill>
                <a:cs typeface="Arial" panose="020B0604020202020204" pitchFamily="34" charset="0"/>
              </a:rPr>
              <a:t>, group 3 </a:t>
            </a:r>
            <a:r>
              <a:rPr lang="en-US" sz="1000" dirty="0" smtClean="0">
                <a:solidFill>
                  <a:srgbClr val="005096"/>
                </a:solidFill>
                <a:cs typeface="Arial" panose="020B0604020202020204" pitchFamily="34" charset="0"/>
              </a:rPr>
              <a:t> - CVVHD </a:t>
            </a:r>
            <a:r>
              <a:rPr lang="en-US" sz="1000" dirty="0" smtClean="0">
                <a:solidFill>
                  <a:srgbClr val="005096"/>
                </a:solidFill>
                <a:cs typeface="Arial" panose="020B0604020202020204" pitchFamily="34" charset="0"/>
              </a:rPr>
              <a:t>+ Emic2 </a:t>
            </a:r>
            <a:r>
              <a:rPr lang="en-US" sz="1000" dirty="0" smtClean="0">
                <a:solidFill>
                  <a:srgbClr val="005096"/>
                </a:solidFill>
                <a:cs typeface="Arial" panose="020B0604020202020204" pitchFamily="34" charset="0"/>
              </a:rPr>
              <a:t>(n </a:t>
            </a:r>
            <a:r>
              <a:rPr lang="en-US" sz="1000" dirty="0" smtClean="0">
                <a:solidFill>
                  <a:srgbClr val="005096"/>
                </a:solidFill>
                <a:cs typeface="Arial" panose="020B0604020202020204" pitchFamily="34" charset="0"/>
              </a:rPr>
              <a:t>= </a:t>
            </a:r>
            <a:r>
              <a:rPr lang="en-US" sz="1000" dirty="0" smtClean="0">
                <a:solidFill>
                  <a:srgbClr val="005096"/>
                </a:solidFill>
                <a:cs typeface="Arial" panose="020B0604020202020204" pitchFamily="34" charset="0"/>
              </a:rPr>
              <a:t>39) </a:t>
            </a:r>
            <a:r>
              <a:rPr lang="en-US" sz="1000" dirty="0" smtClean="0">
                <a:solidFill>
                  <a:srgbClr val="005096"/>
                </a:solidFill>
                <a:cs typeface="Arial" panose="020B0604020202020204" pitchFamily="34" charset="0"/>
              </a:rPr>
              <a:t>, group 4 </a:t>
            </a:r>
            <a:r>
              <a:rPr lang="en-US" sz="1000" dirty="0" smtClean="0">
                <a:solidFill>
                  <a:srgbClr val="005096"/>
                </a:solidFill>
                <a:cs typeface="Arial" panose="020B0604020202020204" pitchFamily="34" charset="0"/>
              </a:rPr>
              <a:t>- </a:t>
            </a:r>
            <a:r>
              <a:rPr lang="en-US" sz="1000" dirty="0" err="1" smtClean="0">
                <a:solidFill>
                  <a:srgbClr val="005096"/>
                </a:solidFill>
                <a:cs typeface="Arial" panose="020B0604020202020204" pitchFamily="34" charset="0"/>
              </a:rPr>
              <a:t>Efferon</a:t>
            </a:r>
            <a:r>
              <a:rPr lang="en-US" sz="1000" dirty="0" smtClean="0">
                <a:solidFill>
                  <a:srgbClr val="005096"/>
                </a:solidFill>
                <a:cs typeface="Arial" panose="020B0604020202020204" pitchFamily="34" charset="0"/>
              </a:rPr>
              <a:t> CT/LPS (n </a:t>
            </a:r>
            <a:r>
              <a:rPr lang="en-US" sz="1000" dirty="0" smtClean="0">
                <a:solidFill>
                  <a:srgbClr val="005096"/>
                </a:solidFill>
                <a:cs typeface="Arial" panose="020B0604020202020204" pitchFamily="34" charset="0"/>
              </a:rPr>
              <a:t>= </a:t>
            </a:r>
            <a:r>
              <a:rPr lang="en-US" sz="1000" dirty="0" smtClean="0">
                <a:solidFill>
                  <a:srgbClr val="005096"/>
                </a:solidFill>
                <a:cs typeface="Arial" panose="020B0604020202020204" pitchFamily="34" charset="0"/>
              </a:rPr>
              <a:t>12) </a:t>
            </a:r>
            <a:r>
              <a:rPr lang="en-US" sz="1000" dirty="0" smtClean="0">
                <a:solidFill>
                  <a:srgbClr val="005096"/>
                </a:solidFill>
                <a:cs typeface="Arial" panose="020B0604020202020204" pitchFamily="34" charset="0"/>
              </a:rPr>
              <a:t>. </a:t>
            </a:r>
          </a:p>
          <a:p>
            <a:pPr marL="136525" indent="-136525"/>
            <a:r>
              <a:rPr lang="en-US" sz="1000" dirty="0" smtClean="0">
                <a:solidFill>
                  <a:srgbClr val="005096"/>
                </a:solidFill>
                <a:cs typeface="Arial" panose="020B0604020202020204" pitchFamily="34" charset="0"/>
              </a:rPr>
              <a:t>The severity of the condition was assessed in patients according to the SOFA </a:t>
            </a:r>
            <a:r>
              <a:rPr lang="en-US" sz="1000" dirty="0" smtClean="0">
                <a:solidFill>
                  <a:srgbClr val="005096"/>
                </a:solidFill>
                <a:cs typeface="Arial" panose="020B0604020202020204" pitchFamily="34" charset="0"/>
              </a:rPr>
              <a:t>, SAPS </a:t>
            </a:r>
            <a:r>
              <a:rPr lang="en-US" sz="1000" dirty="0" smtClean="0">
                <a:solidFill>
                  <a:srgbClr val="005096"/>
                </a:solidFill>
                <a:cs typeface="Arial" panose="020B0604020202020204" pitchFamily="34" charset="0"/>
              </a:rPr>
              <a:t>II </a:t>
            </a:r>
            <a:r>
              <a:rPr lang="en-US" sz="1000" dirty="0" smtClean="0">
                <a:solidFill>
                  <a:srgbClr val="005096"/>
                </a:solidFill>
                <a:cs typeface="Arial" panose="020B0604020202020204" pitchFamily="34" charset="0"/>
              </a:rPr>
              <a:t>scale, </a:t>
            </a:r>
            <a:r>
              <a:rPr lang="en-US" sz="1000" dirty="0" smtClean="0">
                <a:solidFill>
                  <a:srgbClr val="005096"/>
                </a:solidFill>
                <a:cs typeface="Arial" panose="020B0604020202020204" pitchFamily="34" charset="0"/>
              </a:rPr>
              <a:t>laboratory parameters (CRP , PCT , creatinine , D - dimers , leukocytes , </a:t>
            </a:r>
            <a:r>
              <a:rPr lang="en-US" sz="1000" dirty="0" smtClean="0">
                <a:solidFill>
                  <a:srgbClr val="005096"/>
                </a:solidFill>
                <a:cs typeface="Arial" panose="020B0604020202020204" pitchFamily="34" charset="0"/>
              </a:rPr>
              <a:t>lactate, </a:t>
            </a:r>
            <a:r>
              <a:rPr lang="en-US" sz="1000" dirty="0" smtClean="0">
                <a:solidFill>
                  <a:srgbClr val="005096"/>
                </a:solidFill>
                <a:cs typeface="Arial" panose="020B0604020202020204" pitchFamily="34" charset="0"/>
              </a:rPr>
              <a:t>platelets ) . The study was carried out at the following stages : I - before the first procedure , II - after 24 hours , III -  after 3 days , IV - 7 days from its onset . The duration of NIV , MV , the duration of treatment in the </a:t>
            </a:r>
            <a:r>
              <a:rPr lang="en-US" sz="1000" dirty="0" smtClean="0">
                <a:solidFill>
                  <a:srgbClr val="005096"/>
                </a:solidFill>
                <a:cs typeface="Arial" panose="020B0604020202020204" pitchFamily="34" charset="0"/>
              </a:rPr>
              <a:t>ICU, </a:t>
            </a:r>
            <a:r>
              <a:rPr lang="en-US" sz="1000" dirty="0" smtClean="0">
                <a:solidFill>
                  <a:srgbClr val="005096"/>
                </a:solidFill>
                <a:cs typeface="Arial" panose="020B0604020202020204" pitchFamily="34" charset="0"/>
              </a:rPr>
              <a:t>and mortality were also assessed . Data are given as M [ 25 % ; 75 % ] , absolute values and percentages . </a:t>
            </a:r>
            <a:endParaRPr lang="fr-FR" sz="900" dirty="0">
              <a:solidFill>
                <a:srgbClr val="0050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b="1" dirty="0">
                <a:solidFill>
                  <a:srgbClr val="005096"/>
                </a:solidFill>
                <a:cs typeface="Arial" panose="020B0604020202020204" pitchFamily="34" charset="0"/>
              </a:rPr>
              <a:t>CONCLUSIONS</a:t>
            </a:r>
          </a:p>
          <a:p>
            <a:r>
              <a:rPr lang="en-US" sz="1000" dirty="0" smtClean="0">
                <a:solidFill>
                  <a:srgbClr val="005096"/>
                </a:solidFill>
                <a:cs typeface="Arial" panose="020B0604020202020204" pitchFamily="34" charset="0"/>
              </a:rPr>
              <a:t>The survival rate of patients with sepsis and COVID - 19 using efferent detoxification methods was 24.8 </a:t>
            </a:r>
            <a:r>
              <a:rPr lang="en-US" sz="1000" dirty="0" smtClean="0">
                <a:solidFill>
                  <a:srgbClr val="005096"/>
                </a:solidFill>
                <a:cs typeface="Arial" panose="020B0604020202020204" pitchFamily="34" charset="0"/>
              </a:rPr>
              <a:t>%, </a:t>
            </a:r>
            <a:r>
              <a:rPr lang="en-US" sz="1000" dirty="0" smtClean="0">
                <a:solidFill>
                  <a:srgbClr val="005096"/>
                </a:solidFill>
                <a:cs typeface="Arial" panose="020B0604020202020204" pitchFamily="34" charset="0"/>
              </a:rPr>
              <a:t>of which : CVVHD - 22.2 </a:t>
            </a:r>
            <a:r>
              <a:rPr lang="en-US" sz="1000" dirty="0" smtClean="0">
                <a:solidFill>
                  <a:srgbClr val="005096"/>
                </a:solidFill>
                <a:cs typeface="Arial" panose="020B0604020202020204" pitchFamily="34" charset="0"/>
              </a:rPr>
              <a:t>%, </a:t>
            </a:r>
            <a:r>
              <a:rPr lang="en-US" sz="1000" dirty="0" smtClean="0">
                <a:solidFill>
                  <a:srgbClr val="005096"/>
                </a:solidFill>
                <a:cs typeface="Arial" panose="020B0604020202020204" pitchFamily="34" charset="0"/>
              </a:rPr>
              <a:t>CVVHD + </a:t>
            </a:r>
            <a:r>
              <a:rPr lang="en-US" sz="1000" dirty="0" err="1" smtClean="0">
                <a:solidFill>
                  <a:srgbClr val="005096"/>
                </a:solidFill>
                <a:cs typeface="Arial" panose="020B0604020202020204" pitchFamily="34" charset="0"/>
              </a:rPr>
              <a:t>Cytosorb</a:t>
            </a:r>
            <a:r>
              <a:rPr lang="en-US" sz="1000" dirty="0" smtClean="0">
                <a:solidFill>
                  <a:srgbClr val="005096"/>
                </a:solidFill>
                <a:cs typeface="Arial" panose="020B0604020202020204" pitchFamily="34" charset="0"/>
              </a:rPr>
              <a:t> - 27.8 </a:t>
            </a:r>
            <a:r>
              <a:rPr lang="en-US" sz="1000" dirty="0" smtClean="0">
                <a:solidFill>
                  <a:srgbClr val="005096"/>
                </a:solidFill>
                <a:cs typeface="Arial" panose="020B0604020202020204" pitchFamily="34" charset="0"/>
              </a:rPr>
              <a:t>%, </a:t>
            </a:r>
            <a:r>
              <a:rPr lang="en-US" sz="1000" dirty="0" smtClean="0">
                <a:solidFill>
                  <a:srgbClr val="005096"/>
                </a:solidFill>
                <a:cs typeface="Arial" panose="020B0604020202020204" pitchFamily="34" charset="0"/>
              </a:rPr>
              <a:t>CVVHD + Emic2 - 4 </a:t>
            </a:r>
            <a:r>
              <a:rPr lang="en-US" sz="1000" dirty="0" smtClean="0">
                <a:solidFill>
                  <a:srgbClr val="005096"/>
                </a:solidFill>
                <a:cs typeface="Arial" panose="020B0604020202020204" pitchFamily="34" charset="0"/>
              </a:rPr>
              <a:t>%, </a:t>
            </a:r>
            <a:r>
              <a:rPr lang="en-US" sz="1000" dirty="0" err="1" smtClean="0">
                <a:solidFill>
                  <a:srgbClr val="005096"/>
                </a:solidFill>
                <a:cs typeface="Arial" panose="020B0604020202020204" pitchFamily="34" charset="0"/>
              </a:rPr>
              <a:t>Efferon</a:t>
            </a:r>
            <a:r>
              <a:rPr lang="en-US" sz="1000" dirty="0" smtClean="0">
                <a:solidFill>
                  <a:srgbClr val="005096"/>
                </a:solidFill>
                <a:cs typeface="Arial" panose="020B0604020202020204" pitchFamily="34" charset="0"/>
              </a:rPr>
              <a:t> CT / LPS - 41.7 </a:t>
            </a:r>
            <a:r>
              <a:rPr lang="en-US" sz="1000" dirty="0" smtClean="0">
                <a:solidFill>
                  <a:srgbClr val="005096"/>
                </a:solidFill>
                <a:cs typeface="Arial" panose="020B0604020202020204" pitchFamily="34" charset="0"/>
              </a:rPr>
              <a:t>%. </a:t>
            </a:r>
            <a:r>
              <a:rPr lang="en-US" sz="1000" dirty="0" smtClean="0">
                <a:solidFill>
                  <a:srgbClr val="005096"/>
                </a:solidFill>
                <a:cs typeface="Arial" panose="020B0604020202020204" pitchFamily="34" charset="0"/>
              </a:rPr>
              <a:t>The study has limitations. Further studies are </a:t>
            </a:r>
            <a:r>
              <a:rPr lang="en-US" sz="1000" dirty="0" smtClean="0">
                <a:solidFill>
                  <a:srgbClr val="005096"/>
                </a:solidFill>
                <a:cs typeface="Arial" panose="020B0604020202020204" pitchFamily="34" charset="0"/>
              </a:rPr>
              <a:t>required, </a:t>
            </a:r>
            <a:r>
              <a:rPr lang="en-US" sz="1000" dirty="0" smtClean="0">
                <a:solidFill>
                  <a:srgbClr val="005096"/>
                </a:solidFill>
                <a:cs typeface="Arial" panose="020B0604020202020204" pitchFamily="34" charset="0"/>
              </a:rPr>
              <a:t>including </a:t>
            </a:r>
            <a:r>
              <a:rPr lang="en-US" sz="1000" dirty="0" smtClean="0">
                <a:solidFill>
                  <a:srgbClr val="005096"/>
                </a:solidFill>
                <a:cs typeface="Arial" panose="020B0604020202020204" pitchFamily="34" charset="0"/>
              </a:rPr>
              <a:t>multicenter.</a:t>
            </a:r>
            <a:endParaRPr lang="fr-FR" sz="1000" dirty="0">
              <a:solidFill>
                <a:srgbClr val="005096"/>
              </a:solidFill>
              <a:cs typeface="Arial" panose="020B0604020202020204" pitchFamily="34" charset="0"/>
            </a:endParaRPr>
          </a:p>
          <a:p>
            <a:pPr marL="136525" indent="-136525"/>
            <a:r>
              <a:rPr lang="fr-FR" sz="2000" b="1" dirty="0" smtClean="0">
                <a:solidFill>
                  <a:srgbClr val="005096"/>
                </a:solidFill>
                <a:cs typeface="Arial" panose="020B0604020202020204" pitchFamily="34" charset="0"/>
              </a:rPr>
              <a:t>CONTACT </a:t>
            </a:r>
            <a:r>
              <a:rPr lang="fr-FR" sz="2000" b="1" dirty="0">
                <a:solidFill>
                  <a:srgbClr val="005096"/>
                </a:solidFill>
                <a:cs typeface="Arial" panose="020B0604020202020204" pitchFamily="34" charset="0"/>
              </a:rPr>
              <a:t>INFORMATION</a:t>
            </a:r>
          </a:p>
          <a:p>
            <a:r>
              <a:rPr lang="en-US" sz="1000" dirty="0" smtClean="0">
                <a:solidFill>
                  <a:srgbClr val="005096"/>
                </a:solidFill>
              </a:rPr>
              <a:t>Alexey </a:t>
            </a:r>
            <a:r>
              <a:rPr lang="en-US" sz="1000" dirty="0" err="1" smtClean="0">
                <a:solidFill>
                  <a:srgbClr val="005096"/>
                </a:solidFill>
              </a:rPr>
              <a:t>Gritsan</a:t>
            </a:r>
            <a:r>
              <a:rPr lang="en-US" sz="1000" dirty="0" smtClean="0">
                <a:solidFill>
                  <a:srgbClr val="005096"/>
                </a:solidFill>
              </a:rPr>
              <a:t> - Doctor of Medical Sciences, Professor, </a:t>
            </a:r>
            <a:r>
              <a:rPr lang="en-US" sz="1000" dirty="0" smtClean="0">
                <a:solidFill>
                  <a:srgbClr val="005096"/>
                </a:solidFill>
              </a:rPr>
              <a:t>Head </a:t>
            </a:r>
            <a:r>
              <a:rPr lang="en-US" sz="1000" dirty="0" smtClean="0">
                <a:solidFill>
                  <a:srgbClr val="005096"/>
                </a:solidFill>
              </a:rPr>
              <a:t>of the Department of </a:t>
            </a:r>
            <a:r>
              <a:rPr lang="en-US" sz="1000" dirty="0" err="1" smtClean="0">
                <a:solidFill>
                  <a:srgbClr val="005096"/>
                </a:solidFill>
              </a:rPr>
              <a:t>Anaesthesiology</a:t>
            </a:r>
            <a:r>
              <a:rPr lang="en-US" sz="1000" dirty="0" smtClean="0">
                <a:solidFill>
                  <a:srgbClr val="005096"/>
                </a:solidFill>
              </a:rPr>
              <a:t> </a:t>
            </a:r>
            <a:r>
              <a:rPr lang="en-US" sz="1000" dirty="0">
                <a:solidFill>
                  <a:srgbClr val="005096"/>
                </a:solidFill>
              </a:rPr>
              <a:t>a</a:t>
            </a:r>
            <a:r>
              <a:rPr lang="en-US" sz="1000" dirty="0" smtClean="0">
                <a:solidFill>
                  <a:srgbClr val="005096"/>
                </a:solidFill>
              </a:rPr>
              <a:t>nd </a:t>
            </a:r>
            <a:r>
              <a:rPr lang="en-US" sz="1000" dirty="0" smtClean="0">
                <a:solidFill>
                  <a:srgbClr val="005096"/>
                </a:solidFill>
              </a:rPr>
              <a:t>Intensive Care, </a:t>
            </a:r>
            <a:r>
              <a:rPr lang="en-US" sz="1000" dirty="0" smtClean="0">
                <a:solidFill>
                  <a:srgbClr val="005096"/>
                </a:solidFill>
              </a:rPr>
              <a:t>V.F</a:t>
            </a:r>
            <a:r>
              <a:rPr lang="en-US" sz="1000" dirty="0">
                <a:solidFill>
                  <a:srgbClr val="005096"/>
                </a:solidFill>
              </a:rPr>
              <a:t>. </a:t>
            </a:r>
            <a:r>
              <a:rPr lang="en-US" sz="1000" dirty="0" err="1" smtClean="0">
                <a:solidFill>
                  <a:srgbClr val="005096"/>
                </a:solidFill>
              </a:rPr>
              <a:t>Voino-Yasenetsky</a:t>
            </a:r>
            <a:r>
              <a:rPr lang="en-US" sz="1000" dirty="0" smtClean="0">
                <a:solidFill>
                  <a:srgbClr val="005096"/>
                </a:solidFill>
              </a:rPr>
              <a:t> Krasnoyarsk </a:t>
            </a:r>
            <a:r>
              <a:rPr lang="en-US" sz="1000" dirty="0" smtClean="0">
                <a:solidFill>
                  <a:srgbClr val="005096"/>
                </a:solidFill>
              </a:rPr>
              <a:t>State Medical </a:t>
            </a:r>
            <a:r>
              <a:rPr lang="en-US" sz="1000" dirty="0" smtClean="0">
                <a:solidFill>
                  <a:srgbClr val="005096"/>
                </a:solidFill>
              </a:rPr>
              <a:t>University, e-mail: gritsan67@mail.ru</a:t>
            </a:r>
            <a:endParaRPr lang="fr-FR" sz="1000" dirty="0">
              <a:solidFill>
                <a:srgbClr val="2D797C"/>
              </a:solidFill>
              <a:cs typeface="Arial" panose="020B0604020202020204" pitchFamily="34" charset="0"/>
            </a:endParaRPr>
          </a:p>
          <a:p>
            <a:endParaRPr lang="fr-FR" sz="900" dirty="0">
              <a:solidFill>
                <a:srgbClr val="2D797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900" dirty="0">
              <a:solidFill>
                <a:srgbClr val="0050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58A36DC-871C-5548-95C2-D8295A022EE6}"/>
              </a:ext>
            </a:extLst>
          </p:cNvPr>
          <p:cNvSpPr/>
          <p:nvPr/>
        </p:nvSpPr>
        <p:spPr>
          <a:xfrm>
            <a:off x="7678310" y="1011291"/>
            <a:ext cx="4347355" cy="14464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r>
              <a:rPr lang="fr-FR" sz="2000" b="1" dirty="0">
                <a:solidFill>
                  <a:srgbClr val="005096"/>
                </a:solidFill>
                <a:cs typeface="Arial" panose="020B0604020202020204" pitchFamily="34" charset="0"/>
              </a:rPr>
              <a:t>RESULTS</a:t>
            </a:r>
          </a:p>
          <a:p>
            <a:r>
              <a:rPr lang="en-US" sz="1000" dirty="0" smtClean="0">
                <a:solidFill>
                  <a:srgbClr val="005096"/>
                </a:solidFill>
                <a:cs typeface="Arial" panose="020B0604020202020204" pitchFamily="34" charset="0"/>
              </a:rPr>
              <a:t>The results are presented in table 1. After 24 hours ( stage II ) from the start of detoxification , the level of CRP in group 1 decreased by 18.8 % , in the 2nd - by </a:t>
            </a:r>
            <a:r>
              <a:rPr lang="en-US" sz="1000" dirty="0" smtClean="0">
                <a:solidFill>
                  <a:srgbClr val="005096"/>
                </a:solidFill>
                <a:cs typeface="Arial" panose="020B0604020202020204" pitchFamily="34" charset="0"/>
              </a:rPr>
              <a:t>18.6%, </a:t>
            </a:r>
            <a:r>
              <a:rPr lang="en-US" sz="1000" dirty="0" smtClean="0">
                <a:solidFill>
                  <a:srgbClr val="005096"/>
                </a:solidFill>
                <a:cs typeface="Arial" panose="020B0604020202020204" pitchFamily="34" charset="0"/>
              </a:rPr>
              <a:t>in the third - by </a:t>
            </a:r>
            <a:r>
              <a:rPr lang="en-US" sz="1000" dirty="0" smtClean="0">
                <a:solidFill>
                  <a:srgbClr val="005096"/>
                </a:solidFill>
                <a:cs typeface="Arial" panose="020B0604020202020204" pitchFamily="34" charset="0"/>
              </a:rPr>
              <a:t>19.7%, </a:t>
            </a:r>
            <a:r>
              <a:rPr lang="en-US" sz="1000" dirty="0" smtClean="0">
                <a:solidFill>
                  <a:srgbClr val="005096"/>
                </a:solidFill>
                <a:cs typeface="Arial" panose="020B0604020202020204" pitchFamily="34" charset="0"/>
              </a:rPr>
              <a:t>in the 4th  - by 19.2 % compared to </a:t>
            </a:r>
            <a:r>
              <a:rPr lang="en-US" sz="1000" dirty="0" smtClean="0">
                <a:solidFill>
                  <a:srgbClr val="005096"/>
                </a:solidFill>
                <a:cs typeface="Arial" panose="020B0604020202020204" pitchFamily="34" charset="0"/>
              </a:rPr>
              <a:t>baseline, respectively. </a:t>
            </a:r>
            <a:r>
              <a:rPr lang="en-US" sz="1000" dirty="0" smtClean="0">
                <a:solidFill>
                  <a:srgbClr val="005096"/>
                </a:solidFill>
                <a:cs typeface="Arial" panose="020B0604020202020204" pitchFamily="34" charset="0"/>
              </a:rPr>
              <a:t>In the future </a:t>
            </a:r>
            <a:r>
              <a:rPr lang="en-US" sz="1000" dirty="0" smtClean="0">
                <a:solidFill>
                  <a:srgbClr val="005096"/>
                </a:solidFill>
                <a:cs typeface="Arial" panose="020B0604020202020204" pitchFamily="34" charset="0"/>
              </a:rPr>
              <a:t>(stages </a:t>
            </a:r>
            <a:r>
              <a:rPr lang="en-US" sz="1000" dirty="0" smtClean="0">
                <a:solidFill>
                  <a:srgbClr val="005096"/>
                </a:solidFill>
                <a:cs typeface="Arial" panose="020B0604020202020204" pitchFamily="34" charset="0"/>
              </a:rPr>
              <a:t>III , </a:t>
            </a:r>
            <a:r>
              <a:rPr lang="en-US" sz="1000" dirty="0" smtClean="0">
                <a:solidFill>
                  <a:srgbClr val="005096"/>
                </a:solidFill>
                <a:cs typeface="Arial" panose="020B0604020202020204" pitchFamily="34" charset="0"/>
              </a:rPr>
              <a:t>IV), </a:t>
            </a:r>
            <a:r>
              <a:rPr lang="en-US" sz="1000" dirty="0" smtClean="0">
                <a:solidFill>
                  <a:srgbClr val="005096"/>
                </a:solidFill>
                <a:cs typeface="Arial" panose="020B0604020202020204" pitchFamily="34" charset="0"/>
              </a:rPr>
              <a:t>there was no significant dynamics in comparison with stage </a:t>
            </a:r>
            <a:r>
              <a:rPr lang="en-US" sz="1000" dirty="0" smtClean="0">
                <a:solidFill>
                  <a:srgbClr val="005096"/>
                </a:solidFill>
                <a:cs typeface="Arial" panose="020B0604020202020204" pitchFamily="34" charset="0"/>
              </a:rPr>
              <a:t>II. </a:t>
            </a:r>
            <a:r>
              <a:rPr lang="en-US" sz="1000" dirty="0">
                <a:solidFill>
                  <a:srgbClr val="005096"/>
                </a:solidFill>
                <a:cs typeface="Arial" panose="020B0604020202020204" pitchFamily="34" charset="0"/>
              </a:rPr>
              <a:t> </a:t>
            </a:r>
            <a:r>
              <a:rPr lang="en-US" sz="1000" dirty="0" smtClean="0">
                <a:solidFill>
                  <a:srgbClr val="005096"/>
                </a:solidFill>
                <a:cs typeface="Arial" panose="020B0604020202020204" pitchFamily="34" charset="0"/>
              </a:rPr>
              <a:t>Also </a:t>
            </a:r>
            <a:r>
              <a:rPr lang="en-US" sz="1000" dirty="0" smtClean="0">
                <a:solidFill>
                  <a:srgbClr val="005096"/>
                </a:solidFill>
                <a:cs typeface="Arial" panose="020B0604020202020204" pitchFamily="34" charset="0"/>
              </a:rPr>
              <a:t>, in the study groups in the process of conducting statistically significant changes in the level of leukocytes in all groups at the stages of the study ( in comparison with baseline levels ) were not observed . </a:t>
            </a:r>
          </a:p>
        </p:txBody>
      </p:sp>
      <p:graphicFrame>
        <p:nvGraphicFramePr>
          <p:cNvPr id="26" name="Tableau 27">
            <a:extLst>
              <a:ext uri="{FF2B5EF4-FFF2-40B4-BE49-F238E27FC236}">
                <a16:creationId xmlns:a16="http://schemas.microsoft.com/office/drawing/2014/main" id="{1B8E7970-4215-374C-8C49-EE19B78DFD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2849346"/>
              </p:ext>
            </p:extLst>
          </p:nvPr>
        </p:nvGraphicFramePr>
        <p:xfrm>
          <a:off x="7613648" y="4201604"/>
          <a:ext cx="4533901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1243">
                  <a:extLst>
                    <a:ext uri="{9D8B030D-6E8A-4147-A177-3AD203B41FA5}">
                      <a16:colId xmlns:a16="http://schemas.microsoft.com/office/drawing/2014/main" val="1368795914"/>
                    </a:ext>
                  </a:extLst>
                </a:gridCol>
                <a:gridCol w="909009">
                  <a:extLst>
                    <a:ext uri="{9D8B030D-6E8A-4147-A177-3AD203B41FA5}">
                      <a16:colId xmlns:a16="http://schemas.microsoft.com/office/drawing/2014/main" val="3455114204"/>
                    </a:ext>
                  </a:extLst>
                </a:gridCol>
                <a:gridCol w="787400">
                  <a:extLst>
                    <a:ext uri="{9D8B030D-6E8A-4147-A177-3AD203B41FA5}">
                      <a16:colId xmlns:a16="http://schemas.microsoft.com/office/drawing/2014/main" val="3649132499"/>
                    </a:ext>
                  </a:extLst>
                </a:gridCol>
                <a:gridCol w="850900">
                  <a:extLst>
                    <a:ext uri="{9D8B030D-6E8A-4147-A177-3AD203B41FA5}">
                      <a16:colId xmlns:a16="http://schemas.microsoft.com/office/drawing/2014/main" val="1021659430"/>
                    </a:ext>
                  </a:extLst>
                </a:gridCol>
                <a:gridCol w="895349">
                  <a:extLst>
                    <a:ext uri="{9D8B030D-6E8A-4147-A177-3AD203B41FA5}">
                      <a16:colId xmlns:a16="http://schemas.microsoft.com/office/drawing/2014/main" val="2981756044"/>
                    </a:ext>
                  </a:extLst>
                </a:gridCol>
              </a:tblGrid>
              <a:tr h="346580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Parameters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latin typeface="+mn-lt"/>
                        </a:rPr>
                        <a:t>1 group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latin typeface="+mn-lt"/>
                        </a:rPr>
                        <a:t> ( n = 95 ) </a:t>
                      </a:r>
                      <a:endParaRPr lang="ru-RU" sz="1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latin typeface="+mn-lt"/>
                        </a:rPr>
                        <a:t> 2 group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latin typeface="+mn-lt"/>
                        </a:rPr>
                        <a:t> ( n = 36 )</a:t>
                      </a:r>
                      <a:endParaRPr lang="ru-RU" sz="1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latin typeface="+mn-lt"/>
                        </a:rPr>
                        <a:t>3 group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latin typeface="+mn-lt"/>
                        </a:rPr>
                        <a:t>( n = 30 ) </a:t>
                      </a:r>
                      <a:endParaRPr lang="ru-RU" sz="1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+mn-lt"/>
                        </a:rPr>
                        <a:t>4 group</a:t>
                      </a:r>
                    </a:p>
                    <a:p>
                      <a:pPr algn="ctr"/>
                      <a:r>
                        <a:rPr lang="en-US" sz="1000" dirty="0" smtClean="0">
                          <a:latin typeface="+mn-lt"/>
                        </a:rPr>
                        <a:t> ( n = 12 ) </a:t>
                      </a:r>
                      <a:endParaRPr lang="ru-RU" sz="10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441091"/>
                  </a:ext>
                </a:extLst>
              </a:tr>
              <a:tr h="2089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Age , years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+mn-lt"/>
                        </a:rPr>
                        <a:t>64 [ </a:t>
                      </a:r>
                      <a:r>
                        <a:rPr lang="ru-RU" sz="1000" dirty="0" smtClean="0">
                          <a:latin typeface="+mn-lt"/>
                        </a:rPr>
                        <a:t>56;69 </a:t>
                      </a:r>
                      <a:r>
                        <a:rPr lang="ru-RU" sz="1000" dirty="0" smtClean="0">
                          <a:latin typeface="+mn-lt"/>
                        </a:rPr>
                        <a:t>] </a:t>
                      </a:r>
                      <a:endParaRPr lang="ru-RU" sz="1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+mn-lt"/>
                        </a:rPr>
                        <a:t>4 [ </a:t>
                      </a:r>
                      <a:r>
                        <a:rPr lang="en-US" sz="1000" dirty="0" smtClean="0">
                          <a:latin typeface="+mn-lt"/>
                        </a:rPr>
                        <a:t>51; 5 </a:t>
                      </a:r>
                      <a:r>
                        <a:rPr lang="en-US" sz="1000" dirty="0" smtClean="0">
                          <a:latin typeface="+mn-lt"/>
                        </a:rPr>
                        <a:t>] </a:t>
                      </a:r>
                      <a:endParaRPr lang="ru-RU" sz="1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+mn-lt"/>
                        </a:rPr>
                        <a:t>65 </a:t>
                      </a:r>
                      <a:r>
                        <a:rPr lang="en-US" sz="1000" dirty="0" smtClean="0">
                          <a:latin typeface="+mn-lt"/>
                        </a:rPr>
                        <a:t>[59 </a:t>
                      </a:r>
                      <a:r>
                        <a:rPr lang="en-US" sz="1000" dirty="0" smtClean="0">
                          <a:latin typeface="+mn-lt"/>
                        </a:rPr>
                        <a:t>; 66 ] </a:t>
                      </a:r>
                      <a:endParaRPr lang="ru-RU" sz="1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+mn-lt"/>
                        </a:rPr>
                        <a:t>57 </a:t>
                      </a:r>
                      <a:r>
                        <a:rPr lang="ru-RU" sz="1000" dirty="0" smtClean="0">
                          <a:latin typeface="+mn-lt"/>
                        </a:rPr>
                        <a:t>[48;64 </a:t>
                      </a:r>
                      <a:r>
                        <a:rPr lang="ru-RU" sz="1000" dirty="0" smtClean="0">
                          <a:latin typeface="+mn-lt"/>
                        </a:rPr>
                        <a:t>]</a:t>
                      </a:r>
                      <a:endParaRPr lang="ru-RU" sz="10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0047451"/>
                  </a:ext>
                </a:extLst>
              </a:tr>
              <a:tr h="2089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latin typeface="+mn-lt"/>
                          <a:cs typeface="Times New Roman" pitchFamily="18" charset="0"/>
                        </a:rPr>
                        <a:t>SAPS II , points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+mn-lt"/>
                        </a:rPr>
                        <a:t>74 [ 54:89 ]</a:t>
                      </a:r>
                      <a:endParaRPr lang="ru-RU" sz="1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+mn-lt"/>
                        </a:rPr>
                        <a:t>38 [ 19:47 ] </a:t>
                      </a:r>
                      <a:endParaRPr lang="ru-RU" sz="1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+mn-lt"/>
                        </a:rPr>
                        <a:t> 83 [ </a:t>
                      </a:r>
                      <a:r>
                        <a:rPr lang="en-US" sz="1000" dirty="0" smtClean="0">
                          <a:latin typeface="+mn-lt"/>
                        </a:rPr>
                        <a:t>81;86 </a:t>
                      </a:r>
                      <a:r>
                        <a:rPr lang="en-US" sz="1000" dirty="0" smtClean="0">
                          <a:latin typeface="+mn-lt"/>
                        </a:rPr>
                        <a:t>]</a:t>
                      </a:r>
                      <a:endParaRPr lang="ru-RU" sz="1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+mn-lt"/>
                        </a:rPr>
                        <a:t>68 </a:t>
                      </a:r>
                      <a:r>
                        <a:rPr lang="ru-RU" sz="1000" dirty="0" smtClean="0">
                          <a:latin typeface="+mn-lt"/>
                        </a:rPr>
                        <a:t>[58;80 </a:t>
                      </a:r>
                      <a:r>
                        <a:rPr lang="ru-RU" sz="1000" dirty="0" smtClean="0">
                          <a:latin typeface="+mn-lt"/>
                        </a:rPr>
                        <a:t>] </a:t>
                      </a:r>
                      <a:endParaRPr lang="ru-RU" sz="10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9904737"/>
                  </a:ext>
                </a:extLst>
              </a:tr>
              <a:tr h="2089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latin typeface="+mn-lt"/>
                          <a:cs typeface="Times New Roman" pitchFamily="18" charset="0"/>
                        </a:rPr>
                        <a:t>SOFA , points 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+mn-lt"/>
                        </a:rPr>
                        <a:t>6 [ 4:10 ]</a:t>
                      </a:r>
                      <a:endParaRPr lang="ru-RU" sz="1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+mn-lt"/>
                        </a:rPr>
                        <a:t>3 [ 2 ; 5 ] </a:t>
                      </a:r>
                      <a:endParaRPr lang="ru-RU" sz="1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+mn-lt"/>
                        </a:rPr>
                        <a:t>8 [ 6 ; 10 ] </a:t>
                      </a:r>
                      <a:endParaRPr lang="ru-RU" sz="1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+mn-lt"/>
                        </a:rPr>
                        <a:t> 3 [ 3 ; 7 ]</a:t>
                      </a:r>
                      <a:endParaRPr lang="ru-RU" sz="10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9206352"/>
                  </a:ext>
                </a:extLst>
              </a:tr>
              <a:tr h="208926">
                <a:tc>
                  <a:txBody>
                    <a:bodyPr/>
                    <a:lstStyle/>
                    <a:p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CRP , mg / l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112[ 54; 211]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81[19; 156]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117[72;137]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172[95; 232]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1531326"/>
                  </a:ext>
                </a:extLst>
              </a:tr>
              <a:tr h="339505">
                <a:tc>
                  <a:txBody>
                    <a:bodyPr/>
                    <a:lstStyle/>
                    <a:p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Leucocytes, 10</a:t>
                      </a:r>
                      <a:r>
                        <a:rPr lang="en-US" sz="1000" kern="1200" baseline="30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9</a:t>
                      </a: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/l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13 [ 11 ; 19 ] 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8 [ 7 ; 11 ] 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13 [ 7 ; 20 ] 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10 [ 8 ; 14 ] 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505">
                <a:tc>
                  <a:txBody>
                    <a:bodyPr/>
                    <a:lstStyle/>
                    <a:p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Length of stay in the ICU , day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9 [ </a:t>
                      </a: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7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; 1</a:t>
                      </a: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2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] 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9 [ 8 ; 18 ] 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7</a:t>
                      </a:r>
                      <a:r>
                        <a:rPr lang="en-US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[ </a:t>
                      </a: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4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; 1</a:t>
                      </a: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0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] 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14 [ 7 ; 19 ] 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6580">
                <a:tc>
                  <a:txBody>
                    <a:bodyPr/>
                    <a:lstStyle/>
                    <a:p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Mortality , abs / %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74 / 77.8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26 / 7.7 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96.6 / 29 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7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/ </a:t>
                      </a: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58.3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0" name="Rectangle 29">
            <a:extLst>
              <a:ext uri="{FF2B5EF4-FFF2-40B4-BE49-F238E27FC236}">
                <a16:creationId xmlns:a16="http://schemas.microsoft.com/office/drawing/2014/main" id="{0B0B1AF8-1C31-654D-BBE2-81C94AB7C409}"/>
              </a:ext>
            </a:extLst>
          </p:cNvPr>
          <p:cNvSpPr/>
          <p:nvPr/>
        </p:nvSpPr>
        <p:spPr>
          <a:xfrm>
            <a:off x="7814255" y="3884895"/>
            <a:ext cx="4115755" cy="3167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rgbClr val="005096"/>
                </a:solidFill>
              </a:rPr>
              <a:t>Table1 . Comparative characteristics of the studied groups</a:t>
            </a:r>
            <a:endParaRPr lang="fr-FR" sz="1000" dirty="0">
              <a:solidFill>
                <a:srgbClr val="005096"/>
              </a:solidFill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7481E941-BC44-594E-9846-FC7284F54D88}"/>
              </a:ext>
            </a:extLst>
          </p:cNvPr>
          <p:cNvSpPr txBox="1"/>
          <p:nvPr/>
        </p:nvSpPr>
        <p:spPr>
          <a:xfrm>
            <a:off x="166255" y="190553"/>
            <a:ext cx="2667516" cy="16414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240"/>
              </a:lnSpc>
            </a:pPr>
            <a:r>
              <a:rPr lang="en-US" sz="2800" b="1" dirty="0">
                <a:solidFill>
                  <a:schemeClr val="bg1"/>
                </a:solidFill>
                <a:cs typeface="Arial" panose="020B0604020202020204" pitchFamily="34" charset="0"/>
              </a:rPr>
              <a:t>Efferent methods of detoxification - hurry without being late</a:t>
            </a:r>
            <a:endParaRPr lang="fr-FR" sz="28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F33ADB6B-B776-7A47-B31E-C821CB82234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54896" y="5481764"/>
            <a:ext cx="1484588" cy="124350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0" y="1841325"/>
            <a:ext cx="1269109" cy="187359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5811" y="144188"/>
            <a:ext cx="563448" cy="84676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4227" y="2389346"/>
            <a:ext cx="2785249" cy="156670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0401" y="2454516"/>
            <a:ext cx="2641600" cy="1485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83761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99F922C9D201C4EA3107C093E07EABC" ma:contentTypeVersion="13" ma:contentTypeDescription="Crée un document." ma:contentTypeScope="" ma:versionID="8f51459f5a9920c6bdd7a97fec5ca6f6">
  <xsd:schema xmlns:xsd="http://www.w3.org/2001/XMLSchema" xmlns:xs="http://www.w3.org/2001/XMLSchema" xmlns:p="http://schemas.microsoft.com/office/2006/metadata/properties" xmlns:ns2="1c39f0fc-054c-4f4b-b4a3-7983f66e4874" xmlns:ns3="16c4d96e-206f-4709-a4dc-24704e0182db" targetNamespace="http://schemas.microsoft.com/office/2006/metadata/properties" ma:root="true" ma:fieldsID="745bed4d1ee72bf1b27790b86bf2d5d4" ns2:_="" ns3:_="">
    <xsd:import namespace="1c39f0fc-054c-4f4b-b4a3-7983f66e4874"/>
    <xsd:import namespace="16c4d96e-206f-4709-a4dc-24704e0182d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39f0fc-054c-4f4b-b4a3-7983f66e487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Partagé avec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Partagé avec dé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4d96e-206f-4709-a4dc-24704e0182d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4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DB2DE2C-ABDA-41D8-95A5-C0A0AE6D5A9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CD1FEF0-8A0D-4474-A50A-C8E5961309F9}">
  <ds:schemaRefs>
    <ds:schemaRef ds:uri="16c4d96e-206f-4709-a4dc-24704e0182db"/>
    <ds:schemaRef ds:uri="http://www.w3.org/XML/1998/namespace"/>
    <ds:schemaRef ds:uri="http://schemas.microsoft.com/office/2006/documentManagement/types"/>
    <ds:schemaRef ds:uri="http://purl.org/dc/terms/"/>
    <ds:schemaRef ds:uri="1c39f0fc-054c-4f4b-b4a3-7983f66e4874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2CBFD16-96DF-4CBF-BEE5-E4D293DBFE6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c39f0fc-054c-4f4b-b4a3-7983f66e4874"/>
    <ds:schemaRef ds:uri="16c4d96e-206f-4709-a4dc-24704e0182d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4056</TotalTime>
  <Words>802</Words>
  <Application>Microsoft Office PowerPoint</Application>
  <PresentationFormat>Широкоэкранный</PresentationFormat>
  <Paragraphs>63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Thème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aurelie venturini</dc:creator>
  <cp:lastModifiedBy>RePack by Diakov</cp:lastModifiedBy>
  <cp:revision>84</cp:revision>
  <cp:lastPrinted>2022-04-29T09:58:25Z</cp:lastPrinted>
  <dcterms:created xsi:type="dcterms:W3CDTF">2020-09-25T09:20:34Z</dcterms:created>
  <dcterms:modified xsi:type="dcterms:W3CDTF">2022-04-29T10:01:21Z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0x010100299F922C9D201C4EA3107C093E07EABC</vt:lpwstr>
  </property>
</Properties>
</file>