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sldIdLst>
    <p:sldId id="294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91" r:id="rId10"/>
    <p:sldId id="279" r:id="rId11"/>
    <p:sldId id="267" r:id="rId12"/>
    <p:sldId id="282" r:id="rId13"/>
    <p:sldId id="268" r:id="rId14"/>
    <p:sldId id="272" r:id="rId15"/>
    <p:sldId id="292" r:id="rId16"/>
    <p:sldId id="287" r:id="rId17"/>
    <p:sldId id="288" r:id="rId18"/>
    <p:sldId id="295" r:id="rId19"/>
    <p:sldId id="297" r:id="rId20"/>
    <p:sldId id="298" r:id="rId21"/>
    <p:sldId id="293" r:id="rId22"/>
    <p:sldId id="277" r:id="rId23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3555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3556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355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0" y="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</a:pPr>
            <a:fld id="{00FD71C5-2983-46E9-A5DA-EB01DF19B04B}" type="slidenum">
              <a:rPr lang="ru-RU" altLang="ru-RU" sz="140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SzPct val="100000"/>
              </a:pPr>
              <a:t>1</a:t>
            </a:fld>
            <a:endParaRPr lang="ru-RU" altLang="ru-RU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866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lnSpc>
                <a:spcPct val="95000"/>
              </a:lnSpc>
              <a:buSzPct val="100000"/>
            </a:pPr>
            <a:fld id="{DE9BC516-1E49-46EA-B609-627A60B34405}" type="slidenum">
              <a:rPr lang="ru-RU" altLang="ru-RU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95000"/>
                </a:lnSpc>
                <a:buSzPct val="100000"/>
              </a:pPr>
              <a:t>1</a:t>
            </a:fld>
            <a:endParaRPr lang="ru-RU" altLang="ru-RU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0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lnSpc>
                <a:spcPct val="95000"/>
              </a:lnSpc>
              <a:buSzPct val="100000"/>
            </a:pPr>
            <a:fld id="{DAEF8EE7-69F1-4091-8070-8994D72AC6EF}" type="slidenum">
              <a:rPr lang="ru-RU" altLang="ru-RU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95000"/>
                </a:lnSpc>
                <a:buSzPct val="100000"/>
              </a:pPr>
              <a:t>1</a:t>
            </a:fld>
            <a:endParaRPr lang="ru-RU" altLang="ru-RU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2640C8-2A11-405D-ADF7-F55A85B660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882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BBC984-9AE7-4B5C-AC5C-9CCC9A14EF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93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4638" y="274638"/>
            <a:ext cx="2055812" cy="5845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5038" cy="5845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AC8F38-13D2-4950-A800-DC7D4A7CC0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981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FFC2FD-77CD-4BF1-8394-2099DC0737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247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D110C-7C2A-4246-9114-D891820207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248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196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196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28BA99-FD26-4C7A-823F-D0B08441F0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656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8756F4-7BFA-464C-9E55-B8A46C0FB8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292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9D6535-1D6E-40AB-B7B4-836EFCFDB4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784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2F80C8-75E1-4401-BE36-78F4EA921E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285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75E46C-ECD7-4FF1-9F5D-BA06261FCD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2715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A83341-A939-4D97-B445-B604B1181C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840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3250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1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72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469A7742-B306-41F5-A214-AFD5521D229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165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244600" y="3525838"/>
            <a:ext cx="5805488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 rot="180000">
            <a:off x="6684963" y="3452813"/>
            <a:ext cx="2111375" cy="83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414338" y="296863"/>
            <a:ext cx="5659437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2452" rIns="81638" bIns="42452" anchor="ctr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FontTx/>
              <a:buNone/>
              <a:defRPr/>
            </a:pPr>
            <a:r>
              <a:rPr lang="ru-RU" altLang="ru-RU" sz="1814"/>
              <a:t>Кафедра педагогики и психологии</a:t>
            </a:r>
          </a:p>
          <a:p>
            <a:pPr algn="ctr" eaLnBrk="1" hangingPunct="1">
              <a:spcAft>
                <a:spcPct val="0"/>
              </a:spcAft>
              <a:buClrTx/>
              <a:buFontTx/>
              <a:buNone/>
              <a:defRPr/>
            </a:pPr>
            <a:r>
              <a:rPr lang="ru-RU" altLang="ru-RU" sz="1814"/>
              <a:t> с курсом ПО</a:t>
            </a:r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188" y="327025"/>
            <a:ext cx="2290762" cy="153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265488" y="6335713"/>
            <a:ext cx="2286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0819" rIns="81638" bIns="40819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spcBef>
                <a:spcPts val="1089"/>
              </a:spcBef>
              <a:spcAft>
                <a:spcPts val="907"/>
              </a:spcAft>
              <a:buClrTx/>
              <a:defRPr/>
            </a:pPr>
            <a:r>
              <a:rPr lang="ru-RU" altLang="ru-RU" sz="1996" dirty="0"/>
              <a:t>Красноярск </a:t>
            </a:r>
            <a:r>
              <a:rPr lang="ru-RU" altLang="ru-RU" sz="1996" dirty="0" smtClean="0"/>
              <a:t>2021</a:t>
            </a:r>
            <a:endParaRPr lang="ru-RU" altLang="ru-RU" sz="1996" dirty="0"/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1814513" y="4114800"/>
            <a:ext cx="6988175" cy="176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0819" rIns="81638" bIns="40819"/>
          <a:lstStyle>
            <a:lvl1pPr marL="342900" indent="-288925"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lnSpc>
                <a:spcPct val="80000"/>
              </a:lnSpc>
              <a:spcAft>
                <a:spcPct val="0"/>
              </a:spcAft>
              <a:buClrTx/>
              <a:buFontTx/>
              <a:buNone/>
              <a:defRPr/>
            </a:pPr>
            <a:r>
              <a:rPr lang="ru-RU" altLang="ru-RU" sz="2540" b="1" dirty="0" smtClean="0">
                <a:latin typeface="Calibri" panose="020F0502020204030204" pitchFamily="34" charset="0"/>
              </a:rPr>
              <a:t>Практика </a:t>
            </a:r>
            <a:endParaRPr lang="ru-RU" altLang="ru-RU" sz="2540" b="1" dirty="0">
              <a:latin typeface="Calibri" panose="020F0502020204030204" pitchFamily="34" charset="0"/>
            </a:endParaRPr>
          </a:p>
          <a:p>
            <a:pPr algn="r" eaLnBrk="1" hangingPunct="1">
              <a:lnSpc>
                <a:spcPct val="80000"/>
              </a:lnSpc>
              <a:spcAft>
                <a:spcPct val="0"/>
              </a:spcAft>
              <a:buClrTx/>
              <a:buFontTx/>
              <a:buNone/>
              <a:defRPr/>
            </a:pPr>
            <a:r>
              <a:rPr lang="ru-RU" altLang="ru-RU" sz="2358" dirty="0">
                <a:latin typeface="Calibri" panose="020F0502020204030204" pitchFamily="34" charset="0"/>
              </a:rPr>
              <a:t> </a:t>
            </a:r>
            <a:r>
              <a:rPr lang="ru-RU" altLang="ru-RU" sz="2358" b="1" dirty="0">
                <a:latin typeface="Calibri" panose="020F0502020204030204" pitchFamily="34" charset="0"/>
                <a:cs typeface="Times New Roman" panose="02020603050405020304" pitchFamily="18" charset="0"/>
              </a:rPr>
              <a:t>для студентов 1</a:t>
            </a:r>
            <a:r>
              <a:rPr lang="ru-RU" altLang="ru-RU" sz="2358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-го </a:t>
            </a:r>
            <a:r>
              <a:rPr lang="ru-RU" altLang="ru-RU" sz="2358" b="1" dirty="0">
                <a:latin typeface="Calibri" panose="020F0502020204030204" pitchFamily="34" charset="0"/>
                <a:cs typeface="Times New Roman" panose="02020603050405020304" pitchFamily="18" charset="0"/>
              </a:rPr>
              <a:t>курса </a:t>
            </a:r>
          </a:p>
          <a:p>
            <a:pPr algn="r" eaLnBrk="1" hangingPunct="1">
              <a:lnSpc>
                <a:spcPct val="80000"/>
              </a:lnSpc>
              <a:spcAft>
                <a:spcPct val="0"/>
              </a:spcAft>
              <a:buClrTx/>
              <a:buFontTx/>
              <a:buNone/>
              <a:defRPr/>
            </a:pPr>
            <a:r>
              <a:rPr lang="ru-RU" altLang="ru-RU" sz="2358" b="1" dirty="0">
                <a:latin typeface="Calibri" panose="020F0502020204030204" pitchFamily="34" charset="0"/>
                <a:cs typeface="Times New Roman" panose="02020603050405020304" pitchFamily="18" charset="0"/>
              </a:rPr>
              <a:t>Специальности  </a:t>
            </a:r>
            <a:endParaRPr lang="ru-RU" altLang="ru-RU" sz="2358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r" eaLnBrk="1" hangingPunct="1">
              <a:lnSpc>
                <a:spcPct val="80000"/>
              </a:lnSpc>
              <a:spcAft>
                <a:spcPct val="0"/>
              </a:spcAft>
              <a:buClrTx/>
              <a:buFontTx/>
              <a:buNone/>
              <a:defRPr/>
            </a:pPr>
            <a:r>
              <a:rPr lang="ru-RU" altLang="ru-RU" sz="2358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Педиатрия</a:t>
            </a:r>
            <a:endParaRPr lang="ru-RU" altLang="ru-RU" sz="2358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r" eaLnBrk="1" hangingPunct="1">
              <a:lnSpc>
                <a:spcPct val="80000"/>
              </a:lnSpc>
              <a:spcAft>
                <a:spcPct val="0"/>
              </a:spcAft>
              <a:buClrTx/>
              <a:buFontTx/>
              <a:buNone/>
              <a:defRPr/>
            </a:pPr>
            <a:endParaRPr lang="ru-RU" altLang="ru-RU" sz="1451" b="1" dirty="0">
              <a:latin typeface="Calibri" panose="020F0502020204030204" pitchFamily="34" charset="0"/>
            </a:endParaRPr>
          </a:p>
          <a:p>
            <a:pPr algn="r" eaLnBrk="1" hangingPunct="1">
              <a:lnSpc>
                <a:spcPct val="80000"/>
              </a:lnSpc>
              <a:spcAft>
                <a:spcPct val="0"/>
              </a:spcAft>
              <a:buClrTx/>
              <a:buFontTx/>
              <a:buNone/>
              <a:defRPr/>
            </a:pPr>
            <a:r>
              <a:rPr lang="ru-RU" altLang="ru-RU" sz="2358" dirty="0">
                <a:latin typeface="Calibri" panose="020F0502020204030204" pitchFamily="34" charset="0"/>
              </a:rPr>
              <a:t>доцент  </a:t>
            </a:r>
          </a:p>
          <a:p>
            <a:pPr algn="r" eaLnBrk="1" hangingPunct="1">
              <a:lnSpc>
                <a:spcPct val="80000"/>
              </a:lnSpc>
              <a:spcAft>
                <a:spcPct val="0"/>
              </a:spcAft>
              <a:buClrTx/>
              <a:buFontTx/>
              <a:buNone/>
              <a:defRPr/>
            </a:pPr>
            <a:r>
              <a:rPr lang="ru-RU" altLang="ru-RU" sz="2540" dirty="0">
                <a:latin typeface="Calibri" panose="020F0502020204030204" pitchFamily="34" charset="0"/>
              </a:rPr>
              <a:t>Гуров Виктор Александрович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2876550" y="2330450"/>
            <a:ext cx="6318250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0819" rIns="81638" bIns="40819"/>
          <a:lstStyle>
            <a:lvl1pPr>
              <a:lnSpc>
                <a:spcPct val="93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Стресс.</a:t>
            </a:r>
          </a:p>
          <a:p>
            <a:pPr algn="ctr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000" b="1" dirty="0" smtClean="0">
                <a:solidFill>
                  <a:srgbClr val="C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98BBFE"/>
                    </a:outerShdw>
                  </a:cont>
                  <a:cont type="tree" name="">
                    <a:effect ref="fillLine"/>
                    <a:outerShdw dist="38100" dir="2700000" algn="tl">
                      <a:srgbClr val="3D5B98"/>
                    </a:outerShdw>
                  </a:cont>
                  <a:effect ref="fillLine"/>
                </a:effectDag>
                <a:latin typeface="Times New Roman" panose="02020603050405020304" pitchFamily="18" charset="0"/>
              </a:rPr>
              <a:t> </a:t>
            </a:r>
            <a:r>
              <a:rPr lang="ru-RU" altLang="ru-RU" sz="4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Психологическая защита</a:t>
            </a:r>
          </a:p>
        </p:txBody>
      </p:sp>
      <p:pic>
        <p:nvPicPr>
          <p:cNvPr id="2058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693863"/>
            <a:ext cx="2681288" cy="274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9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813" y="5770563"/>
            <a:ext cx="104457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8683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dirty="0" smtClean="0">
                <a:cs typeface="Arial" panose="020B0604020202020204" pitchFamily="34" charset="0"/>
              </a:rPr>
              <a:t>Механизмы психологической защиты. </a:t>
            </a:r>
            <a:br>
              <a:rPr lang="ru-RU" sz="2800" dirty="0" smtClean="0">
                <a:cs typeface="Arial" panose="020B0604020202020204" pitchFamily="34" charset="0"/>
              </a:rPr>
            </a:br>
            <a:r>
              <a:rPr lang="ru-RU" sz="2800" dirty="0" smtClean="0">
                <a:cs typeface="Arial" panose="020B0604020202020204" pitchFamily="34" charset="0"/>
              </a:rPr>
              <a:t>Стратегии психологической защиты</a:t>
            </a:r>
            <a:endParaRPr lang="ru-RU" sz="2800" dirty="0">
              <a:cs typeface="Arial" panose="020B0604020202020204" pitchFamily="34" charset="0"/>
            </a:endParaRPr>
          </a:p>
        </p:txBody>
      </p:sp>
      <p:pic>
        <p:nvPicPr>
          <p:cNvPr id="11267" name="Picture 2" descr="C:\Users\Алексей\Desktop\57ae41e3aa2f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268413"/>
            <a:ext cx="9144000" cy="55895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2303463" y="260350"/>
            <a:ext cx="5365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500"/>
              </a:spcBef>
              <a:buSzPct val="100000"/>
              <a:defRPr/>
            </a:pPr>
            <a:r>
              <a:rPr lang="ru-RU" altLang="ru-RU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Защитные механизмы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2627313" y="1412875"/>
            <a:ext cx="35290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pSp>
        <p:nvGrpSpPr>
          <p:cNvPr id="12292" name="Group 3"/>
          <p:cNvGrpSpPr>
            <a:grpSpLocks/>
          </p:cNvGrpSpPr>
          <p:nvPr/>
        </p:nvGrpSpPr>
        <p:grpSpPr bwMode="auto">
          <a:xfrm>
            <a:off x="431800" y="863600"/>
            <a:ext cx="7267575" cy="2651125"/>
            <a:chOff x="272" y="544"/>
            <a:chExt cx="4578" cy="1670"/>
          </a:xfrm>
        </p:grpSpPr>
        <p:grpSp>
          <p:nvGrpSpPr>
            <p:cNvPr id="12306" name="Group 4"/>
            <p:cNvGrpSpPr>
              <a:grpSpLocks/>
            </p:cNvGrpSpPr>
            <p:nvPr/>
          </p:nvGrpSpPr>
          <p:grpSpPr bwMode="auto">
            <a:xfrm>
              <a:off x="706" y="544"/>
              <a:ext cx="4144" cy="223"/>
              <a:chOff x="706" y="544"/>
              <a:chExt cx="4144" cy="223"/>
            </a:xfrm>
          </p:grpSpPr>
          <p:sp>
            <p:nvSpPr>
              <p:cNvPr id="12308" name="Line 5"/>
              <p:cNvSpPr>
                <a:spLocks noChangeShapeType="1"/>
              </p:cNvSpPr>
              <p:nvPr/>
            </p:nvSpPr>
            <p:spPr bwMode="auto">
              <a:xfrm flipH="1">
                <a:off x="705" y="545"/>
                <a:ext cx="4146" cy="0"/>
              </a:xfrm>
              <a:prstGeom prst="line">
                <a:avLst/>
              </a:prstGeom>
              <a:noFill/>
              <a:ln w="19080" cap="sq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09" name="Line 6"/>
              <p:cNvSpPr>
                <a:spLocks noChangeShapeType="1"/>
              </p:cNvSpPr>
              <p:nvPr/>
            </p:nvSpPr>
            <p:spPr bwMode="auto">
              <a:xfrm>
                <a:off x="4851" y="544"/>
                <a:ext cx="0" cy="222"/>
              </a:xfrm>
              <a:prstGeom prst="line">
                <a:avLst/>
              </a:prstGeom>
              <a:noFill/>
              <a:ln w="19080" cap="sq">
                <a:solidFill>
                  <a:srgbClr val="000099"/>
                </a:solidFill>
                <a:miter lim="800000"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10" name="Line 7"/>
              <p:cNvSpPr>
                <a:spLocks noChangeShapeType="1"/>
              </p:cNvSpPr>
              <p:nvPr/>
            </p:nvSpPr>
            <p:spPr bwMode="auto">
              <a:xfrm>
                <a:off x="3645" y="545"/>
                <a:ext cx="0" cy="222"/>
              </a:xfrm>
              <a:prstGeom prst="line">
                <a:avLst/>
              </a:prstGeom>
              <a:noFill/>
              <a:ln w="19080" cap="sq">
                <a:solidFill>
                  <a:srgbClr val="000099"/>
                </a:solidFill>
                <a:miter lim="800000"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11" name="Line 8"/>
              <p:cNvSpPr>
                <a:spLocks noChangeShapeType="1"/>
              </p:cNvSpPr>
              <p:nvPr/>
            </p:nvSpPr>
            <p:spPr bwMode="auto">
              <a:xfrm>
                <a:off x="2153" y="545"/>
                <a:ext cx="0" cy="222"/>
              </a:xfrm>
              <a:prstGeom prst="line">
                <a:avLst/>
              </a:prstGeom>
              <a:noFill/>
              <a:ln w="19080" cap="sq">
                <a:solidFill>
                  <a:srgbClr val="000099"/>
                </a:solidFill>
                <a:miter lim="800000"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12" name="Line 9"/>
              <p:cNvSpPr>
                <a:spLocks noChangeShapeType="1"/>
              </p:cNvSpPr>
              <p:nvPr/>
            </p:nvSpPr>
            <p:spPr bwMode="auto">
              <a:xfrm>
                <a:off x="708" y="545"/>
                <a:ext cx="0" cy="222"/>
              </a:xfrm>
              <a:prstGeom prst="line">
                <a:avLst/>
              </a:prstGeom>
              <a:noFill/>
              <a:ln w="19080" cap="sq">
                <a:solidFill>
                  <a:srgbClr val="000099"/>
                </a:solidFill>
                <a:miter lim="800000"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272" y="817"/>
              <a:ext cx="1250" cy="1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spcBef>
                  <a:spcPts val="1250"/>
                </a:spcBef>
                <a:buSzPct val="100000"/>
                <a:defRPr/>
              </a:pPr>
              <a:r>
                <a:rPr lang="ru-RU" altLang="ru-RU" sz="2300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Отсутствие переработки содержания </a:t>
              </a:r>
              <a:r>
                <a:rPr lang="ru-RU" altLang="ru-RU" sz="2300" b="1" dirty="0" err="1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психотравми-рующей</a:t>
              </a:r>
              <a:r>
                <a:rPr lang="ru-RU" altLang="ru-RU" sz="2300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 ситуации</a:t>
              </a:r>
            </a:p>
          </p:txBody>
        </p:sp>
      </p:grp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592388" y="1295400"/>
            <a:ext cx="2417762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50"/>
              </a:spcBef>
              <a:buSzPct val="100000"/>
              <a:defRPr/>
            </a:pPr>
            <a:r>
              <a:rPr lang="ru-RU" altLang="ru-RU" sz="22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Искажение значения содержания мыслей, чувств и поведения человека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010150" y="1350963"/>
            <a:ext cx="2393950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50"/>
              </a:spcBef>
              <a:buSzPct val="100000"/>
              <a:defRPr/>
            </a:pPr>
            <a:r>
              <a:rPr lang="ru-RU" altLang="ru-RU" sz="22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Разрядка отрицательного эмоционального напряжения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7404100" y="1295400"/>
            <a:ext cx="1524000" cy="110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250"/>
              </a:spcBef>
              <a:buSzPct val="100000"/>
              <a:defRPr/>
            </a:pPr>
            <a:r>
              <a:rPr lang="ru-RU" altLang="ru-RU" sz="22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Манипуля-тивного</a:t>
            </a:r>
            <a:r>
              <a:rPr lang="ru-RU" altLang="ru-RU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типа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824413" y="3644900"/>
            <a:ext cx="182245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50"/>
              </a:spcBef>
              <a:buSzPct val="100000"/>
              <a:defRPr/>
            </a:pPr>
            <a:r>
              <a:rPr lang="ru-RU" alt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Реализация в действии </a:t>
            </a:r>
            <a:r>
              <a:rPr lang="ru-RU" altLang="ru-RU" sz="2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Соматизация</a:t>
            </a:r>
            <a:r>
              <a:rPr lang="ru-RU" alt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тревоги  Сублимация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6840538" y="3644900"/>
            <a:ext cx="2411412" cy="110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50"/>
              </a:spcBef>
              <a:buSzPct val="100000"/>
              <a:defRPr/>
            </a:pPr>
            <a:r>
              <a:rPr lang="ru-RU" altLang="ru-RU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Регрессия Фантазирование  Уход в болезнь</a:t>
            </a:r>
          </a:p>
        </p:txBody>
      </p:sp>
      <p:grpSp>
        <p:nvGrpSpPr>
          <p:cNvPr id="12298" name="Group 16"/>
          <p:cNvGrpSpPr>
            <a:grpSpLocks/>
          </p:cNvGrpSpPr>
          <p:nvPr/>
        </p:nvGrpSpPr>
        <p:grpSpPr bwMode="auto">
          <a:xfrm>
            <a:off x="434975" y="3505200"/>
            <a:ext cx="1865313" cy="2044700"/>
            <a:chOff x="274" y="2208"/>
            <a:chExt cx="1175" cy="1288"/>
          </a:xfrm>
        </p:grpSpPr>
        <p:sp>
          <p:nvSpPr>
            <p:cNvPr id="14353" name="Text Box 17"/>
            <p:cNvSpPr txBox="1">
              <a:spLocks noChangeArrowheads="1"/>
            </p:cNvSpPr>
            <p:nvPr/>
          </p:nvSpPr>
          <p:spPr bwMode="auto">
            <a:xfrm>
              <a:off x="274" y="2382"/>
              <a:ext cx="1175" cy="1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spcBef>
                  <a:spcPts val="1250"/>
                </a:spcBef>
                <a:buSzPct val="100000"/>
                <a:defRPr/>
              </a:pPr>
              <a:r>
                <a:rPr lang="ru-RU" altLang="ru-RU" sz="2200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Вытеснение Перцептивная защита Подавление Отрицание</a:t>
              </a:r>
            </a:p>
          </p:txBody>
        </p:sp>
        <p:sp>
          <p:nvSpPr>
            <p:cNvPr id="12305" name="Line 18"/>
            <p:cNvSpPr>
              <a:spLocks noChangeShapeType="1"/>
            </p:cNvSpPr>
            <p:nvPr/>
          </p:nvSpPr>
          <p:spPr bwMode="auto">
            <a:xfrm>
              <a:off x="637" y="2208"/>
              <a:ext cx="0" cy="228"/>
            </a:xfrm>
            <a:prstGeom prst="line">
              <a:avLst/>
            </a:prstGeom>
            <a:noFill/>
            <a:ln w="19080" cap="sq">
              <a:solidFill>
                <a:srgbClr val="000099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8172450" y="2852738"/>
            <a:ext cx="1588" cy="863600"/>
          </a:xfrm>
          <a:prstGeom prst="line">
            <a:avLst/>
          </a:prstGeom>
          <a:noFill/>
          <a:ln w="19080" cap="sq">
            <a:solidFill>
              <a:srgbClr val="000099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6443663" y="2565400"/>
            <a:ext cx="1587" cy="1150938"/>
          </a:xfrm>
          <a:prstGeom prst="line">
            <a:avLst/>
          </a:prstGeom>
          <a:noFill/>
          <a:ln w="19080" cap="sq">
            <a:solidFill>
              <a:srgbClr val="000099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4357" name="Group 21"/>
          <p:cNvGrpSpPr>
            <a:grpSpLocks/>
          </p:cNvGrpSpPr>
          <p:nvPr/>
        </p:nvGrpSpPr>
        <p:grpSpPr bwMode="auto">
          <a:xfrm>
            <a:off x="2524125" y="3500438"/>
            <a:ext cx="2297113" cy="3286125"/>
            <a:chOff x="1590" y="2205"/>
            <a:chExt cx="1447" cy="2070"/>
          </a:xfrm>
        </p:grpSpPr>
        <p:sp>
          <p:nvSpPr>
            <p:cNvPr id="14358" name="Text Box 22"/>
            <p:cNvSpPr txBox="1">
              <a:spLocks noChangeArrowheads="1"/>
            </p:cNvSpPr>
            <p:nvPr/>
          </p:nvSpPr>
          <p:spPr bwMode="auto">
            <a:xfrm>
              <a:off x="1590" y="2296"/>
              <a:ext cx="1447" cy="1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spcBef>
                  <a:spcPts val="1250"/>
                </a:spcBef>
                <a:buSzPct val="100000"/>
                <a:defRPr/>
              </a:pPr>
              <a:r>
                <a:rPr lang="ru-RU" altLang="ru-RU" sz="2000" b="1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Рационализация Интеллектуализация      Реактивное    образование Девальвация     Смещение                Проекция       Идентификация с агрессором</a:t>
              </a:r>
            </a:p>
          </p:txBody>
        </p:sp>
        <p:sp>
          <p:nvSpPr>
            <p:cNvPr id="12303" name="Line 23"/>
            <p:cNvSpPr>
              <a:spLocks noChangeShapeType="1"/>
            </p:cNvSpPr>
            <p:nvPr/>
          </p:nvSpPr>
          <p:spPr bwMode="auto">
            <a:xfrm>
              <a:off x="2134" y="2205"/>
              <a:ext cx="0" cy="132"/>
            </a:xfrm>
            <a:prstGeom prst="line">
              <a:avLst/>
            </a:prstGeom>
            <a:noFill/>
            <a:ln w="19080" cap="sq">
              <a:solidFill>
                <a:srgbClr val="000099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4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1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5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8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2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3" y="274638"/>
            <a:ext cx="9101137" cy="1143000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  <a:defRPr/>
            </a:pPr>
            <a:r>
              <a:rPr lang="ru-RU" b="1" dirty="0" smtClean="0">
                <a:solidFill>
                  <a:srgbClr val="C00000"/>
                </a:solidFill>
              </a:rPr>
              <a:t>Способы </a:t>
            </a:r>
            <a:r>
              <a:rPr lang="ru-RU" b="1" dirty="0" err="1" smtClean="0">
                <a:solidFill>
                  <a:srgbClr val="C00000"/>
                </a:solidFill>
              </a:rPr>
              <a:t>совладания</a:t>
            </a:r>
            <a:r>
              <a:rPr lang="ru-RU" b="1" dirty="0" smtClean="0">
                <a:solidFill>
                  <a:srgbClr val="C00000"/>
                </a:solidFill>
              </a:rPr>
              <a:t> со стрессом 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(</a:t>
            </a:r>
            <a:r>
              <a:rPr lang="ru-RU" sz="3100" b="1" dirty="0" err="1" smtClean="0">
                <a:solidFill>
                  <a:srgbClr val="C00000"/>
                </a:solidFill>
              </a:rPr>
              <a:t>копинг</a:t>
            </a:r>
            <a:r>
              <a:rPr lang="ru-RU" sz="3100" b="1" dirty="0" smtClean="0">
                <a:solidFill>
                  <a:srgbClr val="C00000"/>
                </a:solidFill>
              </a:rPr>
              <a:t>-стратегии</a:t>
            </a:r>
            <a:r>
              <a:rPr lang="ru-RU" sz="2200" dirty="0" smtClean="0"/>
              <a:t>.  Англ.</a:t>
            </a:r>
            <a:r>
              <a:rPr lang="en-US" sz="2200" dirty="0" smtClean="0"/>
              <a:t>to cope-</a:t>
            </a:r>
            <a:r>
              <a:rPr lang="ru-RU" sz="2200" dirty="0" smtClean="0"/>
              <a:t>преодолеть, совладать </a:t>
            </a:r>
            <a:r>
              <a:rPr lang="ru-RU" sz="2200" b="1" dirty="0" smtClean="0"/>
              <a:t>)</a:t>
            </a:r>
            <a:endParaRPr lang="ru-RU" sz="2200" dirty="0"/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457200" y="1816100"/>
            <a:ext cx="8229600" cy="3197225"/>
          </a:xfrm>
        </p:spPr>
        <p:txBody>
          <a:bodyPr/>
          <a:lstStyle/>
          <a:p>
            <a:r>
              <a:rPr lang="ru-RU" altLang="ru-RU" sz="3000" b="1" smtClean="0">
                <a:solidFill>
                  <a:srgbClr val="C00000"/>
                </a:solidFill>
              </a:rPr>
              <a:t>Активные</a:t>
            </a:r>
            <a:r>
              <a:rPr lang="ru-RU" altLang="ru-RU" sz="3000" smtClean="0"/>
              <a:t> (конфронтация, поиск социальной поддержки, планирование, позитивное переосмысление)</a:t>
            </a:r>
          </a:p>
          <a:p>
            <a:r>
              <a:rPr lang="ru-RU" altLang="ru-RU" sz="3000" b="1" smtClean="0">
                <a:solidFill>
                  <a:srgbClr val="C00000"/>
                </a:solidFill>
              </a:rPr>
              <a:t>Пассивные </a:t>
            </a:r>
            <a:r>
              <a:rPr lang="ru-RU" altLang="ru-RU" sz="3000" smtClean="0"/>
              <a:t>(дистанцирование, принятие ответственности, избегание-уход от проблемы    </a:t>
            </a:r>
            <a:r>
              <a:rPr lang="ru-RU" altLang="ru-RU" sz="2400" smtClean="0"/>
              <a:t>(Ричард С. Лазарус)</a:t>
            </a:r>
          </a:p>
          <a:p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827088" y="4868863"/>
            <a:ext cx="8058150" cy="181610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Люди использующие активные стратегии преодоления, ориентирующиеся на результат,  имеют более высокое качество жизни, исход заболевания благоприятный.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5013325"/>
            <a:ext cx="669925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584325" y="188913"/>
            <a:ext cx="70913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500"/>
              </a:spcBef>
              <a:buSzPct val="100000"/>
              <a:defRPr/>
            </a:pPr>
            <a:r>
              <a:rPr lang="ru-RU" altLang="ru-RU" sz="32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Копинг</a:t>
            </a:r>
            <a:r>
              <a:rPr lang="ru-RU" altLang="ru-RU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-поведение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620713"/>
            <a:ext cx="9144000" cy="177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  <a:defRPr/>
            </a:pPr>
            <a:r>
              <a:rPr lang="ru-RU" altLang="ru-RU" sz="20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altLang="ru-RU" sz="2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altLang="ru-RU" sz="22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Это активные, преимущественно сознательные усилия личности, направленные на овладение трудной ситуацией или проблемой                                                                                                                      (Мерфи).</a:t>
            </a:r>
          </a:p>
          <a:p>
            <a:pPr eaLnBrk="1" hangingPunct="1">
              <a:buSzPct val="100000"/>
              <a:defRPr/>
            </a:pPr>
            <a:r>
              <a:rPr lang="ru-RU" altLang="ru-RU" sz="22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Это стратегии действия, предпринимаемые человеком в ситуации психологической угрозы (Лазарус).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168650" y="2347913"/>
            <a:ext cx="4032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50"/>
              </a:spcBef>
              <a:buSzPct val="100000"/>
              <a:defRPr/>
            </a:pPr>
            <a:r>
              <a:rPr lang="ru-RU" altLang="ru-RU" sz="24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Цели Копинг-поведения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87338" y="3024188"/>
            <a:ext cx="3240087" cy="381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50"/>
              </a:spcBef>
              <a:buSzPct val="100000"/>
              <a:defRPr/>
            </a:pPr>
            <a:r>
              <a:rPr lang="ru-RU" altLang="ru-RU" sz="2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 </a:t>
            </a:r>
            <a:r>
              <a:rPr lang="ru-RU" altLang="ru-RU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Приобретение психического равновесия, эффективного приспособления к жизни при проявлениях болезни и ее последствиях, оптимальная адаптация к требованиям лечения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600450" y="3176588"/>
            <a:ext cx="3024188" cy="310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50"/>
              </a:spcBef>
              <a:buSzPct val="100000"/>
              <a:defRPr/>
            </a:pPr>
            <a:r>
              <a:rPr lang="ru-RU" altLang="ru-RU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Развитие познавательного отношения и мотивации больного к лечению, его активное сотрудничество, </a:t>
            </a:r>
            <a:r>
              <a:rPr lang="ru-RU" altLang="ru-RU" sz="22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эмоц</a:t>
            </a:r>
            <a:r>
              <a:rPr lang="ru-RU" altLang="ru-RU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. устойчивость и терпеливость 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910388" y="3921125"/>
            <a:ext cx="187325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50"/>
              </a:spcBef>
              <a:buSzPct val="100000"/>
              <a:defRPr/>
            </a:pPr>
            <a:r>
              <a:rPr lang="ru-RU" altLang="ru-RU" sz="22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Сохранение прежнего статуса в семье и на работе, поддержание соц. контактов</a:t>
            </a:r>
          </a:p>
        </p:txBody>
      </p:sp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866775" y="2625725"/>
            <a:ext cx="1793875" cy="468313"/>
            <a:chOff x="546" y="1654"/>
            <a:chExt cx="1130" cy="295"/>
          </a:xfrm>
        </p:grpSpPr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546" y="1699"/>
              <a:ext cx="10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spcBef>
                  <a:spcPts val="1250"/>
                </a:spcBef>
                <a:buSzPct val="100000"/>
                <a:defRPr/>
              </a:pPr>
              <a:r>
                <a:rPr lang="ru-RU" altLang="ru-RU" sz="2000" b="1" u="sng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Пациент</a:t>
              </a:r>
            </a:p>
          </p:txBody>
        </p:sp>
        <p:sp>
          <p:nvSpPr>
            <p:cNvPr id="14352" name="Line 9"/>
            <p:cNvSpPr>
              <a:spLocks noChangeShapeType="1"/>
            </p:cNvSpPr>
            <p:nvPr/>
          </p:nvSpPr>
          <p:spPr bwMode="auto">
            <a:xfrm flipH="1">
              <a:off x="1310" y="1654"/>
              <a:ext cx="367" cy="132"/>
            </a:xfrm>
            <a:prstGeom prst="line">
              <a:avLst/>
            </a:prstGeom>
            <a:noFill/>
            <a:ln w="19080" cap="sq">
              <a:solidFill>
                <a:srgbClr val="000099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370" name="Group 10"/>
          <p:cNvGrpSpPr>
            <a:grpSpLocks/>
          </p:cNvGrpSpPr>
          <p:nvPr/>
        </p:nvGrpSpPr>
        <p:grpSpPr bwMode="auto">
          <a:xfrm>
            <a:off x="4319588" y="2705100"/>
            <a:ext cx="1074737" cy="468313"/>
            <a:chOff x="2721" y="1704"/>
            <a:chExt cx="677" cy="295"/>
          </a:xfrm>
        </p:grpSpPr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2721" y="1749"/>
              <a:ext cx="67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spcBef>
                  <a:spcPts val="1250"/>
                </a:spcBef>
                <a:buSzPct val="100000"/>
                <a:defRPr/>
              </a:pPr>
              <a:r>
                <a:rPr lang="ru-RU" altLang="ru-RU" sz="2000" b="1" u="sng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Врач</a:t>
              </a:r>
            </a:p>
          </p:txBody>
        </p:sp>
        <p:sp>
          <p:nvSpPr>
            <p:cNvPr id="14350" name="Line 12"/>
            <p:cNvSpPr>
              <a:spLocks noChangeShapeType="1"/>
            </p:cNvSpPr>
            <p:nvPr/>
          </p:nvSpPr>
          <p:spPr bwMode="auto">
            <a:xfrm>
              <a:off x="2948" y="1704"/>
              <a:ext cx="0" cy="87"/>
            </a:xfrm>
            <a:prstGeom prst="line">
              <a:avLst/>
            </a:prstGeom>
            <a:noFill/>
            <a:ln w="19080" cap="sq">
              <a:solidFill>
                <a:srgbClr val="000099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373" name="Group 13"/>
          <p:cNvGrpSpPr>
            <a:grpSpLocks/>
          </p:cNvGrpSpPr>
          <p:nvPr/>
        </p:nvGrpSpPr>
        <p:grpSpPr bwMode="auto">
          <a:xfrm>
            <a:off x="6735763" y="2663825"/>
            <a:ext cx="2405062" cy="1152525"/>
            <a:chOff x="4243" y="1678"/>
            <a:chExt cx="1515" cy="726"/>
          </a:xfrm>
        </p:grpSpPr>
        <p:sp>
          <p:nvSpPr>
            <p:cNvPr id="15374" name="Text Box 14"/>
            <p:cNvSpPr txBox="1">
              <a:spLocks noChangeArrowheads="1"/>
            </p:cNvSpPr>
            <p:nvPr/>
          </p:nvSpPr>
          <p:spPr bwMode="auto">
            <a:xfrm>
              <a:off x="4243" y="1770"/>
              <a:ext cx="1515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spcBef>
                  <a:spcPts val="1250"/>
                </a:spcBef>
                <a:buSzPct val="100000"/>
                <a:defRPr/>
              </a:pPr>
              <a:r>
                <a:rPr lang="ru-RU" altLang="ru-RU" sz="2000" b="1" u="sng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Лица ближайшего окружения пациента</a:t>
              </a:r>
            </a:p>
          </p:txBody>
        </p:sp>
        <p:sp>
          <p:nvSpPr>
            <p:cNvPr id="14348" name="Line 15"/>
            <p:cNvSpPr>
              <a:spLocks noChangeShapeType="1"/>
            </p:cNvSpPr>
            <p:nvPr/>
          </p:nvSpPr>
          <p:spPr bwMode="auto">
            <a:xfrm>
              <a:off x="4265" y="1678"/>
              <a:ext cx="314" cy="87"/>
            </a:xfrm>
            <a:prstGeom prst="line">
              <a:avLst/>
            </a:prstGeom>
            <a:noFill/>
            <a:ln w="19080" cap="sq">
              <a:solidFill>
                <a:srgbClr val="000099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3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5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" presetID="9" presetClass="entr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9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1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3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655763" y="188913"/>
            <a:ext cx="68040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500"/>
              </a:spcBef>
              <a:buSzPct val="100000"/>
              <a:defRPr/>
            </a:pPr>
            <a:r>
              <a:rPr lang="ru-RU" altLang="ru-RU" sz="32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Механизмы Копинг-поведения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60363" y="720725"/>
            <a:ext cx="2808287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50"/>
              </a:spcBef>
              <a:buSzPct val="100000"/>
              <a:defRPr/>
            </a:pPr>
            <a:r>
              <a:rPr lang="ru-RU" altLang="ru-RU" sz="2200" b="1" u="sng" smtClean="0">
                <a:solidFill>
                  <a:srgbClr val="C500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Когнитивная сфера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95250" y="1077913"/>
            <a:ext cx="3743325" cy="566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30200" indent="-127000"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0200" algn="l"/>
                <a:tab pos="777875" algn="l"/>
                <a:tab pos="1227138" algn="l"/>
                <a:tab pos="1676400" algn="l"/>
                <a:tab pos="2125663" algn="l"/>
                <a:tab pos="2574925" algn="l"/>
                <a:tab pos="3024188" algn="l"/>
                <a:tab pos="3473450" algn="l"/>
                <a:tab pos="3922713" algn="l"/>
                <a:tab pos="4371975" algn="l"/>
                <a:tab pos="4821238" algn="l"/>
                <a:tab pos="5270500" algn="l"/>
                <a:tab pos="5719763" algn="l"/>
                <a:tab pos="6169025" algn="l"/>
                <a:tab pos="6618288" algn="l"/>
                <a:tab pos="7067550" algn="l"/>
                <a:tab pos="7516813" algn="l"/>
                <a:tab pos="7966075" algn="l"/>
                <a:tab pos="8415338" algn="l"/>
                <a:tab pos="8864600" algn="l"/>
                <a:tab pos="93138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13"/>
              </a:spcBef>
              <a:buClr>
                <a:srgbClr val="000099"/>
              </a:buClr>
              <a:buSzPct val="83000"/>
              <a:buFont typeface="Times New Roman" panose="02020603050405020304" pitchFamily="18" charset="0"/>
              <a:buBlip>
                <a:blip r:embed="rId3"/>
              </a:buBlip>
              <a:defRPr/>
            </a:pPr>
            <a:r>
              <a:rPr lang="ru-RU" alt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Отвлечение или переключение мыслей на другие темы </a:t>
            </a:r>
          </a:p>
          <a:p>
            <a:pPr eaLnBrk="1" hangingPunct="1">
              <a:spcBef>
                <a:spcPts val="113"/>
              </a:spcBef>
              <a:buClr>
                <a:srgbClr val="000099"/>
              </a:buClr>
              <a:buSzPct val="83000"/>
              <a:buFont typeface="Times New Roman" panose="02020603050405020304" pitchFamily="18" charset="0"/>
              <a:buBlip>
                <a:blip r:embed="rId3"/>
              </a:buBlip>
              <a:defRPr/>
            </a:pPr>
            <a:r>
              <a:rPr lang="ru-RU" alt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Принятие болезни как чего-то неизбежного</a:t>
            </a:r>
          </a:p>
          <a:p>
            <a:pPr eaLnBrk="1" hangingPunct="1">
              <a:spcBef>
                <a:spcPts val="113"/>
              </a:spcBef>
              <a:buClr>
                <a:srgbClr val="000099"/>
              </a:buClr>
              <a:buSzPct val="83000"/>
              <a:buFont typeface="Times New Roman" panose="02020603050405020304" pitchFamily="18" charset="0"/>
              <a:buBlip>
                <a:blip r:embed="rId3"/>
              </a:buBlip>
              <a:defRPr/>
            </a:pPr>
            <a:r>
              <a:rPr lang="ru-RU" alt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Игнорирование болезни</a:t>
            </a:r>
          </a:p>
          <a:p>
            <a:pPr eaLnBrk="1" hangingPunct="1">
              <a:spcBef>
                <a:spcPts val="113"/>
              </a:spcBef>
              <a:buClr>
                <a:srgbClr val="000099"/>
              </a:buClr>
              <a:buSzPct val="83000"/>
              <a:buFont typeface="Times New Roman" panose="02020603050405020304" pitchFamily="18" charset="0"/>
              <a:buBlip>
                <a:blip r:embed="rId3"/>
              </a:buBlip>
              <a:defRPr/>
            </a:pPr>
            <a:r>
              <a:rPr lang="ru-RU" alt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Проблемный анализ болезни и ее последствий</a:t>
            </a:r>
          </a:p>
          <a:p>
            <a:pPr eaLnBrk="1" hangingPunct="1">
              <a:spcBef>
                <a:spcPts val="113"/>
              </a:spcBef>
              <a:buClr>
                <a:srgbClr val="000099"/>
              </a:buClr>
              <a:buSzPct val="83000"/>
              <a:buFont typeface="Times New Roman" panose="02020603050405020304" pitchFamily="18" charset="0"/>
              <a:buBlip>
                <a:blip r:embed="rId3"/>
              </a:buBlip>
              <a:defRPr/>
            </a:pPr>
            <a:r>
              <a:rPr lang="ru-RU" alt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Относительность в оценки болезни</a:t>
            </a:r>
          </a:p>
          <a:p>
            <a:pPr eaLnBrk="1" hangingPunct="1">
              <a:spcBef>
                <a:spcPts val="113"/>
              </a:spcBef>
              <a:buClr>
                <a:srgbClr val="000099"/>
              </a:buClr>
              <a:buSzPct val="83000"/>
              <a:buFont typeface="Times New Roman" panose="02020603050405020304" pitchFamily="18" charset="0"/>
              <a:buBlip>
                <a:blip r:embed="rId3"/>
              </a:buBlip>
              <a:defRPr/>
            </a:pPr>
            <a:r>
              <a:rPr lang="ru-RU" alt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Религиозность</a:t>
            </a:r>
          </a:p>
          <a:p>
            <a:pPr eaLnBrk="1" hangingPunct="1">
              <a:spcBef>
                <a:spcPts val="113"/>
              </a:spcBef>
              <a:buClr>
                <a:srgbClr val="000099"/>
              </a:buClr>
              <a:buSzPct val="83000"/>
              <a:buFont typeface="Times New Roman" panose="02020603050405020304" pitchFamily="18" charset="0"/>
              <a:buBlip>
                <a:blip r:embed="rId3"/>
              </a:buBlip>
              <a:defRPr/>
            </a:pPr>
            <a:r>
              <a:rPr lang="ru-RU" altLang="ru-RU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Придание значения и смысла болезни</a:t>
            </a:r>
            <a:r>
              <a:rPr lang="ru-RU" altLang="ru-RU" sz="22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600450" y="736600"/>
            <a:ext cx="2447925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250"/>
              </a:spcBef>
              <a:buSzPct val="100000"/>
              <a:defRPr/>
            </a:pPr>
            <a:r>
              <a:rPr lang="ru-RU" altLang="ru-RU" sz="2200" b="1" u="sng" smtClean="0">
                <a:solidFill>
                  <a:srgbClr val="C500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Эмоциональная сфера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743325" y="1554163"/>
            <a:ext cx="2808288" cy="336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400"/>
              </a:spcBef>
              <a:buClr>
                <a:srgbClr val="000099"/>
              </a:buClr>
              <a:buSzPct val="91000"/>
              <a:buFont typeface="Times New Roman" panose="02020603050405020304" pitchFamily="18" charset="0"/>
              <a:buBlip>
                <a:blip r:embed="rId3"/>
              </a:buBlip>
              <a:defRPr/>
            </a:pPr>
            <a:r>
              <a:rPr lang="ru-RU" altLang="ru-RU" sz="22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Протест</a:t>
            </a:r>
          </a:p>
          <a:p>
            <a:pPr eaLnBrk="1" hangingPunct="1">
              <a:spcBef>
                <a:spcPts val="400"/>
              </a:spcBef>
              <a:buClr>
                <a:srgbClr val="000099"/>
              </a:buClr>
              <a:buSzPct val="91000"/>
              <a:buFont typeface="Times New Roman" panose="02020603050405020304" pitchFamily="18" charset="0"/>
              <a:buBlip>
                <a:blip r:embed="rId3"/>
              </a:buBlip>
              <a:defRPr/>
            </a:pPr>
            <a:r>
              <a:rPr lang="ru-RU" altLang="ru-RU" sz="22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Эмоциональная разрядка</a:t>
            </a:r>
          </a:p>
          <a:p>
            <a:pPr eaLnBrk="1" hangingPunct="1">
              <a:spcBef>
                <a:spcPts val="400"/>
              </a:spcBef>
              <a:buClr>
                <a:srgbClr val="000099"/>
              </a:buClr>
              <a:buSzPct val="91000"/>
              <a:buFont typeface="Times New Roman" panose="02020603050405020304" pitchFamily="18" charset="0"/>
              <a:buBlip>
                <a:blip r:embed="rId3"/>
              </a:buBlip>
              <a:defRPr/>
            </a:pPr>
            <a:r>
              <a:rPr lang="ru-RU" altLang="ru-RU" sz="22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Оптимизм</a:t>
            </a:r>
          </a:p>
          <a:p>
            <a:pPr eaLnBrk="1" hangingPunct="1">
              <a:spcBef>
                <a:spcPts val="400"/>
              </a:spcBef>
              <a:buClr>
                <a:srgbClr val="000099"/>
              </a:buClr>
              <a:buSzPct val="91000"/>
              <a:buFont typeface="Times New Roman" panose="02020603050405020304" pitchFamily="18" charset="0"/>
              <a:buBlip>
                <a:blip r:embed="rId3"/>
              </a:buBlip>
              <a:defRPr/>
            </a:pPr>
            <a:r>
              <a:rPr lang="ru-RU" altLang="ru-RU" sz="22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Самообвинение</a:t>
            </a:r>
          </a:p>
          <a:p>
            <a:pPr eaLnBrk="1" hangingPunct="1">
              <a:spcBef>
                <a:spcPts val="400"/>
              </a:spcBef>
              <a:buClr>
                <a:srgbClr val="000099"/>
              </a:buClr>
              <a:buSzPct val="91000"/>
              <a:buFont typeface="Times New Roman" panose="02020603050405020304" pitchFamily="18" charset="0"/>
              <a:buBlip>
                <a:blip r:embed="rId3"/>
              </a:buBlip>
              <a:defRPr/>
            </a:pPr>
            <a:r>
              <a:rPr lang="ru-RU" altLang="ru-RU" sz="22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Переживание злости</a:t>
            </a:r>
          </a:p>
          <a:p>
            <a:pPr eaLnBrk="1" hangingPunct="1">
              <a:spcBef>
                <a:spcPts val="400"/>
              </a:spcBef>
              <a:buClr>
                <a:srgbClr val="000099"/>
              </a:buClr>
              <a:buSzPct val="91000"/>
              <a:buFont typeface="Times New Roman" panose="02020603050405020304" pitchFamily="18" charset="0"/>
              <a:buBlip>
                <a:blip r:embed="rId3"/>
              </a:buBlip>
              <a:defRPr/>
            </a:pPr>
            <a:r>
              <a:rPr lang="ru-RU" altLang="ru-RU" sz="22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Сохранение самообладания</a:t>
            </a:r>
          </a:p>
        </p:txBody>
      </p:sp>
      <p:grpSp>
        <p:nvGrpSpPr>
          <p:cNvPr id="15367" name="Group 6"/>
          <p:cNvGrpSpPr>
            <a:grpSpLocks/>
          </p:cNvGrpSpPr>
          <p:nvPr/>
        </p:nvGrpSpPr>
        <p:grpSpPr bwMode="auto">
          <a:xfrm>
            <a:off x="5835650" y="863600"/>
            <a:ext cx="3449638" cy="5089525"/>
            <a:chOff x="3676" y="544"/>
            <a:chExt cx="2173" cy="3206"/>
          </a:xfrm>
        </p:grpSpPr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3676" y="544"/>
              <a:ext cx="217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250"/>
                </a:spcBef>
                <a:buSzPct val="100000"/>
                <a:defRPr/>
              </a:pPr>
              <a:r>
                <a:rPr lang="ru-RU" altLang="ru-RU" sz="2200" b="1" u="sng" smtClean="0">
                  <a:solidFill>
                    <a:srgbClr val="C5000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Поведенческая сфера</a:t>
              </a:r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4006" y="998"/>
              <a:ext cx="1843" cy="27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spcBef>
                  <a:spcPts val="400"/>
                </a:spcBef>
                <a:buClr>
                  <a:srgbClr val="000099"/>
                </a:buClr>
                <a:buSzPct val="91000"/>
                <a:buFont typeface="Times New Roman" panose="02020603050405020304" pitchFamily="18" charset="0"/>
                <a:buBlip>
                  <a:blip r:embed="rId3"/>
                </a:buBlip>
                <a:defRPr/>
              </a:pPr>
              <a:r>
                <a:rPr lang="ru-RU" altLang="ru-RU" sz="2200" b="1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Отвлечение, уход в работу</a:t>
              </a:r>
            </a:p>
            <a:p>
              <a:pPr eaLnBrk="1" hangingPunct="1">
                <a:spcBef>
                  <a:spcPts val="400"/>
                </a:spcBef>
                <a:buClr>
                  <a:srgbClr val="000099"/>
                </a:buClr>
                <a:buSzPct val="91000"/>
                <a:buFont typeface="Times New Roman" panose="02020603050405020304" pitchFamily="18" charset="0"/>
                <a:buBlip>
                  <a:blip r:embed="rId3"/>
                </a:buBlip>
                <a:defRPr/>
              </a:pPr>
              <a:r>
                <a:rPr lang="ru-RU" altLang="ru-RU" sz="2200" b="1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Альтруизм</a:t>
              </a:r>
            </a:p>
            <a:p>
              <a:pPr eaLnBrk="1" hangingPunct="1">
                <a:spcBef>
                  <a:spcPts val="400"/>
                </a:spcBef>
                <a:buClr>
                  <a:srgbClr val="000099"/>
                </a:buClr>
                <a:buSzPct val="91000"/>
                <a:buFont typeface="Times New Roman" panose="02020603050405020304" pitchFamily="18" charset="0"/>
                <a:buBlip>
                  <a:blip r:embed="rId3"/>
                </a:buBlip>
                <a:defRPr/>
              </a:pPr>
              <a:r>
                <a:rPr lang="ru-RU" altLang="ru-RU" sz="2200" b="1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Компенсация удовлетворение каких-то собственных желаний</a:t>
              </a:r>
            </a:p>
            <a:p>
              <a:pPr eaLnBrk="1" hangingPunct="1">
                <a:spcBef>
                  <a:spcPts val="400"/>
                </a:spcBef>
                <a:buClr>
                  <a:srgbClr val="000099"/>
                </a:buClr>
                <a:buSzPct val="91000"/>
                <a:buFont typeface="Times New Roman" panose="02020603050405020304" pitchFamily="18" charset="0"/>
                <a:buBlip>
                  <a:blip r:embed="rId3"/>
                </a:buBlip>
                <a:defRPr/>
              </a:pPr>
              <a:r>
                <a:rPr lang="ru-RU" altLang="ru-RU" sz="2200" b="1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Уединение</a:t>
              </a:r>
            </a:p>
            <a:p>
              <a:pPr eaLnBrk="1" hangingPunct="1">
                <a:spcBef>
                  <a:spcPts val="400"/>
                </a:spcBef>
                <a:buClr>
                  <a:srgbClr val="000099"/>
                </a:buClr>
                <a:buSzPct val="91000"/>
                <a:buFont typeface="Times New Roman" panose="02020603050405020304" pitchFamily="18" charset="0"/>
                <a:buBlip>
                  <a:blip r:embed="rId3"/>
                </a:buBlip>
                <a:defRPr/>
              </a:pPr>
              <a:r>
                <a:rPr lang="ru-RU" altLang="ru-RU" sz="2200" b="1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Активное сотрудничество</a:t>
              </a:r>
            </a:p>
            <a:p>
              <a:pPr eaLnBrk="1" hangingPunct="1">
                <a:spcBef>
                  <a:spcPts val="400"/>
                </a:spcBef>
                <a:buClr>
                  <a:srgbClr val="000099"/>
                </a:buClr>
                <a:buSzPct val="91000"/>
                <a:buFont typeface="Times New Roman" panose="02020603050405020304" pitchFamily="18" charset="0"/>
                <a:buBlip>
                  <a:blip r:embed="rId3"/>
                </a:buBlip>
                <a:defRPr/>
              </a:pPr>
              <a:r>
                <a:rPr lang="ru-RU" altLang="ru-RU" sz="2200" b="1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Поиск поддержк</a:t>
              </a:r>
              <a:r>
                <a:rPr lang="ru-RU" altLang="ru-RU" sz="2000" b="1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и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575" y="1016000"/>
            <a:ext cx="5545138" cy="45688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ru-RU" u="sng" dirty="0"/>
              <a:t>Знание и учет механизмов психологической защиты и </a:t>
            </a:r>
            <a:r>
              <a:rPr lang="ru-RU" u="sng" dirty="0" err="1"/>
              <a:t>совладания</a:t>
            </a:r>
            <a:r>
              <a:rPr lang="ru-RU" u="sng" dirty="0"/>
              <a:t> необходимы </a:t>
            </a:r>
            <a:r>
              <a:rPr lang="ru-RU" dirty="0"/>
              <a:t>при проведении </a:t>
            </a:r>
            <a:r>
              <a:rPr lang="ru-RU" dirty="0" err="1"/>
              <a:t>патогенетически</a:t>
            </a:r>
            <a:r>
              <a:rPr lang="ru-RU" dirty="0"/>
              <a:t> обоснованных психотерапевтических мероприятий с целью </a:t>
            </a:r>
            <a:r>
              <a:rPr lang="ru-RU" u="sng" dirty="0"/>
              <a:t>повышения эффективности терапии и реабилитации</a:t>
            </a:r>
          </a:p>
        </p:txBody>
      </p:sp>
      <p:pic>
        <p:nvPicPr>
          <p:cNvPr id="16387" name="Picture 2" descr="https://opttab.ru/blog/wp-content/uploads/2019/06/vred-zdorovju-sildenafil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1557338"/>
            <a:ext cx="3068637" cy="348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5" y="188913"/>
            <a:ext cx="8223250" cy="1136650"/>
          </a:xfrm>
        </p:spPr>
        <p:txBody>
          <a:bodyPr>
            <a:normAutofit fontScale="90000"/>
          </a:bodyPr>
          <a:lstStyle/>
          <a:p>
            <a:pPr>
              <a:lnSpc>
                <a:spcPts val="2900"/>
              </a:lnSpc>
              <a:defRPr/>
            </a:pPr>
            <a:r>
              <a:rPr lang="ru-RU" sz="3200" b="1" dirty="0">
                <a:solidFill>
                  <a:srgbClr val="C00000"/>
                </a:solidFill>
              </a:rPr>
              <a:t>Эмоционально-обусловленные источники психосоматических расстройств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425450" y="1309688"/>
            <a:ext cx="8718550" cy="5400675"/>
          </a:xfrm>
        </p:spPr>
        <p:txBody>
          <a:bodyPr/>
          <a:lstStyle/>
          <a:p>
            <a:pPr marL="177800" indent="-177800">
              <a:lnSpc>
                <a:spcPts val="2300"/>
              </a:lnSpc>
            </a:pPr>
            <a:r>
              <a:rPr lang="ru-RU" altLang="ru-RU" sz="2800" smtClean="0"/>
              <a:t>I</a:t>
            </a:r>
            <a:r>
              <a:rPr lang="ru-RU" altLang="ru-RU" sz="2600" smtClean="0"/>
              <a:t>. </a:t>
            </a:r>
            <a:r>
              <a:rPr lang="ru-RU" altLang="ru-RU" sz="2600" b="1" smtClean="0"/>
              <a:t>Внутренний конфликт </a:t>
            </a:r>
            <a:r>
              <a:rPr lang="ru-RU" altLang="ru-RU" sz="2600" smtClean="0"/>
              <a:t>частей личности, сознательного и бессознательного в человеке.</a:t>
            </a:r>
          </a:p>
          <a:p>
            <a:pPr marL="177800" indent="-177800">
              <a:lnSpc>
                <a:spcPts val="2300"/>
              </a:lnSpc>
            </a:pPr>
            <a:r>
              <a:rPr lang="ru-RU" altLang="ru-RU" sz="2600" smtClean="0"/>
              <a:t>II. </a:t>
            </a:r>
            <a:r>
              <a:rPr lang="ru-RU" altLang="ru-RU" sz="2600" b="1" smtClean="0"/>
              <a:t>Мотивация по типу условной выгоды</a:t>
            </a:r>
            <a:r>
              <a:rPr lang="ru-RU" altLang="ru-RU" sz="2600" smtClean="0"/>
              <a:t>, когда симптом несет условную выгоду для пациента. </a:t>
            </a:r>
          </a:p>
          <a:p>
            <a:pPr marL="177800" indent="-177800">
              <a:lnSpc>
                <a:spcPts val="2300"/>
              </a:lnSpc>
            </a:pPr>
            <a:r>
              <a:rPr lang="ru-RU" altLang="ru-RU" sz="2600" smtClean="0"/>
              <a:t>III. </a:t>
            </a:r>
            <a:r>
              <a:rPr lang="ru-RU" altLang="ru-RU" sz="2600" b="1" smtClean="0"/>
              <a:t>Эффект внушения </a:t>
            </a:r>
            <a:r>
              <a:rPr lang="ru-RU" altLang="ru-RU" sz="2600" smtClean="0"/>
              <a:t>(другим лицом). </a:t>
            </a:r>
          </a:p>
          <a:p>
            <a:pPr marL="177800" indent="-177800">
              <a:lnSpc>
                <a:spcPts val="2300"/>
              </a:lnSpc>
            </a:pPr>
            <a:r>
              <a:rPr lang="ru-RU" altLang="ru-RU" sz="2600" smtClean="0"/>
              <a:t>IV. «</a:t>
            </a:r>
            <a:r>
              <a:rPr lang="ru-RU" altLang="ru-RU" sz="2600" b="1" smtClean="0"/>
              <a:t>Элементы органической речи</a:t>
            </a:r>
            <a:r>
              <a:rPr lang="ru-RU" altLang="ru-RU" sz="2600" smtClean="0"/>
              <a:t>». Болезнь может быть физическим воплощением фразы «у меня сердце за него болит» могут превратиться в реальные симптомы. </a:t>
            </a:r>
          </a:p>
          <a:p>
            <a:pPr marL="177800" indent="-177800">
              <a:lnSpc>
                <a:spcPts val="2300"/>
              </a:lnSpc>
            </a:pPr>
            <a:r>
              <a:rPr lang="ru-RU" altLang="ru-RU" sz="2600" smtClean="0"/>
              <a:t>V. </a:t>
            </a:r>
            <a:r>
              <a:rPr lang="ru-RU" altLang="ru-RU" sz="2600" b="1" smtClean="0"/>
              <a:t>Идентификация</a:t>
            </a:r>
            <a:r>
              <a:rPr lang="ru-RU" altLang="ru-RU" sz="2600" smtClean="0"/>
              <a:t>, попытка быть похожим на кого-то. </a:t>
            </a:r>
          </a:p>
          <a:p>
            <a:pPr marL="177800" indent="-177800">
              <a:lnSpc>
                <a:spcPts val="2300"/>
              </a:lnSpc>
            </a:pPr>
            <a:r>
              <a:rPr lang="ru-RU" altLang="ru-RU" sz="2600" smtClean="0"/>
              <a:t>VI. </a:t>
            </a:r>
            <a:r>
              <a:rPr lang="ru-RU" altLang="ru-RU" sz="2600" b="1" smtClean="0"/>
              <a:t>Самонаказание</a:t>
            </a:r>
            <a:r>
              <a:rPr lang="ru-RU" altLang="ru-RU" sz="2600" smtClean="0"/>
              <a:t> — очень распространенная причина многих травм и соматических нарушений. </a:t>
            </a:r>
          </a:p>
          <a:p>
            <a:pPr marL="177800" indent="-177800">
              <a:lnSpc>
                <a:spcPts val="2300"/>
              </a:lnSpc>
            </a:pPr>
            <a:r>
              <a:rPr lang="ru-RU" altLang="ru-RU" sz="2600" smtClean="0"/>
              <a:t>VII. </a:t>
            </a:r>
            <a:r>
              <a:rPr lang="ru-RU" altLang="ru-RU" sz="2600" b="1" smtClean="0"/>
              <a:t>Травматический опыт</a:t>
            </a:r>
            <a:r>
              <a:rPr lang="ru-RU" altLang="ru-RU" sz="2600" smtClean="0"/>
              <a:t>. Как правило, это психические травмы раннего периода детства.</a:t>
            </a:r>
          </a:p>
          <a:p>
            <a:pPr marL="177800" indent="-177800">
              <a:lnSpc>
                <a:spcPts val="2300"/>
              </a:lnSpc>
            </a:pPr>
            <a:r>
              <a:rPr lang="ru-RU" altLang="ru-RU" smtClean="0">
                <a:solidFill>
                  <a:srgbClr val="C00000"/>
                </a:solidFill>
              </a:rPr>
              <a:t>VIII. </a:t>
            </a:r>
            <a:r>
              <a:rPr lang="ru-RU" altLang="ru-RU" b="1" smtClean="0">
                <a:solidFill>
                  <a:srgbClr val="C00000"/>
                </a:solidFill>
              </a:rPr>
              <a:t>Алекситимия. </a:t>
            </a:r>
            <a:endParaRPr lang="ru-RU" altLang="ru-RU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lnSpc>
                <a:spcPts val="3000"/>
              </a:lnSpc>
              <a:defRPr/>
            </a:pPr>
            <a:r>
              <a:rPr lang="ru-RU" sz="4000" dirty="0" smtClean="0"/>
              <a:t>АЛЕКСИТИМИЯ</a:t>
            </a:r>
            <a:r>
              <a:rPr lang="ru-RU" sz="3100" dirty="0"/>
              <a:t>— сниженная способность в вербализации эмоциональных состояний.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defRPr/>
            </a:pPr>
            <a:r>
              <a:rPr lang="ru-RU" b="1" dirty="0" err="1" smtClean="0">
                <a:solidFill>
                  <a:srgbClr val="C00000"/>
                </a:solidFill>
              </a:rPr>
              <a:t>Алекситимия</a:t>
            </a:r>
            <a:r>
              <a:rPr lang="ru-RU" b="1" dirty="0" smtClean="0"/>
              <a:t> </a:t>
            </a:r>
            <a:r>
              <a:rPr lang="ru-RU" dirty="0" smtClean="0"/>
              <a:t>характеризуется: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dirty="0"/>
              <a:t>трудностью в определении и описании собственных эмоциональных состояний, </a:t>
            </a:r>
            <a:r>
              <a:rPr lang="ru-RU" dirty="0" smtClean="0"/>
              <a:t>переживаний и понимания эмоций других людей;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затруднениями </a:t>
            </a:r>
            <a:r>
              <a:rPr lang="ru-RU" dirty="0"/>
              <a:t>в проведении различий между чувствами и телесными ощущениями; </a:t>
            </a:r>
            <a:endParaRPr lang="ru-RU" dirty="0" smtClean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снижением </a:t>
            </a:r>
            <a:r>
              <a:rPr lang="ru-RU" dirty="0"/>
              <a:t>способности к символизации; </a:t>
            </a:r>
            <a:endParaRPr lang="ru-RU" dirty="0" smtClean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dirty="0" err="1" smtClean="0"/>
              <a:t>фокусированности</a:t>
            </a:r>
            <a:r>
              <a:rPr lang="ru-RU" dirty="0" smtClean="0"/>
              <a:t> </a:t>
            </a:r>
            <a:r>
              <a:rPr lang="ru-RU" dirty="0"/>
              <a:t>личности в большей мере на внешних событиях, чем на внутренних переживаниях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3250" cy="823608"/>
          </a:xfrm>
        </p:spPr>
        <p:txBody>
          <a:bodyPr/>
          <a:lstStyle/>
          <a:p>
            <a:r>
              <a:rPr lang="ru-RU" sz="3600" dirty="0"/>
              <a:t>СИТУАЦИОННЫЕ ЗАДАЧИ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3626900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/>
              <a:t>1.  </a:t>
            </a:r>
            <a:r>
              <a:rPr lang="ru-RU" sz="2800" dirty="0"/>
              <a:t>Девочка Света родилась от нежелательной беременности. После рождения Светы мать испытывает чувство постоянной тревоги. Девочка часто болеет. Мать проявляет по отношению к ребенку повышенную заботу, «таскает» девочку по врачам. Все время боится, что с ребенком что-нибудь случится. Не отпускает девочку ни на шаг.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5301208"/>
            <a:ext cx="8363272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Вытеснение </a:t>
            </a:r>
            <a:r>
              <a:rPr lang="ru-RU" sz="3200" dirty="0">
                <a:solidFill>
                  <a:srgbClr val="C00000"/>
                </a:solidFill>
              </a:rPr>
              <a:t>— вытесняется чувство вины по отношению к нежелательному ребенку;</a:t>
            </a:r>
          </a:p>
        </p:txBody>
      </p:sp>
    </p:spTree>
    <p:extLst>
      <p:ext uri="{BB962C8B-B14F-4D97-AF65-F5344CB8AC3E}">
        <p14:creationId xmlns:p14="http://schemas.microsoft.com/office/powerpoint/2010/main" val="289796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385" y="105612"/>
            <a:ext cx="8223250" cy="947124"/>
          </a:xfrm>
        </p:spPr>
        <p:txBody>
          <a:bodyPr/>
          <a:lstStyle/>
          <a:p>
            <a:r>
              <a:rPr lang="ru-RU" sz="3600" dirty="0"/>
              <a:t>СИТУАЦИОННЫЕ ЗАДАЧИ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9025" y="1052736"/>
            <a:ext cx="8507288" cy="3888432"/>
          </a:xfrm>
          <a:solidFill>
            <a:schemeClr val="bg1"/>
          </a:solidFill>
        </p:spPr>
        <p:txBody>
          <a:bodyPr/>
          <a:lstStyle/>
          <a:p>
            <a:pPr>
              <a:lnSpc>
                <a:spcPts val="2800"/>
              </a:lnSpc>
              <a:spcBef>
                <a:spcPts val="0"/>
              </a:spcBef>
            </a:pPr>
            <a:r>
              <a:rPr lang="ru-RU" dirty="0" smtClean="0"/>
              <a:t>2. </a:t>
            </a:r>
            <a:r>
              <a:rPr lang="ru-RU" sz="2800" dirty="0"/>
              <a:t>Женщина, 51 год, замужем 27 лет, 2 детей, образование - высшее. 5 месяцев назад был приобретен абонемент в фитнесс-центр с целью коррекции фигуры. За это время было всего 3 посещения. Задан вопрос: почему так? Эмоционально выраженный ответ: "У меня на все не хватает времени! А вы не помогаете! И вообще, я и так себе на даче фитнесс устраиваю!" Действие каких защитных механизмов можно предположить в этой ситуации?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3041" y="5157192"/>
            <a:ext cx="8363272" cy="14003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400"/>
              </a:lnSpc>
            </a:pPr>
            <a:r>
              <a:rPr lang="ru-RU" sz="3200" b="1" dirty="0">
                <a:solidFill>
                  <a:srgbClr val="C00000"/>
                </a:solidFill>
              </a:rPr>
              <a:t>Рационализация </a:t>
            </a:r>
            <a:r>
              <a:rPr lang="ru-RU" sz="3200" dirty="0">
                <a:solidFill>
                  <a:srgbClr val="C00000"/>
                </a:solidFill>
              </a:rPr>
              <a:t>(причина - нехватка времени) и проекция (вы мне не помогаете, но не Я себе не помогаю</a:t>
            </a:r>
            <a:r>
              <a:rPr lang="ru-RU" sz="3200" dirty="0" smtClean="0">
                <a:solidFill>
                  <a:srgbClr val="C00000"/>
                </a:solidFill>
              </a:rPr>
              <a:t>)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78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1"/>
          <p:cNvGraphicFramePr>
            <a:graphicFrameLocks noChangeAspect="1"/>
          </p:cNvGraphicFramePr>
          <p:nvPr/>
        </p:nvGraphicFramePr>
        <p:xfrm>
          <a:off x="0" y="0"/>
          <a:ext cx="219551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r:id="rId4" imgW="1495634" imgH="2771429" progId="">
                  <p:embed/>
                </p:oleObj>
              </mc:Choice>
              <mc:Fallback>
                <p:oleObj r:id="rId4" imgW="1495634" imgH="2771429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95513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700338" y="765175"/>
            <a:ext cx="5975350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2250"/>
              </a:spcBef>
              <a:buSzPct val="100000"/>
              <a:defRPr/>
            </a:pPr>
            <a:r>
              <a:rPr lang="ru-RU" altLang="ru-RU" sz="4000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4000" b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Стресс</a:t>
            </a:r>
            <a:r>
              <a:rPr lang="ru-RU" altLang="ru-RU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– это термин, используемый для обозначения обширного круга состояний человека, возникающих в ответ на разнообразные экстремальные воздействия (стрессоры)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385" y="105612"/>
            <a:ext cx="8223250" cy="659092"/>
          </a:xfrm>
        </p:spPr>
        <p:txBody>
          <a:bodyPr/>
          <a:lstStyle/>
          <a:p>
            <a:r>
              <a:rPr lang="ru-RU" sz="3200" dirty="0"/>
              <a:t>СИТУАЦИОННЫЕ ЗАДАЧИ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7050" y="786926"/>
            <a:ext cx="8786801" cy="5805264"/>
          </a:xfrm>
          <a:solidFill>
            <a:schemeClr val="bg1"/>
          </a:solidFill>
        </p:spPr>
        <p:txBody>
          <a:bodyPr/>
          <a:lstStyle/>
          <a:p>
            <a:pPr>
              <a:lnSpc>
                <a:spcPts val="2800"/>
              </a:lnSpc>
              <a:spcBef>
                <a:spcPts val="0"/>
              </a:spcBef>
            </a:pPr>
            <a:r>
              <a:rPr lang="ru-RU" dirty="0"/>
              <a:t>3</a:t>
            </a:r>
            <a:r>
              <a:rPr lang="ru-RU" sz="2800" dirty="0" smtClean="0"/>
              <a:t>.  </a:t>
            </a:r>
            <a:r>
              <a:rPr lang="ru-RU" sz="2800" dirty="0"/>
              <a:t>Трехлетняя девочка, играя, разбивает чашку, которой все в доме дорожат. Она сильно переживает. Когда появляются родители, девочка «превращается» в кролика и говорит, что она – заблудившийся кролик, она скребется в дверь и тихим, заячьим голоском просит: «Пустите меня, я – маленький заблудившийся кролик. Я голодный, я бедный, я у вас буду жить, я не буду (и дальше девочка перечисляет все, что она сделала за день) разбивать чашку, как делает это плохая девочка (и называет свое имя), я не буду рисовать на шкафу фломастером...» И этот заблудившийся кролик функционирует один-два часа, а к тому времени, когда проблема разбитой чашки уже исчерпана, превращается опять в озорную девочку.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4516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Практикум</a:t>
            </a:r>
            <a:r>
              <a:rPr lang="ru-RU" altLang="ru-RU" sz="4000" b="1" dirty="0" smtClean="0"/>
              <a:t/>
            </a:r>
            <a:br>
              <a:rPr lang="ru-RU" altLang="ru-RU" sz="4000" b="1" dirty="0" smtClean="0"/>
            </a:br>
            <a:r>
              <a:rPr lang="ru-RU" altLang="ru-RU" sz="3200" b="1" dirty="0" smtClean="0"/>
              <a:t>Индивидуально определить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/>
              <a:t>1. Методика для психологической диагностики способов </a:t>
            </a:r>
            <a:r>
              <a:rPr lang="ru-RU" b="1" dirty="0" err="1" smtClean="0"/>
              <a:t>совладания</a:t>
            </a:r>
            <a:r>
              <a:rPr lang="ru-RU" b="1" dirty="0" smtClean="0"/>
              <a:t> со стрессовыми и проблемными для личности ситуациями (ССП)</a:t>
            </a:r>
          </a:p>
          <a:p>
            <a:pPr>
              <a:defRPr/>
            </a:pPr>
            <a:endParaRPr lang="ru-RU" sz="1050" b="1" dirty="0" smtClean="0"/>
          </a:p>
          <a:p>
            <a:pPr>
              <a:defRPr/>
            </a:pPr>
            <a:r>
              <a:rPr lang="ru-RU" b="1" dirty="0" smtClean="0"/>
              <a:t>2. </a:t>
            </a:r>
            <a:r>
              <a:rPr lang="ru-RU" b="1" dirty="0" err="1" smtClean="0"/>
              <a:t>Торонтская</a:t>
            </a:r>
            <a:r>
              <a:rPr lang="ru-RU" b="1" dirty="0" smtClean="0"/>
              <a:t> </a:t>
            </a:r>
            <a:r>
              <a:rPr lang="ru-RU" b="1" dirty="0" err="1" smtClean="0"/>
              <a:t>Алекситимическая</a:t>
            </a:r>
            <a:r>
              <a:rPr lang="ru-RU" b="1" dirty="0" smtClean="0"/>
              <a:t> Шкала</a:t>
            </a:r>
            <a:r>
              <a:rPr lang="ru-RU" dirty="0" smtClean="0"/>
              <a:t> (TAS-26)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971550" y="2636838"/>
            <a:ext cx="7704138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3375"/>
              </a:spcBef>
              <a:buSzPct val="100000"/>
            </a:pPr>
            <a:r>
              <a:rPr lang="ru-RU" altLang="ru-RU" sz="4000">
                <a:solidFill>
                  <a:srgbClr val="000000"/>
                </a:solidFill>
              </a:rPr>
              <a:t> </a:t>
            </a:r>
            <a:r>
              <a:rPr lang="ru-RU" altLang="ru-RU" sz="5400" b="1">
                <a:solidFill>
                  <a:srgbClr val="FFFFFF"/>
                </a:solidFill>
                <a:latin typeface="Times New Roman" panose="02020603050405020304" pitchFamily="18" charset="0"/>
              </a:rPr>
              <a:t>Спасибо за внимание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"/>
          <p:cNvGraphicFramePr>
            <a:graphicFrameLocks noChangeAspect="1"/>
          </p:cNvGraphicFramePr>
          <p:nvPr/>
        </p:nvGraphicFramePr>
        <p:xfrm>
          <a:off x="0" y="0"/>
          <a:ext cx="219551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r:id="rId4" imgW="1495634" imgH="2771429" progId="">
                  <p:embed/>
                </p:oleObj>
              </mc:Choice>
              <mc:Fallback>
                <p:oleObj r:id="rId4" imgW="1495634" imgH="2771429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95513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59113" y="115888"/>
            <a:ext cx="5616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2000"/>
              </a:spcBef>
              <a:buSzPct val="100000"/>
              <a:defRPr/>
            </a:pPr>
            <a:r>
              <a:rPr lang="ru-RU" altLang="ru-RU" sz="32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Механизм стресс-реакции</a:t>
            </a:r>
          </a:p>
        </p:txBody>
      </p:sp>
      <p:grpSp>
        <p:nvGrpSpPr>
          <p:cNvPr id="4100" name="Group 3"/>
          <p:cNvGrpSpPr>
            <a:grpSpLocks/>
          </p:cNvGrpSpPr>
          <p:nvPr/>
        </p:nvGrpSpPr>
        <p:grpSpPr bwMode="auto">
          <a:xfrm>
            <a:off x="2989263" y="2062163"/>
            <a:ext cx="1144587" cy="3795712"/>
            <a:chOff x="1883" y="1299"/>
            <a:chExt cx="721" cy="2391"/>
          </a:xfrm>
        </p:grpSpPr>
        <p:sp>
          <p:nvSpPr>
            <p:cNvPr id="4120" name="AutoShape 4"/>
            <p:cNvSpPr>
              <a:spLocks/>
            </p:cNvSpPr>
            <p:nvPr/>
          </p:nvSpPr>
          <p:spPr bwMode="auto">
            <a:xfrm>
              <a:off x="2245" y="1706"/>
              <a:ext cx="359" cy="1266"/>
            </a:xfrm>
            <a:prstGeom prst="leftBrace">
              <a:avLst>
                <a:gd name="adj1" fmla="val 29387"/>
                <a:gd name="adj2" fmla="val 50000"/>
              </a:avLst>
            </a:prstGeom>
            <a:noFill/>
            <a:ln w="25560" cap="sq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ru-RU" altLang="ru-RU"/>
            </a:p>
          </p:txBody>
        </p:sp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1883" y="1299"/>
              <a:ext cx="313" cy="23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500"/>
                </a:spcBef>
                <a:buSzPct val="100000"/>
                <a:defRPr/>
              </a:pPr>
              <a:r>
                <a:rPr lang="ru-RU" altLang="ru-RU" sz="2400" b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Г</a:t>
              </a:r>
            </a:p>
            <a:p>
              <a:pPr algn="ctr" eaLnBrk="1" hangingPunct="1">
                <a:spcBef>
                  <a:spcPts val="1500"/>
                </a:spcBef>
                <a:buSzPct val="100000"/>
                <a:defRPr/>
              </a:pPr>
              <a:r>
                <a:rPr lang="ru-RU" altLang="ru-RU" sz="2400" b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О</a:t>
              </a:r>
            </a:p>
            <a:p>
              <a:pPr algn="ctr" eaLnBrk="1" hangingPunct="1">
                <a:spcBef>
                  <a:spcPts val="1500"/>
                </a:spcBef>
                <a:buSzPct val="100000"/>
                <a:defRPr/>
              </a:pPr>
              <a:r>
                <a:rPr lang="ru-RU" altLang="ru-RU" sz="2400" b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Р</a:t>
              </a:r>
            </a:p>
            <a:p>
              <a:pPr algn="ctr" eaLnBrk="1" hangingPunct="1">
                <a:spcBef>
                  <a:spcPts val="1500"/>
                </a:spcBef>
                <a:buSzPct val="100000"/>
                <a:defRPr/>
              </a:pPr>
              <a:r>
                <a:rPr lang="ru-RU" altLang="ru-RU" sz="2400" b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М</a:t>
              </a:r>
            </a:p>
            <a:p>
              <a:pPr algn="ctr" eaLnBrk="1" hangingPunct="1">
                <a:spcBef>
                  <a:spcPts val="1500"/>
                </a:spcBef>
                <a:buSzPct val="100000"/>
                <a:defRPr/>
              </a:pPr>
              <a:r>
                <a:rPr lang="ru-RU" altLang="ru-RU" sz="2400" b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О</a:t>
              </a:r>
            </a:p>
            <a:p>
              <a:pPr algn="ctr" eaLnBrk="1" hangingPunct="1">
                <a:spcBef>
                  <a:spcPts val="1500"/>
                </a:spcBef>
                <a:buSzPct val="100000"/>
                <a:defRPr/>
              </a:pPr>
              <a:r>
                <a:rPr lang="ru-RU" altLang="ru-RU" sz="2400" b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Н</a:t>
              </a:r>
            </a:p>
            <a:p>
              <a:pPr algn="ctr" eaLnBrk="1" hangingPunct="1">
                <a:spcBef>
                  <a:spcPts val="1500"/>
                </a:spcBef>
                <a:buSzPct val="100000"/>
                <a:defRPr/>
              </a:pPr>
              <a:r>
                <a:rPr lang="ru-RU" altLang="ru-RU" sz="2400" b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Ы</a:t>
              </a:r>
            </a:p>
          </p:txBody>
        </p:sp>
      </p:grpSp>
      <p:grpSp>
        <p:nvGrpSpPr>
          <p:cNvPr id="4101" name="Group 6"/>
          <p:cNvGrpSpPr>
            <a:grpSpLocks/>
          </p:cNvGrpSpPr>
          <p:nvPr/>
        </p:nvGrpSpPr>
        <p:grpSpPr bwMode="auto">
          <a:xfrm>
            <a:off x="3563938" y="1628775"/>
            <a:ext cx="4386262" cy="1001713"/>
            <a:chOff x="2245" y="1026"/>
            <a:chExt cx="2763" cy="631"/>
          </a:xfrm>
        </p:grpSpPr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2245" y="1026"/>
              <a:ext cx="27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750"/>
                </a:spcBef>
                <a:buSzPct val="100000"/>
                <a:defRPr/>
              </a:pPr>
              <a:r>
                <a:rPr lang="ru-RU" altLang="ru-RU" sz="2800" b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Головной мозг</a:t>
              </a:r>
            </a:p>
          </p:txBody>
        </p:sp>
        <p:sp>
          <p:nvSpPr>
            <p:cNvPr id="4119" name="Line 8"/>
            <p:cNvSpPr>
              <a:spLocks noChangeShapeType="1"/>
            </p:cNvSpPr>
            <p:nvPr/>
          </p:nvSpPr>
          <p:spPr bwMode="auto">
            <a:xfrm>
              <a:off x="3560" y="1298"/>
              <a:ext cx="0" cy="359"/>
            </a:xfrm>
            <a:prstGeom prst="line">
              <a:avLst/>
            </a:prstGeom>
            <a:noFill/>
            <a:ln w="19080" cap="sq">
              <a:solidFill>
                <a:srgbClr val="000099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02" name="Group 9"/>
          <p:cNvGrpSpPr>
            <a:grpSpLocks/>
          </p:cNvGrpSpPr>
          <p:nvPr/>
        </p:nvGrpSpPr>
        <p:grpSpPr bwMode="auto">
          <a:xfrm>
            <a:off x="4427538" y="2493963"/>
            <a:ext cx="2730500" cy="1073150"/>
            <a:chOff x="2789" y="1571"/>
            <a:chExt cx="1720" cy="676"/>
          </a:xfrm>
        </p:grpSpPr>
        <p:sp>
          <p:nvSpPr>
            <p:cNvPr id="4116" name="Text Box 10"/>
            <p:cNvSpPr txBox="1">
              <a:spLocks noChangeArrowheads="1"/>
            </p:cNvSpPr>
            <p:nvPr/>
          </p:nvSpPr>
          <p:spPr bwMode="auto">
            <a:xfrm>
              <a:off x="2789" y="1571"/>
              <a:ext cx="17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750"/>
                </a:spcBef>
                <a:buSzPct val="100000"/>
              </a:pPr>
              <a:r>
                <a:rPr lang="ru-RU" altLang="ru-RU" sz="28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Гипоталамус</a:t>
              </a:r>
            </a:p>
          </p:txBody>
        </p:sp>
        <p:sp>
          <p:nvSpPr>
            <p:cNvPr id="4117" name="Line 11"/>
            <p:cNvSpPr>
              <a:spLocks noChangeShapeType="1"/>
            </p:cNvSpPr>
            <p:nvPr/>
          </p:nvSpPr>
          <p:spPr bwMode="auto">
            <a:xfrm>
              <a:off x="3560" y="1888"/>
              <a:ext cx="0" cy="359"/>
            </a:xfrm>
            <a:prstGeom prst="line">
              <a:avLst/>
            </a:prstGeom>
            <a:noFill/>
            <a:ln w="19080" cap="sq">
              <a:solidFill>
                <a:srgbClr val="000099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03" name="Group 12"/>
          <p:cNvGrpSpPr>
            <a:grpSpLocks/>
          </p:cNvGrpSpPr>
          <p:nvPr/>
        </p:nvGrpSpPr>
        <p:grpSpPr bwMode="auto">
          <a:xfrm>
            <a:off x="4284663" y="3429000"/>
            <a:ext cx="2657475" cy="1073150"/>
            <a:chOff x="2699" y="2160"/>
            <a:chExt cx="1674" cy="676"/>
          </a:xfrm>
        </p:grpSpPr>
        <p:sp>
          <p:nvSpPr>
            <p:cNvPr id="4114" name="Text Box 13"/>
            <p:cNvSpPr txBox="1">
              <a:spLocks noChangeArrowheads="1"/>
            </p:cNvSpPr>
            <p:nvPr/>
          </p:nvSpPr>
          <p:spPr bwMode="auto">
            <a:xfrm>
              <a:off x="2699" y="2160"/>
              <a:ext cx="167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750"/>
                </a:spcBef>
                <a:buSzPct val="100000"/>
              </a:pPr>
              <a:r>
                <a:rPr lang="ru-RU" altLang="ru-RU" sz="28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Гипофиз</a:t>
              </a:r>
            </a:p>
          </p:txBody>
        </p:sp>
        <p:sp>
          <p:nvSpPr>
            <p:cNvPr id="4115" name="Line 14"/>
            <p:cNvSpPr>
              <a:spLocks noChangeShapeType="1"/>
            </p:cNvSpPr>
            <p:nvPr/>
          </p:nvSpPr>
          <p:spPr bwMode="auto">
            <a:xfrm>
              <a:off x="3560" y="2477"/>
              <a:ext cx="0" cy="359"/>
            </a:xfrm>
            <a:prstGeom prst="line">
              <a:avLst/>
            </a:prstGeom>
            <a:noFill/>
            <a:ln w="19080" cap="sq">
              <a:solidFill>
                <a:srgbClr val="000099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04" name="Group 15"/>
          <p:cNvGrpSpPr>
            <a:grpSpLocks/>
          </p:cNvGrpSpPr>
          <p:nvPr/>
        </p:nvGrpSpPr>
        <p:grpSpPr bwMode="auto">
          <a:xfrm>
            <a:off x="3779838" y="4364038"/>
            <a:ext cx="4314825" cy="1074737"/>
            <a:chOff x="2381" y="2749"/>
            <a:chExt cx="2718" cy="677"/>
          </a:xfrm>
        </p:grpSpPr>
        <p:sp>
          <p:nvSpPr>
            <p:cNvPr id="4112" name="Text Box 16"/>
            <p:cNvSpPr txBox="1">
              <a:spLocks noChangeArrowheads="1"/>
            </p:cNvSpPr>
            <p:nvPr/>
          </p:nvSpPr>
          <p:spPr bwMode="auto">
            <a:xfrm>
              <a:off x="2381" y="2749"/>
              <a:ext cx="27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750"/>
                </a:spcBef>
                <a:buSzPct val="100000"/>
              </a:pPr>
              <a:r>
                <a:rPr lang="ru-RU" altLang="ru-RU" sz="28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Кора надпочечников</a:t>
              </a:r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>
              <a:off x="3560" y="3067"/>
              <a:ext cx="0" cy="359"/>
            </a:xfrm>
            <a:prstGeom prst="line">
              <a:avLst/>
            </a:prstGeom>
            <a:noFill/>
            <a:ln w="19080" cap="sq">
              <a:solidFill>
                <a:srgbClr val="000099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572000" y="6165850"/>
            <a:ext cx="230505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750"/>
              </a:spcBef>
              <a:buSzPct val="100000"/>
              <a:defRPr/>
            </a:pPr>
            <a:r>
              <a:rPr lang="ru-RU" altLang="ru-RU" sz="28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Адаптация</a:t>
            </a:r>
          </a:p>
        </p:txBody>
      </p:sp>
      <p:grpSp>
        <p:nvGrpSpPr>
          <p:cNvPr id="4106" name="Group 19"/>
          <p:cNvGrpSpPr>
            <a:grpSpLocks/>
          </p:cNvGrpSpPr>
          <p:nvPr/>
        </p:nvGrpSpPr>
        <p:grpSpPr bwMode="auto">
          <a:xfrm>
            <a:off x="3995738" y="5300663"/>
            <a:ext cx="3810000" cy="1001712"/>
            <a:chOff x="2517" y="3339"/>
            <a:chExt cx="2400" cy="631"/>
          </a:xfrm>
        </p:grpSpPr>
        <p:sp>
          <p:nvSpPr>
            <p:cNvPr id="5140" name="Text Box 20"/>
            <p:cNvSpPr txBox="1">
              <a:spLocks noChangeArrowheads="1"/>
            </p:cNvSpPr>
            <p:nvPr/>
          </p:nvSpPr>
          <p:spPr bwMode="auto">
            <a:xfrm>
              <a:off x="2517" y="3339"/>
              <a:ext cx="24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750"/>
                </a:spcBef>
                <a:buSzPct val="100000"/>
                <a:defRPr/>
              </a:pPr>
              <a:r>
                <a:rPr lang="ru-RU" altLang="ru-RU" sz="2800" b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Симпатическая</a:t>
              </a:r>
              <a:r>
                <a:rPr lang="ru-RU" altLang="ru-RU" sz="2800" b="1" smtClean="0">
                  <a:solidFill>
                    <a:srgbClr val="000099"/>
                  </a:solidFill>
                  <a:latin typeface="Times New Roman" panose="02020603050405020304" pitchFamily="18" charset="0"/>
                </a:rPr>
                <a:t> НС</a:t>
              </a:r>
            </a:p>
          </p:txBody>
        </p:sp>
        <p:sp>
          <p:nvSpPr>
            <p:cNvPr id="4111" name="Line 21"/>
            <p:cNvSpPr>
              <a:spLocks noChangeShapeType="1"/>
            </p:cNvSpPr>
            <p:nvPr/>
          </p:nvSpPr>
          <p:spPr bwMode="auto">
            <a:xfrm>
              <a:off x="3560" y="3611"/>
              <a:ext cx="0" cy="359"/>
            </a:xfrm>
            <a:prstGeom prst="line">
              <a:avLst/>
            </a:prstGeom>
            <a:noFill/>
            <a:ln w="19080" cap="sq">
              <a:solidFill>
                <a:srgbClr val="000099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07" name="Group 22"/>
          <p:cNvGrpSpPr>
            <a:grpSpLocks/>
          </p:cNvGrpSpPr>
          <p:nvPr/>
        </p:nvGrpSpPr>
        <p:grpSpPr bwMode="auto">
          <a:xfrm>
            <a:off x="1773238" y="-255588"/>
            <a:ext cx="3503612" cy="3287713"/>
            <a:chOff x="1117" y="-161"/>
            <a:chExt cx="2207" cy="2071"/>
          </a:xfrm>
        </p:grpSpPr>
        <p:pic>
          <p:nvPicPr>
            <p:cNvPr id="4108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60000">
              <a:off x="1306" y="59"/>
              <a:ext cx="1829" cy="16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144" name="Text Box 24"/>
            <p:cNvSpPr txBox="1">
              <a:spLocks noChangeArrowheads="1"/>
            </p:cNvSpPr>
            <p:nvPr/>
          </p:nvSpPr>
          <p:spPr bwMode="auto">
            <a:xfrm rot="900000">
              <a:off x="1489" y="495"/>
              <a:ext cx="114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spcBef>
                  <a:spcPts val="1250"/>
                </a:spcBef>
                <a:buSzPct val="100000"/>
                <a:defRPr/>
              </a:pPr>
              <a:r>
                <a:rPr lang="ru-RU" altLang="ru-RU" sz="2000" b="1" smtClean="0">
                  <a:solidFill>
                    <a:srgbClr val="8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стрессор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258888" y="188913"/>
            <a:ext cx="673258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750"/>
              </a:spcBef>
              <a:buSzPct val="100000"/>
              <a:defRPr/>
            </a:pPr>
            <a:r>
              <a:rPr lang="ru-RU" altLang="ru-RU" sz="28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Основные характеристики стресса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9750" y="908050"/>
            <a:ext cx="8604250" cy="5100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625"/>
              </a:spcBef>
              <a:buClr>
                <a:srgbClr val="000099"/>
              </a:buClr>
              <a:buSzPct val="90000"/>
              <a:buFont typeface="Times New Roman" panose="02020603050405020304" pitchFamily="18" charset="0"/>
              <a:buBlip>
                <a:blip r:embed="rId3"/>
              </a:buBlip>
            </a:pPr>
            <a:r>
              <a:rPr lang="ru-RU" altLang="ru-RU" sz="2900" b="1">
                <a:solidFill>
                  <a:srgbClr val="000000"/>
                </a:solidFill>
                <a:latin typeface="Times New Roman" panose="02020603050405020304" pitchFamily="18" charset="0"/>
              </a:rPr>
              <a:t> Стресс – это не просто  эмоциональное напряжение</a:t>
            </a:r>
          </a:p>
          <a:p>
            <a:pPr eaLnBrk="1" hangingPunct="1">
              <a:spcBef>
                <a:spcPts val="1625"/>
              </a:spcBef>
              <a:buClr>
                <a:srgbClr val="000099"/>
              </a:buClr>
              <a:buSzPct val="90000"/>
              <a:buFont typeface="Times New Roman" panose="02020603050405020304" pitchFamily="18" charset="0"/>
              <a:buBlip>
                <a:blip r:embed="rId3"/>
              </a:buBlip>
            </a:pPr>
            <a:r>
              <a:rPr lang="ru-RU" altLang="ru-RU" sz="2900" b="1">
                <a:solidFill>
                  <a:srgbClr val="000000"/>
                </a:solidFill>
                <a:latin typeface="Times New Roman" panose="02020603050405020304" pitchFamily="18" charset="0"/>
              </a:rPr>
              <a:t> Стресс – не всегда результат повреждения</a:t>
            </a:r>
          </a:p>
          <a:p>
            <a:pPr eaLnBrk="1" hangingPunct="1">
              <a:spcBef>
                <a:spcPts val="1625"/>
              </a:spcBef>
              <a:buClr>
                <a:srgbClr val="000099"/>
              </a:buClr>
              <a:buSzPct val="90000"/>
              <a:buFont typeface="Times New Roman" panose="02020603050405020304" pitchFamily="18" charset="0"/>
              <a:buBlip>
                <a:blip r:embed="rId3"/>
              </a:buBlip>
            </a:pPr>
            <a:r>
              <a:rPr lang="ru-RU" altLang="ru-RU" sz="2900" b="1">
                <a:solidFill>
                  <a:srgbClr val="000000"/>
                </a:solidFill>
                <a:latin typeface="Times New Roman" panose="02020603050405020304" pitchFamily="18" charset="0"/>
              </a:rPr>
              <a:t> Стресса не следует избегать</a:t>
            </a:r>
          </a:p>
          <a:p>
            <a:pPr eaLnBrk="1" hangingPunct="1">
              <a:spcBef>
                <a:spcPts val="1625"/>
              </a:spcBef>
              <a:buClr>
                <a:srgbClr val="000099"/>
              </a:buClr>
              <a:buSzPct val="90000"/>
              <a:buFont typeface="Times New Roman" panose="02020603050405020304" pitchFamily="18" charset="0"/>
              <a:buBlip>
                <a:blip r:embed="rId3"/>
              </a:buBlip>
            </a:pPr>
            <a:r>
              <a:rPr lang="ru-RU" altLang="ru-RU" sz="2900" b="1">
                <a:solidFill>
                  <a:srgbClr val="000000"/>
                </a:solidFill>
                <a:latin typeface="Times New Roman" panose="02020603050405020304" pitchFamily="18" charset="0"/>
              </a:rPr>
              <a:t> Полная свобода от стресса означает смерть</a:t>
            </a:r>
          </a:p>
          <a:p>
            <a:pPr eaLnBrk="1" hangingPunct="1">
              <a:spcBef>
                <a:spcPts val="1625"/>
              </a:spcBef>
              <a:buClr>
                <a:srgbClr val="000099"/>
              </a:buClr>
              <a:buSzPct val="90000"/>
              <a:buFont typeface="Times New Roman" panose="02020603050405020304" pitchFamily="18" charset="0"/>
              <a:buBlip>
                <a:blip r:embed="rId3"/>
              </a:buBlip>
            </a:pPr>
            <a:r>
              <a:rPr lang="ru-RU" altLang="ru-RU" sz="2900" b="1">
                <a:solidFill>
                  <a:srgbClr val="000000"/>
                </a:solidFill>
                <a:latin typeface="Times New Roman" panose="02020603050405020304" pitchFamily="18" charset="0"/>
              </a:rPr>
              <a:t> Разным людям для счастья требуются различные степени стресса</a:t>
            </a:r>
          </a:p>
          <a:p>
            <a:pPr eaLnBrk="1" hangingPunct="1">
              <a:spcBef>
                <a:spcPts val="1625"/>
              </a:spcBef>
              <a:buClr>
                <a:srgbClr val="000099"/>
              </a:buClr>
              <a:buSzPct val="90000"/>
              <a:buFont typeface="Times New Roman" panose="02020603050405020304" pitchFamily="18" charset="0"/>
              <a:buBlip>
                <a:blip r:embed="rId3"/>
              </a:buBlip>
            </a:pPr>
            <a:r>
              <a:rPr lang="ru-RU" altLang="ru-RU" sz="2900" b="1">
                <a:solidFill>
                  <a:srgbClr val="C00000"/>
                </a:solidFill>
                <a:latin typeface="Times New Roman" panose="02020603050405020304" pitchFamily="18" charset="0"/>
              </a:rPr>
              <a:t> Последствия стресса могут быть длительными, даже когда стрессор прекратил свое действие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60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1476375" y="115888"/>
            <a:ext cx="66960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2000"/>
              </a:spcBef>
              <a:buSzPct val="100000"/>
              <a:defRPr/>
            </a:pPr>
            <a:r>
              <a:rPr lang="ru-RU" altLang="ru-RU" sz="32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Три фазы стресса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23850" y="836613"/>
            <a:ext cx="8820150" cy="486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Blip>
                <a:blip r:embed="rId3"/>
              </a:buBlip>
              <a:defRPr/>
            </a:pPr>
            <a:r>
              <a:rPr lang="ru-RU" altLang="ru-RU" dirty="0" smtClean="0"/>
              <a:t> </a:t>
            </a:r>
            <a:r>
              <a:rPr lang="ru-RU" alt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Фаза тревоги и мобилизации</a:t>
            </a:r>
            <a:r>
              <a:rPr lang="en-US" alt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:</a:t>
            </a:r>
            <a:r>
              <a:rPr lang="ru-RU" alt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характерны физиологические изменения, подготавливающие организм к встрече с новой ситуацией, и приводящие человека в состояние большей настороженности и беспокойства.</a:t>
            </a:r>
          </a:p>
          <a:p>
            <a:pPr eaLnBrk="1" hangingPunct="1">
              <a:spcBef>
                <a:spcPts val="1750"/>
              </a:spcBef>
              <a:buClr>
                <a:srgbClr val="000000"/>
              </a:buClr>
              <a:buSzPct val="64000"/>
              <a:buFont typeface="Times New Roman" panose="02020603050405020304" pitchFamily="18" charset="0"/>
              <a:buBlip>
                <a:blip r:embed="rId3"/>
              </a:buBlip>
              <a:defRPr/>
            </a:pPr>
            <a:r>
              <a:rPr lang="ru-RU" alt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alt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Фаза сопротивления, резистентности</a:t>
            </a:r>
            <a:r>
              <a:rPr lang="en-US" alt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:</a:t>
            </a:r>
            <a:r>
              <a:rPr lang="ru-RU" alt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характерен расход внутренних резервов. </a:t>
            </a:r>
          </a:p>
          <a:p>
            <a:pPr eaLnBrk="1" hangingPunct="1">
              <a:spcBef>
                <a:spcPts val="1750"/>
              </a:spcBef>
              <a:buClr>
                <a:srgbClr val="000000"/>
              </a:buClr>
              <a:buSzPct val="64000"/>
              <a:buFont typeface="Times New Roman" panose="02020603050405020304" pitchFamily="18" charset="0"/>
              <a:buBlip>
                <a:blip r:embed="rId3"/>
              </a:buBlip>
              <a:defRPr/>
            </a:pPr>
            <a:r>
              <a:rPr lang="ru-RU" alt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alt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Фаза истощения</a:t>
            </a:r>
            <a:r>
              <a:rPr lang="en-US" alt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:</a:t>
            </a:r>
            <a:r>
              <a:rPr lang="ru-RU" alt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для нее характерно уменьшение внутренних резервов, истощение,  нервные срывы, а иногда даже смерть.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1"/>
          <p:cNvGraphicFramePr>
            <a:graphicFrameLocks noChangeAspect="1"/>
          </p:cNvGraphicFramePr>
          <p:nvPr/>
        </p:nvGraphicFramePr>
        <p:xfrm>
          <a:off x="-22225" y="93663"/>
          <a:ext cx="219551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r:id="rId4" imgW="1495634" imgH="2771429" progId="">
                  <p:embed/>
                </p:oleObj>
              </mc:Choice>
              <mc:Fallback>
                <p:oleObj r:id="rId4" imgW="1495634" imgH="2771429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2225" y="93663"/>
                        <a:ext cx="2195513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2268538" y="150813"/>
            <a:ext cx="6875462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375"/>
              </a:spcBef>
              <a:buSzPct val="100000"/>
            </a:pPr>
            <a:r>
              <a:rPr lang="ru-RU" altLang="ru-RU" sz="2200" b="1">
                <a:solidFill>
                  <a:srgbClr val="800000"/>
                </a:solidFill>
                <a:latin typeface="Times New Roman" panose="02020603050405020304" pitchFamily="18" charset="0"/>
              </a:rPr>
              <a:t>Стрессоры</a:t>
            </a:r>
            <a:r>
              <a:rPr lang="ru-RU" altLang="ru-RU" sz="2200" b="1">
                <a:solidFill>
                  <a:srgbClr val="000099"/>
                </a:solidFill>
                <a:latin typeface="Times New Roman" panose="02020603050405020304" pitchFamily="18" charset="0"/>
              </a:rPr>
              <a:t> – это любые изменения внешней и внутренней среды, которые возникают внезапно и обладают запредельными значениями силы и длительности.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410200" y="2133600"/>
            <a:ext cx="3733800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375"/>
              </a:spcBef>
              <a:buSzPct val="100000"/>
              <a:defRPr/>
            </a:pPr>
            <a:r>
              <a:rPr lang="ru-RU" altLang="ru-RU" sz="22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Психологический Стресс</a:t>
            </a:r>
            <a:r>
              <a:rPr lang="ru-RU" altLang="ru-RU" sz="2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(несоответствие между нагрузкой и имеющимися в наличии ресурсами) 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86000" y="2163763"/>
            <a:ext cx="2667000" cy="76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375"/>
              </a:spcBef>
              <a:buSzPct val="100000"/>
              <a:defRPr/>
            </a:pPr>
            <a:r>
              <a:rPr lang="ru-RU" altLang="ru-RU" sz="2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Физиологический стресс</a:t>
            </a:r>
          </a:p>
        </p:txBody>
      </p:sp>
      <p:sp>
        <p:nvSpPr>
          <p:cNvPr id="7174" name="AutoShape 5"/>
          <p:cNvSpPr>
            <a:spLocks/>
          </p:cNvSpPr>
          <p:nvPr/>
        </p:nvSpPr>
        <p:spPr bwMode="auto">
          <a:xfrm rot="5400000">
            <a:off x="5207794" y="118269"/>
            <a:ext cx="792163" cy="3311525"/>
          </a:xfrm>
          <a:prstGeom prst="leftBrace">
            <a:avLst>
              <a:gd name="adj1" fmla="val 34836"/>
              <a:gd name="adj2" fmla="val 50000"/>
            </a:avLst>
          </a:prstGeom>
          <a:noFill/>
          <a:ln w="38160" cap="sq">
            <a:solidFill>
              <a:srgbClr val="000099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pSp>
        <p:nvGrpSpPr>
          <p:cNvPr id="7175" name="Group 6"/>
          <p:cNvGrpSpPr>
            <a:grpSpLocks/>
          </p:cNvGrpSpPr>
          <p:nvPr/>
        </p:nvGrpSpPr>
        <p:grpSpPr bwMode="auto">
          <a:xfrm>
            <a:off x="2052638" y="3573463"/>
            <a:ext cx="6977062" cy="930275"/>
            <a:chOff x="1293" y="2251"/>
            <a:chExt cx="4395" cy="586"/>
          </a:xfrm>
        </p:grpSpPr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1293" y="2568"/>
              <a:ext cx="235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375"/>
                </a:spcBef>
                <a:buSzPct val="100000"/>
                <a:defRPr/>
              </a:pPr>
              <a:r>
                <a:rPr lang="ru-RU" altLang="ru-RU" sz="2200" b="1" smtClean="0">
                  <a:solidFill>
                    <a:srgbClr val="8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Информационный стресс</a:t>
              </a:r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3606" y="2568"/>
              <a:ext cx="208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ts val="1375"/>
                </a:spcBef>
                <a:buSzPct val="100000"/>
                <a:defRPr/>
              </a:pPr>
              <a:r>
                <a:rPr lang="ru-RU" altLang="ru-RU" sz="2200" b="1" smtClean="0">
                  <a:solidFill>
                    <a:srgbClr val="8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Эмоциональный стресс</a:t>
              </a:r>
              <a:r>
                <a:rPr lang="ru-RU" altLang="ru-RU" sz="2200" b="1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181" name="Line 9"/>
            <p:cNvSpPr>
              <a:spLocks noChangeShapeType="1"/>
            </p:cNvSpPr>
            <p:nvPr/>
          </p:nvSpPr>
          <p:spPr bwMode="auto">
            <a:xfrm flipH="1">
              <a:off x="3012" y="2251"/>
              <a:ext cx="367" cy="313"/>
            </a:xfrm>
            <a:prstGeom prst="line">
              <a:avLst/>
            </a:prstGeom>
            <a:noFill/>
            <a:ln w="19080" cap="sq">
              <a:solidFill>
                <a:srgbClr val="000099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2" name="Line 10"/>
            <p:cNvSpPr>
              <a:spLocks noChangeShapeType="1"/>
            </p:cNvSpPr>
            <p:nvPr/>
          </p:nvSpPr>
          <p:spPr bwMode="auto">
            <a:xfrm>
              <a:off x="4468" y="2251"/>
              <a:ext cx="313" cy="359"/>
            </a:xfrm>
            <a:prstGeom prst="line">
              <a:avLst/>
            </a:prstGeom>
            <a:noFill/>
            <a:ln w="19080" cap="sq">
              <a:solidFill>
                <a:srgbClr val="000099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176" name="Group 11"/>
          <p:cNvGrpSpPr>
            <a:grpSpLocks/>
          </p:cNvGrpSpPr>
          <p:nvPr/>
        </p:nvGrpSpPr>
        <p:grpSpPr bwMode="auto">
          <a:xfrm>
            <a:off x="2268538" y="4581525"/>
            <a:ext cx="6869112" cy="2033588"/>
            <a:chOff x="1429" y="2886"/>
            <a:chExt cx="4327" cy="1281"/>
          </a:xfrm>
        </p:grpSpPr>
        <p:sp>
          <p:nvSpPr>
            <p:cNvPr id="7177" name="Text Box 12"/>
            <p:cNvSpPr txBox="1">
              <a:spLocks noChangeArrowheads="1"/>
            </p:cNvSpPr>
            <p:nvPr/>
          </p:nvSpPr>
          <p:spPr bwMode="auto">
            <a:xfrm>
              <a:off x="1429" y="3254"/>
              <a:ext cx="4327" cy="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spcBef>
                  <a:spcPts val="1375"/>
                </a:spcBef>
                <a:buSzPct val="100000"/>
              </a:pPr>
              <a:r>
                <a:rPr lang="ru-RU" altLang="ru-RU" sz="22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Изменения в протекании психических процессов, эмоциональные сдвиги, трансформация мотивационной структуры деятельности, нарушение двигательного и речевого поведения</a:t>
              </a:r>
            </a:p>
          </p:txBody>
        </p:sp>
        <p:sp>
          <p:nvSpPr>
            <p:cNvPr id="7178" name="Line 13"/>
            <p:cNvSpPr>
              <a:spLocks noChangeShapeType="1"/>
            </p:cNvSpPr>
            <p:nvPr/>
          </p:nvSpPr>
          <p:spPr bwMode="auto">
            <a:xfrm>
              <a:off x="4150" y="2886"/>
              <a:ext cx="0" cy="403"/>
            </a:xfrm>
            <a:prstGeom prst="line">
              <a:avLst/>
            </a:prstGeom>
            <a:noFill/>
            <a:ln w="19080" cap="sq">
              <a:solidFill>
                <a:srgbClr val="000099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971550" y="234950"/>
            <a:ext cx="75612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750"/>
              </a:spcBef>
              <a:buSzPct val="100000"/>
              <a:defRPr/>
            </a:pPr>
            <a:r>
              <a:rPr lang="ru-RU" altLang="ru-RU" sz="28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Фрустрация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23850" y="863600"/>
            <a:ext cx="8820150" cy="544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375"/>
              </a:spcBef>
              <a:buSzPct val="100000"/>
            </a:pPr>
            <a:r>
              <a:rPr lang="ru-RU" altLang="ru-RU" sz="2300">
                <a:solidFill>
                  <a:srgbClr val="000000"/>
                </a:solidFill>
              </a:rPr>
              <a:t>  </a:t>
            </a:r>
            <a:r>
              <a:rPr lang="ru-RU" altLang="ru-RU" sz="2400" b="1">
                <a:solidFill>
                  <a:srgbClr val="800000"/>
                </a:solidFill>
                <a:latin typeface="Times New Roman" panose="02020603050405020304" pitchFamily="18" charset="0"/>
              </a:rPr>
              <a:t>Ф</a:t>
            </a:r>
            <a:r>
              <a:rPr lang="ru-RU" altLang="ru-RU" sz="2400" b="1">
                <a:solidFill>
                  <a:srgbClr val="000099"/>
                </a:solidFill>
                <a:latin typeface="Times New Roman" panose="02020603050405020304" pitchFamily="18" charset="0"/>
              </a:rPr>
              <a:t> - психическое состояние человека, вызываемое объективно непреодолимыми или субъективно так воспринимаемыми трудностями, возникающими на пути достижения цели или решения задачи.</a:t>
            </a:r>
          </a:p>
          <a:p>
            <a:pPr eaLnBrk="1" hangingPunct="1">
              <a:spcBef>
                <a:spcPts val="1375"/>
              </a:spcBef>
              <a:buSzPct val="100000"/>
            </a:pPr>
            <a:r>
              <a:rPr lang="ru-RU" altLang="ru-RU" sz="2400" b="1">
                <a:solidFill>
                  <a:srgbClr val="000099"/>
                </a:solidFill>
                <a:latin typeface="Times New Roman" panose="02020603050405020304" pitchFamily="18" charset="0"/>
              </a:rPr>
              <a:t>  Она сопровождается отрицательными эмоциями</a:t>
            </a:r>
          </a:p>
          <a:p>
            <a:pPr eaLnBrk="1" hangingPunct="1">
              <a:spcBef>
                <a:spcPts val="1500"/>
              </a:spcBef>
              <a:buSzPct val="100000"/>
            </a:pPr>
            <a:r>
              <a:rPr lang="ru-RU" altLang="ru-RU" sz="2400" b="1">
                <a:solidFill>
                  <a:srgbClr val="000099"/>
                </a:solidFill>
                <a:latin typeface="Times New Roman" panose="02020603050405020304" pitchFamily="18" charset="0"/>
              </a:rPr>
              <a:t>  Ее уровень зависит от фрустратора, значимости цели, функционального состояния человека попавшего в данную ситуацию, а также от сложившихся в процессе становления личности  устойчивых форм эмоционального реагирования на жизненные трудности.</a:t>
            </a:r>
          </a:p>
          <a:p>
            <a:pPr eaLnBrk="1" hangingPunct="1">
              <a:spcBef>
                <a:spcPts val="1375"/>
              </a:spcBef>
              <a:buSzPct val="100000"/>
            </a:pPr>
            <a:r>
              <a:rPr lang="ru-RU" altLang="ru-RU" sz="2400" b="1">
                <a:solidFill>
                  <a:srgbClr val="800000"/>
                </a:solidFill>
                <a:latin typeface="Times New Roman" panose="02020603050405020304" pitchFamily="18" charset="0"/>
              </a:rPr>
              <a:t>  Фрустрационная толерантность</a:t>
            </a:r>
            <a:r>
              <a:rPr lang="ru-RU" altLang="ru-RU" sz="2400" b="1">
                <a:solidFill>
                  <a:srgbClr val="000099"/>
                </a:solidFill>
                <a:latin typeface="Times New Roman" panose="02020603050405020304" pitchFamily="18" charset="0"/>
              </a:rPr>
              <a:t> – это способность человека к адекватной оценке фрустрационной ситуации и предвидение выхода из нее.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214313" y="549275"/>
            <a:ext cx="8785225" cy="1143000"/>
          </a:xfrm>
        </p:spPr>
        <p:txBody>
          <a:bodyPr/>
          <a:lstStyle/>
          <a:p>
            <a:r>
              <a:rPr lang="ru-RU" altLang="ru-RU" sz="2800" smtClean="0"/>
              <a:t>На любой дискомфорт человек реагирует двумя способами: выстраивая </a:t>
            </a:r>
            <a:r>
              <a:rPr lang="ru-RU" altLang="ru-RU" sz="2800" i="1" smtClean="0"/>
              <a:t>копинг-стратегии </a:t>
            </a:r>
            <a:r>
              <a:rPr lang="ru-RU" altLang="ru-RU" sz="2800" smtClean="0"/>
              <a:t>и применяя </a:t>
            </a:r>
            <a:r>
              <a:rPr lang="ru-RU" altLang="ru-RU" sz="2800" i="1" smtClean="0"/>
              <a:t>психологические защиты</a:t>
            </a:r>
            <a:r>
              <a:rPr lang="ru-RU" altLang="ru-RU" sz="2800" smtClean="0"/>
              <a:t>.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457200" y="2205038"/>
            <a:ext cx="8223250" cy="3914775"/>
          </a:xfrm>
        </p:spPr>
        <p:txBody>
          <a:bodyPr/>
          <a:lstStyle/>
          <a:p>
            <a:r>
              <a:rPr lang="ru-RU" altLang="ru-RU" sz="2800" smtClean="0"/>
              <a:t>Защитный механизм (</a:t>
            </a:r>
            <a:r>
              <a:rPr lang="ru-RU" altLang="ru-RU" sz="2800" b="1" smtClean="0"/>
              <a:t>психологическая защита</a:t>
            </a:r>
            <a:r>
              <a:rPr lang="ru-RU" altLang="ru-RU" sz="2800" smtClean="0"/>
              <a:t>) – неосознаваемый психический процесс направленный на минимизацию отрицательных  воздействий. </a:t>
            </a:r>
          </a:p>
          <a:p>
            <a:r>
              <a:rPr lang="ru-RU" altLang="ru-RU" sz="2800" b="1" smtClean="0"/>
              <a:t>копинг-стратегии</a:t>
            </a:r>
            <a:r>
              <a:rPr lang="ru-RU" altLang="ru-RU" sz="2800" smtClean="0"/>
              <a:t>  (сознаваемый процесс) -приемы и способы с помощью которых и происходит процесс совладания со стрессом.</a:t>
            </a:r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287963"/>
            <a:ext cx="2646362" cy="156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250825" y="260350"/>
            <a:ext cx="88931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750"/>
              </a:spcBef>
              <a:buSzPct val="100000"/>
            </a:pPr>
            <a:r>
              <a:rPr lang="ru-RU" altLang="ru-RU" sz="3200" b="1">
                <a:solidFill>
                  <a:srgbClr val="800000"/>
                </a:solidFill>
                <a:latin typeface="Times New Roman" panose="02020603050405020304" pitchFamily="18" charset="0"/>
              </a:rPr>
              <a:t>Общие характеристики защитных механизмов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95288" y="1125538"/>
            <a:ext cx="8748712" cy="53482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300"/>
              </a:spcAft>
              <a:buClr>
                <a:srgbClr val="000099"/>
              </a:buClr>
              <a:buSzPct val="100000"/>
              <a:buFont typeface="Times New Roman" panose="02020603050405020304" pitchFamily="18" charset="0"/>
              <a:buBlip>
                <a:blip r:embed="rId3"/>
              </a:buBlip>
              <a:defRPr/>
            </a:pPr>
            <a:r>
              <a:rPr lang="ru-RU" altLang="ru-RU" sz="25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altLang="ru-RU" sz="27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Они предназначены для уменьшения патогенной тревоги и сохранения цельности и устойчивости индивида.</a:t>
            </a:r>
          </a:p>
          <a:p>
            <a:pPr eaLnBrk="1" hangingPunct="1">
              <a:spcBef>
                <a:spcPts val="0"/>
              </a:spcBef>
              <a:spcAft>
                <a:spcPts val="300"/>
              </a:spcAft>
              <a:buClr>
                <a:srgbClr val="000099"/>
              </a:buClr>
              <a:buSzPct val="100000"/>
              <a:buFont typeface="Times New Roman" panose="02020603050405020304" pitchFamily="18" charset="0"/>
              <a:buBlip>
                <a:blip r:embed="rId3"/>
              </a:buBlip>
              <a:defRPr/>
            </a:pPr>
            <a:r>
              <a:rPr lang="ru-RU" altLang="ru-RU" sz="27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 Они первоначально формируются в детстве.</a:t>
            </a:r>
          </a:p>
          <a:p>
            <a:pPr eaLnBrk="1" hangingPunct="1">
              <a:spcBef>
                <a:spcPts val="0"/>
              </a:spcBef>
              <a:spcAft>
                <a:spcPts val="300"/>
              </a:spcAft>
              <a:buClr>
                <a:srgbClr val="000099"/>
              </a:buClr>
              <a:buSzPct val="100000"/>
              <a:buFont typeface="Times New Roman" panose="02020603050405020304" pitchFamily="18" charset="0"/>
              <a:buBlip>
                <a:blip r:embed="rId3"/>
              </a:buBlip>
              <a:defRPr/>
            </a:pPr>
            <a:r>
              <a:rPr lang="ru-RU" altLang="ru-RU" sz="27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 Они отвергают или искажают реальность.</a:t>
            </a:r>
          </a:p>
          <a:p>
            <a:pPr eaLnBrk="1" hangingPunct="1">
              <a:spcBef>
                <a:spcPts val="0"/>
              </a:spcBef>
              <a:spcAft>
                <a:spcPts val="300"/>
              </a:spcAft>
              <a:buClr>
                <a:srgbClr val="000099"/>
              </a:buClr>
              <a:buSzPct val="100000"/>
              <a:buFont typeface="Times New Roman" panose="02020603050405020304" pitchFamily="18" charset="0"/>
              <a:buBlip>
                <a:blip r:embed="rId3"/>
              </a:buBlip>
              <a:defRPr/>
            </a:pPr>
            <a:r>
              <a:rPr lang="ru-RU" altLang="ru-RU" sz="27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 Они действуют бессознательно.</a:t>
            </a:r>
          </a:p>
          <a:p>
            <a:pPr eaLnBrk="1" hangingPunct="1">
              <a:spcBef>
                <a:spcPts val="0"/>
              </a:spcBef>
              <a:spcAft>
                <a:spcPts val="300"/>
              </a:spcAft>
              <a:buClr>
                <a:srgbClr val="000099"/>
              </a:buClr>
              <a:buSzPct val="100000"/>
              <a:buFont typeface="Times New Roman" panose="02020603050405020304" pitchFamily="18" charset="0"/>
              <a:buBlip>
                <a:blip r:embed="rId3"/>
              </a:buBlip>
              <a:defRPr/>
            </a:pPr>
            <a:r>
              <a:rPr lang="ru-RU" altLang="ru-RU" sz="27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 Они блокируют прямое выражение потребностей.</a:t>
            </a:r>
          </a:p>
          <a:p>
            <a:pPr eaLnBrk="1" hangingPunct="1">
              <a:spcBef>
                <a:spcPts val="0"/>
              </a:spcBef>
              <a:spcAft>
                <a:spcPts val="300"/>
              </a:spcAft>
              <a:buClr>
                <a:srgbClr val="000099"/>
              </a:buClr>
              <a:buSzPct val="100000"/>
              <a:buFont typeface="Times New Roman" panose="02020603050405020304" pitchFamily="18" charset="0"/>
              <a:buBlip>
                <a:blip r:embed="rId3"/>
              </a:buBlip>
              <a:defRPr/>
            </a:pPr>
            <a:r>
              <a:rPr lang="ru-RU" altLang="ru-RU" sz="27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 Их наличие обычно указывает на возможные невротические синдромы.</a:t>
            </a:r>
          </a:p>
          <a:p>
            <a:pPr eaLnBrk="1" hangingPunct="1">
              <a:spcBef>
                <a:spcPts val="0"/>
              </a:spcBef>
              <a:spcAft>
                <a:spcPts val="300"/>
              </a:spcAft>
              <a:buClr>
                <a:srgbClr val="000099"/>
              </a:buClr>
              <a:buSzPct val="100000"/>
              <a:buFont typeface="Times New Roman" panose="02020603050405020304" pitchFamily="18" charset="0"/>
              <a:buBlip>
                <a:blip r:embed="rId3"/>
              </a:buBlip>
              <a:defRPr/>
            </a:pPr>
            <a:r>
              <a:rPr lang="ru-RU" altLang="ru-RU" sz="27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 Они не приводят к разрешению проблемы и устранению причин тревоги.</a:t>
            </a:r>
          </a:p>
          <a:p>
            <a:pPr eaLnBrk="1" hangingPunct="1">
              <a:spcBef>
                <a:spcPts val="0"/>
              </a:spcBef>
              <a:spcAft>
                <a:spcPts val="300"/>
              </a:spcAft>
              <a:buClr>
                <a:srgbClr val="000099"/>
              </a:buClr>
              <a:buSzPct val="100000"/>
              <a:buFont typeface="Times New Roman" panose="02020603050405020304" pitchFamily="18" charset="0"/>
              <a:buBlip>
                <a:blip r:embed="rId3"/>
              </a:buBlip>
              <a:defRPr/>
            </a:pPr>
            <a:r>
              <a:rPr lang="ru-RU" altLang="ru-RU" sz="27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 Они связывают психическую энергию</a:t>
            </a:r>
            <a:r>
              <a:rPr lang="ru-RU" altLang="ru-RU" sz="27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1249</Words>
  <Application>Microsoft Office PowerPoint</Application>
  <PresentationFormat>Экран (4:3)</PresentationFormat>
  <Paragraphs>141</Paragraphs>
  <Slides>22</Slides>
  <Notes>12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Microsoft YaHei</vt:lpstr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 любой дискомфорт человек реагирует двумя способами: выстраивая копинг-стратегии и применяя психологические защиты.</vt:lpstr>
      <vt:lpstr>Презентация PowerPoint</vt:lpstr>
      <vt:lpstr>Механизмы психологической защиты.  Стратегии психологической защиты</vt:lpstr>
      <vt:lpstr>Презентация PowerPoint</vt:lpstr>
      <vt:lpstr>Способы совладания со стрессом   (копинг-стратегии.  Англ.to cope-преодолеть, совладать )</vt:lpstr>
      <vt:lpstr>Презентация PowerPoint</vt:lpstr>
      <vt:lpstr>Презентация PowerPoint</vt:lpstr>
      <vt:lpstr>Презентация PowerPoint</vt:lpstr>
      <vt:lpstr>Эмоционально-обусловленные источники психосоматических расстройств</vt:lpstr>
      <vt:lpstr>АЛЕКСИТИМИЯ— сниженная способность в вербализации эмоциональных состояний. </vt:lpstr>
      <vt:lpstr>СИТУАЦИОННЫЕ ЗАДАЧИ </vt:lpstr>
      <vt:lpstr>СИТУАЦИОННЫЕ ЗАДАЧИ </vt:lpstr>
      <vt:lpstr>СИТУАЦИОННЫЕ ЗАДАЧИ </vt:lpstr>
      <vt:lpstr>Практикум Индивидуально определить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ss</dc:creator>
  <cp:lastModifiedBy>Гуров</cp:lastModifiedBy>
  <cp:revision>50</cp:revision>
  <cp:lastPrinted>1601-01-01T00:00:00Z</cp:lastPrinted>
  <dcterms:created xsi:type="dcterms:W3CDTF">2004-10-29T04:04:02Z</dcterms:created>
  <dcterms:modified xsi:type="dcterms:W3CDTF">2021-09-23T00:24:55Z</dcterms:modified>
</cp:coreProperties>
</file>