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81" r:id="rId7"/>
    <p:sldId id="282" r:id="rId8"/>
    <p:sldId id="283" r:id="rId9"/>
    <p:sldId id="284" r:id="rId10"/>
    <p:sldId id="262" r:id="rId11"/>
    <p:sldId id="260" r:id="rId12"/>
    <p:sldId id="285" r:id="rId13"/>
    <p:sldId id="286" r:id="rId14"/>
    <p:sldId id="292" r:id="rId15"/>
    <p:sldId id="287" r:id="rId16"/>
    <p:sldId id="293" r:id="rId17"/>
    <p:sldId id="288" r:id="rId18"/>
    <p:sldId id="294" r:id="rId19"/>
    <p:sldId id="289" r:id="rId20"/>
    <p:sldId id="295" r:id="rId21"/>
    <p:sldId id="290" r:id="rId22"/>
    <p:sldId id="296"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492896"/>
            <a:ext cx="7772400" cy="1470025"/>
          </a:xfrm>
        </p:spPr>
        <p:txBody>
          <a:bodyPr>
            <a:noAutofit/>
          </a:bodyPr>
          <a:lstStyle/>
          <a:p>
            <a:r>
              <a:rPr lang="ru-RU" sz="2400" dirty="0" smtClean="0">
                <a:latin typeface="Times New Roman" pitchFamily="18" charset="0"/>
                <a:cs typeface="Times New Roman" pitchFamily="18" charset="0"/>
              </a:rPr>
              <a:t>Кафедра нервных болезней с курсом медицинской реабилитации ПО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Тема: </a:t>
            </a:r>
            <a:r>
              <a:rPr lang="ru-RU" sz="2400" dirty="0" smtClean="0">
                <a:latin typeface="Times New Roman" pitchFamily="18" charset="0"/>
                <a:cs typeface="Times New Roman" pitchFamily="18" charset="0"/>
              </a:rPr>
              <a:t>Современные методы тренировки </a:t>
            </a:r>
            <a:r>
              <a:rPr lang="ru-RU" sz="2400" dirty="0" smtClean="0">
                <a:latin typeface="Times New Roman" pitchFamily="18" charset="0"/>
                <a:cs typeface="Times New Roman" pitchFamily="18" charset="0"/>
              </a:rPr>
              <a:t>памяти. </a:t>
            </a:r>
            <a:r>
              <a:rPr lang="ru-RU" sz="2400" dirty="0" smtClean="0">
                <a:latin typeface="Times New Roman" pitchFamily="18" charset="0"/>
                <a:cs typeface="Times New Roman" pitchFamily="18" charset="0"/>
              </a:rPr>
              <a:t>Компьютерные программы коррекции.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лекция № </a:t>
            </a:r>
            <a:r>
              <a:rPr lang="en-US"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9</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для студентов </a:t>
            </a:r>
            <a:r>
              <a:rPr lang="en-US" sz="2400" dirty="0" smtClean="0">
                <a:latin typeface="Times New Roman" pitchFamily="18" charset="0"/>
                <a:cs typeface="Times New Roman" pitchFamily="18" charset="0"/>
              </a:rPr>
              <a:t>IV</a:t>
            </a:r>
            <a:r>
              <a:rPr lang="ru-RU" sz="2400" dirty="0" smtClean="0">
                <a:latin typeface="Times New Roman" pitchFamily="18" charset="0"/>
                <a:cs typeface="Times New Roman" pitchFamily="18" charset="0"/>
              </a:rPr>
              <a:t> курса, обучающихся по специальности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030401.65 – КЛИНИЧЕСКАЯ ПСИХОЛОГИЯ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Ассистент кафедры </a:t>
            </a:r>
            <a:r>
              <a:rPr lang="ru-RU" sz="2400" dirty="0" err="1" smtClean="0">
                <a:latin typeface="Times New Roman" pitchFamily="18" charset="0"/>
                <a:cs typeface="Times New Roman" pitchFamily="18" charset="0"/>
              </a:rPr>
              <a:t>Швецова</a:t>
            </a:r>
            <a:r>
              <a:rPr lang="ru-RU" sz="2400" dirty="0" smtClean="0">
                <a:latin typeface="Times New Roman" pitchFamily="18" charset="0"/>
                <a:cs typeface="Times New Roman" pitchFamily="18" charset="0"/>
              </a:rPr>
              <a:t> И.Н.</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Красноярск, 2013г. </a:t>
            </a:r>
            <a:endParaRPr lang="ru-RU"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Оценка существующих методик для коррекции и компенсации когнитивных нарушений.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Занятия может проводить только специально обученный специалист - </a:t>
            </a:r>
            <a:r>
              <a:rPr lang="ru-RU" dirty="0" err="1" smtClean="0">
                <a:latin typeface="Times New Roman" pitchFamily="18" charset="0"/>
                <a:cs typeface="Times New Roman" pitchFamily="18" charset="0"/>
              </a:rPr>
              <a:t>нейропсихолог</a:t>
            </a:r>
            <a:r>
              <a:rPr lang="ru-RU" dirty="0" smtClean="0">
                <a:latin typeface="Times New Roman" pitchFamily="18" charset="0"/>
                <a:cs typeface="Times New Roman" pitchFamily="18" charset="0"/>
              </a:rPr>
              <a:t>. Возможности самостоятельной работы больного, в том числе дома, ограничены сложностью предъявляемого материала, отсутствием возможности контроля выполнения. </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Компьютерные программы реабилитации когнитивных нарушений – достоинства в сравнении с существующими аналогами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Высокая эффективность восстановления когнитивных нарушений, простота использования.</a:t>
            </a:r>
          </a:p>
          <a:p>
            <a:r>
              <a:rPr lang="ru-RU" dirty="0" smtClean="0">
                <a:latin typeface="Times New Roman" pitchFamily="18" charset="0"/>
                <a:cs typeface="Times New Roman" pitchFamily="18" charset="0"/>
              </a:rPr>
              <a:t>Относительно низкая себестоимость комплекта программ. </a:t>
            </a:r>
          </a:p>
          <a:p>
            <a:r>
              <a:rPr lang="ru-RU" dirty="0" err="1" smtClean="0">
                <a:latin typeface="Times New Roman" pitchFamily="18" charset="0"/>
                <a:cs typeface="Times New Roman" pitchFamily="18" charset="0"/>
              </a:rPr>
              <a:t>Востребованность</a:t>
            </a:r>
            <a:r>
              <a:rPr lang="ru-RU" dirty="0" smtClean="0">
                <a:latin typeface="Times New Roman" pitchFamily="18" charset="0"/>
                <a:cs typeface="Times New Roman" pitchFamily="18" charset="0"/>
              </a:rPr>
              <a:t> в Красноярске – 5000 комплектов в год.</a:t>
            </a:r>
            <a:endParaRPr lang="ru-RU"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ТЕСТИРОВАНИЕ СКОРОСТИ ВОСПРИЯТИЯ ГРАФИЧЕСКОЙ ИНФОРМАЦИИ</a:t>
            </a: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Этот </a:t>
            </a:r>
            <a:r>
              <a:rPr lang="ru-RU" dirty="0" smtClean="0">
                <a:latin typeface="Times New Roman" pitchFamily="18" charset="0"/>
                <a:cs typeface="Times New Roman" pitchFamily="18" charset="0"/>
              </a:rPr>
              <a:t>тест состоит из двух составляющих: тренировки зрительного внимания и графического сообщения.</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Компьютерные программы реабилитации когнитивных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нарушений</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lvl="0"/>
            <a:r>
              <a:rPr lang="ru-RU" dirty="0" smtClean="0">
                <a:latin typeface="Times New Roman" pitchFamily="18" charset="0"/>
                <a:cs typeface="Times New Roman" pitchFamily="18" charset="0"/>
              </a:rPr>
              <a:t>«Внимание</a:t>
            </a:r>
            <a:r>
              <a:rPr lang="ru-RU" dirty="0" smtClean="0">
                <a:latin typeface="Times New Roman" pitchFamily="18" charset="0"/>
                <a:cs typeface="Times New Roman" pitchFamily="18" charset="0"/>
              </a:rPr>
              <a:t>». Инструкция </a:t>
            </a:r>
            <a:r>
              <a:rPr lang="ru-RU" dirty="0" smtClean="0">
                <a:latin typeface="Times New Roman" pitchFamily="18" charset="0"/>
                <a:cs typeface="Times New Roman" pitchFamily="18" charset="0"/>
              </a:rPr>
              <a:t>также дана в окне теста: «Вам требуется запомнить расположение фигур и воссоздать картину. Количество фигур будет возрастать от 1 до 10, тест остановится после 2 ошибок». В правом поле фиксируется время выполнения теста. Запускается тест после нажатия кнопки «Начать тестирование». На определённый промежуток времени, будут появляться зрительные образы (книги в развёртке), в определённом </a:t>
            </a:r>
            <a:r>
              <a:rPr lang="ru-RU" dirty="0" smtClean="0">
                <a:latin typeface="Times New Roman" pitchFamily="18" charset="0"/>
                <a:cs typeface="Times New Roman" pitchFamily="18" charset="0"/>
              </a:rPr>
              <a:t>месте. </a:t>
            </a:r>
            <a:r>
              <a:rPr lang="ru-RU" dirty="0" smtClean="0">
                <a:latin typeface="Times New Roman" pitchFamily="18" charset="0"/>
                <a:cs typeface="Times New Roman" pitchFamily="18" charset="0"/>
              </a:rPr>
              <a:t>После исчезновения образа с экрана, следует окно «Подождите», только после его исчезновения, можно указывать необходимые поля. Количество «книг» увеличивается с каждым успешным запоминанием. Возможно допущение 2 ошибок, затем тест прекращает действие. На экран выводится результат, по количеству верно выполненных шагов и затраченному времени, информация отражается в графическом </a:t>
            </a:r>
            <a:r>
              <a:rPr lang="ru-RU" dirty="0" smtClean="0">
                <a:latin typeface="Times New Roman" pitchFamily="18" charset="0"/>
                <a:cs typeface="Times New Roman" pitchFamily="18" charset="0"/>
              </a:rPr>
              <a:t>исполнении.</a:t>
            </a:r>
            <a:endParaRPr lang="ru-RU"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Компьютерные программы реабилитации когнитивных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нарушений</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4762872" cy="4525963"/>
          </a:xfrm>
        </p:spPr>
        <p:txBody>
          <a:bodyPr>
            <a:normAutofit/>
          </a:bodyPr>
          <a:lstStyle/>
          <a:p>
            <a:pPr>
              <a:buNone/>
            </a:pPr>
            <a:r>
              <a:rPr lang="ru-RU" dirty="0" smtClean="0">
                <a:latin typeface="Times New Roman" pitchFamily="18" charset="0"/>
                <a:cs typeface="Times New Roman" pitchFamily="18" charset="0"/>
              </a:rPr>
              <a:t>Программа </a:t>
            </a:r>
            <a:r>
              <a:rPr lang="ru-RU" dirty="0" smtClean="0">
                <a:latin typeface="Times New Roman" pitchFamily="18" charset="0"/>
                <a:cs typeface="Times New Roman" pitchFamily="18" charset="0"/>
              </a:rPr>
              <a:t>коррекции «Внимание</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а) появление зрительных образов после начала теста</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б) завершение теста, статистическая оценка результата</a:t>
            </a:r>
            <a:endParaRPr lang="ru-RU" dirty="0">
              <a:latin typeface="Times New Roman" pitchFamily="18" charset="0"/>
              <a:cs typeface="Times New Roman" pitchFamily="18" charset="0"/>
            </a:endParaRPr>
          </a:p>
        </p:txBody>
      </p:sp>
      <p:pic>
        <p:nvPicPr>
          <p:cNvPr id="1026" name="Рисунок 13"/>
          <p:cNvPicPr>
            <a:picLocks noChangeAspect="1" noChangeArrowheads="1"/>
          </p:cNvPicPr>
          <p:nvPr/>
        </p:nvPicPr>
        <p:blipFill>
          <a:blip r:embed="rId2" cstate="print"/>
          <a:srcRect l="22136" t="11497" r="28484" b="27809"/>
          <a:stretch>
            <a:fillRect/>
          </a:stretch>
        </p:blipFill>
        <p:spPr bwMode="auto">
          <a:xfrm>
            <a:off x="5868144" y="1916832"/>
            <a:ext cx="2343150" cy="1666875"/>
          </a:xfrm>
          <a:prstGeom prst="rect">
            <a:avLst/>
          </a:prstGeom>
          <a:noFill/>
          <a:ln w="9525">
            <a:noFill/>
            <a:miter lim="800000"/>
            <a:headEnd/>
            <a:tailEnd/>
          </a:ln>
        </p:spPr>
      </p:pic>
      <p:pic>
        <p:nvPicPr>
          <p:cNvPr id="1027" name="Рисунок 15"/>
          <p:cNvPicPr>
            <a:picLocks noChangeAspect="1" noChangeArrowheads="1"/>
          </p:cNvPicPr>
          <p:nvPr/>
        </p:nvPicPr>
        <p:blipFill>
          <a:blip r:embed="rId3" cstate="print"/>
          <a:srcRect l="8978" r="19350" b="27248"/>
          <a:stretch>
            <a:fillRect/>
          </a:stretch>
        </p:blipFill>
        <p:spPr bwMode="auto">
          <a:xfrm>
            <a:off x="5940152" y="4149080"/>
            <a:ext cx="2324100" cy="16478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«Графическое сообщение»</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Инструкция</a:t>
            </a:r>
            <a:r>
              <a:rPr lang="ru-RU" dirty="0" smtClean="0">
                <a:latin typeface="Times New Roman" pitchFamily="18" charset="0"/>
                <a:cs typeface="Times New Roman" pitchFamily="18" charset="0"/>
              </a:rPr>
              <a:t>: «Здравствуйте. Данный тест служит для диагностики восприятия. Вам требуется как можно быстрее запомнить сообщение, чтобы потом его воспроизвести. Как только вы запомнили, нажимаете "Зафиксировать" ну и после воспроизводите. Кол-во символов в сообщении будет постепенно возрастать. На тест отводится 10 минут, после, заполните пожалуйста, анкету. Если у вас никак не получается запомнить и воспроизвести сообщение даже посмотрев несколько раз, тогда завершайте </a:t>
            </a:r>
            <a:r>
              <a:rPr lang="ru-RU" dirty="0" smtClean="0">
                <a:latin typeface="Times New Roman" pitchFamily="18" charset="0"/>
                <a:cs typeface="Times New Roman" pitchFamily="18" charset="0"/>
              </a:rPr>
              <a:t>тест </a:t>
            </a:r>
            <a:r>
              <a:rPr lang="ru-RU" dirty="0" smtClean="0">
                <a:latin typeface="Times New Roman" pitchFamily="18" charset="0"/>
                <a:cs typeface="Times New Roman" pitchFamily="18" charset="0"/>
              </a:rPr>
              <a:t>нажав "</a:t>
            </a:r>
            <a:r>
              <a:rPr lang="ru-RU" dirty="0" smtClean="0">
                <a:latin typeface="Times New Roman" pitchFamily="18" charset="0"/>
                <a:cs typeface="Times New Roman" pitchFamily="18" charset="0"/>
              </a:rPr>
              <a:t>Завершить«. Тест </a:t>
            </a:r>
            <a:r>
              <a:rPr lang="ru-RU" dirty="0" smtClean="0">
                <a:latin typeface="Times New Roman" pitchFamily="18" charset="0"/>
                <a:cs typeface="Times New Roman" pitchFamily="18" charset="0"/>
              </a:rPr>
              <a:t>выполняется с фиксацией времени, в течение 10 минут, затем программа самостоятельно прекращает работу и показывает шкалу успешности выполнения задания и время, затраченное на запоминание символов.</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«Графическое сообщение»</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4042792" cy="4525963"/>
          </a:xfrm>
        </p:spPr>
        <p:txBody>
          <a:bodyPr>
            <a:normAutofit/>
          </a:bodyPr>
          <a:lstStyle/>
          <a:p>
            <a:endParaRPr lang="ru-RU" dirty="0">
              <a:latin typeface="Times New Roman" pitchFamily="18" charset="0"/>
              <a:cs typeface="Times New Roman" pitchFamily="18" charset="0"/>
            </a:endParaRPr>
          </a:p>
        </p:txBody>
      </p:sp>
      <p:pic>
        <p:nvPicPr>
          <p:cNvPr id="2051" name="Рисунок 17"/>
          <p:cNvPicPr>
            <a:picLocks noChangeAspect="1" noChangeArrowheads="1"/>
          </p:cNvPicPr>
          <p:nvPr/>
        </p:nvPicPr>
        <p:blipFill>
          <a:blip r:embed="rId2" cstate="print"/>
          <a:srcRect l="9134" t="5127" r="19814" b="27248"/>
          <a:stretch>
            <a:fillRect/>
          </a:stretch>
        </p:blipFill>
        <p:spPr bwMode="auto">
          <a:xfrm>
            <a:off x="467544" y="1628800"/>
            <a:ext cx="4243840" cy="2680320"/>
          </a:xfrm>
          <a:prstGeom prst="rect">
            <a:avLst/>
          </a:prstGeom>
          <a:noFill/>
          <a:ln w="9525">
            <a:noFill/>
            <a:miter lim="800000"/>
            <a:headEnd/>
            <a:tailEnd/>
          </a:ln>
        </p:spPr>
      </p:pic>
      <p:pic>
        <p:nvPicPr>
          <p:cNvPr id="2052" name="Рисунок 18"/>
          <p:cNvPicPr>
            <a:picLocks noChangeAspect="1" noChangeArrowheads="1"/>
          </p:cNvPicPr>
          <p:nvPr/>
        </p:nvPicPr>
        <p:blipFill>
          <a:blip r:embed="rId3" cstate="print"/>
          <a:srcRect l="8669" t="5318" r="20279" b="29782"/>
          <a:stretch>
            <a:fillRect/>
          </a:stretch>
        </p:blipFill>
        <p:spPr bwMode="auto">
          <a:xfrm>
            <a:off x="4932040" y="1628800"/>
            <a:ext cx="3996444" cy="25922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ВНИМАТЕЛЬНОСТЬ </a:t>
            </a:r>
          </a:p>
        </p:txBody>
      </p:sp>
      <p:sp>
        <p:nvSpPr>
          <p:cNvPr id="3" name="Содержимое 2"/>
          <p:cNvSpPr>
            <a:spLocks noGrp="1"/>
          </p:cNvSpPr>
          <p:nvPr>
            <p:ph idx="1"/>
          </p:nvPr>
        </p:nvSpPr>
        <p:spPr/>
        <p:txBody>
          <a:bodyPr>
            <a:normAutofit lnSpcReduction="10000"/>
          </a:bodyPr>
          <a:lstStyle/>
          <a:p>
            <a:r>
              <a:rPr lang="ru-RU" dirty="0" smtClean="0">
                <a:latin typeface="Times New Roman" pitchFamily="18" charset="0"/>
                <a:cs typeface="Times New Roman" pitchFamily="18" charset="0"/>
              </a:rPr>
              <a:t>Инструкция</a:t>
            </a:r>
            <a:r>
              <a:rPr lang="ru-RU" dirty="0" smtClean="0">
                <a:latin typeface="Times New Roman" pitchFamily="18" charset="0"/>
                <a:cs typeface="Times New Roman" pitchFamily="18" charset="0"/>
              </a:rPr>
              <a:t>: «Щёлкнуть на кнопку «Начать тестирование»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затем указывать цифры от 1-25, подводя курсор мыши и щелкая левой кнопкой. Если возникают трудности с поиском цифр, необходимая цифра выделяется </a:t>
            </a:r>
            <a:r>
              <a:rPr lang="ru-RU" dirty="0" smtClean="0">
                <a:latin typeface="Times New Roman" pitchFamily="18" charset="0"/>
                <a:cs typeface="Times New Roman" pitchFamily="18" charset="0"/>
              </a:rPr>
              <a:t>цветом». </a:t>
            </a:r>
            <a:r>
              <a:rPr lang="ru-RU" dirty="0" smtClean="0">
                <a:latin typeface="Times New Roman" pitchFamily="18" charset="0"/>
                <a:cs typeface="Times New Roman" pitchFamily="18" charset="0"/>
              </a:rPr>
              <a:t>Оценивается временной</a:t>
            </a:r>
          </a:p>
          <a:p>
            <a:r>
              <a:rPr lang="ru-RU" dirty="0" smtClean="0">
                <a:latin typeface="Times New Roman" pitchFamily="18" charset="0"/>
                <a:cs typeface="Times New Roman" pitchFamily="18" charset="0"/>
              </a:rPr>
              <a:t>характеристикой с выходной текстовой информацией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ВНИМАТЕЛЬНОСТЬ </a:t>
            </a:r>
          </a:p>
        </p:txBody>
      </p:sp>
      <p:sp>
        <p:nvSpPr>
          <p:cNvPr id="3" name="Содержимое 2"/>
          <p:cNvSpPr>
            <a:spLocks noGrp="1"/>
          </p:cNvSpPr>
          <p:nvPr>
            <p:ph idx="1"/>
          </p:nvPr>
        </p:nvSpPr>
        <p:spPr>
          <a:xfrm>
            <a:off x="457200" y="1600200"/>
            <a:ext cx="2242592" cy="4525963"/>
          </a:xfrm>
        </p:spPr>
        <p:txBody>
          <a:bodyPr>
            <a:normAutofit/>
          </a:bodyPr>
          <a:lstStyle/>
          <a:p>
            <a:endParaRPr lang="ru-RU" dirty="0" smtClean="0">
              <a:latin typeface="Times New Roman" pitchFamily="18" charset="0"/>
              <a:cs typeface="Times New Roman" pitchFamily="18" charset="0"/>
            </a:endParaRPr>
          </a:p>
        </p:txBody>
      </p:sp>
      <p:pic>
        <p:nvPicPr>
          <p:cNvPr id="3074" name="Рисунок 20"/>
          <p:cNvPicPr>
            <a:picLocks noChangeAspect="1" noChangeArrowheads="1"/>
          </p:cNvPicPr>
          <p:nvPr/>
        </p:nvPicPr>
        <p:blipFill>
          <a:blip r:embed="rId2" cstate="print"/>
          <a:srcRect r="40092" b="24158"/>
          <a:stretch>
            <a:fillRect/>
          </a:stretch>
        </p:blipFill>
        <p:spPr bwMode="auto">
          <a:xfrm>
            <a:off x="467545" y="2060848"/>
            <a:ext cx="4094747" cy="3024336"/>
          </a:xfrm>
          <a:prstGeom prst="rect">
            <a:avLst/>
          </a:prstGeom>
          <a:noFill/>
          <a:ln w="9525">
            <a:noFill/>
            <a:miter lim="800000"/>
            <a:headEnd/>
            <a:tailEnd/>
          </a:ln>
        </p:spPr>
      </p:pic>
      <p:pic>
        <p:nvPicPr>
          <p:cNvPr id="3075" name="Рисунок 21"/>
          <p:cNvPicPr>
            <a:picLocks noChangeAspect="1" noChangeArrowheads="1"/>
          </p:cNvPicPr>
          <p:nvPr/>
        </p:nvPicPr>
        <p:blipFill>
          <a:blip r:embed="rId3" cstate="print"/>
          <a:srcRect l="18732" r="19814" b="12079"/>
          <a:stretch>
            <a:fillRect/>
          </a:stretch>
        </p:blipFill>
        <p:spPr bwMode="auto">
          <a:xfrm>
            <a:off x="4716016" y="2060848"/>
            <a:ext cx="4139952" cy="305924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ИЗОБРАЖЕНИЯ </a:t>
            </a: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Инструкция</a:t>
            </a:r>
            <a:r>
              <a:rPr lang="ru-RU" dirty="0" smtClean="0">
                <a:latin typeface="Times New Roman" pitchFamily="18" charset="0"/>
                <a:cs typeface="Times New Roman" pitchFamily="18" charset="0"/>
              </a:rPr>
              <a:t>: «Что изображено на картинке? Выберите один из вариантов. Смотрите внимательно». После запуска программы появляется зашумленное </a:t>
            </a:r>
            <a:r>
              <a:rPr lang="ru-RU" dirty="0" smtClean="0">
                <a:latin typeface="Times New Roman" pitchFamily="18" charset="0"/>
                <a:cs typeface="Times New Roman" pitchFamily="18" charset="0"/>
              </a:rPr>
              <a:t>изображение, </a:t>
            </a:r>
            <a:r>
              <a:rPr lang="ru-RU" dirty="0" smtClean="0">
                <a:latin typeface="Times New Roman" pitchFamily="18" charset="0"/>
                <a:cs typeface="Times New Roman" pitchFamily="18" charset="0"/>
              </a:rPr>
              <a:t>задача обследуемого внимательно смотреть на экран, сравнивать проявляющееся изображение с представленными вверху картинками и выбрать из четырёх, на его взгляд, </a:t>
            </a:r>
            <a:r>
              <a:rPr lang="ru-RU" dirty="0" smtClean="0">
                <a:latin typeface="Times New Roman" pitchFamily="18" charset="0"/>
                <a:cs typeface="Times New Roman" pitchFamily="18" charset="0"/>
              </a:rPr>
              <a:t>правильную. </a:t>
            </a:r>
            <a:r>
              <a:rPr lang="ru-RU" dirty="0" smtClean="0">
                <a:latin typeface="Times New Roman" pitchFamily="18" charset="0"/>
                <a:cs typeface="Times New Roman" pitchFamily="18" charset="0"/>
              </a:rPr>
              <a:t>Программа оценит правильность суждения. Всего 10 заданий, в завершении появится окно «Тест окончен, спасибо за внимание». Выводными данными является текстовая информация, с балльной оценкой каждого выбранного изображения, максимальной оценкой каждого в 10 баллов.</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План лекции: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ru-RU" b="1" dirty="0" smtClean="0"/>
              <a:t>1.</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Актуальность темы</a:t>
            </a:r>
          </a:p>
          <a:p>
            <a:pPr>
              <a:buNone/>
            </a:pPr>
            <a:r>
              <a:rPr lang="ru-RU" b="1"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Существующие методы тренировки памяти</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Современные методы тренировки памяти</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Компьтерные</a:t>
            </a:r>
            <a:r>
              <a:rPr lang="ru-RU" dirty="0" smtClean="0">
                <a:latin typeface="Times New Roman" pitchFamily="18" charset="0"/>
                <a:cs typeface="Times New Roman" pitchFamily="18" charset="0"/>
              </a:rPr>
              <a:t> программы коррекции</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5. </a:t>
            </a:r>
            <a:r>
              <a:rPr lang="ru-RU" dirty="0" smtClean="0">
                <a:latin typeface="Times New Roman" pitchFamily="18" charset="0"/>
                <a:cs typeface="Times New Roman" pitchFamily="18" charset="0"/>
              </a:rPr>
              <a:t>Выводы.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latin typeface="Times New Roman" pitchFamily="18" charset="0"/>
                <a:cs typeface="Times New Roman" pitchFamily="18" charset="0"/>
              </a:rPr>
              <a:t>ИЗОБРАЖЕНИЯ </a:t>
            </a:r>
          </a:p>
        </p:txBody>
      </p:sp>
      <p:sp>
        <p:nvSpPr>
          <p:cNvPr id="3" name="Содержимое 2"/>
          <p:cNvSpPr>
            <a:spLocks noGrp="1"/>
          </p:cNvSpPr>
          <p:nvPr>
            <p:ph idx="1"/>
          </p:nvPr>
        </p:nvSpPr>
        <p:spPr>
          <a:xfrm>
            <a:off x="457200" y="1600200"/>
            <a:ext cx="1522512" cy="4525963"/>
          </a:xfrm>
        </p:spPr>
        <p:txBody>
          <a:bodyPr>
            <a:normAutofit/>
          </a:bodyPr>
          <a:lstStyle/>
          <a:p>
            <a:endParaRPr lang="ru-RU" dirty="0">
              <a:latin typeface="Times New Roman" pitchFamily="18" charset="0"/>
              <a:cs typeface="Times New Roman" pitchFamily="18" charset="0"/>
            </a:endParaRPr>
          </a:p>
        </p:txBody>
      </p:sp>
      <p:pic>
        <p:nvPicPr>
          <p:cNvPr id="4098" name="Рисунок 23"/>
          <p:cNvPicPr>
            <a:picLocks noChangeAspect="1" noChangeArrowheads="1"/>
          </p:cNvPicPr>
          <p:nvPr/>
        </p:nvPicPr>
        <p:blipFill>
          <a:blip r:embed="rId2" cstate="print"/>
          <a:srcRect l="10681" r="20589" b="10956"/>
          <a:stretch>
            <a:fillRect/>
          </a:stretch>
        </p:blipFill>
        <p:spPr bwMode="auto">
          <a:xfrm>
            <a:off x="755576" y="2276872"/>
            <a:ext cx="3945088" cy="3096344"/>
          </a:xfrm>
          <a:prstGeom prst="rect">
            <a:avLst/>
          </a:prstGeom>
          <a:noFill/>
          <a:ln w="9525">
            <a:noFill/>
            <a:miter lim="800000"/>
            <a:headEnd/>
            <a:tailEnd/>
          </a:ln>
        </p:spPr>
      </p:pic>
      <p:pic>
        <p:nvPicPr>
          <p:cNvPr id="4099" name="Рисунок 25"/>
          <p:cNvPicPr>
            <a:picLocks noChangeAspect="1" noChangeArrowheads="1"/>
          </p:cNvPicPr>
          <p:nvPr/>
        </p:nvPicPr>
        <p:blipFill>
          <a:blip r:embed="rId3" cstate="print"/>
          <a:srcRect l="10835" r="19969" b="11237"/>
          <a:stretch>
            <a:fillRect/>
          </a:stretch>
        </p:blipFill>
        <p:spPr bwMode="auto">
          <a:xfrm>
            <a:off x="5193022" y="2319338"/>
            <a:ext cx="3627449" cy="305387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ЧАСЫ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lvl="0"/>
            <a:r>
              <a:rPr lang="ru-RU" dirty="0" smtClean="0">
                <a:latin typeface="Times New Roman" pitchFamily="18" charset="0"/>
                <a:cs typeface="Times New Roman" pitchFamily="18" charset="0"/>
              </a:rPr>
              <a:t> Инструкция</a:t>
            </a:r>
            <a:r>
              <a:rPr lang="ru-RU" dirty="0" smtClean="0">
                <a:latin typeface="Times New Roman" pitchFamily="18" charset="0"/>
                <a:cs typeface="Times New Roman" pitchFamily="18" charset="0"/>
              </a:rPr>
              <a:t>: «Красная стрелка показывает часы. Для установки часовой стрелки нажмите левой кнопкой мыши на циферблате. Синяя стрелка показывает минуты. Для установки минутной стрелки нажмите правой кнопкой мышки на циферблате. Отобразите на часах…». На экране циферблат часов, с заданием указать определённое время, после расстановки стрелок (изначально, циферблат пуст, стрелки появятся после нажатия правой и левой кнопок мыши поочерёдно) обследуемый нажимает на кнопку «Проверить», в левом верхнем углу. Программа самостоятельно оценивает правильность выполнения. Если после проверки появилось окно о неточности или неправильности расстановки стрелок, программа предусматривает возможность </a:t>
            </a:r>
            <a:r>
              <a:rPr lang="ru-RU" dirty="0" err="1" smtClean="0">
                <a:latin typeface="Times New Roman" pitchFamily="18" charset="0"/>
                <a:cs typeface="Times New Roman" pitchFamily="18" charset="0"/>
              </a:rPr>
              <a:t>самокоррекции</a:t>
            </a:r>
            <a:r>
              <a:rPr lang="ru-RU" dirty="0" smtClean="0">
                <a:latin typeface="Times New Roman" pitchFamily="18" charset="0"/>
                <a:cs typeface="Times New Roman" pitchFamily="18" charset="0"/>
              </a:rPr>
              <a:t> и повторной установки стрелок с уточнённым временем. Тренинг рассчитан на 4 задания, затем тест можно начать снова, либо перейти к следующему. Отчёт тренинга ЧАСЫ в виде текстового сообщения о правильности выполнения задания.</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ЧАСЫ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5194920" cy="4525963"/>
          </a:xfrm>
        </p:spPr>
        <p:txBody>
          <a:bodyPr>
            <a:normAutofit/>
          </a:bodyPr>
          <a:lstStyle/>
          <a:p>
            <a:pPr lvl="0"/>
            <a:endParaRPr lang="ru-RU" dirty="0">
              <a:latin typeface="Times New Roman" pitchFamily="18" charset="0"/>
              <a:cs typeface="Times New Roman" pitchFamily="18" charset="0"/>
            </a:endParaRPr>
          </a:p>
        </p:txBody>
      </p:sp>
      <p:pic>
        <p:nvPicPr>
          <p:cNvPr id="5122" name="Рисунок 28"/>
          <p:cNvPicPr>
            <a:picLocks noChangeAspect="1" noChangeArrowheads="1"/>
          </p:cNvPicPr>
          <p:nvPr/>
        </p:nvPicPr>
        <p:blipFill>
          <a:blip r:embed="rId2" cstate="print"/>
          <a:srcRect r="21208" b="15730"/>
          <a:stretch>
            <a:fillRect/>
          </a:stretch>
        </p:blipFill>
        <p:spPr bwMode="auto">
          <a:xfrm>
            <a:off x="1835696" y="1556792"/>
            <a:ext cx="5472608" cy="3774901"/>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Впервые созданы игровые компьютерные программы для восстановления мозговых функций, показавшие высокую эффективность.</a:t>
            </a:r>
          </a:p>
          <a:p>
            <a:pPr algn="just"/>
            <a:r>
              <a:rPr lang="ru-RU" dirty="0" smtClean="0">
                <a:latin typeface="Times New Roman" pitchFamily="18" charset="0"/>
                <a:cs typeface="Times New Roman" pitchFamily="18" charset="0"/>
              </a:rPr>
              <a:t>Предельная простота в использовании.</a:t>
            </a:r>
          </a:p>
          <a:p>
            <a:pPr algn="just"/>
            <a:r>
              <a:rPr lang="ru-RU" dirty="0" smtClean="0">
                <a:latin typeface="Times New Roman" pitchFamily="18" charset="0"/>
                <a:cs typeface="Times New Roman" pitchFamily="18" charset="0"/>
              </a:rPr>
              <a:t>Высокая «игровая мотивация». </a:t>
            </a:r>
          </a:p>
          <a:p>
            <a:pPr algn="just"/>
            <a:r>
              <a:rPr lang="ru-RU" dirty="0" smtClean="0">
                <a:latin typeface="Times New Roman" pitchFamily="18" charset="0"/>
                <a:cs typeface="Times New Roman" pitchFamily="18" charset="0"/>
              </a:rPr>
              <a:t>Возможность </a:t>
            </a:r>
            <a:r>
              <a:rPr lang="ru-RU" dirty="0" err="1" smtClean="0">
                <a:latin typeface="Times New Roman" pitchFamily="18" charset="0"/>
                <a:cs typeface="Times New Roman" pitchFamily="18" charset="0"/>
              </a:rPr>
              <a:t>самореабилитации</a:t>
            </a:r>
            <a:r>
              <a:rPr lang="ru-RU" dirty="0" smtClean="0">
                <a:latin typeface="Times New Roman" pitchFamily="18" charset="0"/>
                <a:cs typeface="Times New Roman" pitchFamily="18" charset="0"/>
              </a:rPr>
              <a:t>.</a:t>
            </a:r>
          </a:p>
          <a:p>
            <a:pPr>
              <a:buNone/>
            </a:pP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325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Лихтерман</a:t>
            </a:r>
            <a:r>
              <a:rPr lang="ru-RU" sz="3500" dirty="0" smtClean="0">
                <a:latin typeface="Times New Roman" pitchFamily="18" charset="0"/>
                <a:cs typeface="Times New Roman" pitchFamily="18" charset="0"/>
              </a:rPr>
              <a:t> Л.Б. Принципы современной периодизации течения </a:t>
            </a:r>
            <a:r>
              <a:rPr lang="ru-RU" sz="3500" dirty="0" err="1" smtClean="0">
                <a:latin typeface="Times New Roman" pitchFamily="18" charset="0"/>
                <a:cs typeface="Times New Roman" pitchFamily="18" charset="0"/>
              </a:rPr>
              <a:t>черепно</a:t>
            </a:r>
            <a:r>
              <a:rPr lang="ru-RU" sz="3500" dirty="0" smtClean="0">
                <a:latin typeface="Times New Roman" pitchFamily="18" charset="0"/>
                <a:cs typeface="Times New Roman" pitchFamily="18" charset="0"/>
              </a:rPr>
              <a:t>–мозговой травмы. </a:t>
            </a:r>
            <a:r>
              <a:rPr lang="ru-RU" sz="3500" dirty="0" err="1" smtClean="0">
                <a:latin typeface="Times New Roman" pitchFamily="18" charset="0"/>
                <a:cs typeface="Times New Roman" pitchFamily="18" charset="0"/>
              </a:rPr>
              <a:t>Вопр</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Нейрохир</a:t>
            </a:r>
            <a:r>
              <a:rPr lang="ru-RU" sz="3500" dirty="0" smtClean="0">
                <a:latin typeface="Times New Roman" pitchFamily="18" charset="0"/>
                <a:cs typeface="Times New Roman" pitchFamily="18" charset="0"/>
              </a:rPr>
              <a:t>. 1999;5:53–59. </a:t>
            </a:r>
          </a:p>
          <a:p>
            <a:pPr marL="514350" indent="-514350">
              <a:buAutoNum type="arabicPeriod"/>
            </a:pPr>
            <a:r>
              <a:rPr lang="ru-RU" sz="3500" dirty="0" smtClean="0">
                <a:latin typeface="Times New Roman" pitchFamily="18" charset="0"/>
                <a:cs typeface="Times New Roman" pitchFamily="18" charset="0"/>
              </a:rPr>
              <a:t>Бойко А.Н., </a:t>
            </a:r>
            <a:r>
              <a:rPr lang="ru-RU" sz="3500" dirty="0" err="1" smtClean="0">
                <a:latin typeface="Times New Roman" pitchFamily="18" charset="0"/>
                <a:cs typeface="Times New Roman" pitchFamily="18" charset="0"/>
              </a:rPr>
              <a:t>Батышева</a:t>
            </a:r>
            <a:r>
              <a:rPr lang="ru-RU" sz="3500" dirty="0" smtClean="0">
                <a:latin typeface="Times New Roman" pitchFamily="18" charset="0"/>
                <a:cs typeface="Times New Roman" pitchFamily="18" charset="0"/>
              </a:rPr>
              <a:t> Т.Т. и др. </a:t>
            </a:r>
            <a:r>
              <a:rPr lang="ru-RU" sz="3500" dirty="0" err="1" smtClean="0">
                <a:latin typeface="Times New Roman" pitchFamily="18" charset="0"/>
                <a:cs typeface="Times New Roman" pitchFamily="18" charset="0"/>
              </a:rPr>
              <a:t>Черепно</a:t>
            </a:r>
            <a:r>
              <a:rPr lang="ru-RU" sz="3500" dirty="0" smtClean="0">
                <a:latin typeface="Times New Roman" pitchFamily="18" charset="0"/>
                <a:cs typeface="Times New Roman" pitchFamily="18" charset="0"/>
              </a:rPr>
              <a:t>–мозговая травма. </a:t>
            </a:r>
            <a:r>
              <a:rPr lang="ru-RU" sz="3500" dirty="0" err="1" smtClean="0">
                <a:latin typeface="Times New Roman" pitchFamily="18" charset="0"/>
                <a:cs typeface="Times New Roman" pitchFamily="18" charset="0"/>
              </a:rPr>
              <a:t>Consilium</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medicum</a:t>
            </a:r>
            <a:r>
              <a:rPr lang="ru-RU" sz="3500" dirty="0" smtClean="0">
                <a:latin typeface="Times New Roman" pitchFamily="18" charset="0"/>
                <a:cs typeface="Times New Roman" pitchFamily="18" charset="0"/>
              </a:rPr>
              <a:t>/ 2007;9(8): 5–10</a:t>
            </a:r>
          </a:p>
          <a:p>
            <a:pPr marL="514350" indent="-514350">
              <a:buAutoNum type="arabicPeriod"/>
            </a:pPr>
            <a:r>
              <a:rPr lang="ru-RU" sz="3500" dirty="0" err="1" smtClean="0">
                <a:latin typeface="Times New Roman" pitchFamily="18" charset="0"/>
                <a:cs typeface="Times New Roman" pitchFamily="18" charset="0"/>
              </a:rPr>
              <a:t>Штульман</a:t>
            </a:r>
            <a:r>
              <a:rPr lang="ru-RU" sz="3500" dirty="0" smtClean="0">
                <a:latin typeface="Times New Roman" pitchFamily="18" charset="0"/>
                <a:cs typeface="Times New Roman" pitchFamily="18" charset="0"/>
              </a:rPr>
              <a:t> Д.Р., Левин О.Л. Легкая череп но–мозговая травма. </a:t>
            </a:r>
            <a:r>
              <a:rPr lang="ru-RU" sz="3500" dirty="0" err="1" smtClean="0">
                <a:latin typeface="Times New Roman" pitchFamily="18" charset="0"/>
                <a:cs typeface="Times New Roman" pitchFamily="18" charset="0"/>
              </a:rPr>
              <a:t>Неврол</a:t>
            </a:r>
            <a:r>
              <a:rPr lang="ru-RU" sz="3500" dirty="0" smtClean="0">
                <a:latin typeface="Times New Roman" pitchFamily="18" charset="0"/>
                <a:cs typeface="Times New Roman" pitchFamily="18" charset="0"/>
              </a:rPr>
              <a:t>. журн. 1999; 4 (1): 55–9. </a:t>
            </a:r>
          </a:p>
          <a:p>
            <a:pPr marL="514350" indent="-514350">
              <a:buAutoNum type="arabicPeriod"/>
            </a:pPr>
            <a:r>
              <a:rPr lang="ru-RU" sz="3500" dirty="0" err="1" smtClean="0">
                <a:latin typeface="Times New Roman" pitchFamily="18" charset="0"/>
                <a:cs typeface="Times New Roman" pitchFamily="18" charset="0"/>
              </a:rPr>
              <a:t>Одинак</a:t>
            </a:r>
            <a:r>
              <a:rPr lang="ru-RU" sz="3500" dirty="0" smtClean="0">
                <a:latin typeface="Times New Roman" pitchFamily="18" charset="0"/>
                <a:cs typeface="Times New Roman" pitchFamily="18" charset="0"/>
              </a:rPr>
              <a:t> М.М., </a:t>
            </a:r>
            <a:r>
              <a:rPr lang="ru-RU" sz="3500" dirty="0" err="1" smtClean="0">
                <a:latin typeface="Times New Roman" pitchFamily="18" charset="0"/>
                <a:cs typeface="Times New Roman" pitchFamily="18" charset="0"/>
              </a:rPr>
              <a:t>Хилько</a:t>
            </a:r>
            <a:r>
              <a:rPr lang="ru-RU" sz="3500" dirty="0" smtClean="0">
                <a:latin typeface="Times New Roman" pitchFamily="18" charset="0"/>
                <a:cs typeface="Times New Roman" pitchFamily="18" charset="0"/>
              </a:rPr>
              <a:t> В.А., Емельянов А.Ю.Закрытые травмы головного и спинного мозга. Руководство для врачей. Под ред. Г.А.Акимова, М.М. </a:t>
            </a:r>
            <a:r>
              <a:rPr lang="ru-RU" sz="3500" dirty="0" err="1" smtClean="0">
                <a:latin typeface="Times New Roman" pitchFamily="18" charset="0"/>
                <a:cs typeface="Times New Roman" pitchFamily="18" charset="0"/>
              </a:rPr>
              <a:t>Одинака</a:t>
            </a:r>
            <a:r>
              <a:rPr lang="ru-RU" sz="3500" dirty="0" smtClean="0">
                <a:latin typeface="Times New Roman" pitchFamily="18" charset="0"/>
                <a:cs typeface="Times New Roman" pitchFamily="18" charset="0"/>
              </a:rPr>
              <a:t>. СПб., 2000; 513–6. </a:t>
            </a:r>
          </a:p>
          <a:p>
            <a:pPr marL="514350" indent="-514350">
              <a:buAutoNum type="arabicPeriod"/>
            </a:pPr>
            <a:r>
              <a:rPr lang="ru-RU" sz="3500" dirty="0" smtClean="0">
                <a:latin typeface="Times New Roman" pitchFamily="18" charset="0"/>
                <a:cs typeface="Times New Roman" pitchFamily="18" charset="0"/>
              </a:rPr>
              <a:t>Дунаевский В.В. Электронный учебник «Психиатрия и наркология». // СПб.: Санкт-Петербургский государственный медицинский университет имени академика И.П. Павлова 2006</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500" dirty="0" smtClean="0">
                <a:latin typeface="Times New Roman" pitchFamily="18" charset="0"/>
                <a:cs typeface="Times New Roman" pitchFamily="18" charset="0"/>
              </a:rPr>
              <a:t>Хомская Е. Д. Х = Нейропсихология: 4-е издание.  // СПб.: Питер 2005</a:t>
            </a: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Актуальность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latin typeface="Times New Roman" pitchFamily="18" charset="0"/>
                <a:cs typeface="Times New Roman" pitchFamily="18" charset="0"/>
              </a:rPr>
              <a:t>Когнитивные нарушения – отмечаются у  30-70 % пациентов, перенёсших инсульт и  пациентов с артериальной гипертонией.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Нарушения ВМФ ухудшают прогноз полного восстановления. </a:t>
            </a:r>
          </a:p>
          <a:p>
            <a:pPr algn="just">
              <a:buNone/>
            </a:pP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Нуждаются в специализированной реабилитации.</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В 2010 году диагноз инсульт в г. Красноярске был установлен более чем у 3000 пациентов.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Около 1500 новых пациентов ежегодно нуждаются в специализированной </a:t>
            </a:r>
            <a:r>
              <a:rPr lang="ru-RU" dirty="0" err="1" smtClean="0">
                <a:latin typeface="Times New Roman" pitchFamily="18" charset="0"/>
                <a:cs typeface="Times New Roman" pitchFamily="18" charset="0"/>
              </a:rPr>
              <a:t>нейрореабилитации</a:t>
            </a:r>
            <a:r>
              <a:rPr lang="ru-RU" dirty="0" smtClean="0">
                <a:latin typeface="Times New Roman" pitchFamily="18" charset="0"/>
                <a:cs typeface="Times New Roman" pitchFamily="18" charset="0"/>
              </a:rPr>
              <a:t> нарушения познавательных функций.</a:t>
            </a: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Существующее положение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Менее 10% нуждающихся получают комплексное плановое восстановительное лечение на стационарном этапе.</a:t>
            </a:r>
          </a:p>
          <a:p>
            <a:pPr algn="just"/>
            <a:r>
              <a:rPr lang="ru-RU" dirty="0" smtClean="0">
                <a:latin typeface="Times New Roman" pitchFamily="18" charset="0"/>
                <a:cs typeface="Times New Roman" pitchFamily="18" charset="0"/>
              </a:rPr>
              <a:t>Существующие методы восстановления когнитивных функций малоэффективны, </a:t>
            </a:r>
            <a:r>
              <a:rPr lang="ru-RU" dirty="0" err="1" smtClean="0">
                <a:latin typeface="Times New Roman" pitchFamily="18" charset="0"/>
                <a:cs typeface="Times New Roman" pitchFamily="18" charset="0"/>
              </a:rPr>
              <a:t>трудозатратны</a:t>
            </a:r>
            <a:r>
              <a:rPr lang="ru-RU" dirty="0" smtClean="0">
                <a:latin typeface="Times New Roman" pitchFamily="18" charset="0"/>
                <a:cs typeface="Times New Roman" pitchFamily="18" charset="0"/>
              </a:rPr>
              <a:t> и малодоступны</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Оценка существующих методик для коррекции и компенсации когнитивных нарушений.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Для компенсации используются: мнемонические техники, система тренировки памяти, основанная на непосредственной связи между зрительными образами, обозначающими значимые элементы запоминаемой информации. Мнемоническое запоминание состоит из четырёх этапов: кодирование в образы, запоминание, запоминание последовательности, закрепление в памяти.</a:t>
            </a:r>
          </a:p>
          <a:p>
            <a:r>
              <a:rPr lang="ru-RU" dirty="0" smtClean="0">
                <a:latin typeface="Times New Roman" pitchFamily="18" charset="0"/>
                <a:cs typeface="Times New Roman" pitchFamily="18" charset="0"/>
              </a:rPr>
              <a:t>Методы мнемотехники позволяют абсолютно точно воспроизводить последовательность информации. Так, ряд чисел может быть воспроизведён как в прямом, так и в обратном порядке</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Оценка существующих методик для коррекции и компенсации когнитивных нарушений.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Технический арсенал современной мнемотехники состоит из набора унифицированных приёмов запоминания, позволяющих запоминать разные сведения однотипно. Основной способ запоминания — приём образования ассоциации. </a:t>
            </a:r>
          </a:p>
          <a:p>
            <a:r>
              <a:rPr lang="ru-RU" dirty="0" smtClean="0">
                <a:latin typeface="Times New Roman" pitchFamily="18" charset="0"/>
                <a:cs typeface="Times New Roman" pitchFamily="18" charset="0"/>
              </a:rPr>
              <a:t>Система опорных образов должна быть создана заранее. И её необходимо тщательно закрепить путем многократного припоминания образов в течение нескольких дней.  Можно на вновь сформированную систему опорных образов многократно запоминать тренировочные упражнения. </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Оценка существующих методик для коррекции и компенсации когнитивных нарушений.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Коррекция нарушений запоминания следует понимать как комплексный процесс накопления в мозге системы связей, благодаря которым человек может воспроизводить необходимую ему информацию. В запоминании «принимают участие» процессы: память, внимание, мышление, ощущение, представление. Нарушение в работе даже одного из этих процессов сразу же отразится на способности к коррекции когнитивного дефицита, даже если процесс «Память» будет абсолютно исправен.</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Оценка существующих методик для коррекции и компенсации когнитивных нарушений.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Способность запоминать зависит в первую очередь не от памяти, а от мышления и внимания. Нарушения в работе этих психических процессов сделают практически невозможным произвольное запоминание. По мнению ряда авторов, такие техники, логически не связаны и не оказывают должного влияния на физиологию памяти.</a:t>
            </a:r>
          </a:p>
          <a:p>
            <a:r>
              <a:rPr lang="ru-RU" dirty="0" smtClean="0">
                <a:latin typeface="Times New Roman" pitchFamily="18" charset="0"/>
                <a:cs typeface="Times New Roman" pitchFamily="18" charset="0"/>
              </a:rPr>
              <a:t>Для компенсации когнитивных нарушений используют также: ведение ежедневников, пейджинговые службы напоминаний. Но все способы направлены на замещение функции </a:t>
            </a:r>
            <a:r>
              <a:rPr lang="ru-RU" dirty="0" err="1" smtClean="0">
                <a:latin typeface="Times New Roman" pitchFamily="18" charset="0"/>
                <a:cs typeface="Times New Roman" pitchFamily="18" charset="0"/>
              </a:rPr>
              <a:t>гиппокампальных</a:t>
            </a:r>
            <a:r>
              <a:rPr lang="ru-RU" dirty="0" smtClean="0">
                <a:latin typeface="Times New Roman" pitchFamily="18" charset="0"/>
                <a:cs typeface="Times New Roman" pitchFamily="18" charset="0"/>
              </a:rPr>
              <a:t> структур, а не на их восстановление.  </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Оценка существующих методик для коррекции и компенсации когнитивных нарушений.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Приемы коррекции нейропсихологических нарушений представляют собой курс обучающих занятий со </a:t>
            </a:r>
            <a:r>
              <a:rPr lang="ru-RU" dirty="0" err="1" smtClean="0">
                <a:latin typeface="Times New Roman" pitchFamily="18" charset="0"/>
                <a:cs typeface="Times New Roman" pitchFamily="18" charset="0"/>
              </a:rPr>
              <a:t>стимульным</a:t>
            </a:r>
            <a:r>
              <a:rPr lang="ru-RU" dirty="0" smtClean="0">
                <a:latin typeface="Times New Roman" pitchFamily="18" charset="0"/>
                <a:cs typeface="Times New Roman" pitchFamily="18" charset="0"/>
              </a:rPr>
              <a:t> материалом (корректировка текста, заполнение таблиц с цифрами, совершение счетных операций различного уровня сложности </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1144</Words>
  <Application>Microsoft Office PowerPoint</Application>
  <PresentationFormat>Экран (4:3)</PresentationFormat>
  <Paragraphs>91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Кафедра нервных болезней с курсом медицинской реабилитации ПО    Тема: Современные методы тренировки памяти. Компьютерные программы коррекции.  лекция № 19 для студентов IV курса, обучающихся по специальности  030401.65 – КЛИНИЧЕСКАЯ ПСИХОЛОГИЯ    Ассистент кафедры Швецова И.Н.   Красноярск, 2013г. </vt:lpstr>
      <vt:lpstr>План лекции: </vt:lpstr>
      <vt:lpstr>Актуальность </vt:lpstr>
      <vt:lpstr> Существующее положение</vt:lpstr>
      <vt:lpstr> Оценка существующих методик для коррекции и компенсации когнитивных нарушений. </vt:lpstr>
      <vt:lpstr> Оценка существующих методик для коррекции и компенсации когнитивных нарушений. </vt:lpstr>
      <vt:lpstr> Оценка существующих методик для коррекции и компенсации когнитивных нарушений. </vt:lpstr>
      <vt:lpstr> Оценка существующих методик для коррекции и компенсации когнитивных нарушений. </vt:lpstr>
      <vt:lpstr> Оценка существующих методик для коррекции и компенсации когнитивных нарушений. </vt:lpstr>
      <vt:lpstr> Оценка существующих методик для коррекции и компенсации когнитивных нарушений.  </vt:lpstr>
      <vt:lpstr> Компьютерные программы реабилитации когнитивных нарушений – достоинства в сравнении с существующими аналогами</vt:lpstr>
      <vt:lpstr>ТЕСТИРОВАНИЕ СКОРОСТИ ВОСПРИЯТИЯ ГРАФИЧЕСКОЙ ИНФОРМАЦИИ</vt:lpstr>
      <vt:lpstr> Компьютерные программы реабилитации когнитивных нарушений</vt:lpstr>
      <vt:lpstr> Компьютерные программы реабилитации когнитивных нарушений</vt:lpstr>
      <vt:lpstr> «Графическое сообщение» </vt:lpstr>
      <vt:lpstr> «Графическое сообщение» </vt:lpstr>
      <vt:lpstr>ВНИМАТЕЛЬНОСТЬ </vt:lpstr>
      <vt:lpstr>ВНИМАТЕЛЬНОСТЬ </vt:lpstr>
      <vt:lpstr>ИЗОБРАЖЕНИЯ </vt:lpstr>
      <vt:lpstr>ИЗОБРАЖЕНИЯ </vt:lpstr>
      <vt:lpstr>ЧАСЫ</vt:lpstr>
      <vt:lpstr>ЧАСЫ</vt:lpstr>
      <vt:lpstr>Выводы</vt:lpstr>
      <vt:lpstr>Литература:</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Современные методы тренировки памяти. Компьютерные программы коррекции.  лекция № 19 для студентов IV курса, обучающихся по специальности  030401.65 – КЛИНИЧЕСКАЯ ПСИХОЛОГИЯ    Ассистент кафедры Швецова И.Н.   Красноярск, 2013г. </dc:title>
  <dc:creator>Book</dc:creator>
  <cp:lastModifiedBy>Book</cp:lastModifiedBy>
  <cp:revision>8</cp:revision>
  <dcterms:created xsi:type="dcterms:W3CDTF">2014-01-19T06:52:21Z</dcterms:created>
  <dcterms:modified xsi:type="dcterms:W3CDTF">2014-01-19T08:33:54Z</dcterms:modified>
</cp:coreProperties>
</file>