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69" r:id="rId6"/>
    <p:sldId id="270" r:id="rId7"/>
    <p:sldId id="271" r:id="rId8"/>
    <p:sldId id="272" r:id="rId9"/>
    <p:sldId id="281" r:id="rId10"/>
    <p:sldId id="282" r:id="rId11"/>
    <p:sldId id="283" r:id="rId12"/>
    <p:sldId id="284" r:id="rId13"/>
    <p:sldId id="273" r:id="rId14"/>
    <p:sldId id="274" r:id="rId15"/>
    <p:sldId id="275" r:id="rId16"/>
    <p:sldId id="285" r:id="rId17"/>
    <p:sldId id="286" r:id="rId18"/>
    <p:sldId id="287" r:id="rId19"/>
    <p:sldId id="288" r:id="rId20"/>
    <p:sldId id="265" r:id="rId21"/>
    <p:sldId id="266" r:id="rId22"/>
    <p:sldId id="267" r:id="rId23"/>
    <p:sldId id="268" r:id="rId24"/>
    <p:sldId id="276" r:id="rId25"/>
    <p:sldId id="278" r:id="rId26"/>
    <p:sldId id="279" r:id="rId27"/>
    <p:sldId id="280" r:id="rId28"/>
    <p:sldId id="259" r:id="rId29"/>
    <p:sldId id="260" r:id="rId30"/>
    <p:sldId id="290" r:id="rId31"/>
    <p:sldId id="291" r:id="rId32"/>
    <p:sldId id="262" r:id="rId33"/>
    <p:sldId id="263" r:id="rId34"/>
    <p:sldId id="264" r:id="rId35"/>
    <p:sldId id="289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D66C13-EB9E-4DF5-A16F-77D75C5A4DE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37ECC2-A489-4FC2-8B95-1B8EC80CB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org&amp;id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060848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Околосуставные и внутрисуставные переломы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Студентка 504 группы специальность Педиатрия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Дядичкина</a:t>
            </a:r>
            <a:r>
              <a:rPr lang="ru-RU" dirty="0" smtClean="0">
                <a:solidFill>
                  <a:schemeClr val="bg1"/>
                </a:solidFill>
              </a:rPr>
              <a:t> В.В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Красноярский государственный медицинский университет им. проф. </a:t>
            </a:r>
            <a:r>
              <a:rPr lang="ru-RU" dirty="0" err="1">
                <a:hlinkClick r:id="rId2"/>
              </a:rPr>
              <a:t>В.Ф.Войно-Ясенецкого</a:t>
            </a:r>
            <a:r>
              <a:rPr lang="ru-RU" dirty="0">
                <a:hlinkClick r:id="rId2"/>
              </a:rPr>
              <a:t> Минздрава </a:t>
            </a:r>
            <a:r>
              <a:rPr lang="ru-RU" dirty="0" smtClean="0">
                <a:hlinkClick r:id="rId2"/>
              </a:rPr>
              <a:t>России</a:t>
            </a:r>
            <a:endParaRPr lang="ru-RU" dirty="0"/>
          </a:p>
          <a:p>
            <a:pPr algn="ctr"/>
            <a:r>
              <a:rPr lang="ru-RU" dirty="0"/>
              <a:t>Кафедра травматологии, ортопедии и нейрохирургии с курсом ПО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Дистальный сегмент</a:t>
            </a:r>
            <a:endParaRPr lang="ru-RU" sz="5400" smtClean="0">
              <a:solidFill>
                <a:srgbClr val="FFFF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51920" y="1772816"/>
            <a:ext cx="5064125" cy="52562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В – неполный внутрисуставной</a:t>
            </a:r>
          </a:p>
          <a:p>
            <a:pPr eaLnBrk="1" hangingPunct="1"/>
            <a:r>
              <a:rPr lang="ru-RU" sz="2400" b="1" dirty="0" smtClean="0"/>
              <a:t>1 – чистое </a:t>
            </a:r>
            <a:r>
              <a:rPr lang="ru-RU" sz="2400" b="1" dirty="0" smtClean="0"/>
              <a:t>раскалывание</a:t>
            </a:r>
            <a:endParaRPr lang="ru-RU" sz="2400" b="1" dirty="0" smtClean="0"/>
          </a:p>
        </p:txBody>
      </p:sp>
      <p:pic>
        <p:nvPicPr>
          <p:cNvPr id="41988" name="Picture 5" descr="triplanefxlatx260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15912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Дистальный сегмент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59338" y="1484313"/>
            <a:ext cx="4033837" cy="5114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 – неполный внутрисуставной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2 – раскалывание с </a:t>
            </a:r>
            <a:r>
              <a:rPr lang="ru-RU" sz="2400" b="1" dirty="0" smtClean="0"/>
              <a:t>вдавлением</a:t>
            </a:r>
            <a:endParaRPr lang="ru-RU" sz="2400" b="1" dirty="0" smtClean="0"/>
          </a:p>
        </p:txBody>
      </p:sp>
      <p:pic>
        <p:nvPicPr>
          <p:cNvPr id="43012" name="Picture 4" descr="Ankle_frx_bimale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4767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6477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Дистальный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2276872"/>
            <a:ext cx="4572000" cy="594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 – неполный внутрисуставной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3 – </a:t>
            </a:r>
            <a:r>
              <a:rPr lang="ru-RU" sz="2400" b="1" dirty="0" err="1" smtClean="0"/>
              <a:t>оскольчатый</a:t>
            </a:r>
            <a:r>
              <a:rPr lang="ru-RU" sz="2400" b="1" dirty="0" smtClean="0"/>
              <a:t> с </a:t>
            </a:r>
            <a:r>
              <a:rPr lang="ru-RU" sz="2400" b="1" dirty="0" smtClean="0"/>
              <a:t>вдавлением</a:t>
            </a:r>
            <a:endParaRPr lang="ru-RU" sz="2400" b="1" dirty="0" smtClean="0"/>
          </a:p>
        </p:txBody>
      </p:sp>
      <p:pic>
        <p:nvPicPr>
          <p:cNvPr id="44036" name="Picture 5" descr="ankletrimalleolarlatx240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720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243887" cy="44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Полный </a:t>
            </a:r>
            <a:r>
              <a:rPr lang="ru-RU" sz="4000" dirty="0" smtClean="0"/>
              <a:t>внутрисуставной перелом проксимальный сегмент</a:t>
            </a:r>
            <a:endParaRPr lang="ru-RU" sz="6000" dirty="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40200" y="1412875"/>
            <a:ext cx="4775200" cy="4683125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Простой </a:t>
            </a:r>
            <a:r>
              <a:rPr lang="ru-RU" b="1" dirty="0" err="1" smtClean="0"/>
              <a:t>метафизарный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Простой </a:t>
            </a:r>
            <a:r>
              <a:rPr lang="ru-RU" b="1" dirty="0" err="1" smtClean="0"/>
              <a:t>метафизарный</a:t>
            </a:r>
            <a:r>
              <a:rPr lang="ru-RU" b="1" dirty="0" smtClean="0"/>
              <a:t> </a:t>
            </a:r>
            <a:r>
              <a:rPr lang="ru-RU" b="1" dirty="0" err="1" smtClean="0"/>
              <a:t>оскольчатый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Суставной </a:t>
            </a:r>
            <a:r>
              <a:rPr lang="ru-RU" b="1" dirty="0" err="1" smtClean="0"/>
              <a:t>оскольчатый</a:t>
            </a:r>
            <a:endParaRPr lang="ru-RU" b="1" dirty="0" smtClean="0"/>
          </a:p>
        </p:txBody>
      </p:sp>
      <p:pic>
        <p:nvPicPr>
          <p:cNvPr id="24580" name="Picture 5" descr="27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95536" y="1196752"/>
            <a:ext cx="277495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Проксимальный сегмент                       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61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/>
          <a:lstStyle/>
          <a:p>
            <a:pPr eaLnBrk="1" hangingPunct="1"/>
            <a:r>
              <a:rPr lang="ru-RU" b="1" smtClean="0"/>
              <a:t>С – полный внутрисуставной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2  - суставной простой, метафизарный оскольчатый</a:t>
            </a:r>
          </a:p>
        </p:txBody>
      </p:sp>
      <p:pic>
        <p:nvPicPr>
          <p:cNvPr id="6152" name="Picture 4" descr="Tib-fib_frx_plateaux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468313" y="1341438"/>
            <a:ext cx="3057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37000" y="1916832"/>
            <a:ext cx="5207000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 – полный внутрисуставной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3</a:t>
            </a:r>
            <a:r>
              <a:rPr lang="ru-RU" sz="2400" b="1" dirty="0" smtClean="0"/>
              <a:t>  </a:t>
            </a:r>
            <a:r>
              <a:rPr lang="ru-RU" sz="2400" b="1" dirty="0" smtClean="0"/>
              <a:t>- суставной </a:t>
            </a:r>
            <a:r>
              <a:rPr lang="ru-RU" sz="2400" b="1" dirty="0" err="1" smtClean="0"/>
              <a:t>оскольчатый</a:t>
            </a:r>
            <a:endParaRPr lang="ru-RU" sz="2400" b="1" dirty="0" smtClean="0"/>
          </a:p>
        </p:txBody>
      </p:sp>
      <p:pic>
        <p:nvPicPr>
          <p:cNvPr id="26628" name="Picture 5" descr="tib%20plat%20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23850" y="1341438"/>
            <a:ext cx="33718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Полный </a:t>
            </a:r>
            <a:r>
              <a:rPr lang="ru-RU" dirty="0" smtClean="0"/>
              <a:t>внутрисуставной перелом</a:t>
            </a:r>
            <a:br>
              <a:rPr lang="ru-RU" dirty="0" smtClean="0"/>
            </a:br>
            <a:r>
              <a:rPr lang="ru-RU" dirty="0" smtClean="0"/>
              <a:t> дистальный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3438" y="1628775"/>
            <a:ext cx="4200525" cy="5043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С</a:t>
            </a:r>
            <a:r>
              <a:rPr lang="ru-RU" b="1" smtClean="0"/>
              <a:t>1 – метафизарный простой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С</a:t>
            </a:r>
            <a:r>
              <a:rPr lang="ru-RU" b="1" smtClean="0"/>
              <a:t>2 –  метафизарный оскольчатый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С</a:t>
            </a:r>
            <a:r>
              <a:rPr lang="ru-RU" b="1" smtClean="0"/>
              <a:t>3 –  суставной оскольчатый</a:t>
            </a:r>
          </a:p>
        </p:txBody>
      </p:sp>
      <p:pic>
        <p:nvPicPr>
          <p:cNvPr id="51204" name="Picture 5" descr="33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468313" y="1268413"/>
            <a:ext cx="3095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Дистальный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95775" y="2060848"/>
            <a:ext cx="4848225" cy="51879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С – полный внутрисуставной</a:t>
            </a:r>
          </a:p>
          <a:p>
            <a:pPr eaLnBrk="1" hangingPunct="1"/>
            <a:r>
              <a:rPr lang="ru-RU" sz="2400" b="1" dirty="0" smtClean="0"/>
              <a:t>1 – суставной простой, </a:t>
            </a:r>
            <a:r>
              <a:rPr lang="ru-RU" sz="2400" b="1" dirty="0" err="1" smtClean="0"/>
              <a:t>метафизарный</a:t>
            </a:r>
            <a:r>
              <a:rPr lang="ru-RU" sz="2400" b="1" dirty="0" smtClean="0"/>
              <a:t> </a:t>
            </a:r>
            <a:r>
              <a:rPr lang="ru-RU" sz="2400" b="1" dirty="0" smtClean="0"/>
              <a:t>простой</a:t>
            </a:r>
            <a:endParaRPr lang="ru-RU" sz="2400" b="1" dirty="0" smtClean="0"/>
          </a:p>
        </p:txBody>
      </p:sp>
      <p:pic>
        <p:nvPicPr>
          <p:cNvPr id="52228" name="Picture 4" descr="Ankle_frx_pilon_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22103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Дистальный </a:t>
            </a:r>
            <a:r>
              <a:rPr lang="ru-RU" sz="3200" dirty="0" smtClean="0"/>
              <a:t>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60738" y="1530350"/>
            <a:ext cx="5783262" cy="532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С – полный внутрисуставной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2 – суставной простой, </a:t>
            </a:r>
            <a:r>
              <a:rPr lang="ru-RU" sz="2400" b="1" dirty="0" err="1" smtClean="0"/>
              <a:t>метафизарный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оскольчатый</a:t>
            </a:r>
            <a:endParaRPr lang="ru-RU" sz="2400" b="1" dirty="0" smtClean="0"/>
          </a:p>
        </p:txBody>
      </p:sp>
      <p:pic>
        <p:nvPicPr>
          <p:cNvPr id="53252" name="Picture 4" descr="Fractur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146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Дистальный </a:t>
            </a:r>
            <a:r>
              <a:rPr lang="ru-RU" sz="3200" dirty="0" smtClean="0"/>
              <a:t>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1988840"/>
            <a:ext cx="5567362" cy="5114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С – полный внутрисуставной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3 – суставной </a:t>
            </a:r>
            <a:r>
              <a:rPr lang="ru-RU" sz="2000" b="1" dirty="0" err="1" smtClean="0"/>
              <a:t>оскольчатый</a:t>
            </a:r>
            <a:endParaRPr lang="ru-RU" sz="2000" b="1" dirty="0" smtClean="0"/>
          </a:p>
        </p:txBody>
      </p:sp>
      <p:pic>
        <p:nvPicPr>
          <p:cNvPr id="54276" name="Picture 4" descr="Ankle_frx_comminute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3171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352928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/>
              <a:t>Причиной </a:t>
            </a:r>
            <a:r>
              <a:rPr lang="ru-RU" u="sng" dirty="0" smtClean="0"/>
              <a:t>перелома является различная травма.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Симптомы:</a:t>
            </a:r>
          </a:p>
          <a:p>
            <a:r>
              <a:rPr lang="ru-RU" dirty="0" smtClean="0"/>
              <a:t>Интенсивная </a:t>
            </a:r>
            <a:r>
              <a:rPr lang="ru-RU" dirty="0"/>
              <a:t>боль, усиливающаяся при движении и надавливании. Причем активные движения отсутствуют, а пассивные причиняют резкую и сильную боль.</a:t>
            </a:r>
          </a:p>
          <a:p>
            <a:r>
              <a:rPr lang="ru-RU" dirty="0"/>
              <a:t>Нарушение двигательной функции.</a:t>
            </a:r>
          </a:p>
          <a:p>
            <a:r>
              <a:rPr lang="ru-RU" dirty="0"/>
              <a:t>Отек в области травмы.</a:t>
            </a:r>
          </a:p>
          <a:p>
            <a:r>
              <a:rPr lang="ru-RU" dirty="0"/>
              <a:t>Деформация сустава, нарушение позиции костей относительно друг друга.</a:t>
            </a:r>
          </a:p>
          <a:p>
            <a:r>
              <a:rPr lang="ru-RU" dirty="0"/>
              <a:t>Иногда возникает подвижность отломков в суставе (</a:t>
            </a:r>
            <a:r>
              <a:rPr lang="ru-RU" dirty="0" err="1"/>
              <a:t>оскольчатый</a:t>
            </a:r>
            <a:r>
              <a:rPr lang="ru-RU" dirty="0"/>
              <a:t> перелом).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243887" cy="44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Околосуставной перелом</a:t>
            </a:r>
            <a:br>
              <a:rPr lang="ru-RU" dirty="0" smtClean="0"/>
            </a:br>
            <a:r>
              <a:rPr lang="ru-RU" dirty="0" smtClean="0"/>
              <a:t>проксимальный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6600" y="1412875"/>
            <a:ext cx="5638800" cy="4683125"/>
          </a:xfrm>
        </p:spPr>
        <p:txBody>
          <a:bodyPr/>
          <a:lstStyle/>
          <a:p>
            <a:pPr eaLnBrk="1" hangingPunct="1"/>
            <a:r>
              <a:rPr lang="ru-RU" b="1" smtClean="0"/>
              <a:t>1 – Околосуставной отрывной</a:t>
            </a:r>
          </a:p>
          <a:p>
            <a:pPr eaLnBrk="1" hangingPunct="1"/>
            <a:r>
              <a:rPr lang="ru-RU" b="1" smtClean="0"/>
              <a:t>2 – Околосуставной метафизарный простой</a:t>
            </a:r>
          </a:p>
          <a:p>
            <a:pPr eaLnBrk="1" hangingPunct="1"/>
            <a:r>
              <a:rPr lang="ru-RU" b="1" smtClean="0"/>
              <a:t>3 – околосуставной метафизарный оскольчатый</a:t>
            </a:r>
          </a:p>
        </p:txBody>
      </p:sp>
      <p:pic>
        <p:nvPicPr>
          <p:cNvPr id="19460" name="Picture 11" descr="25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468313" y="1341438"/>
            <a:ext cx="25955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08400" y="1981200"/>
            <a:ext cx="5207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А – околосуставной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1 </a:t>
            </a:r>
            <a:r>
              <a:rPr lang="ru-RU" b="1" dirty="0" smtClean="0"/>
              <a:t>отрывной</a:t>
            </a:r>
            <a:endParaRPr lang="ru-RU" b="1" dirty="0" smtClean="0"/>
          </a:p>
        </p:txBody>
      </p:sp>
      <p:pic>
        <p:nvPicPr>
          <p:cNvPr id="20484" name="Picture 4" descr="kneesegu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60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19475" y="1981200"/>
            <a:ext cx="5495925" cy="4114800"/>
          </a:xfrm>
        </p:spPr>
        <p:txBody>
          <a:bodyPr/>
          <a:lstStyle/>
          <a:p>
            <a:pPr eaLnBrk="1" hangingPunct="1"/>
            <a:r>
              <a:rPr lang="ru-RU" b="1" dirty="0" smtClean="0"/>
              <a:t>А – околосуставной</a:t>
            </a:r>
          </a:p>
          <a:p>
            <a:pPr eaLnBrk="1" hangingPunct="1"/>
            <a:r>
              <a:rPr lang="ru-RU" b="1" dirty="0" smtClean="0"/>
              <a:t>2 - </a:t>
            </a:r>
            <a:r>
              <a:rPr lang="ru-RU" b="1" dirty="0" smtClean="0"/>
              <a:t>простой</a:t>
            </a:r>
            <a:endParaRPr lang="ru-RU" b="1" dirty="0" smtClean="0"/>
          </a:p>
        </p:txBody>
      </p:sp>
      <p:pic>
        <p:nvPicPr>
          <p:cNvPr id="21508" name="Picture 5" descr="1ap315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2362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600" smtClean="0">
              <a:solidFill>
                <a:srgbClr val="FFFF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16463" y="1981200"/>
            <a:ext cx="4198937" cy="4114800"/>
          </a:xfrm>
        </p:spPr>
        <p:txBody>
          <a:bodyPr/>
          <a:lstStyle/>
          <a:p>
            <a:pPr eaLnBrk="1" hangingPunct="1"/>
            <a:r>
              <a:rPr lang="ru-RU" b="1" smtClean="0"/>
              <a:t>А – околосуставной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3 - метафизарный оскольчатый</a:t>
            </a:r>
          </a:p>
        </p:txBody>
      </p:sp>
      <p:pic>
        <p:nvPicPr>
          <p:cNvPr id="2053" name="Picture 5" descr="KneeAP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2743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58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Околосуставной перелом</a:t>
            </a:r>
            <a:br>
              <a:rPr lang="ru-RU" dirty="0" smtClean="0"/>
            </a:br>
            <a:r>
              <a:rPr lang="ru-RU" dirty="0" smtClean="0"/>
              <a:t> дистальный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3438" y="1628775"/>
            <a:ext cx="4200525" cy="5043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А</a:t>
            </a:r>
            <a:r>
              <a:rPr lang="ru-RU" b="1" smtClean="0"/>
              <a:t>1 – простой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А</a:t>
            </a:r>
            <a:r>
              <a:rPr lang="ru-RU" b="1" smtClean="0"/>
              <a:t>2 – клиновидный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А</a:t>
            </a:r>
            <a:r>
              <a:rPr lang="ru-RU" b="1" smtClean="0"/>
              <a:t>3 - сложный</a:t>
            </a:r>
          </a:p>
        </p:txBody>
      </p:sp>
      <p:pic>
        <p:nvPicPr>
          <p:cNvPr id="38916" name="Picture 5" descr="31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23850" y="1341438"/>
            <a:ext cx="33369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200" smtClean="0"/>
              <a:t>Дистальный сегмент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 – околосуставной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 – </a:t>
            </a:r>
            <a:r>
              <a:rPr lang="ru-RU" b="1" dirty="0" smtClean="0"/>
              <a:t>простой</a:t>
            </a:r>
            <a:endParaRPr lang="ru-RU" b="1" dirty="0" smtClean="0"/>
          </a:p>
        </p:txBody>
      </p:sp>
      <p:pic>
        <p:nvPicPr>
          <p:cNvPr id="39940" name="Picture 5" descr="Ankle_frx_salter_harri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847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smtClean="0"/>
              <a:t>Дистальный сегмент Дистальный сегмент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/>
          <a:lstStyle/>
          <a:p>
            <a:pPr eaLnBrk="1" hangingPunct="1"/>
            <a:r>
              <a:rPr lang="ru-RU" b="1" smtClean="0"/>
              <a:t>А – околосуставной</a:t>
            </a:r>
          </a:p>
          <a:p>
            <a:pPr eaLnBrk="1" hangingPunct="1"/>
            <a:r>
              <a:rPr lang="ru-RU" b="1" smtClean="0"/>
              <a:t>2 - клиновидный</a:t>
            </a:r>
          </a:p>
        </p:txBody>
      </p:sp>
      <p:pic>
        <p:nvPicPr>
          <p:cNvPr id="10245" name="Picture 4" descr="Ankle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086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200" smtClean="0"/>
              <a:t>Дистальный сегмент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12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/>
          <a:lstStyle/>
          <a:p>
            <a:pPr eaLnBrk="1" hangingPunct="1"/>
            <a:r>
              <a:rPr lang="ru-RU" b="1" smtClean="0"/>
              <a:t>А – околосуставной</a:t>
            </a:r>
          </a:p>
          <a:p>
            <a:pPr eaLnBrk="1" hangingPunct="1"/>
            <a:r>
              <a:rPr lang="ru-RU" b="1" smtClean="0"/>
              <a:t>3 - сложный</a:t>
            </a:r>
          </a:p>
        </p:txBody>
      </p:sp>
      <p:pic>
        <p:nvPicPr>
          <p:cNvPr id="11289" name="Picture 4" descr="Ankle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086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Околосуставные </a:t>
            </a:r>
            <a:r>
              <a:rPr lang="ru-RU" dirty="0" err="1" smtClean="0"/>
              <a:t>внекапсульные</a:t>
            </a:r>
            <a:r>
              <a:rPr lang="ru-RU" dirty="0" smtClean="0"/>
              <a:t> переломы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Нарушение целостности кости, при котором плоскость перелома не проникает в полость сустава</a:t>
            </a:r>
          </a:p>
          <a:p>
            <a:endParaRPr lang="ru-RU" dirty="0"/>
          </a:p>
        </p:txBody>
      </p:sp>
      <p:pic>
        <p:nvPicPr>
          <p:cNvPr id="7" name="Picture 7" descr="лекция 0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92848" y="2621944"/>
            <a:ext cx="3790604" cy="250628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Околосуставные </a:t>
            </a:r>
            <a:r>
              <a:rPr lang="ru-RU" dirty="0" err="1" smtClean="0"/>
              <a:t>внутрикапсульные</a:t>
            </a:r>
            <a:r>
              <a:rPr lang="ru-RU" dirty="0" smtClean="0"/>
              <a:t> переломы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Нарушение целостности кости, при котором плоскость перелома проникает в полость сустава</a:t>
            </a:r>
          </a:p>
          <a:p>
            <a:endParaRPr lang="ru-RU" dirty="0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4845050" y="2027238"/>
          <a:ext cx="3886200" cy="3695700"/>
        </p:xfrm>
        <a:graphic>
          <a:graphicData uri="http://schemas.openxmlformats.org/presentationml/2006/ole">
            <p:oleObj spid="_x0000_s2050" name="Image" r:id="rId3" imgW="10362636" imgH="9854663" progId="Photoshop.Image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Внутрисуставные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1.Неполные</a:t>
            </a:r>
          </a:p>
          <a:p>
            <a:pPr>
              <a:buNone/>
            </a:pPr>
            <a:r>
              <a:rPr lang="ru-RU" dirty="0" smtClean="0"/>
              <a:t>   2.Полные  </a:t>
            </a:r>
          </a:p>
          <a:p>
            <a:r>
              <a:rPr lang="ru-RU" dirty="0" smtClean="0"/>
              <a:t>Околосуставные:</a:t>
            </a:r>
          </a:p>
          <a:p>
            <a:pPr>
              <a:buNone/>
            </a:pPr>
            <a:r>
              <a:rPr lang="ru-RU" dirty="0" smtClean="0"/>
              <a:t>   1.Внутрикапсульные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2.Внекапсульные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100" u="sng" dirty="0" smtClean="0"/>
              <a:t>Результаты </a:t>
            </a:r>
            <a:r>
              <a:rPr lang="ru-RU" sz="3100" u="sng" dirty="0" err="1" smtClean="0"/>
              <a:t>физикального</a:t>
            </a:r>
            <a:r>
              <a:rPr lang="ru-RU" sz="3100" u="sng" dirty="0" smtClean="0"/>
              <a:t> обследования следующие: </a:t>
            </a:r>
            <a:endParaRPr lang="ru-RU" sz="3100" u="sng" dirty="0" smtClean="0"/>
          </a:p>
          <a:p>
            <a:r>
              <a:rPr lang="ru-RU" sz="3100" dirty="0" smtClean="0"/>
              <a:t>при </a:t>
            </a:r>
            <a:r>
              <a:rPr lang="ru-RU" sz="3100" dirty="0" smtClean="0"/>
              <a:t>осмотре – мягкие ткани в области перелома опухшие, кожные покровы могут быть </a:t>
            </a:r>
            <a:r>
              <a:rPr lang="ru-RU" sz="3100" dirty="0" err="1" smtClean="0"/>
              <a:t>гиперемированы</a:t>
            </a:r>
            <a:r>
              <a:rPr lang="ru-RU" sz="3100" dirty="0" smtClean="0"/>
              <a:t> (покрасневшие), пациент не способен продемонстрировать функциональные возможности сустава (из-за нарушения его структуры и болевого синдрома); </a:t>
            </a:r>
            <a:endParaRPr lang="ru-RU" sz="3100" dirty="0" smtClean="0"/>
          </a:p>
          <a:p>
            <a:r>
              <a:rPr lang="ru-RU" sz="3100" dirty="0" smtClean="0"/>
              <a:t>при </a:t>
            </a:r>
            <a:r>
              <a:rPr lang="ru-RU" sz="3100" dirty="0" smtClean="0"/>
              <a:t>пальпации – область перелома резко болезненная, </a:t>
            </a:r>
            <a:r>
              <a:rPr lang="ru-RU" sz="3100" dirty="0" err="1" smtClean="0"/>
              <a:t>пальпаторно</a:t>
            </a:r>
            <a:r>
              <a:rPr lang="ru-RU" sz="3100" dirty="0" smtClean="0"/>
              <a:t> подтверждается отечность тканей. Крепитацию («</a:t>
            </a:r>
            <a:r>
              <a:rPr lang="ru-RU" sz="3100" dirty="0" err="1" smtClean="0"/>
              <a:t>хрустение</a:t>
            </a:r>
            <a:r>
              <a:rPr lang="ru-RU" sz="3100" dirty="0" smtClean="0"/>
              <a:t>» из-за смещения костных фрагментов) выявить сложно, так как костные фрагменты находятся внутри суставной сумки</a:t>
            </a:r>
            <a:r>
              <a:rPr lang="ru-RU" sz="31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Инструментальные методы </a:t>
            </a:r>
            <a:r>
              <a:rPr lang="ru-RU" u="sng" dirty="0" smtClean="0"/>
              <a:t>исследования</a:t>
            </a:r>
          </a:p>
          <a:p>
            <a:r>
              <a:rPr lang="ru-RU" dirty="0" smtClean="0">
                <a:latin typeface="Tinos"/>
              </a:rPr>
              <a:t>рентгенологическое обследование</a:t>
            </a:r>
          </a:p>
          <a:p>
            <a:r>
              <a:rPr lang="ru-RU" dirty="0" smtClean="0">
                <a:latin typeface="Tinos"/>
              </a:rPr>
              <a:t>магнитно-резонансная томография</a:t>
            </a:r>
          </a:p>
          <a:p>
            <a:r>
              <a:rPr lang="ru-RU" dirty="0" smtClean="0">
                <a:latin typeface="Tinos"/>
              </a:rPr>
              <a:t>компьютерная </a:t>
            </a:r>
            <a:r>
              <a:rPr lang="ru-RU" dirty="0" smtClean="0">
                <a:latin typeface="Tinos"/>
              </a:rPr>
              <a:t>томография </a:t>
            </a:r>
            <a:r>
              <a:rPr lang="ru-RU" dirty="0" smtClean="0">
                <a:latin typeface="Tinos"/>
              </a:rPr>
              <a:t>сустав</a:t>
            </a:r>
          </a:p>
          <a:p>
            <a:r>
              <a:rPr lang="ru-RU" dirty="0" err="1" smtClean="0">
                <a:latin typeface="Tinos"/>
              </a:rPr>
              <a:t>артроскопия</a:t>
            </a:r>
            <a:endParaRPr lang="ru-RU" dirty="0" smtClean="0">
              <a:latin typeface="Tinos"/>
            </a:endParaRPr>
          </a:p>
          <a:p>
            <a:r>
              <a:rPr lang="ru-RU" dirty="0" smtClean="0">
                <a:latin typeface="Tinos"/>
              </a:rPr>
              <a:t>пункция сустав</a:t>
            </a:r>
            <a:endParaRPr lang="ru-RU" dirty="0" smtClean="0">
              <a:latin typeface="Tino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Тактика медицинской помощи больным с внутрисуставными и околосуставными переломами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FF0000"/>
                </a:solidFill>
              </a:rPr>
              <a:t>	</a:t>
            </a:r>
            <a:r>
              <a:rPr lang="ru-RU" u="sng" dirty="0" smtClean="0">
                <a:solidFill>
                  <a:srgbClr val="FF0000"/>
                </a:solidFill>
              </a:rPr>
              <a:t>Первая врачебная помощь –</a:t>
            </a:r>
          </a:p>
          <a:p>
            <a:pPr eaLnBrk="1" hangingPunct="1">
              <a:lnSpc>
                <a:spcPct val="90000"/>
              </a:lnSpc>
            </a:pPr>
            <a:r>
              <a:rPr lang="ru-RU" i="1" dirty="0" smtClean="0"/>
              <a:t>	</a:t>
            </a:r>
            <a:r>
              <a:rPr lang="ru-RU" dirty="0" smtClean="0"/>
              <a:t>Клиническая диагностика повреждения сустава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Новокаиновая блокада, введение аналгетиков и, при необходимости- противошоковая терапия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Транспортная </a:t>
            </a:r>
            <a:r>
              <a:rPr lang="ru-RU" dirty="0" smtClean="0"/>
              <a:t>иммобилизация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Тактика медицинской помощи больным с внутрисуставными и околосуставными переломами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u="sng" dirty="0" smtClean="0">
                <a:solidFill>
                  <a:srgbClr val="FF0000"/>
                </a:solidFill>
              </a:rPr>
              <a:t>Квалифицированная</a:t>
            </a:r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помощь </a:t>
            </a:r>
            <a:r>
              <a:rPr lang="ru-RU" sz="2400" u="sng" dirty="0" smtClean="0">
                <a:solidFill>
                  <a:srgbClr val="FF0000"/>
                </a:solidFill>
              </a:rPr>
              <a:t>–</a:t>
            </a:r>
          </a:p>
          <a:p>
            <a:pPr eaLnBrk="1" hangingPunct="1"/>
            <a:r>
              <a:rPr lang="ru-RU" sz="2400" dirty="0" smtClean="0"/>
              <a:t>Уточнение диагноза</a:t>
            </a:r>
          </a:p>
          <a:p>
            <a:pPr eaLnBrk="1" hangingPunct="1"/>
            <a:r>
              <a:rPr lang="ru-RU" sz="2400" dirty="0" smtClean="0"/>
              <a:t>После адекватного обезболивания - попытка репозиции перелома с последующей иммобилизацией и рентгенологическим контролем</a:t>
            </a:r>
          </a:p>
          <a:p>
            <a:pPr eaLnBrk="1" hangingPunct="1"/>
            <a:r>
              <a:rPr lang="ru-RU" sz="2400" dirty="0" smtClean="0"/>
              <a:t>При отсутствии точного сопоставления перелома необходимо направить пациента в травматологическое отделение</a:t>
            </a:r>
          </a:p>
          <a:p>
            <a:pPr eaLnBrk="1" hangingPunct="1"/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Тактика медицинской помощи больным с внутрисуставными и околосуставными переломами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На этапе специализированной помощи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Допустима повторная попытка  закрытой репозиции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 неэффективности - показано оперативное лечение</a:t>
            </a:r>
          </a:p>
          <a:p>
            <a:pPr eaLnBrk="1" hangingPunct="1">
              <a:lnSpc>
                <a:spcPct val="90000"/>
              </a:lnSpc>
            </a:pPr>
            <a:r>
              <a:rPr lang="ru-RU" u="sng" dirty="0" smtClean="0">
                <a:solidFill>
                  <a:srgbClr val="FF0000"/>
                </a:solidFill>
              </a:rPr>
              <a:t>Цель операции</a:t>
            </a:r>
            <a:r>
              <a:rPr lang="ru-RU" dirty="0" smtClean="0"/>
              <a:t> – восстановление </a:t>
            </a:r>
            <a:r>
              <a:rPr lang="ru-RU" dirty="0" err="1" smtClean="0"/>
              <a:t>конгруентности</a:t>
            </a:r>
            <a:r>
              <a:rPr lang="ru-RU" dirty="0" smtClean="0"/>
              <a:t> сустава и стабильный остеосинтез перелома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лекция 05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3371850" cy="4495800"/>
          </a:xfrm>
          <a:noFill/>
        </p:spPr>
      </p:pic>
      <p:pic>
        <p:nvPicPr>
          <p:cNvPr id="5" name="Picture 6" descr="лекция 039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t="6021" r="13869" b="13589"/>
          <a:stretch>
            <a:fillRect/>
          </a:stretch>
        </p:blipFill>
        <p:spPr>
          <a:xfrm>
            <a:off x="4139952" y="2824119"/>
            <a:ext cx="3240360" cy="4033881"/>
          </a:xfrm>
          <a:prstGeom prst="rect">
            <a:avLst/>
          </a:prstGeom>
          <a:noFill/>
        </p:spPr>
      </p:pic>
      <p:pic>
        <p:nvPicPr>
          <p:cNvPr id="6" name="Picture 6" descr="для лекции 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3635896" cy="27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После сращения костных отломков в период реабилитации назначаются: </a:t>
            </a:r>
            <a:endParaRPr lang="ru-RU" dirty="0" smtClean="0"/>
          </a:p>
          <a:p>
            <a:r>
              <a:rPr lang="ru-RU" dirty="0" smtClean="0"/>
              <a:t>ЛФК;</a:t>
            </a:r>
          </a:p>
          <a:p>
            <a:r>
              <a:rPr lang="ru-RU" dirty="0" smtClean="0"/>
              <a:t>физиотерапия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массаж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153400" cy="990600"/>
          </a:xfrm>
        </p:spPr>
        <p:txBody>
          <a:bodyPr/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Внутрисуставные переломы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Нарушение целостности кости, при котором плоскость перелома проходит через суставной хрящ</a:t>
            </a:r>
          </a:p>
          <a:p>
            <a:endParaRPr lang="ru-RU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076825" y="1196975"/>
          <a:ext cx="2917825" cy="5257800"/>
        </p:xfrm>
        <a:graphic>
          <a:graphicData uri="http://schemas.openxmlformats.org/presentationml/2006/ole">
            <p:oleObj spid="_x0000_s1026" name="Image" r:id="rId3" imgW="8076190" imgH="14552381" progId="Photoshop.Image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243887" cy="44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Неполный </a:t>
            </a:r>
            <a:r>
              <a:rPr lang="ru-RU" sz="4000" dirty="0" smtClean="0"/>
              <a:t>внутрисуставной перелом проксимальный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95528" y="1484784"/>
            <a:ext cx="4248472" cy="5040560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/>
              <a:t>1. Раскалывание</a:t>
            </a:r>
            <a:endParaRPr lang="ru-RU" b="1" dirty="0" smtClean="0"/>
          </a:p>
          <a:p>
            <a:pPr eaLnBrk="1" hangingPunct="1">
              <a:buNone/>
            </a:pPr>
            <a:r>
              <a:rPr lang="ru-RU" b="1" dirty="0" smtClean="0"/>
              <a:t>2. Вдавливание</a:t>
            </a: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(вдавленный перелом)</a:t>
            </a:r>
          </a:p>
          <a:p>
            <a:pPr eaLnBrk="1" hangingPunct="1">
              <a:buNone/>
            </a:pPr>
            <a:r>
              <a:rPr lang="ru-RU" b="1" dirty="0" smtClean="0"/>
              <a:t>3. Раскалывание </a:t>
            </a:r>
            <a:r>
              <a:rPr lang="ru-RU" b="1" dirty="0" smtClean="0"/>
              <a:t>с вдавливанием (вдавлением)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  </a:t>
            </a:r>
          </a:p>
        </p:txBody>
      </p:sp>
      <p:pic>
        <p:nvPicPr>
          <p:cNvPr id="22532" name="Picture 5" descr="26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39552" y="1082436"/>
            <a:ext cx="3456384" cy="57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/>
          <a:lstStyle/>
          <a:p>
            <a:pPr eaLnBrk="1" hangingPunct="1"/>
            <a:r>
              <a:rPr lang="ru-RU" b="1" smtClean="0"/>
              <a:t>В – неполный внутрисуставной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1  чистое раскалывание</a:t>
            </a:r>
          </a:p>
        </p:txBody>
      </p:sp>
      <p:pic>
        <p:nvPicPr>
          <p:cNvPr id="3077" name="Picture 4" descr="KneeAP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2743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>В – неполный внутрисуставной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/>
              <a:t>   2 - (вдавленный</a:t>
            </a:r>
            <a:r>
              <a:rPr lang="ru-RU" sz="2400" b="1" dirty="0" smtClean="0"/>
              <a:t>)</a:t>
            </a:r>
            <a:endParaRPr lang="ru-RU" sz="2400" b="1" dirty="0" smtClean="0"/>
          </a:p>
        </p:txBody>
      </p:sp>
      <p:pic>
        <p:nvPicPr>
          <p:cNvPr id="4102" name="Picture 5" descr="APTibPlatFxLabe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168352" cy="31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KneeAP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27328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60350"/>
            <a:ext cx="8124825" cy="731838"/>
          </a:xfrm>
        </p:spPr>
        <p:txBody>
          <a:bodyPr/>
          <a:lstStyle/>
          <a:p>
            <a:pPr eaLnBrk="1" hangingPunct="1"/>
            <a:r>
              <a:rPr lang="ru-RU" sz="3600" smtClean="0"/>
              <a:t>Проксимальный сегмент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51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175" y="1412875"/>
            <a:ext cx="4848225" cy="4683125"/>
          </a:xfrm>
        </p:spPr>
        <p:txBody>
          <a:bodyPr/>
          <a:lstStyle/>
          <a:p>
            <a:pPr eaLnBrk="1" hangingPunct="1"/>
            <a:r>
              <a:rPr lang="ru-RU" b="1" smtClean="0"/>
              <a:t>В – неполный внутрисуставной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2 -  Раскалывание с вдавлением</a:t>
            </a:r>
            <a:endParaRPr lang="ru-RU" smtClean="0"/>
          </a:p>
        </p:txBody>
      </p:sp>
      <p:pic>
        <p:nvPicPr>
          <p:cNvPr id="5130" name="Picture 4" descr="KneeAP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2743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58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Неполный </a:t>
            </a:r>
            <a:r>
              <a:rPr lang="ru-RU" dirty="0" smtClean="0"/>
              <a:t>внутрисуставной перелом дистальный сегмент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3438" y="1628775"/>
            <a:ext cx="4200525" cy="5043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В</a:t>
            </a:r>
            <a:r>
              <a:rPr lang="ru-RU" b="1" smtClean="0"/>
              <a:t>1 – чистое раскалывание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В</a:t>
            </a:r>
            <a:r>
              <a:rPr lang="ru-RU" b="1" smtClean="0"/>
              <a:t>2 – раскалывание с вдавлением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В</a:t>
            </a:r>
            <a:r>
              <a:rPr lang="ru-RU" b="1" smtClean="0"/>
              <a:t>3 – оскольчатый с вдавлением</a:t>
            </a:r>
          </a:p>
        </p:txBody>
      </p:sp>
      <p:pic>
        <p:nvPicPr>
          <p:cNvPr id="12294" name="Picture 5" descr="3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899592" y="1556792"/>
            <a:ext cx="2925762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</TotalTime>
  <Words>578</Words>
  <Application>Microsoft Office PowerPoint</Application>
  <PresentationFormat>Экран (4:3)</PresentationFormat>
  <Paragraphs>132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Обычная</vt:lpstr>
      <vt:lpstr>Adobe Photoshop Image</vt:lpstr>
      <vt:lpstr>Околосуставные и внутрисуставные переломы</vt:lpstr>
      <vt:lpstr>Слайд 2</vt:lpstr>
      <vt:lpstr>Классификация </vt:lpstr>
      <vt:lpstr>Внутрисуставные переломы </vt:lpstr>
      <vt:lpstr>Неполный внутрисуставной перелом проксимальный сегмент</vt:lpstr>
      <vt:lpstr>Проксимальный сегмент</vt:lpstr>
      <vt:lpstr>Проксимальный сегмент</vt:lpstr>
      <vt:lpstr>Проксимальный сегмент</vt:lpstr>
      <vt:lpstr>Неполный внутрисуставной перелом дистальный сегмент</vt:lpstr>
      <vt:lpstr>Дистальный сегмент</vt:lpstr>
      <vt:lpstr>Дистальный сегмент</vt:lpstr>
      <vt:lpstr>Дистальный сегмент</vt:lpstr>
      <vt:lpstr>Полный внутрисуставной перелом проксимальный сегмент</vt:lpstr>
      <vt:lpstr>Проксимальный сегмент                       </vt:lpstr>
      <vt:lpstr>Слайд 15</vt:lpstr>
      <vt:lpstr>Полный внутрисуставной перелом  дистальный сегмент</vt:lpstr>
      <vt:lpstr>Дистальный сегмент</vt:lpstr>
      <vt:lpstr>Дистальный сегмент</vt:lpstr>
      <vt:lpstr>Дистальный сегмент</vt:lpstr>
      <vt:lpstr>Околосуставной перелом проксимальный сегмент</vt:lpstr>
      <vt:lpstr>Проксимальный сегмент</vt:lpstr>
      <vt:lpstr>Проксимальный сегмент</vt:lpstr>
      <vt:lpstr>Проксимальный сегмент</vt:lpstr>
      <vt:lpstr>Околосуставной перелом  дистальный сегмент</vt:lpstr>
      <vt:lpstr>Дистальный сегмент</vt:lpstr>
      <vt:lpstr>Дистальный сегмент Дистальный сегмент</vt:lpstr>
      <vt:lpstr>Дистальный сегмент</vt:lpstr>
      <vt:lpstr>Околосуставные внекапсульные переломы</vt:lpstr>
      <vt:lpstr>Околосуставные внутрикапсульные переломы</vt:lpstr>
      <vt:lpstr>Диагностика</vt:lpstr>
      <vt:lpstr>Слайд 31</vt:lpstr>
      <vt:lpstr>Тактика медицинской помощи больным с внутрисуставными и околосуставными переломами</vt:lpstr>
      <vt:lpstr>Тактика медицинской помощи больным с внутрисуставными и околосуставными переломами</vt:lpstr>
      <vt:lpstr>Тактика медицинской помощи больным с внутрисуставными и околосуставными переломами</vt:lpstr>
      <vt:lpstr>Слайд 35</vt:lpstr>
      <vt:lpstr>Слайд 36</vt:lpstr>
      <vt:lpstr>Спасибо за внимание.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Околосуставные и внутрисуставные переломы</dc:title>
  <dc:creator>Вика</dc:creator>
  <cp:lastModifiedBy>Вика</cp:lastModifiedBy>
  <cp:revision>12</cp:revision>
  <dcterms:created xsi:type="dcterms:W3CDTF">2018-10-18T10:56:29Z</dcterms:created>
  <dcterms:modified xsi:type="dcterms:W3CDTF">2018-10-18T12:54:54Z</dcterms:modified>
</cp:coreProperties>
</file>