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1"/>
  </p:sldMasterIdLst>
  <p:sldIdLst>
    <p:sldId id="256" r:id="rId2"/>
    <p:sldId id="30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305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341"/>
  </p:normalViewPr>
  <p:slideViewPr>
    <p:cSldViewPr snapToGrid="0" snapToObjects="1">
      <p:cViewPr>
        <p:scale>
          <a:sx n="118" d="100"/>
          <a:sy n="118" d="100"/>
        </p:scale>
        <p:origin x="8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4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9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71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0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5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5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1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AB66-00A9-1942-9888-34EDE4DD067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C3C8-7685-3848-A860-C3D9C960C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3FFA2-CDA9-694B-A2C3-53A9E1FD1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b="1" dirty="0"/>
              <a:t>Аменорея и </a:t>
            </a:r>
            <a:r>
              <a:rPr lang="ru-RU" b="1" dirty="0" err="1"/>
              <a:t>олигоменорея</a:t>
            </a:r>
            <a:r>
              <a:rPr lang="ru-RU" b="1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756201-954D-2840-B45C-2864FEDBA3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Клинические рекомендации (протокол)</a:t>
            </a:r>
          </a:p>
        </p:txBody>
      </p:sp>
    </p:spTree>
    <p:extLst>
      <p:ext uri="{BB962C8B-B14F-4D97-AF65-F5344CB8AC3E}">
        <p14:creationId xmlns:p14="http://schemas.microsoft.com/office/powerpoint/2010/main" val="146455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18048-3257-BD47-9C89-501AFC0D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0968B9-CD25-1944-9A16-43902FFE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9800" cy="48461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C00000"/>
                </a:solidFill>
              </a:rPr>
              <a:t>Олигоменорея</a:t>
            </a:r>
            <a:r>
              <a:rPr lang="ru-RU" dirty="0"/>
              <a:t>, особенно с </a:t>
            </a:r>
            <a:r>
              <a:rPr lang="ru-RU" dirty="0" err="1"/>
              <a:t>менархе</a:t>
            </a:r>
            <a:r>
              <a:rPr lang="ru-RU" dirty="0"/>
              <a:t>, наиболее часто является характерным признаком </a:t>
            </a:r>
            <a:r>
              <a:rPr lang="ru-RU" u="sng" dirty="0"/>
              <a:t>СПКЯ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u="sng" dirty="0"/>
              <a:t>Механизм развития </a:t>
            </a:r>
            <a:r>
              <a:rPr lang="ru-RU" u="sng" dirty="0" err="1"/>
              <a:t>олигоменореи</a:t>
            </a:r>
            <a:r>
              <a:rPr lang="ru-RU" u="sng" dirty="0"/>
              <a:t> и аменореи при СПКЯ </a:t>
            </a:r>
            <a:r>
              <a:rPr lang="ru-RU" dirty="0"/>
              <a:t>связан с различными гормональными нарушениями. К их числу относят нарушения секреции и </a:t>
            </a:r>
            <a:r>
              <a:rPr lang="ru-RU" dirty="0" err="1"/>
              <a:t>действия</a:t>
            </a:r>
            <a:r>
              <a:rPr lang="ru-RU" dirty="0"/>
              <a:t> гонадотропинов, андрогенов, инсулина. Для </a:t>
            </a:r>
            <a:r>
              <a:rPr lang="ru-RU" dirty="0" err="1"/>
              <a:t>каждои</a:t>
            </a:r>
            <a:r>
              <a:rPr lang="ru-RU" dirty="0"/>
              <a:t>̆ </a:t>
            </a:r>
            <a:r>
              <a:rPr lang="ru-RU" dirty="0" err="1"/>
              <a:t>второи</a:t>
            </a:r>
            <a:r>
              <a:rPr lang="ru-RU" dirty="0"/>
              <a:t>̆ пациентки с СПКЯ характерна гипоталамическая дисфункция секреции </a:t>
            </a:r>
            <a:r>
              <a:rPr lang="ru-RU" dirty="0" err="1"/>
              <a:t>ГнРГ</a:t>
            </a:r>
            <a:r>
              <a:rPr lang="ru-RU" dirty="0"/>
              <a:t>, способствующая преимущественному синтезу ЛГ в сравнении с ФСГ. В результате гиперсекреции ЛГ происходит стимуляция </a:t>
            </a:r>
            <a:r>
              <a:rPr lang="ru-RU" dirty="0" err="1"/>
              <a:t>тека</a:t>
            </a:r>
            <a:r>
              <a:rPr lang="ru-RU" dirty="0"/>
              <a:t>-клеток и увеличение продукции андрогенов в яичниках. </a:t>
            </a:r>
          </a:p>
          <a:p>
            <a:pPr marL="0" indent="0">
              <a:buNone/>
            </a:pPr>
            <a:r>
              <a:rPr lang="ru-RU" dirty="0"/>
              <a:t>В ряде случаев </a:t>
            </a:r>
            <a:r>
              <a:rPr lang="ru-RU" dirty="0" err="1"/>
              <a:t>олигоменорея</a:t>
            </a:r>
            <a:r>
              <a:rPr lang="ru-RU" dirty="0"/>
              <a:t> может являться следствием функциональных кист яичников (фолликулярные кисты и кисты желтого тела), в результате чего поддерживается постоянный уровень </a:t>
            </a:r>
            <a:r>
              <a:rPr lang="ru-RU" dirty="0" err="1"/>
              <a:t>эстрадиола</a:t>
            </a:r>
            <a:r>
              <a:rPr lang="ru-RU" dirty="0"/>
              <a:t> или прогестерона, что препятствует циклическим колебаниям половых гормонов и нарушает отторжение эндометрия.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25B3A-C9A9-7F46-822B-7DBBD0F1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192"/>
            <a:ext cx="10515600" cy="1325563"/>
          </a:xfrm>
        </p:spPr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E2139B-E5F9-734F-8BE6-3FBCAD91E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3667" cy="48122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Маточные формы аменореи</a:t>
            </a:r>
            <a:r>
              <a:rPr lang="ru-RU" dirty="0"/>
              <a:t>, связанные с отсутствием матки, представлены 2-мя формами:</a:t>
            </a:r>
          </a:p>
          <a:p>
            <a:r>
              <a:rPr lang="ru-RU" dirty="0"/>
              <a:t>синдром </a:t>
            </a:r>
            <a:r>
              <a:rPr lang="ru-RU" dirty="0" err="1"/>
              <a:t>Майера-Рокитанского-Кюстера-Хаузера</a:t>
            </a:r>
            <a:r>
              <a:rPr lang="ru-RU" dirty="0"/>
              <a:t> </a:t>
            </a:r>
          </a:p>
          <a:p>
            <a:r>
              <a:rPr lang="ru-RU" dirty="0"/>
              <a:t>синдром полной нечувствительности к андрогенам</a:t>
            </a:r>
          </a:p>
          <a:p>
            <a:pPr marL="0" indent="0">
              <a:buNone/>
            </a:pPr>
            <a:r>
              <a:rPr lang="ru-RU" sz="2200" u="sng" dirty="0"/>
              <a:t>В первом случае </a:t>
            </a:r>
            <a:r>
              <a:rPr lang="ru-RU" sz="2200" dirty="0"/>
              <a:t>этиология заболевания точно не известна. Возможной причиной являются мутация гена АМГ или его рецептора, идентифицирована мутация галактоз-1-фосфат-уридил </a:t>
            </a:r>
            <a:r>
              <a:rPr lang="ru-RU" sz="2200" dirty="0" err="1"/>
              <a:t>трансферазы</a:t>
            </a:r>
            <a:r>
              <a:rPr lang="ru-RU" sz="2200" dirty="0"/>
              <a:t>. </a:t>
            </a:r>
          </a:p>
          <a:p>
            <a:pPr marL="0" indent="0">
              <a:buNone/>
            </a:pPr>
            <a:r>
              <a:rPr lang="ru-RU" sz="2200" u="sng" dirty="0"/>
              <a:t>В случае синдрома </a:t>
            </a:r>
            <a:r>
              <a:rPr lang="ru-RU" sz="2200" u="sng" dirty="0" err="1"/>
              <a:t>полнои</a:t>
            </a:r>
            <a:r>
              <a:rPr lang="ru-RU" sz="2200" u="sng" dirty="0"/>
              <a:t>̆ нечувствительности к андрогенам </a:t>
            </a:r>
            <a:r>
              <a:rPr lang="ru-RU" sz="2200" dirty="0"/>
              <a:t>патогенез заболевания обусловлен мутацией гена </a:t>
            </a:r>
            <a:r>
              <a:rPr lang="ru-RU" sz="2200" dirty="0" err="1"/>
              <a:t>андрогенового</a:t>
            </a:r>
            <a:r>
              <a:rPr lang="ru-RU" sz="2200" dirty="0"/>
              <a:t> рецептора при мужском кариотипе. В результате этого происходит развитие гонад, сохраняется секреция АМГ, сопровождаемая регрессом </a:t>
            </a:r>
            <a:r>
              <a:rPr lang="ru-RU" sz="2200" dirty="0" err="1"/>
              <a:t>мюллеровых</a:t>
            </a:r>
            <a:r>
              <a:rPr lang="ru-RU" sz="2200" dirty="0"/>
              <a:t> протоков и отсутствием развития матки, ее придатков и верхней трети влагалища. Отсутствие чувствительности к андрогенам приводит к отсутствию развития придатков яичка и наружных половых органов по мужскому типу, однако в связи с сохраняющейся конверсией андрогенов в эстрогены дифференцировка наружных половых органов и развитие вторичных половых признаков происходит по женскому типу с формированием женского фенотипа. </a:t>
            </a:r>
          </a:p>
        </p:txBody>
      </p:sp>
    </p:spTree>
    <p:extLst>
      <p:ext uri="{BB962C8B-B14F-4D97-AF65-F5344CB8AC3E}">
        <p14:creationId xmlns:p14="http://schemas.microsoft.com/office/powerpoint/2010/main" val="75572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BE291-116C-324F-8EF1-C5D28651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08BAF-5DCB-6C41-893C-E6F00699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Развитие </a:t>
            </a:r>
            <a:r>
              <a:rPr lang="ru-RU" dirty="0" err="1">
                <a:solidFill>
                  <a:srgbClr val="C00000"/>
                </a:solidFill>
              </a:rPr>
              <a:t>вторичнои</a:t>
            </a:r>
            <a:r>
              <a:rPr lang="ru-RU" dirty="0">
                <a:solidFill>
                  <a:srgbClr val="C00000"/>
                </a:solidFill>
              </a:rPr>
              <a:t>̆ </a:t>
            </a:r>
            <a:r>
              <a:rPr lang="ru-RU" dirty="0" err="1">
                <a:solidFill>
                  <a:srgbClr val="C00000"/>
                </a:solidFill>
              </a:rPr>
              <a:t>маточнои</a:t>
            </a:r>
            <a:r>
              <a:rPr lang="ru-RU" dirty="0">
                <a:solidFill>
                  <a:srgbClr val="C00000"/>
                </a:solidFill>
              </a:rPr>
              <a:t>̆ аменореи </a:t>
            </a:r>
            <a:r>
              <a:rPr lang="ru-RU" dirty="0"/>
              <a:t>может быть обусловлено внутриматочными вмешательствами или перенесенным послеродовым эндометритом, в результате чего формируются внутриматочные </a:t>
            </a:r>
            <a:r>
              <a:rPr lang="ru-RU" dirty="0" err="1"/>
              <a:t>синехии</a:t>
            </a:r>
            <a:r>
              <a:rPr lang="ru-RU" dirty="0"/>
              <a:t>. При полной облитерации полости матки </a:t>
            </a:r>
            <a:r>
              <a:rPr lang="ru-RU" dirty="0" err="1"/>
              <a:t>синехиями</a:t>
            </a:r>
            <a:r>
              <a:rPr lang="ru-RU" dirty="0"/>
              <a:t> формируется синдром </a:t>
            </a:r>
            <a:r>
              <a:rPr lang="ru-RU" dirty="0" err="1"/>
              <a:t>Ашермана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Олигоменорея</a:t>
            </a:r>
            <a:r>
              <a:rPr lang="ru-RU" dirty="0"/>
              <a:t> и аменорея могут быть обусловлены такими эндокринными заболеваниями, как врожденная гиперплазия коры надпочечников (ВДКН), надпочечниковая недостаточность, </a:t>
            </a:r>
            <a:r>
              <a:rPr lang="ru-RU" dirty="0" err="1"/>
              <a:t>гиперкортицизм</a:t>
            </a:r>
            <a:r>
              <a:rPr lang="ru-RU" dirty="0"/>
              <a:t>, андроген-продуцирующая опухоль яичника или надпочечника, </a:t>
            </a:r>
            <a:r>
              <a:rPr lang="ru-RU" dirty="0" err="1"/>
              <a:t>тиреоидная</a:t>
            </a:r>
            <a:r>
              <a:rPr lang="ru-RU" dirty="0"/>
              <a:t> дисфункция.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02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B6337-E092-C747-A52E-112852DF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Эпидемиология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BFC1B3-FCDF-AE4C-AA1D-0D878921D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Среди женщин репродуктивного возраста распространённость: </a:t>
            </a:r>
          </a:p>
          <a:p>
            <a:r>
              <a:rPr lang="ru-RU" dirty="0"/>
              <a:t>аменореи варьирует от 5% до 13%</a:t>
            </a:r>
          </a:p>
          <a:p>
            <a:r>
              <a:rPr lang="ru-RU" dirty="0" err="1"/>
              <a:t>олигоменореи</a:t>
            </a:r>
            <a:r>
              <a:rPr lang="ru-RU" dirty="0"/>
              <a:t> - от 8% до 22%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Соотношение первичной и вторичной аменореи – 1:10.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09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5C512-0BB9-2F43-8784-1D3544B02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Классификация по МКБ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DD8F4-D9C2-654A-A438-FDBDB4400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N91. </a:t>
            </a:r>
            <a:r>
              <a:rPr lang="ru-RU" dirty="0"/>
              <a:t>Отсутствие менструаций, скудные и редкие менструации</a:t>
            </a:r>
          </a:p>
          <a:p>
            <a:pPr marL="0" indent="0">
              <a:buNone/>
            </a:pPr>
            <a:r>
              <a:rPr lang="en" dirty="0"/>
              <a:t>N91.0 </a:t>
            </a:r>
            <a:r>
              <a:rPr lang="ru-RU" dirty="0"/>
              <a:t>Первичная аменорея</a:t>
            </a:r>
          </a:p>
          <a:p>
            <a:pPr marL="0" indent="0">
              <a:buNone/>
            </a:pPr>
            <a:r>
              <a:rPr lang="en" dirty="0"/>
              <a:t>N91.1 </a:t>
            </a:r>
            <a:r>
              <a:rPr lang="ru-RU" dirty="0"/>
              <a:t>Вторичная аменорея</a:t>
            </a:r>
          </a:p>
          <a:p>
            <a:pPr marL="0" indent="0">
              <a:buNone/>
            </a:pPr>
            <a:r>
              <a:rPr lang="en" dirty="0"/>
              <a:t>N91.2 </a:t>
            </a:r>
            <a:r>
              <a:rPr lang="ru-RU" dirty="0"/>
              <a:t>Аменорея неуточненная </a:t>
            </a:r>
          </a:p>
          <a:p>
            <a:pPr marL="0" indent="0">
              <a:buNone/>
            </a:pPr>
            <a:r>
              <a:rPr lang="en" dirty="0"/>
              <a:t>N91.3 </a:t>
            </a:r>
            <a:r>
              <a:rPr lang="ru-RU" dirty="0"/>
              <a:t>Первичная </a:t>
            </a:r>
            <a:r>
              <a:rPr lang="ru-RU" dirty="0" err="1"/>
              <a:t>олигоменорея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en" dirty="0"/>
              <a:t>N91.4 </a:t>
            </a:r>
            <a:r>
              <a:rPr lang="ru-RU" dirty="0"/>
              <a:t>Вторичная </a:t>
            </a:r>
            <a:r>
              <a:rPr lang="ru-RU" dirty="0" err="1"/>
              <a:t>олигоменорея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en" dirty="0"/>
              <a:t>N91.5 </a:t>
            </a:r>
            <a:r>
              <a:rPr lang="ru-RU" dirty="0" err="1"/>
              <a:t>Олигоменорея</a:t>
            </a:r>
            <a:r>
              <a:rPr lang="ru-RU" dirty="0"/>
              <a:t> неуточненная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966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3FC1F-6711-174F-B7EC-F0CC5C41D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BDDB8-1CC0-5C46-B37C-87C5F205C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Выделяют первичную и вторичную аменорею. </a:t>
            </a:r>
          </a:p>
          <a:p>
            <a:pPr marL="0" indent="0">
              <a:buNone/>
            </a:pPr>
            <a:r>
              <a:rPr lang="ru-RU" dirty="0"/>
              <a:t>Классификация аменореи по уровню нарушений репродуктивной системы представлена в таблице: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328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D5E6105-3FB9-5143-AD62-CC2B2BBC1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368726"/>
              </p:ext>
            </p:extLst>
          </p:nvPr>
        </p:nvGraphicFramePr>
        <p:xfrm>
          <a:off x="220133" y="254000"/>
          <a:ext cx="11751734" cy="6280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0907">
                  <a:extLst>
                    <a:ext uri="{9D8B030D-6E8A-4147-A177-3AD203B41FA5}">
                      <a16:colId xmlns:a16="http://schemas.microsoft.com/office/drawing/2014/main" val="29428619"/>
                    </a:ext>
                  </a:extLst>
                </a:gridCol>
                <a:gridCol w="1097585">
                  <a:extLst>
                    <a:ext uri="{9D8B030D-6E8A-4147-A177-3AD203B41FA5}">
                      <a16:colId xmlns:a16="http://schemas.microsoft.com/office/drawing/2014/main" val="2841955654"/>
                    </a:ext>
                  </a:extLst>
                </a:gridCol>
                <a:gridCol w="9263242">
                  <a:extLst>
                    <a:ext uri="{9D8B030D-6E8A-4147-A177-3AD203B41FA5}">
                      <a16:colId xmlns:a16="http://schemas.microsoft.com/office/drawing/2014/main" val="718239783"/>
                    </a:ext>
                  </a:extLst>
                </a:gridCol>
              </a:tblGrid>
              <a:tr h="5741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На уровне гипоталамуса 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Первичныи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гипогонадотропныи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гипогонадизм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Каллмана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Опухоли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гипоталамическои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области (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краниофарингиомы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менингиомы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глиомы,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хордомы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др.)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024677"/>
                  </a:ext>
                </a:extLst>
              </a:tr>
              <a:tr h="574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Функциональная гипоталамическая аменорея. Инфекционные поражения гипоталамуса (туберкулез, сифилис, энцефалит, менингит). Инфильтративное поражение гипоталамуса (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саркоидоз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гемохроматоз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Опухоли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гипоталамическои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области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81488"/>
                  </a:ext>
                </a:extLst>
              </a:tr>
              <a:tr h="5741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На уровне передней доли гипофиза 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Гипофизарныи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нанизм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879970"/>
                  </a:ext>
                </a:extLst>
              </a:tr>
              <a:tr h="574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Гиперпролактинемия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Синдром пустого турецкого седла. Опухоли гипофиза (синдром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Кушинга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акромегалия). Синдром Шихана.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Пангипопитуитаризм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Воспалительные поражения гипофиза (кисты, туберкулез,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саркоидоз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94409"/>
                  </a:ext>
                </a:extLst>
              </a:tr>
              <a:tr h="5741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На уровне яичников 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Дисгенезия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гонад (синдром Тернера-45</a:t>
                      </a:r>
                      <a:r>
                        <a:rPr lang="e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X0,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чистая форма-46</a:t>
                      </a:r>
                      <a:r>
                        <a:rPr lang="e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XX,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Свайера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- 46</a:t>
                      </a:r>
                      <a:r>
                        <a:rPr lang="e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XY)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Нарушение ферментативных систем (дефицит 17-альфа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гидроксилазы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17,20-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лиазы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ароматазы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529427"/>
                  </a:ext>
                </a:extLst>
              </a:tr>
              <a:tr h="574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Преждевременная недостаточность яичников. Синдром поликистозных яичников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480888"/>
                  </a:ext>
                </a:extLst>
              </a:tr>
              <a:tr h="5741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На уровне матки и влагалища 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Агенезия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мюллеровых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протоков (синдром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Майера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Рокитанского-Кюстера-Хаузера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нечувствительности к андрогенам. Дефицит 5-альфа-редуктазы. Атрезия гимена. Изолированная цервикальная или вагинальная агенезия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155717"/>
                  </a:ext>
                </a:extLst>
              </a:tr>
              <a:tr h="574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Вторичная аменорея 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Внутриматочные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синехии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(синдром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Ашермана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Синехии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цервикального канала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293752"/>
                  </a:ext>
                </a:extLst>
              </a:tr>
              <a:tr h="7927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Аменорея, обусловленная нарушениями других эндокринных желез 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Заболевания надпочечников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Врожденная гиперплазия коры надпочечников. Болезнь Иценко-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Кушинга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Андроген-секретирующие опухоли надпочечников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77350"/>
                  </a:ext>
                </a:extLst>
              </a:tr>
              <a:tr h="894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Заболевания щитовидной железы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Гипертиреоз. Гипотиреоз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04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07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A44C4-F29C-4941-B5EF-5AF15784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A95D72-F23D-294E-8862-467D02B5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Общепризнанной </a:t>
            </a:r>
            <a:r>
              <a:rPr lang="ru-RU" dirty="0">
                <a:solidFill>
                  <a:srgbClr val="C00000"/>
                </a:solidFill>
              </a:rPr>
              <a:t>классификации </a:t>
            </a:r>
            <a:r>
              <a:rPr lang="ru-RU" dirty="0" err="1">
                <a:solidFill>
                  <a:srgbClr val="C00000"/>
                </a:solidFill>
              </a:rPr>
              <a:t>олигоменореи</a:t>
            </a:r>
            <a:r>
              <a:rPr lang="ru-RU" dirty="0">
                <a:solidFill>
                  <a:srgbClr val="C00000"/>
                </a:solidFill>
              </a:rPr>
              <a:t> нет</a:t>
            </a:r>
            <a:r>
              <a:rPr lang="ru-RU" dirty="0"/>
              <a:t>, однако, как и аменорею, ее подразделяют на первичную и вторичную.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По классификации ВОЗ</a:t>
            </a:r>
            <a:r>
              <a:rPr lang="ru-RU" dirty="0"/>
              <a:t> выделяют 3 категории </a:t>
            </a:r>
            <a:r>
              <a:rPr lang="ru-RU" dirty="0" err="1"/>
              <a:t>ановуляции</a:t>
            </a:r>
            <a:r>
              <a:rPr lang="ru-RU" dirty="0"/>
              <a:t>, которая может быть причиной олиго/аменореи: </a:t>
            </a:r>
          </a:p>
          <a:p>
            <a:pPr marL="0" indent="0">
              <a:buNone/>
            </a:pPr>
            <a:r>
              <a:rPr lang="en" dirty="0"/>
              <a:t>I – </a:t>
            </a:r>
            <a:r>
              <a:rPr lang="ru-RU" dirty="0"/>
              <a:t>недостаточная продукция эстрогенов при нормальных или пониженных уровнях ФСГ, нормальных уровнях пролактина, отсутствии поражений гипоталамо- </a:t>
            </a:r>
            <a:r>
              <a:rPr lang="ru-RU" dirty="0" err="1"/>
              <a:t>гипофизарнои</a:t>
            </a:r>
            <a:r>
              <a:rPr lang="ru-RU" dirty="0"/>
              <a:t>̆ области (ФГА, </a:t>
            </a:r>
            <a:r>
              <a:rPr lang="ru-RU" dirty="0" err="1"/>
              <a:t>гипогонадотропныи</a:t>
            </a:r>
            <a:r>
              <a:rPr lang="ru-RU" dirty="0"/>
              <a:t>̆ </a:t>
            </a:r>
            <a:r>
              <a:rPr lang="ru-RU" dirty="0" err="1"/>
              <a:t>гипогонадизм</a:t>
            </a:r>
            <a:r>
              <a:rPr lang="ru-RU" dirty="0"/>
              <a:t>); </a:t>
            </a:r>
          </a:p>
          <a:p>
            <a:pPr marL="0" indent="0">
              <a:buNone/>
            </a:pPr>
            <a:r>
              <a:rPr lang="en" dirty="0"/>
              <a:t>II – </a:t>
            </a:r>
            <a:r>
              <a:rPr lang="ru-RU" dirty="0"/>
              <a:t>нет очевидного снижения продукции эстрогенов, нормальные уровня ФСГ и пролактина (СПКЯ, ВДКН); </a:t>
            </a:r>
          </a:p>
          <a:p>
            <a:pPr marL="0" indent="0">
              <a:buNone/>
            </a:pPr>
            <a:r>
              <a:rPr lang="en" dirty="0"/>
              <a:t>III – </a:t>
            </a:r>
            <a:r>
              <a:rPr lang="ru-RU" dirty="0"/>
              <a:t>повышение уровня ФСГ, указывающие на недостаточность яичников (ПНЯ, </a:t>
            </a:r>
            <a:r>
              <a:rPr lang="ru-RU" dirty="0" err="1"/>
              <a:t>дисгенезия</a:t>
            </a:r>
            <a:r>
              <a:rPr lang="ru-RU" dirty="0"/>
              <a:t> гонад).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58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47CF6-2063-7F41-8F35-44E28E1E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3590F-44C8-7045-B7FF-4C35DD17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Клиническая картина определяется формой аменореи. Для всех форм аменорей длительностью более 1 года характерно наличие бесплодия. </a:t>
            </a:r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78EDA5F-F95B-3B45-A75D-0E39843E2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0" t="7058" r="2778" b="6852"/>
          <a:stretch/>
        </p:blipFill>
        <p:spPr>
          <a:xfrm>
            <a:off x="3042557" y="3286125"/>
            <a:ext cx="6106886" cy="301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40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B9825-065F-CF48-9321-C1F69A44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40BEC-A16B-B24D-8E37-D0FE5B2B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1. Аменореи, обусловленные нарушениями на уровне гипоталамуса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/>
              <a:t>Первичная гипоталамическая аменорея: </a:t>
            </a:r>
          </a:p>
          <a:p>
            <a:pPr marL="0" indent="0">
              <a:buNone/>
            </a:pPr>
            <a:r>
              <a:rPr lang="ru-RU" dirty="0"/>
              <a:t>Синдром </a:t>
            </a:r>
            <a:r>
              <a:rPr lang="ru-RU" dirty="0" err="1"/>
              <a:t>Каллмана</a:t>
            </a:r>
            <a:r>
              <a:rPr lang="ru-RU" dirty="0"/>
              <a:t>, характеризуется первичным </a:t>
            </a:r>
            <a:r>
              <a:rPr lang="ru-RU" dirty="0" err="1"/>
              <a:t>гипогонадотропным</a:t>
            </a:r>
            <a:r>
              <a:rPr lang="ru-RU" dirty="0"/>
              <a:t> </a:t>
            </a:r>
            <a:r>
              <a:rPr lang="ru-RU" dirty="0" err="1"/>
              <a:t>гипогонадизмом</a:t>
            </a:r>
            <a:r>
              <a:rPr lang="ru-RU" dirty="0"/>
              <a:t>, отсутствием развития вторичных половых признаков, аменореей в сочетании с </a:t>
            </a:r>
            <a:r>
              <a:rPr lang="ru-RU" dirty="0" err="1"/>
              <a:t>аносмией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Вторичная гипоталамическая аменорея: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Функциональная гипоталамическая аменорея. Для данной формы аменореи характерно прекращение менструаций на фоне потери массы тела. Нередко выявляются </a:t>
            </a:r>
            <a:r>
              <a:rPr lang="ru-RU" dirty="0" err="1"/>
              <a:t>субсиндромальные</a:t>
            </a:r>
            <a:r>
              <a:rPr lang="ru-RU" dirty="0"/>
              <a:t> психические нарушения в виде расстройств приема пищи (анорексия, булимия), биполярного расстройства, тревожно-депрессивные расстройства.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45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1132A-ED9D-B44C-8745-5005FD1F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Характеристика нормального менструального цикла (</a:t>
            </a:r>
            <a:r>
              <a:rPr lang="en-US" b="1" dirty="0"/>
              <a:t>FIGO, 2018)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13071-7435-5849-8200-8F6C0E3C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6574971" cy="322534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Частота: через 24 – 38 дней</a:t>
            </a:r>
          </a:p>
          <a:p>
            <a:pPr marL="0" indent="0">
              <a:buNone/>
            </a:pPr>
            <a:r>
              <a:rPr lang="ru-RU" dirty="0"/>
              <a:t>Длительность: ≤ 8 дней</a:t>
            </a:r>
          </a:p>
          <a:p>
            <a:pPr marL="0" indent="0">
              <a:buNone/>
            </a:pPr>
            <a:r>
              <a:rPr lang="ru-RU" dirty="0"/>
              <a:t>Регулярность: ≤ 9 дней</a:t>
            </a:r>
          </a:p>
          <a:p>
            <a:pPr marL="0" indent="0">
              <a:buNone/>
            </a:pPr>
            <a:r>
              <a:rPr lang="ru-RU" dirty="0"/>
              <a:t>Объем: нормальный (≤</a:t>
            </a:r>
            <a:r>
              <a:rPr lang="en-US" dirty="0"/>
              <a:t> 80 </a:t>
            </a:r>
            <a:r>
              <a:rPr lang="ru-RU" dirty="0"/>
              <a:t>мл)</a:t>
            </a:r>
          </a:p>
          <a:p>
            <a:pPr marL="0" indent="0">
              <a:buNone/>
            </a:pPr>
            <a:r>
              <a:rPr lang="ru-RU" dirty="0"/>
              <a:t>Отсутствие </a:t>
            </a:r>
            <a:r>
              <a:rPr lang="ru-RU" dirty="0" err="1"/>
              <a:t>межменструальных</a:t>
            </a:r>
            <a:r>
              <a:rPr lang="ru-RU" dirty="0"/>
              <a:t> и </a:t>
            </a:r>
            <a:r>
              <a:rPr lang="ru-RU" dirty="0" err="1"/>
              <a:t>посткоитальных</a:t>
            </a:r>
            <a:r>
              <a:rPr lang="ru-RU" dirty="0"/>
              <a:t> кровотечений</a:t>
            </a:r>
          </a:p>
          <a:p>
            <a:endParaRPr lang="ru-RU" dirty="0"/>
          </a:p>
        </p:txBody>
      </p:sp>
      <p:pic>
        <p:nvPicPr>
          <p:cNvPr id="2050" name="Picture 2" descr="Аменорея">
            <a:extLst>
              <a:ext uri="{FF2B5EF4-FFF2-40B4-BE49-F238E27FC236}">
                <a16:creationId xmlns:a16="http://schemas.microsoft.com/office/drawing/2014/main" id="{DDCB5BDB-994D-3F41-A7BC-499C8ECDF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t="5698" r="3114" b="8829"/>
          <a:stretch/>
        </p:blipFill>
        <p:spPr bwMode="auto">
          <a:xfrm>
            <a:off x="6607629" y="2475413"/>
            <a:ext cx="5208814" cy="253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42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81C1D-C440-204D-B821-D16B84CF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9A5D6-52A7-B242-936D-EA810666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2. Аменореи, обусловленные нарушениями на уровне </a:t>
            </a:r>
            <a:r>
              <a:rPr lang="ru-RU" dirty="0" err="1">
                <a:solidFill>
                  <a:srgbClr val="C00000"/>
                </a:solidFill>
              </a:rPr>
              <a:t>переднеи</a:t>
            </a:r>
            <a:r>
              <a:rPr lang="ru-RU" dirty="0">
                <a:solidFill>
                  <a:srgbClr val="C00000"/>
                </a:solidFill>
              </a:rPr>
              <a:t>̆ доли гипофиза </a:t>
            </a:r>
          </a:p>
          <a:p>
            <a:pPr marL="0" indent="0">
              <a:buNone/>
            </a:pPr>
            <a:r>
              <a:rPr lang="ru-RU" b="1" dirty="0"/>
              <a:t>При опухолях гипофиза </a:t>
            </a:r>
            <a:r>
              <a:rPr lang="ru-RU" dirty="0"/>
              <a:t>могут наблюдаться прогрессирующие головные боли, нарушение </a:t>
            </a:r>
            <a:r>
              <a:rPr lang="ru-RU" dirty="0" err="1"/>
              <a:t>полеи</a:t>
            </a:r>
            <a:r>
              <a:rPr lang="ru-RU" dirty="0"/>
              <a:t>̆ зрения, симптомы связанные с </a:t>
            </a:r>
            <a:r>
              <a:rPr lang="ru-RU" dirty="0" err="1"/>
              <a:t>избыточнои</a:t>
            </a:r>
            <a:r>
              <a:rPr lang="ru-RU" dirty="0"/>
              <a:t>̆ </a:t>
            </a:r>
            <a:r>
              <a:rPr lang="ru-RU" dirty="0" err="1"/>
              <a:t>секрециеи</a:t>
            </a:r>
            <a:r>
              <a:rPr lang="ru-RU" dirty="0"/>
              <a:t>̆ </a:t>
            </a:r>
            <a:r>
              <a:rPr lang="ru-RU" dirty="0" err="1"/>
              <a:t>тропных</a:t>
            </a:r>
            <a:r>
              <a:rPr lang="ru-RU" dirty="0"/>
              <a:t> гормонов: ТТГ(гипертиреоз), АКТГ (болезнь </a:t>
            </a:r>
            <a:r>
              <a:rPr lang="ru-RU" dirty="0" err="1"/>
              <a:t>Кушинга</a:t>
            </a:r>
            <a:r>
              <a:rPr lang="ru-RU" dirty="0"/>
              <a:t>), СТГ (акромегалия). </a:t>
            </a:r>
            <a:r>
              <a:rPr lang="ru-RU" dirty="0" err="1"/>
              <a:t>Гиперпролактинемия</a:t>
            </a:r>
            <a:r>
              <a:rPr lang="ru-RU" dirty="0"/>
              <a:t> может проявляться </a:t>
            </a:r>
            <a:r>
              <a:rPr lang="ru-RU" dirty="0" err="1"/>
              <a:t>галакторееи</a:t>
            </a:r>
            <a:r>
              <a:rPr lang="ru-RU" dirty="0"/>
              <a:t>̆, снижением либидо. </a:t>
            </a:r>
          </a:p>
          <a:p>
            <a:pPr marL="0" indent="0">
              <a:buNone/>
            </a:pPr>
            <a:r>
              <a:rPr lang="ru-RU" b="1" dirty="0"/>
              <a:t>При неопухолевых формах </a:t>
            </a:r>
            <a:r>
              <a:rPr lang="ru-RU" dirty="0"/>
              <a:t>поражения гипофиза, таких как синдром пустого турецкого седла, синдром Шихана, </a:t>
            </a:r>
            <a:r>
              <a:rPr lang="ru-RU" dirty="0" err="1"/>
              <a:t>пангипопитуитаризм</a:t>
            </a:r>
            <a:r>
              <a:rPr lang="ru-RU" dirty="0"/>
              <a:t>, наблюдаются симптомы дефицита </a:t>
            </a:r>
            <a:r>
              <a:rPr lang="ru-RU" dirty="0" err="1"/>
              <a:t>тропных</a:t>
            </a:r>
            <a:r>
              <a:rPr lang="ru-RU" dirty="0"/>
              <a:t> гормонов.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732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BA3EA-FA10-C84E-AE1A-5CB11753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357ED1-0F12-8C46-9D26-E6C859DB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1267" cy="4829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3. Аменорея, обусловленная нарушениями на уровне яичников </a:t>
            </a:r>
          </a:p>
          <a:p>
            <a:pPr marL="0" indent="0">
              <a:buNone/>
            </a:pPr>
            <a:r>
              <a:rPr lang="ru-RU" b="1" dirty="0" err="1"/>
              <a:t>Дисгенезия</a:t>
            </a:r>
            <a:r>
              <a:rPr lang="ru-RU" b="1" dirty="0"/>
              <a:t> гонад: </a:t>
            </a:r>
          </a:p>
          <a:p>
            <a:pPr marL="0" indent="0">
              <a:buNone/>
            </a:pPr>
            <a:r>
              <a:rPr lang="ru-RU" u="sng" dirty="0"/>
              <a:t>С аномальным кариотипом </a:t>
            </a:r>
            <a:r>
              <a:rPr lang="ru-RU" dirty="0"/>
              <a:t>– синдром Тернера (45Х0, мозаичные формы). Для синдрома Тернера характерна первичная, реже вторичная аменорея, молочные железы не развиваются или выражены очень слабо, низкий рост, крыловидные складки кожи в области шеи, высокое «готическое небо», бочкообразная грудная клетка, вальгусная девиация суставов, пороки развития сердечно-</a:t>
            </a:r>
            <a:r>
              <a:rPr lang="ru-RU" dirty="0" err="1"/>
              <a:t>сосудистои</a:t>
            </a:r>
            <a:r>
              <a:rPr lang="ru-RU" dirty="0"/>
              <a:t>̆ системы. </a:t>
            </a:r>
          </a:p>
          <a:p>
            <a:pPr marL="0" indent="0">
              <a:buNone/>
            </a:pPr>
            <a:r>
              <a:rPr lang="ru-RU" u="sng" dirty="0"/>
              <a:t>С нормальным кариотипом </a:t>
            </a:r>
            <a:r>
              <a:rPr lang="ru-RU" dirty="0"/>
              <a:t>– чистая </a:t>
            </a:r>
            <a:r>
              <a:rPr lang="ru-RU" dirty="0" err="1"/>
              <a:t>дисгенезия</a:t>
            </a:r>
            <a:r>
              <a:rPr lang="ru-RU" dirty="0"/>
              <a:t> гонад 46ХХ, синдром </a:t>
            </a:r>
            <a:r>
              <a:rPr lang="ru-RU" dirty="0" err="1"/>
              <a:t>Свайера</a:t>
            </a:r>
            <a:r>
              <a:rPr lang="ru-RU" dirty="0"/>
              <a:t> 46ХУ. В период </a:t>
            </a:r>
            <a:r>
              <a:rPr lang="ru-RU" dirty="0" err="1"/>
              <a:t>пубертата</a:t>
            </a:r>
            <a:r>
              <a:rPr lang="ru-RU" dirty="0"/>
              <a:t> для синдрома </a:t>
            </a:r>
            <a:r>
              <a:rPr lang="ru-RU" dirty="0" err="1"/>
              <a:t>Свайера</a:t>
            </a:r>
            <a:r>
              <a:rPr lang="ru-RU" dirty="0"/>
              <a:t> характерны первичная аменорея, отсутствие развития молочных желез, скудное </a:t>
            </a:r>
            <a:r>
              <a:rPr lang="ru-RU" dirty="0" err="1"/>
              <a:t>оволосение</a:t>
            </a:r>
            <a:r>
              <a:rPr lang="ru-RU" dirty="0"/>
              <a:t> в области лобка и подмышек, мужской тип телосложения, высокий рост.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82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D3D12-167C-0F4D-A3F6-146CE5E5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23D304-3383-874D-9F24-AED7550C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5933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Дефицит ферментных систем – 17-альфа </a:t>
            </a:r>
            <a:r>
              <a:rPr lang="ru-RU" b="1" dirty="0" err="1"/>
              <a:t>гидроксилазы</a:t>
            </a:r>
            <a:r>
              <a:rPr lang="ru-RU" b="1" dirty="0"/>
              <a:t>, 17,20- </a:t>
            </a:r>
            <a:r>
              <a:rPr lang="ru-RU" b="1" dirty="0" err="1"/>
              <a:t>лиазы</a:t>
            </a:r>
            <a:r>
              <a:rPr lang="ru-RU" b="1" dirty="0"/>
              <a:t>, </a:t>
            </a:r>
            <a:r>
              <a:rPr lang="ru-RU" b="1" dirty="0" err="1"/>
              <a:t>ароматазы</a:t>
            </a:r>
            <a:r>
              <a:rPr lang="ru-RU" b="1" dirty="0"/>
              <a:t>. </a:t>
            </a:r>
          </a:p>
          <a:p>
            <a:pPr marL="0" indent="0">
              <a:buNone/>
            </a:pPr>
            <a:r>
              <a:rPr lang="ru-RU" dirty="0"/>
              <a:t>Клиническая картина заболевания определяется уровнем нарушения </a:t>
            </a:r>
            <a:r>
              <a:rPr lang="ru-RU" dirty="0" err="1"/>
              <a:t>стероидогенеза</a:t>
            </a:r>
            <a:r>
              <a:rPr lang="ru-RU" dirty="0"/>
              <a:t>. В случае дефекта 17-альфа </a:t>
            </a:r>
            <a:r>
              <a:rPr lang="ru-RU" dirty="0" err="1"/>
              <a:t>гидроксилазы</a:t>
            </a:r>
            <a:r>
              <a:rPr lang="ru-RU" dirty="0"/>
              <a:t>, обусловленного мутацией гена СУ</a:t>
            </a:r>
            <a:r>
              <a:rPr lang="en" dirty="0"/>
              <a:t>P17A1, </a:t>
            </a:r>
            <a:r>
              <a:rPr lang="ru-RU" dirty="0"/>
              <a:t>характерны первичная аменорея, отсутствие развития вторичных половых признаков, нарушения водно-электролитного баланса в связи с увеличением уровня альдостерона, что сопровождается артериальной гипертензией. При дефиците 17,20- </a:t>
            </a:r>
            <a:r>
              <a:rPr lang="ru-RU" dirty="0" err="1"/>
              <a:t>лиазы</a:t>
            </a:r>
            <a:r>
              <a:rPr lang="ru-RU" dirty="0"/>
              <a:t> клинические проявления схожи, за исключением артериальной гипертензии нехарактерной̆ для этих пациенток. </a:t>
            </a:r>
          </a:p>
          <a:p>
            <a:pPr marL="0" indent="0">
              <a:buNone/>
            </a:pPr>
            <a:r>
              <a:rPr lang="ru-RU" u="sng" dirty="0"/>
              <a:t>Пациентки нередко предъявляют жалобы на боли внизу живота, связанные с развитием множественных функциональных кист яичников.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516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A78A4-EAC1-9C4C-B378-333F086F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47BBDD-BAEF-E743-9B48-BEFBA6F26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Преждевременная недостаточность яичников </a:t>
            </a:r>
            <a:r>
              <a:rPr lang="ru-RU" dirty="0"/>
              <a:t>– характеризуется развитием вторичной аменореи вследствие истощения овариального резерва. Отмечаются слабовыраженные симптомы </a:t>
            </a:r>
            <a:r>
              <a:rPr lang="ru-RU" dirty="0" err="1"/>
              <a:t>эстрогендефицита</a:t>
            </a:r>
            <a:r>
              <a:rPr lang="ru-RU" dirty="0"/>
              <a:t> в виде вегето-сосудистых, психоэмоциональных расстройств и снижения либидо. </a:t>
            </a:r>
          </a:p>
          <a:p>
            <a:pPr marL="0" indent="0">
              <a:buNone/>
            </a:pPr>
            <a:r>
              <a:rPr lang="ru-RU" b="1" dirty="0"/>
              <a:t>Синдром поликистозных яичников </a:t>
            </a:r>
            <a:r>
              <a:rPr lang="ru-RU" dirty="0"/>
              <a:t>– характеризуется </a:t>
            </a:r>
            <a:r>
              <a:rPr lang="ru-RU" dirty="0" err="1"/>
              <a:t>олигоаменореей</a:t>
            </a:r>
            <a:r>
              <a:rPr lang="ru-RU" dirty="0"/>
              <a:t> с </a:t>
            </a:r>
            <a:r>
              <a:rPr lang="ru-RU" dirty="0" err="1"/>
              <a:t>менархе</a:t>
            </a:r>
            <a:r>
              <a:rPr lang="ru-RU" dirty="0"/>
              <a:t> (олиго/</a:t>
            </a:r>
            <a:r>
              <a:rPr lang="ru-RU" dirty="0" err="1"/>
              <a:t>ановуляцией</a:t>
            </a:r>
            <a:r>
              <a:rPr lang="ru-RU" dirty="0"/>
              <a:t>), </a:t>
            </a:r>
            <a:r>
              <a:rPr lang="ru-RU" dirty="0" err="1"/>
              <a:t>гиперандрогенией</a:t>
            </a:r>
            <a:r>
              <a:rPr lang="ru-RU" dirty="0"/>
              <a:t>, признаками </a:t>
            </a:r>
            <a:r>
              <a:rPr lang="ru-RU" dirty="0" err="1"/>
              <a:t>инсулинорезистентности</a:t>
            </a:r>
            <a:r>
              <a:rPr lang="ru-RU" dirty="0"/>
              <a:t> (в каждом третьем случае) </a:t>
            </a:r>
          </a:p>
        </p:txBody>
      </p:sp>
    </p:spTree>
    <p:extLst>
      <p:ext uri="{BB962C8B-B14F-4D97-AF65-F5344CB8AC3E}">
        <p14:creationId xmlns:p14="http://schemas.microsoft.com/office/powerpoint/2010/main" val="275523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23B00-830D-E14A-A96F-1459C996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2B09B-97B0-594D-BDDA-BE8466A5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4. Маточные формы аменореи </a:t>
            </a:r>
          </a:p>
          <a:p>
            <a:pPr marL="0" indent="0">
              <a:buNone/>
            </a:pPr>
            <a:r>
              <a:rPr lang="ru-RU" dirty="0"/>
              <a:t>Поражение на уровне матки и влагалища, сопровождающееся отсутствием циклических изменений эндометрия и менструального кровотечения и/или нарушением оттока менструальной крови. </a:t>
            </a:r>
          </a:p>
          <a:p>
            <a:pPr marL="0" indent="0">
              <a:buNone/>
            </a:pPr>
            <a:r>
              <a:rPr lang="ru-RU" b="1" dirty="0"/>
              <a:t>Первичная маточная аменорея: 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Синдром </a:t>
            </a:r>
            <a:r>
              <a:rPr lang="ru-RU" u="sng" dirty="0" err="1"/>
              <a:t>Майера-Рокитанского-Кюстера-Хаузера</a:t>
            </a:r>
            <a:r>
              <a:rPr lang="ru-RU" u="sng" dirty="0"/>
              <a:t> </a:t>
            </a:r>
            <a:r>
              <a:rPr lang="ru-RU" dirty="0"/>
              <a:t>– первичное отсутствие менструаций при нормально развитых первичных и вторичных половых признаках, полное или частичное отсутствие матки и влагалища в 1/3 случаев ассоциированное с пороками развития мочевыводящих </a:t>
            </a:r>
            <a:r>
              <a:rPr lang="ru-RU" dirty="0" err="1"/>
              <a:t>путеи</a:t>
            </a:r>
            <a:r>
              <a:rPr lang="ru-RU" dirty="0"/>
              <a:t>̆ (эктопическая почка, удвоение почки, агенезия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87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A212A-89D7-E941-BE57-9C95142B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FF41B6-10D4-974E-8E35-43B9A90FA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Синдром нечувствительности к андрогенам </a:t>
            </a:r>
            <a:r>
              <a:rPr lang="ru-RU" dirty="0"/>
              <a:t>(</a:t>
            </a:r>
            <a:r>
              <a:rPr lang="ru-RU" dirty="0" err="1"/>
              <a:t>тестикулярная</a:t>
            </a:r>
            <a:r>
              <a:rPr lang="ru-RU" dirty="0"/>
              <a:t> феминизация) </a:t>
            </a:r>
            <a:r>
              <a:rPr lang="ru-RU" b="1" i="1" dirty="0"/>
              <a:t>- </a:t>
            </a:r>
            <a:r>
              <a:rPr lang="ru-RU" dirty="0"/>
              <a:t>первичное отсутствие менструаций, </a:t>
            </a:r>
            <a:r>
              <a:rPr lang="ru-RU" dirty="0" err="1"/>
              <a:t>адренархе</a:t>
            </a:r>
            <a:r>
              <a:rPr lang="ru-RU" dirty="0"/>
              <a:t>. Фенотип </a:t>
            </a:r>
            <a:r>
              <a:rPr lang="ru-RU" dirty="0" err="1"/>
              <a:t>женскии</a:t>
            </a:r>
            <a:r>
              <a:rPr lang="ru-RU" dirty="0"/>
              <a:t>̆, как правило, </a:t>
            </a:r>
            <a:r>
              <a:rPr lang="ru-RU" dirty="0" err="1"/>
              <a:t>высокии</a:t>
            </a:r>
            <a:r>
              <a:rPr lang="ru-RU" dirty="0"/>
              <a:t>̆ рост, недостаточно развитые молочных железы, отсутствие или скудное </a:t>
            </a:r>
            <a:r>
              <a:rPr lang="ru-RU" dirty="0" err="1"/>
              <a:t>оволосение</a:t>
            </a:r>
            <a:r>
              <a:rPr lang="ru-RU" dirty="0"/>
              <a:t> на лобке и в подмышечных впадинах. </a:t>
            </a:r>
          </a:p>
          <a:p>
            <a:pPr marL="0" indent="0">
              <a:buNone/>
            </a:pPr>
            <a:r>
              <a:rPr lang="ru-RU" dirty="0"/>
              <a:t>Такие анатомические дефекты, приводящие к </a:t>
            </a:r>
            <a:r>
              <a:rPr lang="ru-RU" dirty="0" err="1"/>
              <a:t>первичнои</a:t>
            </a:r>
            <a:r>
              <a:rPr lang="ru-RU" dirty="0"/>
              <a:t>̆ </a:t>
            </a:r>
            <a:r>
              <a:rPr lang="ru-RU" dirty="0" err="1"/>
              <a:t>маточнои</a:t>
            </a:r>
            <a:r>
              <a:rPr lang="ru-RU" dirty="0"/>
              <a:t>̆ аменорее, как изолированная вагинальная агенезия, атрезия гимена характеризуются первичным отсутствием менструаций и циклическими тазовыми болями, обусловленными </a:t>
            </a:r>
            <a:r>
              <a:rPr lang="ru-RU" dirty="0" err="1"/>
              <a:t>гематокольпосом</a:t>
            </a:r>
            <a:r>
              <a:rPr lang="ru-RU" dirty="0"/>
              <a:t>, </a:t>
            </a:r>
            <a:r>
              <a:rPr lang="ru-RU" dirty="0" err="1"/>
              <a:t>гематометрои</a:t>
            </a:r>
            <a:r>
              <a:rPr lang="ru-RU" dirty="0"/>
              <a:t>̆, </a:t>
            </a:r>
            <a:r>
              <a:rPr lang="ru-RU" dirty="0" err="1"/>
              <a:t>гематосальпинксом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b="1" dirty="0"/>
              <a:t>Вторичная маточная аменорея 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Внутриматочные </a:t>
            </a:r>
            <a:r>
              <a:rPr lang="ru-RU" u="sng" dirty="0" err="1"/>
              <a:t>синехии</a:t>
            </a:r>
            <a:r>
              <a:rPr lang="ru-RU" u="sng" dirty="0"/>
              <a:t> </a:t>
            </a:r>
            <a:r>
              <a:rPr lang="ru-RU" dirty="0"/>
              <a:t>(синдром </a:t>
            </a:r>
            <a:r>
              <a:rPr lang="ru-RU" dirty="0" err="1"/>
              <a:t>Ашермана</a:t>
            </a:r>
            <a:r>
              <a:rPr lang="ru-RU" dirty="0"/>
              <a:t>): скудные менструации, прогрессирующие до аменореи.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90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0C925-01ED-5C4B-863D-DF98BA01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67706-D868-3B41-919E-00932C60F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5. Аменореи, обусловленные нарушениями других эндокринных желез </a:t>
            </a:r>
          </a:p>
          <a:p>
            <a:pPr marL="0" indent="0">
              <a:buNone/>
            </a:pPr>
            <a:r>
              <a:rPr lang="ru-RU" b="1" dirty="0"/>
              <a:t>Врожденная гиперплазия коры надпочечников </a:t>
            </a:r>
            <a:r>
              <a:rPr lang="ru-RU" dirty="0"/>
              <a:t>– признаки </a:t>
            </a:r>
            <a:r>
              <a:rPr lang="ru-RU" dirty="0" err="1"/>
              <a:t>гиперандрогении</a:t>
            </a:r>
            <a:r>
              <a:rPr lang="ru-RU" dirty="0"/>
              <a:t> у женщин с классическими формами дефицита 21- </a:t>
            </a:r>
            <a:r>
              <a:rPr lang="ru-RU" dirty="0" err="1"/>
              <a:t>гидроксилазы</a:t>
            </a:r>
            <a:r>
              <a:rPr lang="ru-RU" dirty="0"/>
              <a:t> обычно ярко выражены и при отсутствии лечения проявляются </a:t>
            </a:r>
            <a:r>
              <a:rPr lang="ru-RU" dirty="0" err="1"/>
              <a:t>вирилизациеи</a:t>
            </a:r>
            <a:r>
              <a:rPr lang="ru-RU" dirty="0"/>
              <a:t>̆ наружных половых органов, </a:t>
            </a:r>
            <a:r>
              <a:rPr lang="ru-RU" dirty="0" err="1"/>
              <a:t>аменорееи</a:t>
            </a:r>
            <a:r>
              <a:rPr lang="ru-RU" dirty="0"/>
              <a:t>̆, </a:t>
            </a:r>
            <a:r>
              <a:rPr lang="ru-RU" dirty="0" err="1"/>
              <a:t>выраженнои</a:t>
            </a:r>
            <a:r>
              <a:rPr lang="ru-RU" dirty="0"/>
              <a:t>̆ </a:t>
            </a:r>
            <a:r>
              <a:rPr lang="ru-RU" dirty="0" err="1"/>
              <a:t>алопециеи</a:t>
            </a:r>
            <a:r>
              <a:rPr lang="ru-RU" dirty="0"/>
              <a:t>̆ и гирсутизмом. Неклассическая форма ВДКН не сопровождается признаками </a:t>
            </a:r>
            <a:r>
              <a:rPr lang="ru-RU" dirty="0" err="1"/>
              <a:t>надпочечниковои</a:t>
            </a:r>
            <a:r>
              <a:rPr lang="ru-RU" dirty="0"/>
              <a:t>̆ недостаточности и проявляется довольно поздно – обычно после пубертатного возраста. </a:t>
            </a:r>
            <a:r>
              <a:rPr lang="ru-RU" u="sng" dirty="0"/>
              <a:t>Отмечаются признаки </a:t>
            </a:r>
            <a:r>
              <a:rPr lang="ru-RU" u="sng" dirty="0" err="1"/>
              <a:t>умереннои</a:t>
            </a:r>
            <a:r>
              <a:rPr lang="ru-RU" u="sng" dirty="0"/>
              <a:t>̆ </a:t>
            </a:r>
            <a:r>
              <a:rPr lang="ru-RU" u="sng" dirty="0" err="1"/>
              <a:t>гиперандрогении</a:t>
            </a:r>
            <a:r>
              <a:rPr lang="ru-RU" u="sng" dirty="0"/>
              <a:t>: </a:t>
            </a:r>
            <a:r>
              <a:rPr lang="ru-RU" u="sng" dirty="0" err="1"/>
              <a:t>акне</a:t>
            </a:r>
            <a:r>
              <a:rPr lang="ru-RU" u="sng" dirty="0"/>
              <a:t>, гирсутизм, </a:t>
            </a:r>
            <a:r>
              <a:rPr lang="ru-RU" u="sng" dirty="0" err="1"/>
              <a:t>алопеция</a:t>
            </a:r>
            <a:r>
              <a:rPr lang="ru-RU" u="sng" dirty="0"/>
              <a:t>, часто наблюдается </a:t>
            </a:r>
            <a:r>
              <a:rPr lang="ru-RU" u="sng" dirty="0" err="1"/>
              <a:t>олигоменорея</a:t>
            </a:r>
            <a:r>
              <a:rPr lang="ru-RU" u="sng" dirty="0"/>
              <a:t>, </a:t>
            </a:r>
            <a:r>
              <a:rPr lang="ru-RU" u="sng" dirty="0" err="1"/>
              <a:t>невынашивание</a:t>
            </a:r>
            <a:r>
              <a:rPr lang="ru-RU" u="sng" dirty="0"/>
              <a:t> беременности, бесплодие.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00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26C10-4BB8-E948-938E-E4CD2E8A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7631DF-F882-C54E-80C6-BE24DF5F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Синдром Иценко-</a:t>
            </a:r>
            <a:r>
              <a:rPr lang="ru-RU" b="1" dirty="0" err="1"/>
              <a:t>Кушинга</a:t>
            </a:r>
            <a:r>
              <a:rPr lang="ru-RU" b="1" dirty="0"/>
              <a:t> </a:t>
            </a:r>
            <a:r>
              <a:rPr lang="ru-RU" dirty="0"/>
              <a:t>– клиническая картина разнообразна и может затрагивать практически все органы и системы: прибавка массы тела с неравномерным отложением жира в </a:t>
            </a:r>
            <a:r>
              <a:rPr lang="ru-RU" dirty="0" err="1"/>
              <a:t>подкожнои</a:t>
            </a:r>
            <a:r>
              <a:rPr lang="ru-RU" dirty="0"/>
              <a:t>̆ клетчатке, похудание рук и ног, отечность, сильно проявляющаяся на лице, повышение артериального давления, мышечная слабость (преимущественно в нижних конечностях), появление </a:t>
            </a:r>
            <a:r>
              <a:rPr lang="ru-RU" dirty="0" err="1"/>
              <a:t>стрии</a:t>
            </a:r>
            <a:r>
              <a:rPr lang="ru-RU" dirty="0"/>
              <a:t>̆ (полос растяжения) на животе, плечах, бедрах, </a:t>
            </a:r>
            <a:r>
              <a:rPr lang="ru-RU" dirty="0" err="1"/>
              <a:t>прогрессирующии</a:t>
            </a:r>
            <a:r>
              <a:rPr lang="ru-RU" dirty="0"/>
              <a:t>̆ гирсутизм. </a:t>
            </a:r>
          </a:p>
          <a:p>
            <a:pPr marL="0" indent="0">
              <a:buNone/>
            </a:pPr>
            <a:r>
              <a:rPr lang="ru-RU" b="1" dirty="0"/>
              <a:t>Андроген-секретирующие опухоли надпочечников, </a:t>
            </a:r>
            <a:r>
              <a:rPr lang="ru-RU" dirty="0"/>
              <a:t>проявляющиеся быстрым развитием вирилизации и симптомов </a:t>
            </a:r>
            <a:r>
              <a:rPr lang="ru-RU" dirty="0" err="1"/>
              <a:t>гиперандрогении</a:t>
            </a:r>
            <a:r>
              <a:rPr lang="ru-RU" dirty="0"/>
              <a:t>. При опухолях со </a:t>
            </a:r>
            <a:r>
              <a:rPr lang="ru-RU" dirty="0" err="1"/>
              <a:t>смешаннои</a:t>
            </a:r>
            <a:r>
              <a:rPr lang="ru-RU" dirty="0"/>
              <a:t>̆ </a:t>
            </a:r>
            <a:r>
              <a:rPr lang="ru-RU" dirty="0" err="1"/>
              <a:t>секрециеи</a:t>
            </a:r>
            <a:r>
              <a:rPr lang="ru-RU" dirty="0"/>
              <a:t>̆, наряду с проявлениями </a:t>
            </a:r>
            <a:r>
              <a:rPr lang="ru-RU" dirty="0" err="1"/>
              <a:t>гиперандрогенизма</a:t>
            </a:r>
            <a:r>
              <a:rPr lang="ru-RU" dirty="0"/>
              <a:t> имеются те или иные признаки </a:t>
            </a:r>
            <a:r>
              <a:rPr lang="ru-RU" dirty="0" err="1"/>
              <a:t>гиперкортицизма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78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51387-32B0-0E40-821C-4AFBDC61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диагностики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475EB4-7F1D-1D40-BE81-C7D44B6940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Аменорея</a:t>
            </a:r>
          </a:p>
          <a:p>
            <a:pPr marL="0" indent="0">
              <a:buNone/>
            </a:pPr>
            <a:r>
              <a:rPr lang="ru-RU" dirty="0"/>
              <a:t>Отсутствие менструаций в течение 3 месяцев при ранее регулярном менструальном цикле или в течение 6 месяцев при ранее нерегулярном менструальном цикле,</a:t>
            </a:r>
          </a:p>
          <a:p>
            <a:pPr marL="0" indent="0">
              <a:buNone/>
            </a:pPr>
            <a:r>
              <a:rPr lang="ru-RU" dirty="0"/>
              <a:t>Отсутствие развития вторичных половых признаков и менструаций к возрасту 13 лет, </a:t>
            </a:r>
          </a:p>
          <a:p>
            <a:pPr marL="0" indent="0">
              <a:buNone/>
            </a:pPr>
            <a:r>
              <a:rPr lang="ru-RU" dirty="0"/>
              <a:t>Отсутствие менструаций при условии развития вторичных половых признаков к 15 годам жизни или в течение 3-х лет после </a:t>
            </a:r>
            <a:r>
              <a:rPr lang="ru-RU" dirty="0" err="1"/>
              <a:t>телархе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D48606-56AE-2445-A22D-066D01089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C00000"/>
                </a:solidFill>
              </a:rPr>
              <a:t>Олигоменорея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/>
              <a:t>Нарушение менструального цикла, при котором его длительность составляет более 35 дней; по данным </a:t>
            </a:r>
            <a:r>
              <a:rPr lang="en-US" dirty="0"/>
              <a:t>FIGO </a:t>
            </a:r>
            <a:r>
              <a:rPr lang="ru-RU" dirty="0"/>
              <a:t>более 38 дней.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99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75441-8175-944B-A936-73FBF182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E1497-77A7-5A4C-B2B3-800DB17C9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2067" cy="481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Сбор анамнеза</a:t>
            </a:r>
          </a:p>
          <a:p>
            <a:pPr marL="0" indent="0">
              <a:buNone/>
            </a:pPr>
            <a:r>
              <a:rPr lang="ru-RU" dirty="0" err="1"/>
              <a:t>Физикальное</a:t>
            </a:r>
            <a:r>
              <a:rPr lang="ru-RU" dirty="0"/>
              <a:t> обследование:</a:t>
            </a:r>
          </a:p>
          <a:p>
            <a:r>
              <a:rPr lang="ru-RU" dirty="0"/>
              <a:t>включая оценку ИМТ (норма – 18,5 – 24,9 кг/м</a:t>
            </a:r>
            <a:r>
              <a:rPr lang="ru-RU" baseline="30000" dirty="0"/>
              <a:t>2</a:t>
            </a:r>
            <a:r>
              <a:rPr lang="ru-RU" dirty="0"/>
              <a:t>)</a:t>
            </a:r>
          </a:p>
          <a:p>
            <a:r>
              <a:rPr lang="ru-RU" dirty="0"/>
              <a:t>оценку развития вторичных половых признаков</a:t>
            </a:r>
          </a:p>
          <a:p>
            <a:r>
              <a:rPr lang="ru-RU" dirty="0"/>
              <a:t>осмотр наружных половых органов, молочных желез (норма - стадия </a:t>
            </a:r>
            <a:r>
              <a:rPr lang="en-US" dirty="0"/>
              <a:t>Tanner III</a:t>
            </a:r>
            <a:r>
              <a:rPr lang="ru-RU" dirty="0"/>
              <a:t>, </a:t>
            </a:r>
            <a:r>
              <a:rPr lang="en-US" dirty="0"/>
              <a:t>IV</a:t>
            </a:r>
            <a:r>
              <a:rPr lang="ru-RU" dirty="0"/>
              <a:t>)</a:t>
            </a:r>
          </a:p>
          <a:p>
            <a:r>
              <a:rPr lang="ru-RU" dirty="0" err="1"/>
              <a:t>бимануальное</a:t>
            </a:r>
            <a:r>
              <a:rPr lang="ru-RU" dirty="0"/>
              <a:t> влагалищное или </a:t>
            </a:r>
            <a:r>
              <a:rPr lang="ru-RU" dirty="0" err="1"/>
              <a:t>ректоабдоминальное</a:t>
            </a:r>
            <a:r>
              <a:rPr lang="ru-RU" dirty="0"/>
              <a:t> обследование (оценка анатомических особенностей органов малого  таза, выявления пороков развития)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188F7F-2E7A-7C43-B62C-317BDAC6E9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7" t="7000" r="3555" b="9331"/>
          <a:stretch/>
        </p:blipFill>
        <p:spPr>
          <a:xfrm>
            <a:off x="6376003" y="220133"/>
            <a:ext cx="510789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7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CA798-1C3F-3848-A82F-602FE993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Определение заболевания или состояния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5787FF-1030-E341-B9C6-98959FF94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0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Первичная аменорея </a:t>
            </a:r>
            <a:r>
              <a:rPr lang="ru-RU" b="1" dirty="0"/>
              <a:t>- </a:t>
            </a:r>
            <a:r>
              <a:rPr lang="ru-RU" dirty="0"/>
              <a:t>отсутствие менструаций в 15 лет (при условии развития вторичных половых признаков) или через 3 года после </a:t>
            </a:r>
            <a:r>
              <a:rPr lang="ru-RU" dirty="0" err="1"/>
              <a:t>телархе</a:t>
            </a:r>
            <a:r>
              <a:rPr lang="ru-RU" dirty="0"/>
              <a:t>, а также отсутствие развития вторичных половых признаков и менструаций к возрасту 13 лет.</a:t>
            </a: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6D94BB-40FB-FF49-B1E2-72D2A74B1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0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Вторичная аменорея </a:t>
            </a:r>
            <a:r>
              <a:rPr lang="ru-RU" b="1" dirty="0"/>
              <a:t>- </a:t>
            </a:r>
            <a:r>
              <a:rPr lang="ru-RU" dirty="0"/>
              <a:t>отсутствие менструаций в течение 6 месяцев при ранее нерегулярном менструальном цикле, отсутствие менструаций в течение 3 месяцев при ранее регулярном менструальном цикле.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A40B53F-309A-F145-8FA9-FC723D076AAC}"/>
              </a:ext>
            </a:extLst>
          </p:cNvPr>
          <p:cNvSpPr txBox="1">
            <a:spLocks/>
          </p:cNvSpPr>
          <p:nvPr/>
        </p:nvSpPr>
        <p:spPr>
          <a:xfrm>
            <a:off x="838200" y="5435600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/>
              <a:t>Комментарии: </a:t>
            </a:r>
            <a:r>
              <a:rPr lang="ru-RU" sz="2000" dirty="0"/>
              <a:t>Классическое определение термина «аменорея» подразумевает под собой̆ отсутствие менструаций в течение 6 месяцев у ранее менструировавшей̆ пациентки.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209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499BE-ABC5-D848-9898-86BE666D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A4BD83-E474-5949-9530-BAE5CF2FF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04621" cy="48158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Исключить беременность (</a:t>
            </a:r>
            <a:r>
              <a:rPr lang="el-GR" dirty="0"/>
              <a:t>β</a:t>
            </a:r>
            <a:r>
              <a:rPr lang="ru-RU" dirty="0"/>
              <a:t>-ХГЧ)</a:t>
            </a:r>
          </a:p>
          <a:p>
            <a:r>
              <a:rPr lang="ru-RU" dirty="0"/>
              <a:t>Уровень ФСГ, ЛГ, ТТГ, пролактина - выявление большинства эндокринных причин аменореи</a:t>
            </a:r>
          </a:p>
          <a:p>
            <a:r>
              <a:rPr lang="ru-RU" dirty="0"/>
              <a:t>Фракции андрогенов (при </a:t>
            </a:r>
            <a:r>
              <a:rPr lang="ru-RU" dirty="0" err="1"/>
              <a:t>нормогонадотропной</a:t>
            </a:r>
            <a:r>
              <a:rPr lang="ru-RU" dirty="0"/>
              <a:t> аменорее)</a:t>
            </a:r>
          </a:p>
          <a:p>
            <a:r>
              <a:rPr lang="ru-RU" dirty="0" err="1"/>
              <a:t>Кариотипирование</a:t>
            </a:r>
            <a:endParaRPr lang="ru-RU" dirty="0"/>
          </a:p>
          <a:p>
            <a:r>
              <a:rPr lang="ru-RU" dirty="0"/>
              <a:t>УЗИ (анатомия)</a:t>
            </a:r>
          </a:p>
          <a:p>
            <a:r>
              <a:rPr lang="ru-RU" dirty="0"/>
              <a:t>Проба с </a:t>
            </a:r>
            <a:r>
              <a:rPr lang="ru-RU" dirty="0" err="1"/>
              <a:t>прогестагенами</a:t>
            </a:r>
            <a:endParaRPr lang="ru-RU" dirty="0"/>
          </a:p>
          <a:p>
            <a:r>
              <a:rPr lang="ru-RU" dirty="0"/>
              <a:t>Проба с эстроген-</a:t>
            </a:r>
            <a:r>
              <a:rPr lang="ru-RU" dirty="0" err="1"/>
              <a:t>гестагенными</a:t>
            </a:r>
            <a:r>
              <a:rPr lang="ru-RU" dirty="0"/>
              <a:t> препаратами (при (-) пробе с </a:t>
            </a:r>
            <a:r>
              <a:rPr lang="ru-RU" dirty="0" err="1"/>
              <a:t>прогестагенами</a:t>
            </a:r>
            <a:r>
              <a:rPr lang="ru-RU" dirty="0"/>
              <a:t>)</a:t>
            </a:r>
          </a:p>
          <a:p>
            <a:r>
              <a:rPr lang="ru-RU" dirty="0"/>
              <a:t>МРТ гипофиза (при подозрении на опухоль)</a:t>
            </a:r>
          </a:p>
          <a:p>
            <a:r>
              <a:rPr lang="ru-RU" dirty="0" err="1"/>
              <a:t>Абсорбциометрия</a:t>
            </a:r>
            <a:r>
              <a:rPr lang="ru-RU" dirty="0"/>
              <a:t> позвоночника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320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D5D1C-D061-514A-BA15-BFFD5DC7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Алгоритм диагностики первичной аменореи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C3DCBD4-A334-7644-A753-100D6F632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389" y="1756333"/>
            <a:ext cx="11133221" cy="473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50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84AAB-1E8C-4A4E-BC9F-3EF54FC3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Алгоритм диагностики вторичной аменореи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E12D35F-1E82-A24E-ADB7-6179E6F750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779" y="1953962"/>
            <a:ext cx="115984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18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41BD7-A876-4F49-A07A-5C1BE223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гипоталамической аменореи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1674CB-6438-0F4B-91BE-54CC2B1F4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C00000"/>
                </a:solidFill>
              </a:rPr>
              <a:t>Гипогонадотропный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гипогонадизм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Синдром </a:t>
            </a:r>
            <a:r>
              <a:rPr lang="ru-RU" dirty="0" err="1"/>
              <a:t>Каллмана</a:t>
            </a:r>
            <a:r>
              <a:rPr lang="ru-RU" dirty="0"/>
              <a:t>, послеродовый </a:t>
            </a:r>
            <a:r>
              <a:rPr lang="ru-RU" dirty="0" err="1"/>
              <a:t>гипопитуитаризм</a:t>
            </a:r>
            <a:r>
              <a:rPr lang="ru-RU" dirty="0"/>
              <a:t> (синдром Шихана).  </a:t>
            </a:r>
          </a:p>
          <a:p>
            <a:r>
              <a:rPr lang="ru-RU" dirty="0"/>
              <a:t>Заместительная гормональная терапия (ЗГТ) натуральными эстрогенами в сочетании с </a:t>
            </a:r>
            <a:r>
              <a:rPr lang="ru-RU" dirty="0" err="1"/>
              <a:t>прогестагенами</a:t>
            </a:r>
            <a:r>
              <a:rPr lang="ru-RU" dirty="0"/>
              <a:t> в циклическом режиме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BD27ADC-11A7-814C-8DE4-A61B2AC8A5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Функциональная гипоталамическая аменорея (ФГА)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Когнитивная поведенческая терапия </a:t>
            </a:r>
          </a:p>
          <a:p>
            <a:r>
              <a:rPr lang="ru-RU" dirty="0"/>
              <a:t>Коррекция психопатологических состояний</a:t>
            </a:r>
          </a:p>
          <a:p>
            <a:r>
              <a:rPr lang="ru-RU" dirty="0"/>
              <a:t>Консультация диетолога для коррекции рациона и восстановления массы тела в случае необходимости</a:t>
            </a:r>
          </a:p>
          <a:p>
            <a:r>
              <a:rPr lang="ru-RU" dirty="0"/>
              <a:t>При неэффективности в течение 6 месяцев – ЗГТ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947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7C4A7-E802-3B4F-98EC-31FB07CF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гипофизарной аменореи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36C4C3-D944-154E-AA5B-D32104845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Терапия агонистами </a:t>
            </a:r>
            <a:r>
              <a:rPr lang="ru-RU" dirty="0" err="1"/>
              <a:t>дофаминовых</a:t>
            </a:r>
            <a:r>
              <a:rPr lang="ru-RU" dirty="0"/>
              <a:t> рецепторов (ингибиторы пролактина)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Консультация врача-нейрохирурга для решения вопроса о необходимости удаления </a:t>
            </a:r>
            <a:r>
              <a:rPr lang="ru-RU" dirty="0" err="1"/>
              <a:t>пролактиномы</a:t>
            </a:r>
            <a:r>
              <a:rPr lang="ru-RU" dirty="0"/>
              <a:t> (при наличии).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9E6F290-3709-2947-AA69-8F705F3357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Каберголин</a:t>
            </a:r>
            <a:r>
              <a:rPr lang="ru-RU" dirty="0"/>
              <a:t> – первая линия. Начальная доза - 0,25-0,5 мг в неделю с возможным последующим увеличением дозы до нормализации уровня пролактина. </a:t>
            </a:r>
          </a:p>
          <a:p>
            <a:pPr marL="0" indent="0">
              <a:buNone/>
            </a:pPr>
            <a:r>
              <a:rPr lang="ru-RU" b="1" dirty="0" err="1"/>
              <a:t>Бромокриптин</a:t>
            </a:r>
            <a:r>
              <a:rPr lang="ru-RU" b="1" dirty="0"/>
              <a:t> </a:t>
            </a:r>
            <a:r>
              <a:rPr lang="ru-RU" dirty="0"/>
              <a:t>-  вторая лини. Начальная доза - 0,62-1,25 мг в сутки, терапевтический диапазон в пределах 2,5-7,5 мг в сутки.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370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AF864-B66C-FD49-BA3D-F86BEB28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яичниковой аменореи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240335-E210-924D-AFD0-7C1B1B86E0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Двусторонняя </a:t>
            </a:r>
            <a:r>
              <a:rPr lang="ru-RU" dirty="0" err="1">
                <a:solidFill>
                  <a:srgbClr val="C00000"/>
                </a:solidFill>
              </a:rPr>
              <a:t>гонадэктомия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пациенткам с </a:t>
            </a:r>
            <a:r>
              <a:rPr lang="ru-RU" dirty="0" err="1"/>
              <a:t>дисгенезией</a:t>
            </a:r>
            <a:r>
              <a:rPr lang="ru-RU" dirty="0"/>
              <a:t> гонад при наличии в кариотипе </a:t>
            </a:r>
            <a:r>
              <a:rPr lang="en-US" dirty="0"/>
              <a:t>Y</a:t>
            </a:r>
            <a:r>
              <a:rPr lang="ru-RU" dirty="0"/>
              <a:t>-хромосомы в связи  с высоким риском </a:t>
            </a:r>
            <a:r>
              <a:rPr lang="ru-RU" dirty="0" err="1"/>
              <a:t>малигинизации</a:t>
            </a:r>
            <a:r>
              <a:rPr lang="ru-RU" dirty="0"/>
              <a:t> гонад (после периода полового созревания).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5F62027-9DCF-B54F-AA27-EDB723E106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ЗГТ</a:t>
            </a:r>
            <a:r>
              <a:rPr lang="ru-RU" dirty="0"/>
              <a:t> пациенткам с </a:t>
            </a:r>
            <a:r>
              <a:rPr lang="ru-RU" dirty="0" err="1"/>
              <a:t>дисгенезией</a:t>
            </a:r>
            <a:r>
              <a:rPr lang="ru-RU" dirty="0"/>
              <a:t> гонад (при наличии </a:t>
            </a:r>
            <a:r>
              <a:rPr lang="en-US" dirty="0"/>
              <a:t>Y</a:t>
            </a:r>
            <a:r>
              <a:rPr lang="ru-RU" dirty="0"/>
              <a:t>-хромосомы – после </a:t>
            </a:r>
            <a:r>
              <a:rPr lang="ru-RU" dirty="0" err="1"/>
              <a:t>гонадэктомии</a:t>
            </a:r>
            <a:r>
              <a:rPr lang="ru-RU" dirty="0"/>
              <a:t>) целью первичной профилактики заболеваний сердечно-сосудистой системы и снижения  МПКТ</a:t>
            </a:r>
          </a:p>
        </p:txBody>
      </p:sp>
    </p:spTree>
    <p:extLst>
      <p:ext uri="{BB962C8B-B14F-4D97-AF65-F5344CB8AC3E}">
        <p14:creationId xmlns:p14="http://schemas.microsoft.com/office/powerpoint/2010/main" val="3142009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1CF37-A90F-B843-9FC3-08467519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ЗГТ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DB8FC1-9D39-4940-A094-799FDBD0A4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Эстроген</a:t>
            </a:r>
          </a:p>
          <a:p>
            <a:pPr marL="0" indent="0">
              <a:buNone/>
            </a:pPr>
            <a:r>
              <a:rPr lang="ru-RU" dirty="0"/>
              <a:t>Предпочтительнее назначать </a:t>
            </a:r>
            <a:r>
              <a:rPr lang="ru-RU" dirty="0" err="1"/>
              <a:t>трансдермальные</a:t>
            </a:r>
            <a:r>
              <a:rPr lang="ru-RU" dirty="0"/>
              <a:t> формы </a:t>
            </a:r>
            <a:r>
              <a:rPr lang="ru-RU" dirty="0" err="1"/>
              <a:t>эстрадиола</a:t>
            </a:r>
            <a:r>
              <a:rPr lang="ru-RU" dirty="0"/>
              <a:t> (</a:t>
            </a:r>
            <a:r>
              <a:rPr lang="ru-RU" dirty="0" err="1"/>
              <a:t>эстрадиола</a:t>
            </a:r>
            <a:r>
              <a:rPr lang="ru-RU" dirty="0"/>
              <a:t> </a:t>
            </a:r>
            <a:r>
              <a:rPr lang="ru-RU" dirty="0" err="1"/>
              <a:t>гемигидрат</a:t>
            </a:r>
            <a:r>
              <a:rPr lang="ru-RU" dirty="0"/>
              <a:t> 1-2 мг/</a:t>
            </a:r>
            <a:r>
              <a:rPr lang="ru-RU" dirty="0" err="1"/>
              <a:t>сут</a:t>
            </a:r>
            <a:r>
              <a:rPr lang="ru-RU" dirty="0"/>
              <a:t> в форме геля или </a:t>
            </a:r>
            <a:r>
              <a:rPr lang="ru-RU" dirty="0" err="1"/>
              <a:t>эстрадиол</a:t>
            </a:r>
            <a:r>
              <a:rPr lang="ru-RU" dirty="0"/>
              <a:t> 50-100 мкг/</a:t>
            </a:r>
            <a:r>
              <a:rPr lang="ru-RU" dirty="0" err="1"/>
              <a:t>сут</a:t>
            </a:r>
            <a:r>
              <a:rPr lang="ru-RU" dirty="0"/>
              <a:t> в виде пластыря)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B93E19F-B9F8-444D-A423-84C72EB7F2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Гестаген</a:t>
            </a:r>
          </a:p>
          <a:p>
            <a:pPr marL="0" indent="0">
              <a:buNone/>
            </a:pPr>
            <a:r>
              <a:rPr lang="ru-RU" u="sng" dirty="0" err="1"/>
              <a:t>Микронизированный</a:t>
            </a:r>
            <a:r>
              <a:rPr lang="ru-RU" dirty="0"/>
              <a:t> прогестерон в дозе 200 мг/</a:t>
            </a:r>
            <a:r>
              <a:rPr lang="ru-RU" dirty="0" err="1"/>
              <a:t>сут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u="sng" dirty="0" err="1"/>
              <a:t>Дидрогестерон</a:t>
            </a:r>
            <a:r>
              <a:rPr lang="ru-RU" dirty="0"/>
              <a:t> 20 мг/</a:t>
            </a:r>
            <a:r>
              <a:rPr lang="ru-RU" dirty="0" err="1"/>
              <a:t>сут</a:t>
            </a:r>
            <a:r>
              <a:rPr lang="ru-RU" dirty="0"/>
              <a:t> на срок не менее 10-12 дней с 16 дня цикла для профилактики гиперпластических процессов эндометрия.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748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73D42-6B93-BF44-9727-7BF73E1C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СПКЯ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8B8BFB-4598-CD49-954B-4631F9D5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КОК</a:t>
            </a:r>
            <a:r>
              <a:rPr lang="ru-RU" dirty="0"/>
              <a:t> с антиандрогенным эффектом в качестве терапии первой линии (не заинтересованным в беременности) при НМЦ, гирсутизме и </a:t>
            </a:r>
            <a:r>
              <a:rPr lang="ru-RU" dirty="0" err="1"/>
              <a:t>акне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Метформин</a:t>
            </a:r>
            <a:r>
              <a:rPr lang="ru-RU" dirty="0"/>
              <a:t> при наличии метаболических нарушений (ИР).</a:t>
            </a:r>
          </a:p>
          <a:p>
            <a:pPr marL="0" indent="0">
              <a:buNone/>
            </a:pPr>
            <a:r>
              <a:rPr lang="ru-RU" b="1" dirty="0"/>
              <a:t>Терапевтическая модификация образа жизни (ТМОЖ</a:t>
            </a:r>
            <a:r>
              <a:rPr lang="ru-RU" dirty="0"/>
              <a:t>):физические упражнения +диета при избытке массы тела и ожирении.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792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20EE-C39D-A949-B509-82564188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маточной формы аменореи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243D2-D518-5A45-97C3-E4D3F5405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Кольпопоэз</a:t>
            </a:r>
            <a:r>
              <a:rPr lang="ru-RU" dirty="0"/>
              <a:t> (создание искусственного влагалища) или </a:t>
            </a:r>
            <a:r>
              <a:rPr lang="ru-RU" dirty="0" err="1"/>
              <a:t>кольпоэлонгация</a:t>
            </a:r>
            <a:r>
              <a:rPr lang="ru-RU" dirty="0"/>
              <a:t> при синдроме М-Р-К-Х и при синдроме нечувствительности к андрогенам.</a:t>
            </a:r>
          </a:p>
          <a:p>
            <a:pPr marL="0" indent="0">
              <a:buNone/>
            </a:pPr>
            <a:r>
              <a:rPr lang="ru-RU" b="1" dirty="0" err="1"/>
              <a:t>Гонадэктомия</a:t>
            </a:r>
            <a:r>
              <a:rPr lang="ru-RU" b="1" dirty="0"/>
              <a:t> + ЗГТ </a:t>
            </a:r>
            <a:r>
              <a:rPr lang="ru-RU" dirty="0"/>
              <a:t>при СТФ после достижения полового созревания (высокий риск малигнизации гонад).</a:t>
            </a:r>
          </a:p>
          <a:p>
            <a:pPr marL="0" indent="0">
              <a:buNone/>
            </a:pPr>
            <a:r>
              <a:rPr lang="ru-RU" b="1" dirty="0"/>
              <a:t>Реконструктивные пластические операции </a:t>
            </a:r>
            <a:r>
              <a:rPr lang="ru-RU" dirty="0"/>
              <a:t>при атрезии гимена, изолированной вагинальной агенезией.</a:t>
            </a:r>
          </a:p>
          <a:p>
            <a:pPr marL="0" indent="0">
              <a:buNone/>
            </a:pPr>
            <a:r>
              <a:rPr lang="ru-RU" b="1" dirty="0" err="1"/>
              <a:t>Гистерорезектоскопия</a:t>
            </a:r>
            <a:r>
              <a:rPr lang="ru-RU" dirty="0"/>
              <a:t> с разрушением внутриматочных </a:t>
            </a:r>
            <a:r>
              <a:rPr lang="ru-RU" dirty="0" err="1"/>
              <a:t>синехий</a:t>
            </a:r>
            <a:r>
              <a:rPr lang="ru-RU" dirty="0"/>
              <a:t> + ЗГТ в циклическом режиме при синдроме </a:t>
            </a:r>
            <a:r>
              <a:rPr lang="ru-RU" dirty="0" err="1"/>
              <a:t>Ашермана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414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775F7-C891-824D-A2AF-846541AB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бесплодия у пациенток с аменореей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3C5F3-6BB3-7B4C-868A-B1DB99B23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52747" cy="4831849"/>
          </a:xfrm>
        </p:spPr>
        <p:txBody>
          <a:bodyPr>
            <a:normAutofit fontScale="92500"/>
          </a:bodyPr>
          <a:lstStyle/>
          <a:p>
            <a:r>
              <a:rPr lang="ru-RU" dirty="0"/>
              <a:t>Аналоги </a:t>
            </a:r>
            <a:r>
              <a:rPr lang="ru-RU" dirty="0" err="1"/>
              <a:t>гонадолиберина</a:t>
            </a:r>
            <a:r>
              <a:rPr lang="ru-RU" dirty="0"/>
              <a:t> при </a:t>
            </a:r>
            <a:r>
              <a:rPr lang="ru-RU" dirty="0" err="1"/>
              <a:t>гипогонадотропном</a:t>
            </a:r>
            <a:r>
              <a:rPr lang="ru-RU" dirty="0"/>
              <a:t> </a:t>
            </a:r>
            <a:r>
              <a:rPr lang="ru-RU" dirty="0" err="1"/>
              <a:t>гипогонадизме</a:t>
            </a:r>
            <a:endParaRPr lang="ru-RU" dirty="0"/>
          </a:p>
          <a:p>
            <a:r>
              <a:rPr lang="ru-RU" dirty="0"/>
              <a:t>Стимуляция овуляции гонадотропинами при ФГА</a:t>
            </a:r>
          </a:p>
          <a:p>
            <a:r>
              <a:rPr lang="ru-RU" dirty="0"/>
              <a:t>Восстановление овуляции при </a:t>
            </a:r>
            <a:r>
              <a:rPr lang="ru-RU" dirty="0" err="1"/>
              <a:t>гиперпролактинемии</a:t>
            </a:r>
            <a:endParaRPr lang="ru-RU" dirty="0"/>
          </a:p>
          <a:p>
            <a:r>
              <a:rPr lang="ru-RU" dirty="0"/>
              <a:t>ВРТ при синдроме Тернера</a:t>
            </a:r>
          </a:p>
          <a:p>
            <a:r>
              <a:rPr lang="ru-RU" dirty="0"/>
              <a:t>Поэтапно: снижение массы тела, ИР, индукция овуляции, лапароскопия, </a:t>
            </a:r>
            <a:r>
              <a:rPr lang="ru-RU" dirty="0" err="1"/>
              <a:t>дриллинг</a:t>
            </a:r>
            <a:r>
              <a:rPr lang="ru-RU" dirty="0"/>
              <a:t> яичников при СПКЯ</a:t>
            </a:r>
          </a:p>
          <a:p>
            <a:r>
              <a:rPr lang="ru-RU" dirty="0"/>
              <a:t>ВРТ с суррогатным материнством при синдроме М-Р-К-Х</a:t>
            </a:r>
          </a:p>
          <a:p>
            <a:r>
              <a:rPr lang="ru-RU" dirty="0"/>
              <a:t>ВРТ с использованием </a:t>
            </a:r>
            <a:r>
              <a:rPr lang="ru-RU" dirty="0" err="1"/>
              <a:t>донации</a:t>
            </a:r>
            <a:r>
              <a:rPr lang="ru-RU" dirty="0"/>
              <a:t> яйцеклеток/эмбрионов и суррогатного материнства для при синдроме полной нечувствительности к андрогенам</a:t>
            </a:r>
          </a:p>
          <a:p>
            <a:r>
              <a:rPr lang="ru-RU" dirty="0" err="1"/>
              <a:t>Гистероскопический</a:t>
            </a:r>
            <a:r>
              <a:rPr lang="ru-RU" dirty="0"/>
              <a:t> </a:t>
            </a:r>
            <a:r>
              <a:rPr lang="ru-RU" dirty="0" err="1"/>
              <a:t>адгезиолизис</a:t>
            </a:r>
            <a:r>
              <a:rPr lang="ru-RU" dirty="0"/>
              <a:t> пациенткам с синдромом </a:t>
            </a:r>
            <a:r>
              <a:rPr lang="ru-RU" dirty="0" err="1"/>
              <a:t>Ашермана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50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18E8D-8A26-BE41-8C4D-AEB91226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Определение заболевания или состояния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EA9A3-75BB-114D-A11B-B079F39A5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Термин </a:t>
            </a:r>
            <a:r>
              <a:rPr lang="ru-RU" b="1" dirty="0">
                <a:solidFill>
                  <a:srgbClr val="C00000"/>
                </a:solidFill>
              </a:rPr>
              <a:t>«</a:t>
            </a:r>
            <a:r>
              <a:rPr lang="ru-RU" b="1" dirty="0" err="1">
                <a:solidFill>
                  <a:srgbClr val="C00000"/>
                </a:solidFill>
              </a:rPr>
              <a:t>олигоменорея</a:t>
            </a:r>
            <a:r>
              <a:rPr lang="ru-RU" b="1" dirty="0">
                <a:solidFill>
                  <a:srgbClr val="C00000"/>
                </a:solidFill>
              </a:rPr>
              <a:t>» </a:t>
            </a:r>
            <a:r>
              <a:rPr lang="ru-RU" dirty="0"/>
              <a:t>подразумевает нарушение менструального цикла, при котором его длительность составляет более 35 дней̆ или частоту менструаций менее 9 раз в год.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Комментарии: </a:t>
            </a:r>
            <a:r>
              <a:rPr lang="en" sz="2000" dirty="0"/>
              <a:t>FIGO </a:t>
            </a:r>
            <a:r>
              <a:rPr lang="ru-RU" sz="2000" dirty="0"/>
              <a:t>принято, что длительность нормального цикла не должна превышать 38 дней̆, так как данному требованию соответствуют параметры цикла 95% здоровых женщин.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1171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17EA0-D359-B44D-AE6E-4076AE93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Медицинская реабилитация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F9CAF4-4CF4-224B-824C-58103F52A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Повышение стрессоустойчивости</a:t>
            </a:r>
          </a:p>
          <a:p>
            <a:r>
              <a:rPr lang="ru-RU" dirty="0"/>
              <a:t>Умеренные физические нагрузки</a:t>
            </a:r>
          </a:p>
          <a:p>
            <a:r>
              <a:rPr lang="ru-RU" dirty="0"/>
              <a:t>Адекватный рацион питания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5D1049-7C02-7C49-B975-75E4A1B64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0" t="7058" r="5273" b="7142"/>
          <a:stretch/>
        </p:blipFill>
        <p:spPr>
          <a:xfrm>
            <a:off x="3015343" y="3640979"/>
            <a:ext cx="5649686" cy="285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17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534FC-BA9C-C840-9A5A-17AC97D2F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Профилактика и диспансерное наблюдение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FDAC14-29BA-0842-BD3B-76937C77A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ru-RU" dirty="0"/>
              <a:t>Сбалансированный рацион питания</a:t>
            </a:r>
          </a:p>
          <a:p>
            <a:r>
              <a:rPr lang="ru-RU" dirty="0"/>
              <a:t>Избегать синдрома перетренированности и стрессовой </a:t>
            </a:r>
            <a:r>
              <a:rPr lang="ru-RU" dirty="0" err="1"/>
              <a:t>дезадаптации</a:t>
            </a:r>
            <a:r>
              <a:rPr lang="ru-RU" dirty="0"/>
              <a:t> с целью профилактики развития ФГА</a:t>
            </a:r>
          </a:p>
          <a:p>
            <a:r>
              <a:rPr lang="ru-RU" dirty="0"/>
              <a:t>Избегать проведения необоснованных внутриматочных вмешательств, воспалительных заболеваний матки с целью профилактики синдрома </a:t>
            </a:r>
            <a:r>
              <a:rPr lang="ru-RU" dirty="0" err="1"/>
              <a:t>Ашермана</a:t>
            </a:r>
            <a:endParaRPr lang="ru-RU" dirty="0"/>
          </a:p>
          <a:p>
            <a:r>
              <a:rPr lang="ru-RU" dirty="0"/>
              <a:t>Рекомендуется оценивать уровень АМГ 1 раз в год в течение 5 лет у пациенток, матери которых имели раннюю менопаузу или ПНЯ с целью выявления субклинических форм заболевания на ранней стадии для профилактики бесплодия при ПНЯ</a:t>
            </a:r>
          </a:p>
          <a:p>
            <a:r>
              <a:rPr lang="ru-RU" dirty="0"/>
              <a:t>Диспансерному наблюдению подлежат все пациентки с аменореями.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636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9FC3B-6243-764B-B4A0-30DDE7B3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Организация оказания медицинской помощи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88E4D-ACD7-FF46-B7BA-69D1AD426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Пациентки с аменореей и </a:t>
            </a:r>
            <a:r>
              <a:rPr lang="ru-RU" dirty="0" err="1"/>
              <a:t>олигоменореей</a:t>
            </a:r>
            <a:r>
              <a:rPr lang="ru-RU" dirty="0"/>
              <a:t> наблюдаются и проходят лечение в амбулаторных условиях. </a:t>
            </a:r>
          </a:p>
          <a:p>
            <a:pPr marL="0" indent="0">
              <a:buNone/>
            </a:pPr>
            <a:r>
              <a:rPr lang="ru-RU" dirty="0"/>
              <a:t>Исключение составляют пациентки с нарушением оттока менструальной крови при пороках развития гениталий или анатомических изменения органов малого таза.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7160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2D02F-1A71-394C-9BEE-B6969F6A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Критерии оценки качества медицинской помощи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0DA3D9C-1D88-0949-AC3D-C6738FFA0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404952"/>
              </p:ext>
            </p:extLst>
          </p:nvPr>
        </p:nvGraphicFramePr>
        <p:xfrm>
          <a:off x="593559" y="1825623"/>
          <a:ext cx="11293641" cy="4787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793">
                  <a:extLst>
                    <a:ext uri="{9D8B030D-6E8A-4147-A177-3AD203B41FA5}">
                      <a16:colId xmlns:a16="http://schemas.microsoft.com/office/drawing/2014/main" val="855847834"/>
                    </a:ext>
                  </a:extLst>
                </a:gridCol>
                <a:gridCol w="7632105">
                  <a:extLst>
                    <a:ext uri="{9D8B030D-6E8A-4147-A177-3AD203B41FA5}">
                      <a16:colId xmlns:a16="http://schemas.microsoft.com/office/drawing/2014/main" val="3423308405"/>
                    </a:ext>
                  </a:extLst>
                </a:gridCol>
                <a:gridCol w="3131743">
                  <a:extLst>
                    <a:ext uri="{9D8B030D-6E8A-4147-A177-3AD203B41FA5}">
                      <a16:colId xmlns:a16="http://schemas.microsoft.com/office/drawing/2014/main" val="402775268"/>
                    </a:ext>
                  </a:extLst>
                </a:gridCol>
              </a:tblGrid>
              <a:tr h="687002">
                <a:tc>
                  <a:txBody>
                    <a:bodyPr/>
                    <a:lstStyle/>
                    <a:p>
                      <a:r>
                        <a:rPr lang="ru-RU" sz="1400" b="0" dirty="0"/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Критерии качества </a:t>
                      </a:r>
                      <a:endParaRPr lang="ru-RU" sz="1400" b="0" dirty="0">
                        <a:effectLst/>
                      </a:endParaRP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выполнения да\нет </a:t>
                      </a:r>
                      <a:endParaRPr lang="ru-RU" sz="1400" dirty="0">
                        <a:effectLst/>
                      </a:endParaRP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333013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Верифицирована причина аменореи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091535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Назначено этиологическое/симптоматическое лечение аменореи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531872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Исключена беременность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570423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УЗИ органов малого таза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764184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Проведена оценка уровня ФСГ, ЛГ, пролактина, ТТГ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388729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Назначена оценка уровня общего тестостерона,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биодоступного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индекса свободных андрогенов, ДГЭА-С, а также концентрации 17-гидроксипрогестерона при подозрении на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гиперандрогению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665724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Назначена МРТ головного мозга при подозрении на опухоль гипофиза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74492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Предложена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гонадэктомия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пациенткам с наличием </a:t>
                      </a:r>
                      <a:r>
                        <a:rPr lang="en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хромосомы в кариотипе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105175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необходимости назначена консультация врача-диетолога пациенткам с ФГА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188629"/>
                  </a:ext>
                </a:extLst>
              </a:tr>
              <a:tr h="398025">
                <a:tc>
                  <a:txBody>
                    <a:bodyPr/>
                    <a:lstStyle/>
                    <a:p>
                      <a:r>
                        <a:rPr lang="ru-RU" sz="1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Назначена заместительная гормональная терапия по показаниям 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677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72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8FBF7D4-5D5F-404A-ADBE-D5167F3E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968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181642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B650D-4A0D-5D40-8639-7B104A98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2BAEF-0E10-0544-8EC0-68A46468C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167533" cy="4947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Олигоменорея</a:t>
            </a:r>
            <a:r>
              <a:rPr lang="ru-RU" dirty="0"/>
              <a:t> или аменорея наиболее часто возникают вследствие </a:t>
            </a:r>
            <a:r>
              <a:rPr lang="ru-RU" dirty="0">
                <a:solidFill>
                  <a:srgbClr val="C00000"/>
                </a:solidFill>
              </a:rPr>
              <a:t>нарушений функции гипоталамо-гипофизарно-яичниковой системы</a:t>
            </a:r>
            <a:r>
              <a:rPr lang="ru-RU" dirty="0"/>
              <a:t>, сопровождающихся: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err="1"/>
              <a:t>Гипоэстрогенией</a:t>
            </a:r>
            <a:endParaRPr lang="ru-RU" sz="2400" dirty="0"/>
          </a:p>
          <a:p>
            <a:r>
              <a:rPr lang="ru-RU" sz="2400" dirty="0" err="1"/>
              <a:t>Ановуляцией</a:t>
            </a:r>
            <a:r>
              <a:rPr lang="ru-RU" sz="2400" dirty="0"/>
              <a:t> (функциональная гипоталамическая аменорея (ФГА)</a:t>
            </a:r>
          </a:p>
          <a:p>
            <a:r>
              <a:rPr lang="ru-RU" sz="2400" dirty="0" err="1"/>
              <a:t>Гиперпролактинемия</a:t>
            </a:r>
            <a:endParaRPr lang="ru-RU" sz="2400" dirty="0"/>
          </a:p>
          <a:p>
            <a:r>
              <a:rPr lang="ru-RU" sz="2400" dirty="0"/>
              <a:t>Преждевременная недостаточность яичников (ПНЯ)</a:t>
            </a:r>
          </a:p>
          <a:p>
            <a:r>
              <a:rPr lang="ru-RU" sz="2400" dirty="0"/>
              <a:t>Синдром поликистозных яичников (СПКЯ)</a:t>
            </a:r>
          </a:p>
          <a:p>
            <a:r>
              <a:rPr lang="ru-RU" sz="2400" dirty="0"/>
              <a:t>Пороки развития матки и влагалища (синдром </a:t>
            </a:r>
            <a:r>
              <a:rPr lang="ru-RU" sz="2400" dirty="0" err="1"/>
              <a:t>Майера-Рокитанского-Кюстера-Хаузера</a:t>
            </a:r>
            <a:r>
              <a:rPr lang="ru-RU" sz="2400" dirty="0"/>
              <a:t>)</a:t>
            </a:r>
          </a:p>
          <a:p>
            <a:r>
              <a:rPr lang="ru-RU" sz="2400" dirty="0"/>
              <a:t>Синдром нечувствительности к андрогенам</a:t>
            </a:r>
          </a:p>
          <a:p>
            <a:r>
              <a:rPr lang="ru-RU" sz="2400" dirty="0"/>
              <a:t>Атрезия гимена</a:t>
            </a:r>
          </a:p>
          <a:p>
            <a:r>
              <a:rPr lang="ru-RU" sz="2400" dirty="0"/>
              <a:t>Изолированная вагинальная агенезия</a:t>
            </a:r>
          </a:p>
          <a:p>
            <a:r>
              <a:rPr lang="ru-RU" sz="2400" dirty="0"/>
              <a:t>Повреждения эндометрия различного генеза (синдром </a:t>
            </a:r>
            <a:r>
              <a:rPr lang="ru-RU" sz="2400" dirty="0" err="1"/>
              <a:t>Ашермана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8572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AEBC7-3144-3A4F-9A30-E578CDE8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CD08A-EF5F-454A-8434-72EFBF01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Первичная аменорея</a:t>
            </a:r>
            <a:r>
              <a:rPr lang="ru-RU" dirty="0"/>
              <a:t>, связанная с нарушением функции гипоталамуса, наиболее часто проявляется </a:t>
            </a:r>
            <a:r>
              <a:rPr lang="ru-RU" u="sng" dirty="0"/>
              <a:t>первичным </a:t>
            </a:r>
            <a:r>
              <a:rPr lang="ru-RU" u="sng" dirty="0" err="1"/>
              <a:t>гипогонадотропным</a:t>
            </a:r>
            <a:r>
              <a:rPr lang="ru-RU" u="sng" dirty="0"/>
              <a:t> </a:t>
            </a:r>
            <a:r>
              <a:rPr lang="ru-RU" u="sng" dirty="0" err="1"/>
              <a:t>гипогонадизмом</a:t>
            </a:r>
            <a:r>
              <a:rPr lang="ru-RU" dirty="0"/>
              <a:t>, в основном обусловленным мутациями генов, отвечающих за секрецию гонадотропин-</a:t>
            </a:r>
            <a:r>
              <a:rPr lang="ru-RU" dirty="0" err="1"/>
              <a:t>рилизинг</a:t>
            </a:r>
            <a:r>
              <a:rPr lang="ru-RU" dirty="0"/>
              <a:t>-гормона (</a:t>
            </a:r>
            <a:r>
              <a:rPr lang="ru-RU" dirty="0" err="1"/>
              <a:t>ГнРГ</a:t>
            </a:r>
            <a:r>
              <a:rPr lang="ru-RU" dirty="0"/>
              <a:t>) и чувствительность к нему.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u="sng" dirty="0" err="1"/>
              <a:t>Первичныи</a:t>
            </a:r>
            <a:r>
              <a:rPr lang="ru-RU" sz="2000" u="sng" dirty="0"/>
              <a:t>̆ </a:t>
            </a:r>
            <a:r>
              <a:rPr lang="ru-RU" sz="2000" u="sng" dirty="0" err="1"/>
              <a:t>гипогонадотропныи</a:t>
            </a:r>
            <a:r>
              <a:rPr lang="ru-RU" sz="2000" u="sng" dirty="0"/>
              <a:t>̆ </a:t>
            </a:r>
            <a:r>
              <a:rPr lang="ru-RU" sz="2000" u="sng" dirty="0" err="1"/>
              <a:t>гипогонадизм</a:t>
            </a:r>
            <a:r>
              <a:rPr lang="ru-RU" sz="2000" dirty="0"/>
              <a:t> в сочетании с </a:t>
            </a:r>
            <a:r>
              <a:rPr lang="ru-RU" sz="2000" dirty="0" err="1"/>
              <a:t>аносмией</a:t>
            </a:r>
            <a:r>
              <a:rPr lang="ru-RU" sz="2000" dirty="0"/>
              <a:t> является патогномоничным признаком </a:t>
            </a:r>
            <a:r>
              <a:rPr lang="ru-RU" sz="2000" dirty="0">
                <a:solidFill>
                  <a:srgbClr val="C00000"/>
                </a:solidFill>
              </a:rPr>
              <a:t>синдрома </a:t>
            </a:r>
            <a:r>
              <a:rPr lang="ru-RU" sz="2000" dirty="0" err="1">
                <a:solidFill>
                  <a:srgbClr val="C00000"/>
                </a:solidFill>
              </a:rPr>
              <a:t>Каллмана</a:t>
            </a:r>
            <a:r>
              <a:rPr lang="ru-RU" sz="2000" dirty="0"/>
              <a:t>. Развитие синдрома связано с нарушением миграции гонадотропин-</a:t>
            </a:r>
            <a:r>
              <a:rPr lang="ru-RU" sz="2000" dirty="0" err="1"/>
              <a:t>рилизинг</a:t>
            </a:r>
            <a:r>
              <a:rPr lang="ru-RU" sz="2000" dirty="0"/>
              <a:t> нейронов в передние отделы гипоталамуса. Заболевание генетически обусловлено, характеризуется дефектом гена </a:t>
            </a:r>
            <a:r>
              <a:rPr lang="en" sz="2000" dirty="0"/>
              <a:t>KAL1 </a:t>
            </a:r>
            <a:r>
              <a:rPr lang="ru-RU" sz="2000" dirty="0"/>
              <a:t>в Х-хромосоме и наследуется аутосомно-рецессивно.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91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B32E7-0856-6641-BD86-510567E5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591D18-577E-494F-860E-A5CCED49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Наиболее частой причиной </a:t>
            </a:r>
            <a:r>
              <a:rPr lang="ru-RU" dirty="0">
                <a:solidFill>
                  <a:srgbClr val="C00000"/>
                </a:solidFill>
              </a:rPr>
              <a:t>вторичной аменореи</a:t>
            </a:r>
            <a:r>
              <a:rPr lang="ru-RU" dirty="0"/>
              <a:t>, связанной с дисфункцией гипоталамуса, является </a:t>
            </a:r>
            <a:r>
              <a:rPr lang="ru-RU" u="sng" dirty="0"/>
              <a:t>функциональная гипоталамическая аменорея (ФГА)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Для данной формы аменореи характерно прекращение менструаций на фоне стресса, чрезмерных физических нагрузок или снижения массы тела. В патогенезе данной формы аменореи важную роль играет лептин, являющийся регулятором секреции </a:t>
            </a:r>
            <a:r>
              <a:rPr lang="ru-RU" dirty="0" err="1"/>
              <a:t>ГнРГ</a:t>
            </a:r>
            <a:r>
              <a:rPr lang="ru-RU" dirty="0"/>
              <a:t> и снижающийся при хроническом энергетическом дефиците.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К редким формам гипоталамической аменореи относят опухоли гипоталамической области или инфекционные поражения гипоталамуса вследствие туберкулеза, сифилиса, энцефалита или менингита.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8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FF442-239C-4E4D-9E80-2CADCC1D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0A04B-86BD-5A4E-825E-2B657EC3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Аменорея, обусловленная </a:t>
            </a:r>
            <a:r>
              <a:rPr lang="ru-RU" dirty="0">
                <a:solidFill>
                  <a:srgbClr val="C00000"/>
                </a:solidFill>
              </a:rPr>
              <a:t>патологией гипофиза</a:t>
            </a:r>
            <a:r>
              <a:rPr lang="ru-RU" dirty="0"/>
              <a:t>, наиболее часто развивается в результате </a:t>
            </a:r>
            <a:r>
              <a:rPr lang="ru-RU" u="sng" dirty="0" err="1"/>
              <a:t>гиперпролактинемии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Редкими причинами гипофизарной аменореи могут быть: синдром «пустого» турецкого седла, опухоли гипофиза, секретирующие гонадотропины, адренокортикотропный гормон (АКТГ), соматотропный гормон (СТГ).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/>
              <a:t>Синдром пустого турецкого седла обусловлен дефектом диафрагмы турецкого седла, в результате чего от давления спинномозговой жидкости происходит деформация гипофиза и нарушение транспорта </a:t>
            </a:r>
            <a:r>
              <a:rPr lang="ru-RU" sz="2000" dirty="0" err="1"/>
              <a:t>либеринов</a:t>
            </a:r>
            <a:r>
              <a:rPr lang="ru-RU" sz="2000" dirty="0"/>
              <a:t>. Поражения гипофиза в результате острого инфаркта или некроза могут приводить к развитию синдрома Шихана, сопровождающегося дефицитом СТГ, гонадотропинов, АКТГ и ТТГ или к </a:t>
            </a:r>
            <a:r>
              <a:rPr lang="ru-RU" sz="2000" dirty="0" err="1"/>
              <a:t>пангипопитуитаризму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054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7BE50-AAE9-A34D-BD75-272B5140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324200-EBAF-7F44-8512-6F83B3BE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 </a:t>
            </a:r>
            <a:r>
              <a:rPr lang="ru-RU" dirty="0">
                <a:solidFill>
                  <a:srgbClr val="C00000"/>
                </a:solidFill>
              </a:rPr>
              <a:t>первичной яичниковой аменорее </a:t>
            </a:r>
            <a:r>
              <a:rPr lang="ru-RU" dirty="0"/>
              <a:t>можно отнести различные формы </a:t>
            </a:r>
            <a:r>
              <a:rPr lang="ru-RU" dirty="0" err="1"/>
              <a:t>дисгенезии</a:t>
            </a:r>
            <a:r>
              <a:rPr lang="ru-RU" dirty="0"/>
              <a:t> гонад, развивающихся в результате хромосомных аномалий (синдром Тернера, чистая </a:t>
            </a:r>
            <a:r>
              <a:rPr lang="ru-RU" dirty="0" err="1"/>
              <a:t>дисгенезия</a:t>
            </a:r>
            <a:r>
              <a:rPr lang="ru-RU" dirty="0"/>
              <a:t> гонад, синдром </a:t>
            </a:r>
            <a:r>
              <a:rPr lang="ru-RU" dirty="0" err="1"/>
              <a:t>Свайера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Более редкие формы </a:t>
            </a:r>
            <a:r>
              <a:rPr lang="ru-RU" dirty="0" err="1"/>
              <a:t>первичнои</a:t>
            </a:r>
            <a:r>
              <a:rPr lang="ru-RU" dirty="0"/>
              <a:t>̆ </a:t>
            </a:r>
            <a:r>
              <a:rPr lang="ru-RU" dirty="0" err="1"/>
              <a:t>яичниковои</a:t>
            </a:r>
            <a:r>
              <a:rPr lang="ru-RU" dirty="0"/>
              <a:t>̆ аменореи могут быть связаны с дефектом ферментных систем – 17-альфа </a:t>
            </a:r>
            <a:r>
              <a:rPr lang="ru-RU" dirty="0" err="1"/>
              <a:t>гидроксилазы</a:t>
            </a:r>
            <a:r>
              <a:rPr lang="ru-RU" dirty="0"/>
              <a:t>, 17,20-лиазы, </a:t>
            </a:r>
            <a:r>
              <a:rPr lang="ru-RU" dirty="0" err="1"/>
              <a:t>ароматазы</a:t>
            </a:r>
            <a:r>
              <a:rPr lang="ru-RU" dirty="0"/>
              <a:t>, в результате чего нарушается </a:t>
            </a:r>
            <a:r>
              <a:rPr lang="ru-RU" dirty="0" err="1"/>
              <a:t>стероидогенез</a:t>
            </a:r>
            <a:r>
              <a:rPr lang="ru-RU" dirty="0"/>
              <a:t>, синтез андрогенов или их ароматизация в эстрогены. 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>
                <a:solidFill>
                  <a:srgbClr val="C00000"/>
                </a:solidFill>
              </a:rPr>
              <a:t>вторичной яичниковой аменорее </a:t>
            </a:r>
            <a:r>
              <a:rPr lang="ru-RU" dirty="0"/>
              <a:t>наиболее часто встречается ПНЯ, развивающаяся в результате истощения овариального резерва и подразделяющаяся на генетическую, аутоиммунную, идиопатическую и ятрогенную формы.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44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3033</Words>
  <Application>Microsoft Macintosh PowerPoint</Application>
  <PresentationFormat>Широкоэкранный</PresentationFormat>
  <Paragraphs>265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Тема Office</vt:lpstr>
      <vt:lpstr> Аменорея и олигоменорея </vt:lpstr>
      <vt:lpstr>Характеристика нормального менструального цикла (FIGO, 2018)</vt:lpstr>
      <vt:lpstr>Определение заболевания или состояния </vt:lpstr>
      <vt:lpstr>Определение заболевания или состояния </vt:lpstr>
      <vt:lpstr>Этиология и патогенез </vt:lpstr>
      <vt:lpstr>Этиология и патогенез </vt:lpstr>
      <vt:lpstr>Этиология и патогенез </vt:lpstr>
      <vt:lpstr>Этиология и патогенез </vt:lpstr>
      <vt:lpstr>Этиология и патогенез </vt:lpstr>
      <vt:lpstr>Этиология и патогенез </vt:lpstr>
      <vt:lpstr>Этиология и патогенез </vt:lpstr>
      <vt:lpstr>Этиология и патогенез </vt:lpstr>
      <vt:lpstr>Эпидемиология </vt:lpstr>
      <vt:lpstr>Классификация по МКБ</vt:lpstr>
      <vt:lpstr>Классификация </vt:lpstr>
      <vt:lpstr>Презентация PowerPoint</vt:lpstr>
      <vt:lpstr>Классификация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Клиническая картина </vt:lpstr>
      <vt:lpstr>Критерии диагностики </vt:lpstr>
      <vt:lpstr>Диагностика</vt:lpstr>
      <vt:lpstr>Диагностика</vt:lpstr>
      <vt:lpstr>Алгоритм диагностики первичной аменореи</vt:lpstr>
      <vt:lpstr>Алгоритм диагностики вторичной аменореи</vt:lpstr>
      <vt:lpstr>Лечение гипоталамической аменореи</vt:lpstr>
      <vt:lpstr>Лечение гипофизарной аменореи</vt:lpstr>
      <vt:lpstr>Лечение яичниковой аменореи</vt:lpstr>
      <vt:lpstr>ЗГТ</vt:lpstr>
      <vt:lpstr>Лечение СПКЯ</vt:lpstr>
      <vt:lpstr>Лечение маточной формы аменореи</vt:lpstr>
      <vt:lpstr>Лечение бесплодия у пациенток с аменореей</vt:lpstr>
      <vt:lpstr>Медицинская реабилитация </vt:lpstr>
      <vt:lpstr>Профилактика и диспансерное наблюдение</vt:lpstr>
      <vt:lpstr>Организация оказания медицинской помощи </vt:lpstr>
      <vt:lpstr>Критерии оценки качества медицинской помощи </vt:lpstr>
      <vt:lpstr>СПАСИБО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Аменорея и олигоменорея </dc:title>
  <dc:creator>Алина Иванова</dc:creator>
  <cp:lastModifiedBy>Алина Иванова</cp:lastModifiedBy>
  <cp:revision>1</cp:revision>
  <dcterms:created xsi:type="dcterms:W3CDTF">2022-02-16T16:16:46Z</dcterms:created>
  <dcterms:modified xsi:type="dcterms:W3CDTF">2022-02-16T18:48:06Z</dcterms:modified>
</cp:coreProperties>
</file>