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340" r:id="rId3"/>
    <p:sldId id="350" r:id="rId4"/>
    <p:sldId id="331" r:id="rId5"/>
    <p:sldId id="332" r:id="rId6"/>
    <p:sldId id="351" r:id="rId7"/>
    <p:sldId id="334" r:id="rId8"/>
    <p:sldId id="335" r:id="rId9"/>
    <p:sldId id="337" r:id="rId10"/>
    <p:sldId id="338" r:id="rId11"/>
    <p:sldId id="269" r:id="rId12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6C4"/>
    <a:srgbClr val="1F7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5256" autoAdjust="0"/>
  </p:normalViewPr>
  <p:slideViewPr>
    <p:cSldViewPr>
      <p:cViewPr varScale="1">
        <p:scale>
          <a:sx n="111" d="100"/>
          <a:sy n="111" d="100"/>
        </p:scale>
        <p:origin x="16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B32978-09A1-482D-873E-765387B0B062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EEB73-D71D-4235-8CCB-96C14B05E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99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EEB73-D71D-4235-8CCB-96C14B05EAE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91AB-C565-4DB1-8C75-FB81298795EF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7BBE-A37E-4005-85CC-4319E277F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EC89-8494-47ED-9CA5-1EF6A0A64464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D610-6CBB-4D4A-9BD1-5CDFDD7E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C13F-8477-4FF9-8E89-6E85D212ADB6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A9FC-B182-4084-A289-5BC55EE1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AEF6-F467-4F40-9ADE-DC25B01D5297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A43C-1927-4A22-B821-F6C98F332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235D-BCA7-4E03-B1E2-69C1BD081F03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5BAC-93C5-485E-B9B4-E344CF299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4F6-BEE4-4189-9DFE-E4AEF4170ECA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6B16-E29A-4D23-942E-20B5D5203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8B57-590F-421C-BF39-7C4152C1783D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9723-5DBF-4884-9FF8-9336ACF61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BA31-74B0-40EC-8612-A8E0409773FD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F6F6-0DA3-4110-B22D-2FB1727D0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F7E1-F9DA-4D8A-A1E6-6B3319170D63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727A-A84F-41C3-94A8-34EA481F1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EF9A-A371-4624-BBF7-66A0BAEE00D9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B9ED-BD3E-4068-80F3-CAE1A7696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2A8F-E17A-495A-8996-0EA38F3F9E9E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FC1F-DD2B-4C03-BFB7-4F083461B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5C6392-CBEA-44EA-9C3D-8DE7609D3902}" type="datetimeFigureOut">
              <a:rPr lang="ru-RU"/>
              <a:pPr>
                <a:defRPr/>
              </a:pPr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943806-6352-4A1A-8C85-A370BA7C3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111" y="1335194"/>
            <a:ext cx="8230313" cy="114614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1521" y="1352549"/>
            <a:ext cx="8352928" cy="30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+mj-lt"/>
              <a:ea typeface="Arial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+mj-lt"/>
              <a:ea typeface="Arial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+mj-lt"/>
              </a:rPr>
              <a:t>План реализации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замечаний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Государственной экзаменационной комиссии по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+mj-lt"/>
                <a:ea typeface="Arial" charset="0"/>
              </a:rPr>
              <a:t>ПО СПЕЦИАЛЬНОСТЯМ СПО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+mj-lt"/>
                <a:ea typeface="Arial" charset="0"/>
              </a:rPr>
              <a:t>В 2022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6090" y="4941167"/>
            <a:ext cx="8591822" cy="174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Селютина Галина Васильевна</a:t>
            </a:r>
          </a:p>
          <a:p>
            <a:pPr algn="ctr">
              <a:lnSpc>
                <a:spcPct val="125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фармацевтического колледжа</a:t>
            </a:r>
          </a:p>
          <a:p>
            <a:pPr algn="ctr">
              <a:lnSpc>
                <a:spcPct val="125000"/>
              </a:lnSpc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20.09.2022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19225" y="152400"/>
            <a:ext cx="74009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Войно-Ясенецкого» 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dirty="0">
                <a:latin typeface="+mj-lt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" name="Picture 6" descr="E:\логотип КрасГМУ_20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EEB4D-9EA7-4E02-3C02-A176D207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C00000"/>
                </a:solidFill>
              </a:rPr>
              <a:t>План реализации рекомендаций ГЭК по специальности 34.02.01Сестринское дело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EA0A0-CCA3-2715-0143-53DC9544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56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Рекомендации комиссии</a:t>
            </a:r>
            <a:endParaRPr lang="ru-RU" sz="2000" b="1" dirty="0"/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 работе над ВКР использовать источники информации не более 10 лет давности </a:t>
            </a:r>
            <a:endParaRPr lang="ru-RU" altLang="ru-RU" sz="20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b="1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ru-RU" sz="2000" b="1" dirty="0" smtClean="0">
                <a:cs typeface="Calibri" panose="020F0502020204030204" pitchFamily="34" charset="0"/>
              </a:rPr>
              <a:t>План </a:t>
            </a:r>
            <a:r>
              <a:rPr lang="ru-RU" altLang="ru-RU" sz="2000" b="1" dirty="0">
                <a:cs typeface="Calibri" panose="020F0502020204030204" pitchFamily="34" charset="0"/>
              </a:rPr>
              <a:t>реализации:</a:t>
            </a:r>
          </a:p>
          <a:p>
            <a:pPr marL="0" indent="0">
              <a:buNone/>
            </a:pPr>
            <a:r>
              <a:rPr lang="ru-RU" altLang="ru-RU" sz="2000" dirty="0" smtClean="0">
                <a:cs typeface="Calibri" panose="020F0502020204030204" pitchFamily="34" charset="0"/>
              </a:rPr>
              <a:t>1. </a:t>
            </a:r>
            <a:r>
              <a:rPr lang="ru-RU" altLang="ru-RU" sz="2000" dirty="0">
                <a:cs typeface="Calibri" panose="020F0502020204030204" pitchFamily="34" charset="0"/>
              </a:rPr>
              <a:t>В</a:t>
            </a:r>
            <a:r>
              <a:rPr lang="ru-RU" altLang="ru-RU" sz="2000" dirty="0" smtClean="0">
                <a:cs typeface="Calibri" panose="020F0502020204030204" pitchFamily="34" charset="0"/>
              </a:rPr>
              <a:t> методические рекомендации по подготовке ВКР внести сроки давности источников информации </a:t>
            </a:r>
            <a:r>
              <a:rPr lang="ru-RU" altLang="ru-RU" sz="1400" b="1" dirty="0" smtClean="0">
                <a:cs typeface="Calibri" panose="020F0502020204030204" pitchFamily="34" charset="0"/>
              </a:rPr>
              <a:t>(срок 01.11.2022г., ответственные председатели ЦМК сестринское дело).</a:t>
            </a:r>
            <a:endParaRPr lang="ru-RU" altLang="ru-RU" sz="14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570D6CF5-9B6A-C326-4D04-F38CA1FE9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5630"/>
            <a:ext cx="1188823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6555" y="2849116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rgbClr val="C00000"/>
                </a:solidFill>
              </a:rPr>
              <a:t>Благодарю за внимание!</a:t>
            </a:r>
          </a:p>
        </p:txBody>
      </p:sp>
      <p:sp>
        <p:nvSpPr>
          <p:cNvPr id="35842" name="AutoShape 2" descr="http://s00.yaplakal.com/pics/pics_preview/4/1/9/27149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ADAEB88A-3A33-584D-BA74-3B7819854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5630"/>
            <a:ext cx="2592288" cy="2535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-2071" y="116632"/>
            <a:ext cx="9129878" cy="1224136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Аттестация по программам СПО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проводилась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выпускной квалификационной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88BDA13-178E-247A-834F-A0FEC50EBD5C}"/>
              </a:ext>
            </a:extLst>
          </p:cNvPr>
          <p:cNvSpPr/>
          <p:nvPr/>
        </p:nvSpPr>
        <p:spPr>
          <a:xfrm>
            <a:off x="611560" y="1988840"/>
            <a:ext cx="792088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altLang="ru-RU" sz="3200" b="1" dirty="0">
                <a:solidFill>
                  <a:schemeClr val="tx1"/>
                </a:solidFill>
                <a:cs typeface="Arial" panose="020B0604020202020204" pitchFamily="34" charset="0"/>
              </a:rPr>
              <a:t>по специальности 33.02.01 Фармация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EFF0426-3FED-2A8D-6688-BF40611E0ACD}"/>
              </a:ext>
            </a:extLst>
          </p:cNvPr>
          <p:cNvSpPr/>
          <p:nvPr/>
        </p:nvSpPr>
        <p:spPr>
          <a:xfrm>
            <a:off x="899592" y="3537012"/>
            <a:ext cx="7632848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3200" b="1" dirty="0">
                <a:solidFill>
                  <a:schemeClr val="tx1"/>
                </a:solidFill>
              </a:rPr>
              <a:t>по специальности 31.02.03 Лабораторная диагностика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71E64FF-1A0E-AF14-4542-B556EF14E233}"/>
              </a:ext>
            </a:extLst>
          </p:cNvPr>
          <p:cNvSpPr/>
          <p:nvPr/>
        </p:nvSpPr>
        <p:spPr>
          <a:xfrm>
            <a:off x="899592" y="5093704"/>
            <a:ext cx="7632848" cy="1143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altLang="ru-RU" sz="3200" b="1" dirty="0">
                <a:solidFill>
                  <a:schemeClr val="tx1"/>
                </a:solidFill>
              </a:rPr>
              <a:t>34.02.01 Сестринское дело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CBD3A-0B7A-2CBF-3676-2F3AAEB58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Аттестация по специальностям  СПО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BC018E-29C7-2222-5B84-4911A02E2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32037"/>
            <a:ext cx="8507288" cy="311318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Государственная экзаменационная комиссия  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не сделала</a:t>
            </a:r>
            <a:r>
              <a:rPr lang="ru-RU" sz="32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замечаний по процедуре проведения </a:t>
            </a:r>
            <a:r>
              <a:rPr lang="ru-RU" sz="3200" b="1" dirty="0" smtClean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государственной </a:t>
            </a:r>
            <a:r>
              <a:rPr lang="ru-RU" sz="32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итоговой аттестации по всем специальностям</a:t>
            </a:r>
            <a:endParaRPr lang="ru-RU" sz="3200" b="1" dirty="0"/>
          </a:p>
          <a:p>
            <a:endParaRPr lang="ru-RU" dirty="0"/>
          </a:p>
        </p:txBody>
      </p:sp>
      <p:pic>
        <p:nvPicPr>
          <p:cNvPr id="4" name="Picture 6" descr="E:\логотип КрасГМУ_2022.png">
            <a:extLst>
              <a:ext uri="{FF2B5EF4-FFF2-40B4-BE49-F238E27FC236}">
                <a16:creationId xmlns="" xmlns:a16="http://schemas.microsoft.com/office/drawing/2014/main" id="{4E280653-9FC1-1B0B-F1CC-7EDA3DE94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0926"/>
            <a:ext cx="1296144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EEB4D-9EA7-4E02-3C02-A176D207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632848" cy="114300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C00000"/>
                </a:solidFill>
              </a:rPr>
              <a:t>План реализации рекомендаций ГЭК</a:t>
            </a:r>
            <a:r>
              <a:rPr kumimoji="0" lang="ru-RU" altLang="ru-RU" sz="3200" b="1" dirty="0">
                <a:solidFill>
                  <a:srgbClr val="C00000"/>
                </a:solidFill>
                <a:cs typeface="Arial" panose="020B0604020202020204" pitchFamily="34" charset="0"/>
              </a:rPr>
              <a:t> по специальности 33.02.01 Фармация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EA0A0-CCA3-2715-0143-53DC9544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56" y="1484784"/>
            <a:ext cx="8524732" cy="420719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   </a:t>
            </a:r>
            <a:r>
              <a:rPr lang="ru-RU" sz="2000" b="1" dirty="0" smtClean="0"/>
              <a:t>В некоторых ВКР не полностью раскрыто содержание ее практической части.              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400" b="1" dirty="0" smtClean="0"/>
              <a:t>Рекомендации комиссии:</a:t>
            </a:r>
            <a:endParaRPr lang="ru-RU" sz="2400" b="1" dirty="0"/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Усилить контроль за описанием практической части ВКР. 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План </a:t>
            </a:r>
            <a:r>
              <a:rPr lang="ru-RU" sz="2400" b="1" dirty="0"/>
              <a:t>реализации:</a:t>
            </a:r>
          </a:p>
          <a:p>
            <a:pPr marL="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 календарный план ВКР внести подробное описание этапов выполнения практической части ВКР</a:t>
            </a:r>
            <a:r>
              <a:rPr lang="ru-RU" sz="2400" dirty="0"/>
              <a:t> </a:t>
            </a:r>
            <a:r>
              <a:rPr lang="ru-RU" sz="2400" dirty="0" smtClean="0"/>
              <a:t>и планируемых результатов  исследования </a:t>
            </a:r>
            <a:r>
              <a:rPr lang="ru-RU" sz="1400" b="1" dirty="0"/>
              <a:t>(</a:t>
            </a:r>
            <a:r>
              <a:rPr lang="ru-RU" sz="1400" b="1" dirty="0" smtClean="0"/>
              <a:t>срок </a:t>
            </a:r>
            <a:r>
              <a:rPr lang="ru-RU" sz="1400" b="1" dirty="0"/>
              <a:t>до </a:t>
            </a:r>
            <a:r>
              <a:rPr lang="ru-RU" sz="1400" b="1" dirty="0" smtClean="0"/>
              <a:t>01.11.2022г., </a:t>
            </a:r>
            <a:r>
              <a:rPr lang="ru-RU" sz="1400" b="1" dirty="0" err="1" smtClean="0"/>
              <a:t>ответств</a:t>
            </a:r>
            <a:r>
              <a:rPr lang="ru-RU" sz="1400" b="1" dirty="0" smtClean="0"/>
              <a:t>. руководители ВКР) 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6" descr="E:\логотип КрасГМУ_2022.png">
            <a:extLst>
              <a:ext uri="{FF2B5EF4-FFF2-40B4-BE49-F238E27FC236}">
                <a16:creationId xmlns="" xmlns:a16="http://schemas.microsoft.com/office/drawing/2014/main" id="{3A4128C9-D5AB-2157-8B3C-757A2A3CE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6063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2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EEB4D-9EA7-4E02-3C02-A176D207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9138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C00000"/>
                </a:solidFill>
              </a:rPr>
              <a:t>План реализации </a:t>
            </a:r>
            <a:r>
              <a:rPr lang="ru-RU" sz="3200" b="1" dirty="0" smtClean="0">
                <a:solidFill>
                  <a:srgbClr val="C00000"/>
                </a:solidFill>
              </a:rPr>
              <a:t>замечаний </a:t>
            </a:r>
            <a:r>
              <a:rPr lang="ru-RU" sz="3200" b="1" dirty="0">
                <a:solidFill>
                  <a:srgbClr val="C00000"/>
                </a:solidFill>
              </a:rPr>
              <a:t>ГЭК по специальности 33.02.01Фармация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EA0A0-CCA3-2715-0143-53DC9544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712968" cy="5539582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Некоторые </a:t>
            </a:r>
            <a:r>
              <a:rPr lang="ru-RU" sz="2000" b="1" dirty="0"/>
              <a:t>студенты не отразили в ВКР выводы по анализу источников </a:t>
            </a:r>
            <a:r>
              <a:rPr lang="ru-RU" sz="2000" b="1" dirty="0" smtClean="0"/>
              <a:t>информации.</a:t>
            </a:r>
            <a:endParaRPr lang="ru-RU" sz="2000" b="1" dirty="0"/>
          </a:p>
          <a:p>
            <a:pPr marL="0" indent="0">
              <a:buNone/>
            </a:pPr>
            <a:r>
              <a:rPr lang="ru-RU" sz="2400" b="1" dirty="0" smtClean="0"/>
              <a:t>Рекомендации</a:t>
            </a:r>
            <a:r>
              <a:rPr lang="ru-RU" sz="2400" b="1" dirty="0"/>
              <a:t>: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      Актуализировать правила составления обзора и анализа источников информации при работе над ВКР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ru-RU" altLang="ru-RU" sz="2400" b="1" dirty="0" smtClean="0">
                <a:cs typeface="Arial" panose="020B0604020202020204" pitchFamily="34" charset="0"/>
              </a:rPr>
              <a:t>План </a:t>
            </a:r>
            <a:r>
              <a:rPr lang="ru-RU" altLang="ru-RU" sz="2400" b="1" dirty="0">
                <a:cs typeface="Arial" panose="020B0604020202020204" pitchFamily="34" charset="0"/>
              </a:rPr>
              <a:t>реализации:</a:t>
            </a:r>
            <a:r>
              <a:rPr lang="ru-RU" altLang="ru-RU" dirty="0">
                <a:cs typeface="Arial" panose="020B0604020202020204" pitchFamily="34" charset="0"/>
              </a:rPr>
              <a:t> </a:t>
            </a:r>
            <a:endParaRPr lang="ru-RU" altLang="ru-RU" dirty="0" smtClean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ru-RU" altLang="ru-RU" sz="2000" dirty="0"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cs typeface="Arial" panose="020B0604020202020204" pitchFamily="34" charset="0"/>
              </a:rPr>
              <a:t>       Провести </a:t>
            </a:r>
            <a:r>
              <a:rPr lang="ru-RU" altLang="ru-RU" sz="2000" dirty="0">
                <a:cs typeface="Arial" panose="020B0604020202020204" pitchFamily="34" charset="0"/>
              </a:rPr>
              <a:t>обучающий семинар для </a:t>
            </a:r>
            <a:r>
              <a:rPr lang="ru-RU" altLang="ru-RU" sz="2000" dirty="0" smtClean="0">
                <a:cs typeface="Arial" panose="020B0604020202020204" pitchFamily="34" charset="0"/>
              </a:rPr>
              <a:t>руководителей ВКР и выпускников </a:t>
            </a:r>
            <a:r>
              <a:rPr lang="ru-RU" altLang="ru-RU" sz="2000" dirty="0">
                <a:cs typeface="Arial" panose="020B0604020202020204" pitchFamily="34" charset="0"/>
              </a:rPr>
              <a:t>по правилам составления обзора и анализа источников информации при работе над </a:t>
            </a:r>
            <a:r>
              <a:rPr lang="ru-RU" altLang="ru-RU" sz="2000" dirty="0" smtClean="0">
                <a:cs typeface="Arial" panose="020B0604020202020204" pitchFamily="34" charset="0"/>
              </a:rPr>
              <a:t>ВКР </a:t>
            </a:r>
            <a:r>
              <a:rPr lang="ru-RU" altLang="ru-RU" sz="1400" b="1" dirty="0" smtClean="0">
                <a:cs typeface="Arial" panose="020B0604020202020204" pitchFamily="34" charset="0"/>
              </a:rPr>
              <a:t>(срок </a:t>
            </a:r>
            <a:r>
              <a:rPr lang="ru-RU" altLang="ru-RU" sz="1400" b="1" dirty="0">
                <a:cs typeface="Arial" panose="020B0604020202020204" pitchFamily="34" charset="0"/>
              </a:rPr>
              <a:t>до 01.11.2022 </a:t>
            </a:r>
            <a:r>
              <a:rPr lang="ru-RU" altLang="ru-RU" sz="1400" b="1" dirty="0" smtClean="0">
                <a:cs typeface="Arial" panose="020B0604020202020204" pitchFamily="34" charset="0"/>
              </a:rPr>
              <a:t>г., </a:t>
            </a:r>
            <a:r>
              <a:rPr lang="ru-RU" altLang="ru-RU" sz="1400" b="1" dirty="0" err="1" smtClean="0">
                <a:cs typeface="Arial" panose="020B0604020202020204" pitchFamily="34" charset="0"/>
              </a:rPr>
              <a:t>ответств</a:t>
            </a:r>
            <a:r>
              <a:rPr lang="ru-RU" altLang="ru-RU" sz="1400" b="1" dirty="0" smtClean="0">
                <a:cs typeface="Arial" panose="020B0604020202020204" pitchFamily="34" charset="0"/>
              </a:rPr>
              <a:t>. методист, председатель ЦМК «Фармацевтических дисциплин»).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ru-RU" altLang="ru-RU" sz="2000" dirty="0"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cs typeface="Arial" panose="020B0604020202020204" pitchFamily="34" charset="0"/>
              </a:rPr>
              <a:t>       Усилить контроль за проведением анализа источников информации</a:t>
            </a:r>
            <a:r>
              <a:rPr lang="ru-RU" altLang="ru-RU" sz="1400" b="1" dirty="0" smtClean="0">
                <a:cs typeface="Arial" panose="020B0604020202020204" pitchFamily="34" charset="0"/>
              </a:rPr>
              <a:t>(срок постоянно, </a:t>
            </a:r>
            <a:r>
              <a:rPr lang="ru-RU" altLang="ru-RU" sz="1400" b="1" dirty="0" err="1" smtClean="0">
                <a:cs typeface="Arial" panose="020B0604020202020204" pitchFamily="34" charset="0"/>
              </a:rPr>
              <a:t>ответств</a:t>
            </a:r>
            <a:r>
              <a:rPr lang="ru-RU" altLang="ru-RU" sz="1400" b="1" dirty="0" smtClean="0">
                <a:cs typeface="Arial" panose="020B0604020202020204" pitchFamily="34" charset="0"/>
              </a:rPr>
              <a:t>. руководители ВКР).</a:t>
            </a:r>
            <a:endParaRPr lang="ru-RU" altLang="ru-RU" sz="1400" b="1" dirty="0"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971"/>
            <a:ext cx="1182727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План реализации </a:t>
            </a:r>
            <a:r>
              <a:rPr lang="ru-RU" sz="3200" b="1" dirty="0" smtClean="0">
                <a:solidFill>
                  <a:srgbClr val="C00000"/>
                </a:solidFill>
              </a:rPr>
              <a:t>рекомендаций </a:t>
            </a:r>
            <a:r>
              <a:rPr lang="ru-RU" sz="3200" b="1" dirty="0">
                <a:solidFill>
                  <a:srgbClr val="C00000"/>
                </a:solidFill>
              </a:rPr>
              <a:t>ГЭК по специальности 33.02.01Фармация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sz="2000" b="1" dirty="0" smtClean="0"/>
              <a:t>Ряд студентов не в полной мере демонстрировали  навыки публичного выступления </a:t>
            </a:r>
          </a:p>
          <a:p>
            <a:pPr marL="457200" indent="-457200">
              <a:buNone/>
            </a:pPr>
            <a:r>
              <a:rPr lang="ru-RU" sz="2400" b="1" dirty="0" smtClean="0"/>
              <a:t>Комиссией рекомендовано: </a:t>
            </a:r>
          </a:p>
          <a:p>
            <a:pPr marL="457200" indent="-457200"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Развивать </a:t>
            </a:r>
            <a:r>
              <a:rPr lang="ru-RU" altLang="ru-RU" sz="2000" b="1" dirty="0">
                <a:solidFill>
                  <a:srgbClr val="C00000"/>
                </a:solidFill>
                <a:cs typeface="Arial" panose="020B0604020202020204" pitchFamily="34" charset="0"/>
              </a:rPr>
              <a:t>у студентов необходимые навыки публичного выступления</a:t>
            </a:r>
            <a:endParaRPr lang="ru-RU" sz="2000" dirty="0"/>
          </a:p>
          <a:p>
            <a:pPr marL="457200" indent="-457200">
              <a:buNone/>
            </a:pPr>
            <a:r>
              <a:rPr lang="ru-RU" sz="2400" b="1" dirty="0"/>
              <a:t>План реализации: </a:t>
            </a:r>
            <a:endParaRPr lang="ru-RU" sz="2400" b="1" dirty="0" smtClean="0"/>
          </a:p>
          <a:p>
            <a:pPr marL="457200" indent="-457200">
              <a:buNone/>
            </a:pPr>
            <a:r>
              <a:rPr lang="ru-RU" sz="2000" dirty="0" smtClean="0"/>
              <a:t>        Разработать </a:t>
            </a:r>
            <a:r>
              <a:rPr lang="ru-RU" sz="2000" dirty="0"/>
              <a:t>Методические рекомендации по основам публичного выступления. </a:t>
            </a:r>
            <a:endParaRPr lang="ru-RU" sz="2000" dirty="0" smtClean="0"/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Навык </a:t>
            </a:r>
            <a:r>
              <a:rPr lang="ru-RU" sz="2000" dirty="0"/>
              <a:t>публичного выступления включить в оценочный лист предварительной защиты ВКР. (срок до 1 ноября2022г., </a:t>
            </a:r>
            <a:r>
              <a:rPr lang="ru-RU" sz="2000" dirty="0" err="1"/>
              <a:t>ответств</a:t>
            </a:r>
            <a:r>
              <a:rPr lang="ru-RU" sz="2000" dirty="0"/>
              <a:t>. м</a:t>
            </a:r>
            <a:r>
              <a:rPr lang="ru-RU" sz="2000" dirty="0" smtClean="0"/>
              <a:t>етодист, председатели ЦМК).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3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EEB4D-9EA7-4E02-3C02-A176D207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82" y="274638"/>
            <a:ext cx="7064317" cy="114300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800" b="1" dirty="0">
                <a:solidFill>
                  <a:srgbClr val="C00000"/>
                </a:solidFill>
              </a:rPr>
              <a:t>План реализации рекомендаций ГЭК </a:t>
            </a:r>
            <a:r>
              <a:rPr kumimoji="0" lang="ru-RU" altLang="ru-RU" sz="2800" b="1" dirty="0">
                <a:solidFill>
                  <a:srgbClr val="C00000"/>
                </a:solidFill>
              </a:rPr>
              <a:t>по специальности 31.02.03 Лабораторная диагностика</a:t>
            </a:r>
            <a:r>
              <a:rPr kumimoji="0" lang="ru-RU" altLang="ru-RU" sz="4400" b="1" dirty="0">
                <a:solidFill>
                  <a:schemeClr val="tx1"/>
                </a:solidFill>
              </a:rPr>
              <a:t/>
            </a:r>
            <a:br>
              <a:rPr kumimoji="0" lang="ru-RU" altLang="ru-RU" sz="4400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EA0A0-CCA3-2715-0143-53DC9544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56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400" b="1" dirty="0" smtClean="0"/>
              <a:t>Комиссией рекомендовано</a:t>
            </a:r>
            <a:endParaRPr lang="ru-RU" sz="2400" b="1" dirty="0"/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Дополнить перечень тем ВКР темами актуальной направленности (</a:t>
            </a:r>
            <a:r>
              <a:rPr lang="ru-RU" altLang="ru-RU" sz="20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ковид</a:t>
            </a:r>
            <a:r>
              <a:rPr lang="ru-RU" altLang="ru-RU" sz="20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, методы масс-</a:t>
            </a:r>
            <a:r>
              <a:rPr lang="ru-RU" altLang="ru-RU" sz="20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спектометрии</a:t>
            </a:r>
            <a:r>
              <a:rPr lang="ru-RU" altLang="ru-RU" sz="20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и др.)</a:t>
            </a:r>
            <a:endParaRPr lang="ru-RU" altLang="ru-RU" sz="20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400" b="1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ru-RU" sz="2400" b="1" dirty="0" smtClean="0">
                <a:cs typeface="Calibri" panose="020F0502020204030204" pitchFamily="34" charset="0"/>
              </a:rPr>
              <a:t>План </a:t>
            </a:r>
            <a:r>
              <a:rPr lang="ru-RU" altLang="ru-RU" sz="2400" b="1" dirty="0">
                <a:cs typeface="Calibri" panose="020F0502020204030204" pitchFamily="34" charset="0"/>
              </a:rPr>
              <a:t>реализации:</a:t>
            </a:r>
          </a:p>
          <a:p>
            <a:pPr marL="0" indent="0">
              <a:buNone/>
            </a:pPr>
            <a:r>
              <a:rPr lang="ru-RU" altLang="ru-RU" sz="2000" dirty="0">
                <a:cs typeface="Calibri" panose="020F0502020204030204" pitchFamily="34" charset="0"/>
              </a:rPr>
              <a:t> </a:t>
            </a:r>
            <a:r>
              <a:rPr lang="ru-RU" altLang="ru-RU" sz="2000" dirty="0" smtClean="0">
                <a:cs typeface="Calibri" panose="020F0502020204030204" pitchFamily="34" charset="0"/>
              </a:rPr>
              <a:t>Внести в перечень тем ВКР темы актуальной направленности:</a:t>
            </a: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ru-RU" sz="2000" dirty="0">
                <a:cs typeface="Calibri" panose="020F0502020204030204" pitchFamily="34" charset="0"/>
              </a:rPr>
              <a:t>-Лабораторные исследования при С</a:t>
            </a:r>
            <a:r>
              <a:rPr lang="en-US" altLang="ru-RU" sz="2000" dirty="0" err="1">
                <a:cs typeface="Calibri" panose="020F0502020204030204" pitchFamily="34" charset="0"/>
              </a:rPr>
              <a:t>ovid</a:t>
            </a:r>
            <a:r>
              <a:rPr lang="ru-RU" altLang="ru-RU" sz="2000" dirty="0"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ru-RU" altLang="ru-RU" sz="2000" dirty="0">
                <a:cs typeface="Calibri" panose="020F0502020204030204" pitchFamily="34" charset="0"/>
              </a:rPr>
              <a:t>-</a:t>
            </a:r>
            <a:r>
              <a:rPr lang="en-US" altLang="ru-RU" sz="2000" dirty="0">
                <a:cs typeface="Calibri" panose="020F0502020204030204" pitchFamily="34" charset="0"/>
              </a:rPr>
              <a:t> </a:t>
            </a:r>
            <a:r>
              <a:rPr lang="ru-RU" altLang="ru-RU" sz="2000" dirty="0">
                <a:cs typeface="Calibri" panose="020F0502020204030204" pitchFamily="34" charset="0"/>
              </a:rPr>
              <a:t>Современные методы масс-спектрометрии, газожидкостной </a:t>
            </a:r>
            <a:r>
              <a:rPr lang="ru-RU" altLang="ru-RU" sz="2000" dirty="0" smtClean="0">
                <a:cs typeface="Calibri" panose="020F0502020204030204" pitchFamily="34" charset="0"/>
              </a:rPr>
              <a:t>хроматографии </a:t>
            </a:r>
            <a:r>
              <a:rPr lang="ru-RU" altLang="ru-RU" sz="1400" b="1" dirty="0" smtClean="0">
                <a:cs typeface="Calibri" panose="020F0502020204030204" pitchFamily="34" charset="0"/>
              </a:rPr>
              <a:t>(срок 01.11.22г., </a:t>
            </a:r>
            <a:r>
              <a:rPr lang="ru-RU" altLang="ru-RU" sz="1400" b="1" dirty="0" err="1" smtClean="0">
                <a:cs typeface="Calibri" panose="020F0502020204030204" pitchFamily="34" charset="0"/>
              </a:rPr>
              <a:t>ответств</a:t>
            </a:r>
            <a:r>
              <a:rPr lang="ru-RU" altLang="ru-RU" sz="1400" b="1" dirty="0" smtClean="0">
                <a:cs typeface="Calibri" panose="020F0502020204030204" pitchFamily="34" charset="0"/>
              </a:rPr>
              <a:t>. председатель ЦМК лабораторных дисциплин)</a:t>
            </a:r>
            <a:r>
              <a:rPr lang="ru-RU" altLang="ru-RU" sz="2000" dirty="0" smtClean="0">
                <a:cs typeface="Calibri" panose="020F0502020204030204" pitchFamily="34" charset="0"/>
              </a:rPr>
              <a:t>.</a:t>
            </a: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2866"/>
            <a:ext cx="1008112" cy="9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9EEB4D-9EA7-4E02-3C02-A176D207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344816" cy="114300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C00000"/>
                </a:solidFill>
              </a:rPr>
              <a:t>План реализации рекомендации ГЭК по специальности</a:t>
            </a:r>
            <a:r>
              <a:rPr kumimoji="0" lang="ru-RU" altLang="ru-RU" sz="4400" b="1" dirty="0">
                <a:solidFill>
                  <a:srgbClr val="C00000"/>
                </a:solidFill>
              </a:rPr>
              <a:t/>
            </a:r>
            <a:br>
              <a:rPr kumimoji="0" lang="ru-RU" altLang="ru-RU" sz="4400" b="1" dirty="0">
                <a:solidFill>
                  <a:srgbClr val="C00000"/>
                </a:solidFill>
              </a:rPr>
            </a:br>
            <a:r>
              <a:rPr kumimoji="0" lang="ru-RU" altLang="ru-RU" sz="2800" b="1" dirty="0">
                <a:solidFill>
                  <a:srgbClr val="C00000"/>
                </a:solidFill>
              </a:rPr>
              <a:t>31.02.03 Лабораторная диагностика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EA0A0-CCA3-2715-0143-53DC9544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56" y="1166018"/>
            <a:ext cx="8229600" cy="5647358"/>
          </a:xfrm>
        </p:spPr>
        <p:txBody>
          <a:bodyPr/>
          <a:lstStyle/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400" b="1" dirty="0" smtClean="0"/>
              <a:t>Комиссией рекомендовано</a:t>
            </a:r>
            <a:endParaRPr lang="ru-RU" sz="2400" b="1" dirty="0"/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При работе над  ВКР выпускникам использовать результаты ранее выполненных курсовых проектов (при соответствии темы и профессионального модуля). </a:t>
            </a:r>
          </a:p>
          <a:p>
            <a:pPr marL="0" indent="0">
              <a:buNone/>
            </a:pPr>
            <a:r>
              <a:rPr lang="ru-RU" altLang="ru-RU" sz="2400" b="1" dirty="0" smtClean="0">
                <a:cs typeface="Calibri" panose="020F0502020204030204" pitchFamily="34" charset="0"/>
              </a:rPr>
              <a:t>План </a:t>
            </a:r>
            <a:r>
              <a:rPr lang="ru-RU" altLang="ru-RU" sz="2400" b="1" dirty="0">
                <a:cs typeface="Calibri" panose="020F0502020204030204" pitchFamily="34" charset="0"/>
              </a:rPr>
              <a:t>реализации:</a:t>
            </a:r>
          </a:p>
          <a:p>
            <a:pPr marL="457200" indent="-457200">
              <a:buAutoNum type="arabicPeriod"/>
            </a:pPr>
            <a:r>
              <a:rPr lang="ru-RU" altLang="ru-RU" sz="2000" dirty="0">
                <a:cs typeface="Calibri" panose="020F0502020204030204" pitchFamily="34" charset="0"/>
              </a:rPr>
              <a:t>В</a:t>
            </a:r>
            <a:r>
              <a:rPr lang="ru-RU" altLang="ru-RU" sz="2000" dirty="0" smtClean="0">
                <a:cs typeface="Calibri" panose="020F0502020204030204" pitchFamily="34" charset="0"/>
              </a:rPr>
              <a:t>нести  </a:t>
            </a:r>
            <a:r>
              <a:rPr lang="ru-RU" altLang="ru-RU" sz="2000" dirty="0">
                <a:cs typeface="Calibri" panose="020F0502020204030204" pitchFamily="34" charset="0"/>
              </a:rPr>
              <a:t>дополнения в методические рекомендации по подготовке </a:t>
            </a:r>
            <a:r>
              <a:rPr lang="ru-RU" altLang="ru-RU" sz="2000" dirty="0" smtClean="0">
                <a:cs typeface="Calibri" panose="020F0502020204030204" pitchFamily="34" charset="0"/>
              </a:rPr>
              <a:t>ВКР </a:t>
            </a:r>
            <a:r>
              <a:rPr lang="ru-RU" altLang="ru-RU" sz="1400" b="1" dirty="0" smtClean="0">
                <a:cs typeface="Calibri" panose="020F0502020204030204" pitchFamily="34" charset="0"/>
              </a:rPr>
              <a:t>(срок до 01.11.2022г., </a:t>
            </a:r>
            <a:r>
              <a:rPr lang="ru-RU" altLang="ru-RU" sz="1400" b="1" dirty="0" err="1" smtClean="0">
                <a:cs typeface="Calibri" panose="020F0502020204030204" pitchFamily="34" charset="0"/>
              </a:rPr>
              <a:t>ответств</a:t>
            </a:r>
            <a:r>
              <a:rPr lang="ru-RU" altLang="ru-RU" sz="1400" b="1" dirty="0" smtClean="0">
                <a:cs typeface="Calibri" panose="020F0502020204030204" pitchFamily="34" charset="0"/>
              </a:rPr>
              <a:t>., председатель ЦМК «Лабораторных дисциплин»)</a:t>
            </a:r>
            <a:r>
              <a:rPr lang="ru-RU" altLang="ru-RU" sz="1400" dirty="0" smtClean="0">
                <a:cs typeface="Calibri" panose="020F0502020204030204" pitchFamily="34" charset="0"/>
              </a:rPr>
              <a:t>. </a:t>
            </a:r>
            <a:endParaRPr lang="ru-RU" altLang="ru-RU" sz="1400" dirty="0"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ru-RU" altLang="ru-RU" sz="2000" dirty="0">
                <a:cs typeface="Calibri" panose="020F0502020204030204" pitchFamily="34" charset="0"/>
              </a:rPr>
              <a:t>О</a:t>
            </a:r>
            <a:r>
              <a:rPr lang="ru-RU" altLang="ru-RU" sz="2000" dirty="0" smtClean="0">
                <a:cs typeface="Calibri" panose="020F0502020204030204" pitchFamily="34" charset="0"/>
              </a:rPr>
              <a:t>знакомить </a:t>
            </a:r>
            <a:r>
              <a:rPr lang="ru-RU" altLang="ru-RU" sz="2000" dirty="0">
                <a:cs typeface="Calibri" panose="020F0502020204030204" pitchFamily="34" charset="0"/>
              </a:rPr>
              <a:t>обучающихся </a:t>
            </a:r>
            <a:r>
              <a:rPr lang="ru-RU" altLang="ru-RU" sz="2000" dirty="0" smtClean="0">
                <a:cs typeface="Calibri" panose="020F0502020204030204" pitchFamily="34" charset="0"/>
              </a:rPr>
              <a:t>с </a:t>
            </a:r>
            <a:r>
              <a:rPr lang="ru-RU" altLang="ru-RU" sz="2000" dirty="0">
                <a:cs typeface="Calibri" panose="020F0502020204030204" pitchFamily="34" charset="0"/>
              </a:rPr>
              <a:t>внесенными дополнениями в методические рекомендации по подготовке </a:t>
            </a:r>
            <a:r>
              <a:rPr lang="ru-RU" altLang="ru-RU" sz="2000" dirty="0" smtClean="0">
                <a:cs typeface="Calibri" panose="020F0502020204030204" pitchFamily="34" charset="0"/>
              </a:rPr>
              <a:t>ВКР </a:t>
            </a:r>
            <a:r>
              <a:rPr lang="ru-RU" altLang="ru-RU" sz="1400" dirty="0" smtClean="0">
                <a:cs typeface="Calibri" panose="020F0502020204030204" pitchFamily="34" charset="0"/>
              </a:rPr>
              <a:t>(</a:t>
            </a:r>
            <a:r>
              <a:rPr lang="ru-RU" altLang="ru-RU" sz="1400" b="1" dirty="0" smtClean="0">
                <a:cs typeface="Calibri" panose="020F0502020204030204" pitchFamily="34" charset="0"/>
              </a:rPr>
              <a:t>срок </a:t>
            </a:r>
            <a:r>
              <a:rPr lang="ru-RU" altLang="ru-RU" sz="1400" b="1" dirty="0">
                <a:cs typeface="Calibri" panose="020F0502020204030204" pitchFamily="34" charset="0"/>
              </a:rPr>
              <a:t>до 01.11. 2022 </a:t>
            </a:r>
            <a:r>
              <a:rPr lang="ru-RU" altLang="ru-RU" sz="1400" b="1" dirty="0" smtClean="0">
                <a:cs typeface="Calibri" panose="020F0502020204030204" pitchFamily="34" charset="0"/>
              </a:rPr>
              <a:t>г., </a:t>
            </a:r>
            <a:r>
              <a:rPr lang="ru-RU" altLang="ru-RU" sz="1400" b="1" dirty="0" err="1" smtClean="0">
                <a:cs typeface="Calibri" panose="020F0502020204030204" pitchFamily="34" charset="0"/>
              </a:rPr>
              <a:t>ответст</a:t>
            </a:r>
            <a:r>
              <a:rPr lang="ru-RU" altLang="ru-RU" sz="1400" b="1" dirty="0" smtClean="0">
                <a:cs typeface="Calibri" panose="020F0502020204030204" pitchFamily="34" charset="0"/>
              </a:rPr>
              <a:t>. руководители ВКР) </a:t>
            </a:r>
            <a:endParaRPr lang="ru-RU" altLang="ru-RU" sz="14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4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6622"/>
            <a:ext cx="1182727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>
            <a:extLst>
              <a:ext uri="{FF2B5EF4-FFF2-40B4-BE49-F238E27FC236}">
                <a16:creationId xmlns="" xmlns:a16="http://schemas.microsoft.com/office/drawing/2014/main" id="{264699E9-178B-9D89-FA16-76EE5381E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56792"/>
            <a:ext cx="8896795" cy="4464596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cs typeface="Times New Roman" panose="02020603050405020304" pitchFamily="18" charset="0"/>
              </a:rPr>
              <a:t>С</a:t>
            </a:r>
            <a:r>
              <a:rPr lang="ru-RU" altLang="ru-RU" sz="2000" b="1" dirty="0" smtClean="0">
                <a:cs typeface="Times New Roman" panose="02020603050405020304" pitchFamily="18" charset="0"/>
              </a:rPr>
              <a:t>одержание</a:t>
            </a:r>
            <a:r>
              <a:rPr lang="ru-RU" altLang="ru-RU" b="1" dirty="0" smtClean="0"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cs typeface="Times New Roman" panose="02020603050405020304" pitchFamily="18" charset="0"/>
              </a:rPr>
              <a:t>некоторых презентации не раскрывает полное содержание ВКР </a:t>
            </a:r>
          </a:p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sz="2400" b="1" dirty="0" smtClean="0">
                <a:cs typeface="Times New Roman" panose="02020603050405020304" pitchFamily="18" charset="0"/>
              </a:rPr>
              <a:t>Комиссия рекомендует:</a:t>
            </a:r>
            <a:endParaRPr lang="ru-RU" altLang="ru-RU" sz="2400" b="1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Актуализировать требования к содержанию презентаций к защите ВКР. </a:t>
            </a:r>
          </a:p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sz="2400" b="1" dirty="0" smtClean="0">
                <a:cs typeface="Times New Roman" panose="02020603050405020304" pitchFamily="18" charset="0"/>
              </a:rPr>
              <a:t>План </a:t>
            </a:r>
            <a:r>
              <a:rPr lang="ru-RU" altLang="ru-RU" sz="2400" b="1" dirty="0">
                <a:cs typeface="Times New Roman" panose="02020603050405020304" pitchFamily="18" charset="0"/>
              </a:rPr>
              <a:t>реализации:</a:t>
            </a:r>
            <a:endParaRPr lang="ru-RU" altLang="ru-RU" sz="2400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sz="2000" dirty="0">
                <a:cs typeface="Times New Roman" panose="02020603050405020304" pitchFamily="18" charset="0"/>
              </a:rPr>
              <a:t>П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ровести </a:t>
            </a:r>
            <a:r>
              <a:rPr lang="ru-RU" altLang="ru-RU" sz="2000" dirty="0">
                <a:cs typeface="Times New Roman" panose="02020603050405020304" pitchFamily="18" charset="0"/>
              </a:rPr>
              <a:t>обучающий семинар для 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руководителей ВКР и студентов по актуализации </a:t>
            </a:r>
            <a:r>
              <a:rPr lang="ru-RU" altLang="ru-RU" sz="2000" dirty="0">
                <a:cs typeface="Times New Roman" panose="02020603050405020304" pitchFamily="18" charset="0"/>
              </a:rPr>
              <a:t>требований к подготовке презентации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к </a:t>
            </a:r>
            <a:r>
              <a:rPr lang="ru-RU" altLang="ru-RU" sz="2000" dirty="0">
                <a:cs typeface="Times New Roman" panose="02020603050405020304" pitchFamily="18" charset="0"/>
              </a:rPr>
              <a:t>защите  ВКР </a:t>
            </a:r>
            <a:r>
              <a:rPr lang="ru-RU" altLang="ru-RU" sz="2000" dirty="0" smtClean="0">
                <a:cs typeface="Times New Roman" panose="02020603050405020304" pitchFamily="18" charset="0"/>
              </a:rPr>
              <a:t>(</a:t>
            </a:r>
            <a:r>
              <a:rPr lang="ru-RU" altLang="ru-RU" sz="1400" b="1" dirty="0" smtClean="0">
                <a:cs typeface="Times New Roman" panose="02020603050405020304" pitchFamily="18" charset="0"/>
              </a:rPr>
              <a:t>срок </a:t>
            </a:r>
            <a:r>
              <a:rPr lang="ru-RU" altLang="ru-RU" sz="1400" b="1" dirty="0">
                <a:cs typeface="Times New Roman" panose="02020603050405020304" pitchFamily="18" charset="0"/>
              </a:rPr>
              <a:t>до </a:t>
            </a:r>
            <a:r>
              <a:rPr lang="ru-RU" altLang="ru-RU" sz="1400" b="1" dirty="0" smtClean="0">
                <a:cs typeface="Times New Roman" panose="02020603050405020304" pitchFamily="18" charset="0"/>
              </a:rPr>
              <a:t>01.11.2022г., ответственные председатели ЦМК «Сестринское дело, руководители ВКР)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.</a:t>
            </a:r>
            <a:endParaRPr lang="ru-RU" altLang="ru-RU" sz="2400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7" name="Заголовок 1">
            <a:extLst>
              <a:ext uri="{FF2B5EF4-FFF2-40B4-BE49-F238E27FC236}">
                <a16:creationId xmlns="" xmlns:a16="http://schemas.microsoft.com/office/drawing/2014/main" id="{759C4A63-9CC9-CC52-E86B-BE8FDD82E53C}"/>
              </a:ext>
            </a:extLst>
          </p:cNvPr>
          <p:cNvSpPr txBox="1">
            <a:spLocks/>
          </p:cNvSpPr>
          <p:nvPr/>
        </p:nvSpPr>
        <p:spPr bwMode="auto">
          <a:xfrm>
            <a:off x="1438275" y="188913"/>
            <a:ext cx="75660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b="1" dirty="0">
                <a:solidFill>
                  <a:srgbClr val="C00000"/>
                </a:solidFill>
              </a:rPr>
              <a:t>План реализации </a:t>
            </a:r>
            <a:r>
              <a:rPr kumimoji="0" lang="ru-RU" altLang="ru-RU" b="1" dirty="0" smtClean="0">
                <a:solidFill>
                  <a:srgbClr val="C00000"/>
                </a:solidFill>
              </a:rPr>
              <a:t>рекомендаций </a:t>
            </a:r>
            <a:r>
              <a:rPr kumimoji="0" lang="ru-RU" altLang="ru-RU" b="1" dirty="0">
                <a:solidFill>
                  <a:srgbClr val="C00000"/>
                </a:solidFill>
              </a:rPr>
              <a:t>ГЭК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b="1" dirty="0">
                <a:solidFill>
                  <a:srgbClr val="C00000"/>
                </a:solidFill>
              </a:rPr>
              <a:t>по специальности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b="1" dirty="0">
                <a:solidFill>
                  <a:srgbClr val="C00000"/>
                </a:solidFill>
              </a:rPr>
              <a:t>34.02.01 Сестринское дело</a:t>
            </a:r>
          </a:p>
        </p:txBody>
      </p:sp>
      <p:pic>
        <p:nvPicPr>
          <p:cNvPr id="26628" name="Picture 6" descr="E:\логотип КрасГМУ_2022.png">
            <a:extLst>
              <a:ext uri="{FF2B5EF4-FFF2-40B4-BE49-F238E27FC236}">
                <a16:creationId xmlns="" xmlns:a16="http://schemas.microsoft.com/office/drawing/2014/main" id="{A1F6DDCE-37E2-E724-78AB-99A68ABB8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5230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3460</TotalTime>
  <Words>507</Words>
  <Application>Microsoft Office PowerPoint</Application>
  <PresentationFormat>Экран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Государственная Аттестация по программам СПО проводилась в форме  защиты выпускной квалификационной работы</vt:lpstr>
      <vt:lpstr> Государственная Аттестация по специальностям  СПО</vt:lpstr>
      <vt:lpstr> План реализации рекомендаций ГЭК по специальности 33.02.01 Фармация </vt:lpstr>
      <vt:lpstr> План реализации замечаний ГЭК по специальности 33.02.01Фармация </vt:lpstr>
      <vt:lpstr>План реализации рекомендаций ГЭК по специальности 33.02.01Фармация</vt:lpstr>
      <vt:lpstr>  План реализации рекомендаций ГЭК по специальности 31.02.03 Лабораторная диагностика  </vt:lpstr>
      <vt:lpstr> План реализации рекомендации ГЭК по специальности 31.02.03 Лабораторная диагностика </vt:lpstr>
      <vt:lpstr>Презентация PowerPoint</vt:lpstr>
      <vt:lpstr> План реализации рекомендаций ГЭК по специальности 34.02.01Сестринское дело 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государственной итоговой аттестации выпускников фармацевтического факультета (очная форма обучения) 2015 год</dc:title>
  <dc:creator>ЛукьяноваНА</dc:creator>
  <cp:lastModifiedBy>Селютина Галина Васильевна</cp:lastModifiedBy>
  <cp:revision>236</cp:revision>
  <cp:lastPrinted>2022-09-19T01:54:28Z</cp:lastPrinted>
  <dcterms:created xsi:type="dcterms:W3CDTF">2015-06-11T03:34:16Z</dcterms:created>
  <dcterms:modified xsi:type="dcterms:W3CDTF">2022-09-20T06:29:59Z</dcterms:modified>
</cp:coreProperties>
</file>