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3" r:id="rId5"/>
    <p:sldId id="259" r:id="rId6"/>
    <p:sldId id="304" r:id="rId7"/>
    <p:sldId id="309" r:id="rId8"/>
    <p:sldId id="314" r:id="rId9"/>
    <p:sldId id="305" r:id="rId10"/>
    <p:sldId id="313" r:id="rId11"/>
    <p:sldId id="306" r:id="rId12"/>
    <p:sldId id="315" r:id="rId13"/>
    <p:sldId id="316" r:id="rId14"/>
    <p:sldId id="307" r:id="rId15"/>
    <p:sldId id="317" r:id="rId16"/>
    <p:sldId id="318" r:id="rId17"/>
    <p:sldId id="319" r:id="rId18"/>
    <p:sldId id="320" r:id="rId19"/>
    <p:sldId id="310" r:id="rId20"/>
    <p:sldId id="311" r:id="rId21"/>
    <p:sldId id="312" r:id="rId22"/>
    <p:sldId id="308"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7" r:id="rId37"/>
    <p:sldId id="338" r:id="rId38"/>
    <p:sldId id="339" r:id="rId39"/>
    <p:sldId id="340" r:id="rId40"/>
    <p:sldId id="334" r:id="rId41"/>
    <p:sldId id="341" r:id="rId42"/>
    <p:sldId id="342" r:id="rId43"/>
    <p:sldId id="336" r:id="rId44"/>
    <p:sldId id="335" r:id="rId45"/>
    <p:sldId id="27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Федеральное государственное бюджетное образовательное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учреждение высшего профессионального образования</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«Красноярский государственный медицинский университет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                     имени профессора В. Ф. </a:t>
            </a:r>
            <a:r>
              <a:rPr lang="ru-RU" sz="2200" dirty="0" err="1">
                <a:latin typeface="Times New Roman" panose="02020603050405020304" pitchFamily="18" charset="0"/>
                <a:cs typeface="Times New Roman" panose="02020603050405020304" pitchFamily="18" charset="0"/>
              </a:rPr>
              <a:t>Войно-Ясенецкого</a:t>
            </a:r>
            <a:r>
              <a:rPr lang="ru-RU" sz="2200" dirty="0">
                <a:latin typeface="Times New Roman" panose="02020603050405020304" pitchFamily="18" charset="0"/>
                <a:cs typeface="Times New Roman" panose="02020603050405020304" pitchFamily="18" charset="0"/>
              </a:rPr>
              <a:t>»</a:t>
            </a:r>
          </a:p>
        </p:txBody>
      </p:sp>
      <p:sp>
        <p:nvSpPr>
          <p:cNvPr id="5" name="Объект 4"/>
          <p:cNvSpPr>
            <a:spLocks noGrp="1"/>
          </p:cNvSpPr>
          <p:nvPr>
            <p:ph idx="1"/>
          </p:nvPr>
        </p:nvSpPr>
        <p:spPr/>
        <p:txBody>
          <a:bodyPr>
            <a:normAutofit lnSpcReduction="10000"/>
          </a:bodyPr>
          <a:lstStyle/>
          <a:p>
            <a:pPr marL="0" indent="0" algn="ctr">
              <a:buNone/>
            </a:pPr>
            <a:endParaRPr lang="ru-RU" altLang="ru-RU" sz="2000" dirty="0">
              <a:latin typeface="Times New Roman" panose="02020603050405020304" pitchFamily="18" charset="0"/>
              <a:cs typeface="Times New Roman" panose="02020603050405020304" pitchFamily="18" charset="0"/>
            </a:endParaRPr>
          </a:p>
          <a:p>
            <a:pPr marL="0" indent="0" algn="ctr">
              <a:buNone/>
            </a:pPr>
            <a:r>
              <a:rPr lang="ru-RU" altLang="ru-RU" sz="2000" dirty="0">
                <a:latin typeface="Times New Roman" panose="02020603050405020304" pitchFamily="18" charset="0"/>
                <a:cs typeface="Times New Roman" panose="02020603050405020304" pitchFamily="18" charset="0"/>
              </a:rPr>
              <a:t>Кафедра </a:t>
            </a:r>
            <a:r>
              <a:rPr lang="ru-RU" altLang="ru-RU" sz="2000" dirty="0" smtClean="0">
                <a:latin typeface="Times New Roman" panose="02020603050405020304" pitchFamily="18" charset="0"/>
                <a:cs typeface="Times New Roman" panose="02020603050405020304" pitchFamily="18" charset="0"/>
              </a:rPr>
              <a:t>травматологии, ортопедии и нейрохирургии </a:t>
            </a:r>
            <a:r>
              <a:rPr lang="ru-RU" altLang="ru-RU" sz="2000" dirty="0">
                <a:latin typeface="Times New Roman" panose="02020603050405020304" pitchFamily="18" charset="0"/>
                <a:cs typeface="Times New Roman" panose="02020603050405020304" pitchFamily="18" charset="0"/>
              </a:rPr>
              <a:t>с курсом ПО</a:t>
            </a:r>
            <a:endParaRPr lang="ru-RU" sz="3200" b="1" dirty="0">
              <a:latin typeface="Times New Roman" panose="02020603050405020304" pitchFamily="18" charset="0"/>
              <a:cs typeface="Times New Roman" panose="02020603050405020304" pitchFamily="18" charset="0"/>
            </a:endParaRPr>
          </a:p>
          <a:p>
            <a:pPr marL="0" indent="0" algn="r">
              <a:buNone/>
            </a:pPr>
            <a:r>
              <a:rPr lang="ru-RU" sz="1600" dirty="0" smtClean="0">
                <a:latin typeface="Times New Roman" panose="02020603050405020304" pitchFamily="18" charset="0"/>
                <a:cs typeface="Times New Roman" panose="02020603050405020304" pitchFamily="18" charset="0"/>
              </a:rPr>
              <a:t>Зав. кафедры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ДМН, Профессор </a:t>
            </a:r>
            <a:r>
              <a:rPr lang="ru-RU" sz="1600" dirty="0" err="1" smtClean="0">
                <a:latin typeface="Times New Roman" panose="02020603050405020304" pitchFamily="18" charset="0"/>
                <a:cs typeface="Times New Roman" panose="02020603050405020304" pitchFamily="18" charset="0"/>
              </a:rPr>
              <a:t>Шнякин</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Павел </a:t>
            </a:r>
            <a:r>
              <a:rPr lang="ru-RU" sz="1600" dirty="0" smtClean="0">
                <a:latin typeface="Times New Roman" panose="02020603050405020304" pitchFamily="18" charset="0"/>
                <a:cs typeface="Times New Roman" panose="02020603050405020304" pitchFamily="18" charset="0"/>
              </a:rPr>
              <a:t>Геннадьевич</a:t>
            </a:r>
          </a:p>
          <a:p>
            <a:pPr marL="0" indent="0" algn="r">
              <a:buNone/>
            </a:pPr>
            <a:r>
              <a:rPr lang="ru-RU" sz="1600" dirty="0" smtClean="0">
                <a:latin typeface="Times New Roman" panose="02020603050405020304" pitchFamily="18" charset="0"/>
                <a:cs typeface="Times New Roman" panose="02020603050405020304" pitchFamily="18" charset="0"/>
              </a:rPr>
              <a:t>Кафедральный руководитель</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ДМН, Профессор </a:t>
            </a:r>
            <a:r>
              <a:rPr lang="ru-RU" sz="1600" dirty="0" err="1" smtClean="0">
                <a:latin typeface="Times New Roman" panose="02020603050405020304" pitchFamily="18" charset="0"/>
                <a:cs typeface="Times New Roman" panose="02020603050405020304" pitchFamily="18" charset="0"/>
              </a:rPr>
              <a:t>Гатиатулин</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Равиль Рафаилович </a:t>
            </a:r>
          </a:p>
          <a:p>
            <a:pPr marL="0" indent="0" algn="ctr">
              <a:buNone/>
            </a:pPr>
            <a:endParaRPr lang="ru-RU" sz="3200" b="1" dirty="0" smtClean="0">
              <a:latin typeface="Times New Roman" panose="02020603050405020304" pitchFamily="18" charset="0"/>
              <a:cs typeface="Times New Roman" panose="02020603050405020304" pitchFamily="18" charset="0"/>
            </a:endParaRPr>
          </a:p>
          <a:p>
            <a:pPr marL="0" indent="0" algn="ctr">
              <a:buNone/>
            </a:pPr>
            <a:r>
              <a:rPr lang="ru-RU" sz="3200" b="1" dirty="0" smtClean="0">
                <a:latin typeface="Times New Roman" panose="02020603050405020304" pitchFamily="18" charset="0"/>
                <a:cs typeface="Times New Roman" panose="02020603050405020304" pitchFamily="18" charset="0"/>
              </a:rPr>
              <a:t>Тема: Обзор клинических рекомендаций. </a:t>
            </a:r>
            <a:r>
              <a:rPr lang="ru-RU" sz="3200" b="1" dirty="0" smtClean="0">
                <a:latin typeface="Times New Roman" panose="02020603050405020304" pitchFamily="18" charset="0"/>
                <a:cs typeface="Times New Roman" panose="02020603050405020304" pitchFamily="18" charset="0"/>
              </a:rPr>
              <a:t>ПХО огнестрельных ран.</a:t>
            </a:r>
            <a:endParaRPr lang="ru-RU" sz="3200" b="1" dirty="0">
              <a:latin typeface="Times New Roman" panose="02020603050405020304" pitchFamily="18" charset="0"/>
              <a:cs typeface="Times New Roman" panose="02020603050405020304" pitchFamily="18" charset="0"/>
            </a:endParaRPr>
          </a:p>
          <a:p>
            <a:pPr marL="0" indent="0" algn="ctr">
              <a:buNone/>
            </a:pPr>
            <a:endParaRPr lang="ru-RU" sz="3200" b="1" dirty="0">
              <a:latin typeface="Times New Roman" panose="02020603050405020304" pitchFamily="18" charset="0"/>
              <a:cs typeface="Times New Roman" panose="02020603050405020304" pitchFamily="18" charset="0"/>
            </a:endParaRPr>
          </a:p>
          <a:p>
            <a:pPr marL="0" indent="0" algn="r">
              <a:buNone/>
            </a:pPr>
            <a:endParaRPr lang="ru-RU" sz="1800" dirty="0" smtClean="0">
              <a:latin typeface="Times New Roman" panose="02020603050405020304" pitchFamily="18" charset="0"/>
              <a:cs typeface="Times New Roman" panose="02020603050405020304" pitchFamily="18" charset="0"/>
            </a:endParaRPr>
          </a:p>
          <a:p>
            <a:pPr marL="0" indent="0" algn="r">
              <a:buNone/>
            </a:pPr>
            <a:r>
              <a:rPr lang="ru-RU" sz="1800" dirty="0" smtClean="0">
                <a:latin typeface="Times New Roman" panose="02020603050405020304" pitchFamily="18" charset="0"/>
                <a:cs typeface="Times New Roman" panose="02020603050405020304" pitchFamily="18" charset="0"/>
              </a:rPr>
              <a:t>Выполнил</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Кл. ординатор</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1 </a:t>
            </a:r>
            <a:r>
              <a:rPr lang="ru-RU" sz="1800" dirty="0" smtClean="0">
                <a:latin typeface="Times New Roman" panose="02020603050405020304" pitchFamily="18" charset="0"/>
                <a:cs typeface="Times New Roman" panose="02020603050405020304" pitchFamily="18" charset="0"/>
              </a:rPr>
              <a:t>года обучения</a:t>
            </a:r>
            <a:endParaRPr lang="ru-RU" sz="1800" dirty="0">
              <a:latin typeface="Times New Roman" panose="02020603050405020304" pitchFamily="18" charset="0"/>
              <a:cs typeface="Times New Roman" panose="02020603050405020304" pitchFamily="18" charset="0"/>
            </a:endParaRPr>
          </a:p>
          <a:p>
            <a:pPr marL="0" indent="0" algn="r">
              <a:buNone/>
            </a:pPr>
            <a:r>
              <a:rPr lang="ru-RU" sz="1800" dirty="0" smtClean="0">
                <a:latin typeface="Times New Roman" panose="02020603050405020304" pitchFamily="18" charset="0"/>
                <a:cs typeface="Times New Roman" panose="02020603050405020304" pitchFamily="18" charset="0"/>
              </a:rPr>
              <a:t>Слончук Никита Константинович</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44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611560" y="1772816"/>
            <a:ext cx="8114182" cy="3240360"/>
          </a:xfrm>
          <a:prstGeom prst="rect">
            <a:avLst/>
          </a:prstGeom>
        </p:spPr>
      </p:pic>
    </p:spTree>
    <p:extLst>
      <p:ext uri="{BB962C8B-B14F-4D97-AF65-F5344CB8AC3E}">
        <p14:creationId xmlns:p14="http://schemas.microsoft.com/office/powerpoint/2010/main" val="1055015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p:txBody>
          <a:bodyPr>
            <a:normAutofit fontScale="70000" lnSpcReduction="20000"/>
          </a:bodyPr>
          <a:lstStyle/>
          <a:p>
            <a:r>
              <a:rPr lang="ru-RU" dirty="0"/>
              <a:t>Описанная зона молекулярного сотрясения по ходу раневого канала не видна при хирургической обработке вскоре после получения огнестрельной раны. В этом кроется проблема радикального очищения раны от омертвевших тканей — для хирурга ткани из зоны сотрясения, которые погибнут и начнут инфицировать организм спустя время, выглядят как здоровые ткани. Границу зоны разрушения тканей вокруг раневого канала невозможно обнаружить на раннем сроке. Потому огнестрельные раны даже после качественной хирургической обработки склонны к вторичному омертвению тканей и тяжёлому инфицированию. Это приводит к гнойным осложнениям, в том числе угрожающим жизни. Зона истинного поражения вокруг раневого канала очерчивается только спустя несколько суток с момента ранения. Из-за такой особенности патогенеза может требоваться повторное хирургическое </a:t>
            </a:r>
            <a:r>
              <a:rPr lang="ru-RU" dirty="0" smtClean="0"/>
              <a:t>вмешательство.</a:t>
            </a:r>
            <a:endParaRPr lang="ru-RU" dirty="0"/>
          </a:p>
        </p:txBody>
      </p:sp>
    </p:spTree>
    <p:extLst>
      <p:ext uri="{BB962C8B-B14F-4D97-AF65-F5344CB8AC3E}">
        <p14:creationId xmlns:p14="http://schemas.microsoft.com/office/powerpoint/2010/main" val="39036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65001"/>
            <a:ext cx="8229600" cy="1143000"/>
          </a:xfrm>
        </p:spPr>
        <p:txBody>
          <a:bodyPr>
            <a:normAutofit/>
          </a:bodyPr>
          <a:lstStyle/>
          <a:p>
            <a:r>
              <a:rPr lang="ru-RU" sz="1800" dirty="0"/>
              <a:t>Структура сферы поражения, создаваемая огнестрельным снарядом в объекте. R1 - радиус сферы поражения; R2 - радиус временной пульсирующей полости; R3 - радиус зоны первичного некроза; R4 - радиус зоны молекулярного сотрясения</a:t>
            </a:r>
          </a:p>
        </p:txBody>
      </p:sp>
      <p:pic>
        <p:nvPicPr>
          <p:cNvPr id="4" name="Объект 3"/>
          <p:cNvPicPr>
            <a:picLocks noGrp="1" noChangeAspect="1"/>
          </p:cNvPicPr>
          <p:nvPr>
            <p:ph idx="1"/>
          </p:nvPr>
        </p:nvPicPr>
        <p:blipFill>
          <a:blip r:embed="rId2"/>
          <a:stretch>
            <a:fillRect/>
          </a:stretch>
        </p:blipFill>
        <p:spPr>
          <a:xfrm>
            <a:off x="1331640" y="332656"/>
            <a:ext cx="6412168" cy="5132345"/>
          </a:xfrm>
          <a:prstGeom prst="rect">
            <a:avLst/>
          </a:prstGeom>
        </p:spPr>
      </p:pic>
    </p:spTree>
    <p:extLst>
      <p:ext uri="{BB962C8B-B14F-4D97-AF65-F5344CB8AC3E}">
        <p14:creationId xmlns:p14="http://schemas.microsoft.com/office/powerpoint/2010/main" val="235201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Сфера поражения</a:t>
            </a:r>
          </a:p>
        </p:txBody>
      </p:sp>
      <p:sp>
        <p:nvSpPr>
          <p:cNvPr id="3" name="Объект 2"/>
          <p:cNvSpPr>
            <a:spLocks noGrp="1"/>
          </p:cNvSpPr>
          <p:nvPr>
            <p:ph idx="1"/>
          </p:nvPr>
        </p:nvSpPr>
        <p:spPr/>
        <p:txBody>
          <a:bodyPr>
            <a:normAutofit fontScale="47500" lnSpcReduction="20000"/>
          </a:bodyPr>
          <a:lstStyle/>
          <a:p>
            <a:pPr marL="0" indent="0">
              <a:buNone/>
            </a:pPr>
            <a:r>
              <a:rPr lang="ru-RU" dirty="0"/>
              <a:t>Сфера поражения - это временное патологическое образование, создаваемое высокоскоростным огнестрельным ранящим снарядом в объекте, включающее в себя временную пульсирующую полость, зону первичного некроза и зону молекулярного сотрясения. Наружная граница сферы поражения - это воображаемая линия, отделяющая здоровые ткани от тканей, поврежденных огнестрельным ранящим </a:t>
            </a:r>
            <a:r>
              <a:rPr lang="ru-RU" dirty="0" smtClean="0"/>
              <a:t>снарядом.</a:t>
            </a:r>
          </a:p>
          <a:p>
            <a:pPr marL="0" indent="0">
              <a:buNone/>
            </a:pPr>
            <a:r>
              <a:rPr lang="ru-RU" dirty="0" smtClean="0"/>
              <a:t>В </a:t>
            </a:r>
            <a:r>
              <a:rPr lang="ru-RU" dirty="0"/>
              <a:t>биологических тканях в момент выстрела объем временной пульсирующей полости (R2) равен 2/3 объема сферы поражения (R1), причем после выстрела величина радиуса зоны первичного некроза (R3) приблизительно будет равна величине радиуса зоны молекулярного сотрясения (R4), а в сумме они дадут радиус сферы поражения (R1</a:t>
            </a:r>
            <a:r>
              <a:rPr lang="ru-RU" dirty="0" smtClean="0"/>
              <a:t>).</a:t>
            </a:r>
          </a:p>
          <a:p>
            <a:pPr marL="0" indent="0">
              <a:buNone/>
            </a:pPr>
            <a:r>
              <a:rPr lang="ru-RU" dirty="0" smtClean="0"/>
              <a:t>Размеры </a:t>
            </a:r>
            <a:r>
              <a:rPr lang="ru-RU" dirty="0"/>
              <a:t>зоны первичного некроза определяются характером торможения ранящего снаряда в тканях, зависящим от момента инерции, что приводит к изменению величины и характера его прецессионно-нутационных колебаний, которое проявляется в резком изменении траектории движения снаряда. Размер сферы поражения зависит от размеров временной пульсирующей полости. В пластичном веществе </a:t>
            </a:r>
            <a:r>
              <a:rPr lang="ru-RU" dirty="0" smtClean="0"/>
              <a:t>мишени-имитатора </a:t>
            </a:r>
            <a:r>
              <a:rPr lang="ru-RU" dirty="0"/>
              <a:t>(баллистический пластилин, </a:t>
            </a:r>
            <a:r>
              <a:rPr lang="ru-RU" dirty="0" err="1"/>
              <a:t>петролатум</a:t>
            </a:r>
            <a:r>
              <a:rPr lang="ru-RU" dirty="0"/>
              <a:t>) после выстрела размеры остаточной полости будут соответствовать размерам внутренней пульсирующей полосы. Поэтому для комплексной оценки тяжести механического повреждения, вызванного ранящим снарядом или пулей, важно знать объем сферы поражения или объем временной пульсирующей полости, которые не только определяют состояние пострадавшего в данный момент времени, но и позволяют прогнозировать течение и исход повреждения.</a:t>
            </a:r>
          </a:p>
        </p:txBody>
      </p:sp>
    </p:spTree>
    <p:extLst>
      <p:ext uri="{BB962C8B-B14F-4D97-AF65-F5344CB8AC3E}">
        <p14:creationId xmlns:p14="http://schemas.microsoft.com/office/powerpoint/2010/main" val="208422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p:txBody>
          <a:bodyPr>
            <a:normAutofit/>
          </a:bodyPr>
          <a:lstStyle/>
          <a:p>
            <a:r>
              <a:rPr lang="ru-RU" dirty="0"/>
              <a:t>Если снаряд имеет разрывной характер, то ранение развивается по-другому. В этом случае уже внутри тканей раневой канал становится сложным, имеющим несколько ходов в разных плоскостях и с множественным поражением органов.</a:t>
            </a:r>
            <a:endParaRPr lang="ru-RU" dirty="0"/>
          </a:p>
        </p:txBody>
      </p:sp>
    </p:spTree>
    <p:extLst>
      <p:ext uri="{BB962C8B-B14F-4D97-AF65-F5344CB8AC3E}">
        <p14:creationId xmlns:p14="http://schemas.microsoft.com/office/powerpoint/2010/main" val="390525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Строение огнестрельной раны</a:t>
            </a:r>
          </a:p>
        </p:txBody>
      </p:sp>
      <p:sp>
        <p:nvSpPr>
          <p:cNvPr id="3" name="Объект 2"/>
          <p:cNvSpPr>
            <a:spLocks noGrp="1"/>
          </p:cNvSpPr>
          <p:nvPr>
            <p:ph idx="1"/>
          </p:nvPr>
        </p:nvSpPr>
        <p:spPr/>
        <p:txBody>
          <a:bodyPr>
            <a:normAutofit fontScale="62500" lnSpcReduction="20000"/>
          </a:bodyPr>
          <a:lstStyle/>
          <a:p>
            <a:pPr marL="0" indent="0">
              <a:buNone/>
            </a:pPr>
            <a:r>
              <a:rPr lang="ru-RU" b="1" dirty="0"/>
              <a:t>Первичный раневой канал </a:t>
            </a:r>
            <a:r>
              <a:rPr lang="ru-RU" dirty="0"/>
              <a:t>(первичная, или постоянная, полость) возникает вследствие расщепления, размозжения, разъединения и раздробления тканей по оси полета снаряда. Диаметр и контур одного и того же канала на всем протяжении различны, что связано с поведением снаряда и анатомической характеристикой поврежденных тканей. Собственно канала при огнестрельных ранениях может и не быть, так как образующийся дефект тканей заполняется раневым детритом, излившейся кровью. Ход раневого канала в значительной степени усложняется по мере прохождения снарядом через разнородные ткани, различающиеся по структуре, плотности, эластичности. В момент ранения происходит первичная девиация раневого канала (отклонение от прямой линии, являющейся продолжением траектории движения снаряда), что является характерной чертой огнестрельных ран. Вторичная девиация к механизму действия ранящего снаряда отношения не имеет, она наступает после ранения, иногда спустя длительный период времени вследствие смещения мягких тканей и костных фрагментов, сдавления тканей гематомой, развивающимся посттравматическим отеком.</a:t>
            </a:r>
          </a:p>
        </p:txBody>
      </p:sp>
    </p:spTree>
    <p:extLst>
      <p:ext uri="{BB962C8B-B14F-4D97-AF65-F5344CB8AC3E}">
        <p14:creationId xmlns:p14="http://schemas.microsoft.com/office/powerpoint/2010/main" val="781790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rotWithShape="1">
          <a:blip r:embed="rId2"/>
          <a:srcRect t="943"/>
          <a:stretch/>
        </p:blipFill>
        <p:spPr>
          <a:xfrm>
            <a:off x="179512" y="1124744"/>
            <a:ext cx="8770384" cy="4643424"/>
          </a:xfrm>
          <a:prstGeom prst="rect">
            <a:avLst/>
          </a:prstGeom>
        </p:spPr>
      </p:pic>
    </p:spTree>
    <p:extLst>
      <p:ext uri="{BB962C8B-B14F-4D97-AF65-F5344CB8AC3E}">
        <p14:creationId xmlns:p14="http://schemas.microsoft.com/office/powerpoint/2010/main" val="3337714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Строение огнестрельной раны</a:t>
            </a:r>
          </a:p>
        </p:txBody>
      </p:sp>
      <p:sp>
        <p:nvSpPr>
          <p:cNvPr id="3" name="Объект 2"/>
          <p:cNvSpPr>
            <a:spLocks noGrp="1"/>
          </p:cNvSpPr>
          <p:nvPr>
            <p:ph idx="1"/>
          </p:nvPr>
        </p:nvSpPr>
        <p:spPr/>
        <p:txBody>
          <a:bodyPr>
            <a:normAutofit fontScale="62500" lnSpcReduction="20000"/>
          </a:bodyPr>
          <a:lstStyle/>
          <a:p>
            <a:pPr marL="0" indent="0">
              <a:buNone/>
            </a:pPr>
            <a:r>
              <a:rPr lang="ru-RU" b="1" dirty="0"/>
              <a:t>Зона контузии</a:t>
            </a:r>
            <a:r>
              <a:rPr lang="ru-RU" dirty="0"/>
              <a:t> (зона прямого травматического, первичного некроза) возникает на площади соприкосновения снаряда с тканями. В эту зону входят ткани, расположенные в непосредственной близости от раневого канала и подвергающиеся некрозу в момент ранения или ближайшие часы после него в результате физического воздействия на ткани ранящего снаряда. Глубина некроза тканей в стенках первичного раневого канала различна на его разных участках, в разных органах и тканях. Размеры зоны первичного некроза зависят от баллистической характеристики ранящего снаряда, структурно-функциональных особенностей поражаемых тканей, в частности от их способности переносить травматические повреждения и гипоксические состояния. Лучше всех в зоне контузии сохраняется соединительнотканная строма, которая иногда остается при полной гибели других окружающих тканей, что особенно хорошо видно в стенках раневых каналов в клетчатке и мышцах. Чем больше энергия, переданная тканям ранящим снарядом, тем больше площадь зоны контузии и первично-</a:t>
            </a:r>
            <a:r>
              <a:rPr lang="ru-RU" dirty="0" err="1"/>
              <a:t>некротизированной</a:t>
            </a:r>
            <a:r>
              <a:rPr lang="ru-RU" dirty="0"/>
              <a:t> ткани</a:t>
            </a:r>
          </a:p>
        </p:txBody>
      </p:sp>
    </p:spTree>
    <p:extLst>
      <p:ext uri="{BB962C8B-B14F-4D97-AF65-F5344CB8AC3E}">
        <p14:creationId xmlns:p14="http://schemas.microsoft.com/office/powerpoint/2010/main" val="84263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Строение огнестрельной раны</a:t>
            </a:r>
          </a:p>
        </p:txBody>
      </p:sp>
      <p:sp>
        <p:nvSpPr>
          <p:cNvPr id="3" name="Объект 2"/>
          <p:cNvSpPr>
            <a:spLocks noGrp="1"/>
          </p:cNvSpPr>
          <p:nvPr>
            <p:ph idx="1"/>
          </p:nvPr>
        </p:nvSpPr>
        <p:spPr/>
        <p:txBody>
          <a:bodyPr>
            <a:normAutofit fontScale="70000" lnSpcReduction="20000"/>
          </a:bodyPr>
          <a:lstStyle/>
          <a:p>
            <a:pPr marL="0" indent="0">
              <a:buNone/>
            </a:pPr>
            <a:r>
              <a:rPr lang="ru-RU" b="1" dirty="0"/>
              <a:t>Зона </a:t>
            </a:r>
            <a:r>
              <a:rPr lang="ru-RU" b="1" dirty="0" smtClean="0"/>
              <a:t>сотрясения </a:t>
            </a:r>
            <a:r>
              <a:rPr lang="ru-RU" dirty="0" smtClean="0"/>
              <a:t>(</a:t>
            </a:r>
            <a:r>
              <a:rPr lang="ru-RU" dirty="0" err="1" smtClean="0"/>
              <a:t>коммоции</a:t>
            </a:r>
            <a:r>
              <a:rPr lang="ru-RU" dirty="0" smtClean="0"/>
              <a:t>)</a:t>
            </a:r>
            <a:r>
              <a:rPr lang="ru-RU" b="1" dirty="0" smtClean="0"/>
              <a:t> </a:t>
            </a:r>
            <a:r>
              <a:rPr lang="ru-RU" dirty="0"/>
              <a:t>- зона бокового удара, непосредственно прилежащая к тканям, полностью потерявшим жизнеспособность в момент ранения или в ближайшие часы после него. В механизме формирования этой зоны главную роль играют образование временной пульсирующей полости раневого канала и распространение ударных волн, особенно волн давления. В зоне сотрясения ткани подвергаются непрямому воздействию снаряда. Ткани, расположенные вблизи зоны контузии, внутренний слой зоны сотрясения, подвергаются массивному сотрясению, при котором происходит их резкое смещение в результате образования временной пульсирующей полости. В тканях, расположенных на большем отдалении от оси огнестрельного канала, т.е. в наружном слое зоны сотрясения (зона «молекулярного сотрясения», по Н.И. Пирогову), сотрясение менее выраженное.</a:t>
            </a:r>
          </a:p>
        </p:txBody>
      </p:sp>
    </p:spTree>
    <p:extLst>
      <p:ext uri="{BB962C8B-B14F-4D97-AF65-F5344CB8AC3E}">
        <p14:creationId xmlns:p14="http://schemas.microsoft.com/office/powerpoint/2010/main" val="2890444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Четыре фазы раневого процесса</a:t>
            </a:r>
          </a:p>
        </p:txBody>
      </p:sp>
      <p:sp>
        <p:nvSpPr>
          <p:cNvPr id="3" name="Объект 2"/>
          <p:cNvSpPr>
            <a:spLocks noGrp="1"/>
          </p:cNvSpPr>
          <p:nvPr>
            <p:ph idx="1"/>
          </p:nvPr>
        </p:nvSpPr>
        <p:spPr/>
        <p:txBody>
          <a:bodyPr>
            <a:normAutofit fontScale="77500" lnSpcReduction="20000"/>
          </a:bodyPr>
          <a:lstStyle/>
          <a:p>
            <a:pPr marL="0" indent="0">
              <a:buNone/>
            </a:pPr>
            <a:r>
              <a:rPr lang="ru-RU" b="1" i="1" dirty="0"/>
              <a:t>Начальная фаза (альтерация)</a:t>
            </a:r>
            <a:r>
              <a:rPr lang="ru-RU" dirty="0"/>
              <a:t>. Два </a:t>
            </a:r>
            <a:r>
              <a:rPr lang="ru-RU" dirty="0" smtClean="0"/>
              <a:t>периода:</a:t>
            </a:r>
          </a:p>
          <a:p>
            <a:r>
              <a:rPr lang="ru-RU" dirty="0"/>
              <a:t>1-2 час после ранения - спазм сосудистой сети поврежденного сегмента в ответ на травму и системная реакция «централизации кровообращения»;</a:t>
            </a:r>
          </a:p>
          <a:p>
            <a:r>
              <a:rPr lang="ru-RU" dirty="0"/>
              <a:t>через 4—10 час после ранения происходит повышение давления внутри костно-фасциальных футляров (появляется отек).</a:t>
            </a:r>
          </a:p>
          <a:p>
            <a:r>
              <a:rPr lang="ru-RU" b="1" dirty="0"/>
              <a:t>Необходимо помнить</a:t>
            </a:r>
            <a:r>
              <a:rPr lang="ru-RU" dirty="0"/>
              <a:t>, что при огнестрельных ранениях в тканях, окружающих раневой канал, в первые часы наблюдается спазм сосудов, длительность которого определяется качеством обездвиживания поврежденного сегмента и обезболивания</a:t>
            </a:r>
          </a:p>
          <a:p>
            <a:pPr marL="0" indent="0">
              <a:buNone/>
            </a:pPr>
            <a:endParaRPr lang="ru-RU" dirty="0"/>
          </a:p>
        </p:txBody>
      </p:sp>
    </p:spTree>
    <p:extLst>
      <p:ext uri="{BB962C8B-B14F-4D97-AF65-F5344CB8AC3E}">
        <p14:creationId xmlns:p14="http://schemas.microsoft.com/office/powerpoint/2010/main" val="235481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План</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514350" indent="-514350">
              <a:buAutoNum type="arabicPeriod"/>
            </a:pPr>
            <a:r>
              <a:rPr lang="ru-RU" dirty="0" smtClean="0">
                <a:latin typeface="Times New Roman" pitchFamily="18" charset="0"/>
                <a:cs typeface="Times New Roman" pitchFamily="18" charset="0"/>
              </a:rPr>
              <a:t>Актуальность</a:t>
            </a:r>
            <a:endParaRPr lang="ru-RU" dirty="0" smtClean="0">
              <a:latin typeface="Times New Roman" pitchFamily="18" charset="0"/>
              <a:cs typeface="Times New Roman" pitchFamily="18" charset="0"/>
            </a:endParaRPr>
          </a:p>
          <a:p>
            <a:pPr marL="514350" indent="-514350">
              <a:buAutoNum type="arabicPeriod"/>
            </a:pPr>
            <a:r>
              <a:rPr lang="ru-RU" dirty="0" smtClean="0">
                <a:latin typeface="Times New Roman" pitchFamily="18" charset="0"/>
                <a:cs typeface="Times New Roman" pitchFamily="18" charset="0"/>
              </a:rPr>
              <a:t>Этиология</a:t>
            </a:r>
          </a:p>
          <a:p>
            <a:pPr marL="514350" indent="-514350">
              <a:buAutoNum type="arabicPeriod"/>
            </a:pPr>
            <a:r>
              <a:rPr lang="ru-RU" dirty="0" smtClean="0">
                <a:latin typeface="Times New Roman" pitchFamily="18" charset="0"/>
                <a:cs typeface="Times New Roman" pitchFamily="18" charset="0"/>
              </a:rPr>
              <a:t>Патогенез</a:t>
            </a:r>
            <a:endParaRPr lang="ru-RU" dirty="0" smtClean="0">
              <a:latin typeface="Times New Roman" pitchFamily="18" charset="0"/>
              <a:cs typeface="Times New Roman" pitchFamily="18" charset="0"/>
            </a:endParaRPr>
          </a:p>
          <a:p>
            <a:pPr marL="514350" indent="-514350">
              <a:buAutoNum type="arabicPeriod"/>
            </a:pPr>
            <a:r>
              <a:rPr lang="ru-RU" dirty="0" smtClean="0">
                <a:latin typeface="Times New Roman" pitchFamily="18" charset="0"/>
                <a:cs typeface="Times New Roman" pitchFamily="18" charset="0"/>
              </a:rPr>
              <a:t>Классификация</a:t>
            </a:r>
          </a:p>
          <a:p>
            <a:pPr marL="514350" indent="-514350">
              <a:buAutoNum type="arabicPeriod"/>
            </a:pPr>
            <a:r>
              <a:rPr lang="ru-RU" dirty="0" smtClean="0">
                <a:latin typeface="Times New Roman" pitchFamily="18" charset="0"/>
                <a:cs typeface="Times New Roman" pitchFamily="18" charset="0"/>
              </a:rPr>
              <a:t>Первичная </a:t>
            </a:r>
            <a:r>
              <a:rPr lang="ru-RU" dirty="0">
                <a:latin typeface="Times New Roman" pitchFamily="18" charset="0"/>
                <a:cs typeface="Times New Roman" pitchFamily="18" charset="0"/>
              </a:rPr>
              <a:t>хирургическая </a:t>
            </a:r>
            <a:r>
              <a:rPr lang="ru-RU" dirty="0" smtClean="0">
                <a:latin typeface="Times New Roman" pitchFamily="18" charset="0"/>
                <a:cs typeface="Times New Roman" pitchFamily="18" charset="0"/>
              </a:rPr>
              <a:t>обработка</a:t>
            </a:r>
            <a:endParaRPr lang="ru-RU" dirty="0">
              <a:latin typeface="Times New Roman" pitchFamily="18" charset="0"/>
              <a:cs typeface="Times New Roman" pitchFamily="18" charset="0"/>
            </a:endParaRPr>
          </a:p>
          <a:p>
            <a:pPr marL="514350" indent="-514350">
              <a:buAutoNum type="arabicPeriod"/>
            </a:pPr>
            <a:r>
              <a:rPr lang="ru-RU" dirty="0" smtClean="0">
                <a:latin typeface="Times New Roman" pitchFamily="18" charset="0"/>
                <a:cs typeface="Times New Roman" pitchFamily="18" charset="0"/>
              </a:rPr>
              <a:t>Режимы </a:t>
            </a:r>
            <a:r>
              <a:rPr lang="ru-RU" dirty="0" smtClean="0">
                <a:latin typeface="Times New Roman" pitchFamily="18" charset="0"/>
                <a:cs typeface="Times New Roman" pitchFamily="18" charset="0"/>
              </a:rPr>
              <a:t>нагрузки</a:t>
            </a:r>
          </a:p>
          <a:p>
            <a:pPr marL="514350" indent="-514350">
              <a:buAutoNum type="arabicPeriod"/>
            </a:pPr>
            <a:r>
              <a:rPr lang="ru-RU" dirty="0" smtClean="0">
                <a:latin typeface="Times New Roman" pitchFamily="18" charset="0"/>
                <a:cs typeface="Times New Roman" pitchFamily="18" charset="0"/>
              </a:rPr>
              <a:t>Источники</a:t>
            </a:r>
          </a:p>
          <a:p>
            <a:pPr marL="514350" indent="-514350">
              <a:buAutoNum type="arabicPeriod"/>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16528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Четыре фазы раневого процесса</a:t>
            </a:r>
          </a:p>
        </p:txBody>
      </p:sp>
      <p:sp>
        <p:nvSpPr>
          <p:cNvPr id="3" name="Объект 2"/>
          <p:cNvSpPr>
            <a:spLocks noGrp="1"/>
          </p:cNvSpPr>
          <p:nvPr>
            <p:ph idx="1"/>
          </p:nvPr>
        </p:nvSpPr>
        <p:spPr/>
        <p:txBody>
          <a:bodyPr>
            <a:normAutofit fontScale="62500" lnSpcReduction="20000"/>
          </a:bodyPr>
          <a:lstStyle/>
          <a:p>
            <a:r>
              <a:rPr lang="ru-RU" b="1" i="1" dirty="0"/>
              <a:t>Фаза экссудации (фаза воспалительного периода)</a:t>
            </a:r>
            <a:r>
              <a:rPr lang="ru-RU" dirty="0"/>
              <a:t> начинается с появлением инфекционного процесса. Длительность 2 - 4 дня. На фоне гипоксии формируется зона вторичного некроза за счет первичного ангиоспазма и посттравматического отека. При отсутствии лечения происходит селекция патогенной микрофлоры и ее накопление до критического уровня. Микробные токсины вызывают цитолиз и высвобождение большого количества биологически активных веществ, которые усугубляют нарушение местного кровотока и гипоксию тканей замыкается порочный круг:</a:t>
            </a:r>
          </a:p>
          <a:p>
            <a:pPr>
              <a:buFont typeface="Wingdings" panose="05000000000000000000" pitchFamily="2" charset="2"/>
              <a:buChar char="Ø"/>
            </a:pPr>
            <a:r>
              <a:rPr lang="ru-RU" dirty="0"/>
              <a:t>из разрушенных тканей происходит выделение медиаторов воспалительного процесса (</a:t>
            </a:r>
            <a:r>
              <a:rPr lang="ru-RU" dirty="0" err="1"/>
              <a:t>гастамин</a:t>
            </a:r>
            <a:r>
              <a:rPr lang="ru-RU" dirty="0"/>
              <a:t>, серотонин), расширение сосудов, замедление кровотока;</a:t>
            </a:r>
          </a:p>
          <a:p>
            <a:pPr>
              <a:buFont typeface="Wingdings" panose="05000000000000000000" pitchFamily="2" charset="2"/>
              <a:buChar char="Ø"/>
            </a:pPr>
            <a:r>
              <a:rPr lang="ru-RU" dirty="0"/>
              <a:t>лейкоциты покидают сосудистое русло, образуя лимфатический вал вокруг очага повреждения;</a:t>
            </a:r>
          </a:p>
          <a:p>
            <a:pPr>
              <a:buFont typeface="Wingdings" panose="05000000000000000000" pitchFamily="2" charset="2"/>
              <a:buChar char="Ø"/>
            </a:pPr>
            <a:r>
              <a:rPr lang="ru-RU" dirty="0"/>
              <a:t>происходит фагоцитоз бактерий и крупных белковых осколков, лизис мертвых тканей ферментами;</a:t>
            </a:r>
          </a:p>
          <a:p>
            <a:pPr>
              <a:buFont typeface="Wingdings" panose="05000000000000000000" pitchFamily="2" charset="2"/>
              <a:buChar char="Ø"/>
            </a:pPr>
            <a:r>
              <a:rPr lang="ru-RU" dirty="0"/>
              <a:t>появляется грануляционная ткань.</a:t>
            </a:r>
          </a:p>
          <a:p>
            <a:endParaRPr lang="ru-RU" dirty="0"/>
          </a:p>
        </p:txBody>
      </p:sp>
    </p:spTree>
    <p:extLst>
      <p:ext uri="{BB962C8B-B14F-4D97-AF65-F5344CB8AC3E}">
        <p14:creationId xmlns:p14="http://schemas.microsoft.com/office/powerpoint/2010/main" val="1452597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Четыре фазы раневого процесса</a:t>
            </a:r>
          </a:p>
        </p:txBody>
      </p:sp>
      <p:sp>
        <p:nvSpPr>
          <p:cNvPr id="3" name="Объект 2"/>
          <p:cNvSpPr>
            <a:spLocks noGrp="1"/>
          </p:cNvSpPr>
          <p:nvPr>
            <p:ph idx="1"/>
          </p:nvPr>
        </p:nvSpPr>
        <p:spPr/>
        <p:txBody>
          <a:bodyPr>
            <a:normAutofit/>
          </a:bodyPr>
          <a:lstStyle/>
          <a:p>
            <a:pPr marL="0" indent="0">
              <a:buNone/>
            </a:pPr>
            <a:r>
              <a:rPr lang="ru-RU" sz="2800" b="1" i="1" dirty="0" smtClean="0"/>
              <a:t>Фаза регенерации (пролиферация</a:t>
            </a:r>
            <a:r>
              <a:rPr lang="ru-RU" sz="2800" b="1" i="1" dirty="0"/>
              <a:t>) </a:t>
            </a:r>
            <a:r>
              <a:rPr lang="ru-RU" sz="2800" dirty="0"/>
              <a:t>начинается после 4-х суток с появлением грануляций и длится до </a:t>
            </a:r>
            <a:r>
              <a:rPr lang="ru-RU" sz="2800" dirty="0" err="1"/>
              <a:t>эпителизации</a:t>
            </a:r>
            <a:r>
              <a:rPr lang="ru-RU" sz="2800" dirty="0"/>
              <a:t>.</a:t>
            </a:r>
          </a:p>
          <a:p>
            <a:pPr marL="0" indent="0">
              <a:buNone/>
            </a:pPr>
            <a:r>
              <a:rPr lang="ru-RU" sz="2800" b="1" i="1" dirty="0"/>
              <a:t>Фаза функциональной адаптации</a:t>
            </a:r>
            <a:r>
              <a:rPr lang="ru-RU" sz="2800" dirty="0"/>
              <a:t>: начинается после заживления раны – это период компенсации утраченных органов и функций.</a:t>
            </a:r>
          </a:p>
          <a:p>
            <a:pPr marL="0" indent="0">
              <a:buNone/>
            </a:pPr>
            <a:endParaRPr lang="ru-RU" dirty="0"/>
          </a:p>
        </p:txBody>
      </p:sp>
    </p:spTree>
    <p:extLst>
      <p:ext uri="{BB962C8B-B14F-4D97-AF65-F5344CB8AC3E}">
        <p14:creationId xmlns:p14="http://schemas.microsoft.com/office/powerpoint/2010/main" val="3109830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a:t>
            </a:r>
            <a:endParaRPr lang="ru-RU" dirty="0"/>
          </a:p>
        </p:txBody>
      </p:sp>
      <p:sp>
        <p:nvSpPr>
          <p:cNvPr id="3" name="Объект 2"/>
          <p:cNvSpPr>
            <a:spLocks noGrp="1"/>
          </p:cNvSpPr>
          <p:nvPr>
            <p:ph idx="1"/>
          </p:nvPr>
        </p:nvSpPr>
        <p:spPr>
          <a:xfrm>
            <a:off x="179512" y="1268760"/>
            <a:ext cx="8784976" cy="5400600"/>
          </a:xfrm>
        </p:spPr>
        <p:txBody>
          <a:bodyPr>
            <a:normAutofit fontScale="62500" lnSpcReduction="20000"/>
          </a:bodyPr>
          <a:lstStyle/>
          <a:p>
            <a:pPr marL="0" indent="0">
              <a:buNone/>
            </a:pPr>
            <a:r>
              <a:rPr lang="ru-RU" dirty="0"/>
              <a:t>Классификация огнестрельных </a:t>
            </a:r>
            <a:r>
              <a:rPr lang="ru-RU" dirty="0" smtClean="0"/>
              <a:t>ранений</a:t>
            </a:r>
          </a:p>
          <a:p>
            <a:r>
              <a:rPr lang="ru-RU" b="1" u="sng" dirty="0" smtClean="0"/>
              <a:t>По </a:t>
            </a:r>
            <a:r>
              <a:rPr lang="ru-RU" b="1" u="sng" dirty="0"/>
              <a:t>этиологии: </a:t>
            </a:r>
            <a:r>
              <a:rPr lang="ru-RU" dirty="0"/>
              <a:t>пулевые, осколочные, шариковые, стреловидные, минно-взрывные</a:t>
            </a:r>
            <a:r>
              <a:rPr lang="ru-RU" dirty="0" smtClean="0"/>
              <a:t>.</a:t>
            </a:r>
          </a:p>
          <a:p>
            <a:r>
              <a:rPr lang="ru-RU" b="1" u="sng" dirty="0" smtClean="0"/>
              <a:t>По </a:t>
            </a:r>
            <a:r>
              <a:rPr lang="ru-RU" b="1" u="sng" dirty="0"/>
              <a:t>характеру раневого канала: </a:t>
            </a:r>
            <a:r>
              <a:rPr lang="ru-RU" dirty="0"/>
              <a:t>слепые, сквозные, касательные, </a:t>
            </a:r>
            <a:r>
              <a:rPr lang="ru-RU" dirty="0" smtClean="0"/>
              <a:t>рикошетирующие.</a:t>
            </a:r>
          </a:p>
          <a:p>
            <a:r>
              <a:rPr lang="ru-RU" b="1" u="sng" dirty="0" smtClean="0"/>
              <a:t>По </a:t>
            </a:r>
            <a:r>
              <a:rPr lang="ru-RU" b="1" u="sng" dirty="0"/>
              <a:t>скорости движения ранящего снаряда:</a:t>
            </a:r>
            <a:r>
              <a:rPr lang="ru-RU" dirty="0"/>
              <a:t> низкоскоростные, высокоскоростные и сверхскоростные</a:t>
            </a:r>
            <a:r>
              <a:rPr lang="ru-RU" dirty="0" smtClean="0"/>
              <a:t>;</a:t>
            </a:r>
          </a:p>
          <a:p>
            <a:r>
              <a:rPr lang="ru-RU" b="1" u="sng" dirty="0" smtClean="0"/>
              <a:t>По </a:t>
            </a:r>
            <a:r>
              <a:rPr lang="ru-RU" b="1" u="sng" dirty="0"/>
              <a:t>локализации: </a:t>
            </a:r>
            <a:r>
              <a:rPr lang="ru-RU" dirty="0"/>
              <a:t>голова, шея, грудь, живот, таз, </a:t>
            </a:r>
            <a:r>
              <a:rPr lang="ru-RU" dirty="0" smtClean="0"/>
              <a:t>конечности.</a:t>
            </a:r>
          </a:p>
          <a:p>
            <a:r>
              <a:rPr lang="ru-RU" b="1" u="sng" dirty="0" smtClean="0"/>
              <a:t>По </a:t>
            </a:r>
            <a:r>
              <a:rPr lang="ru-RU" b="1" u="sng" dirty="0"/>
              <a:t>отношению к полостям: </a:t>
            </a:r>
            <a:r>
              <a:rPr lang="ru-RU" dirty="0"/>
              <a:t>проникающие (с повреждением внутренних органов, сосудов, нервных стволов, костей) и </a:t>
            </a:r>
            <a:r>
              <a:rPr lang="ru-RU" dirty="0" smtClean="0"/>
              <a:t>непроникающие.</a:t>
            </a:r>
          </a:p>
          <a:p>
            <a:r>
              <a:rPr lang="ru-RU" b="1" u="sng" dirty="0" smtClean="0"/>
              <a:t>По </a:t>
            </a:r>
            <a:r>
              <a:rPr lang="ru-RU" b="1" u="sng" dirty="0"/>
              <a:t>количеству ранящих снарядов: </a:t>
            </a:r>
            <a:r>
              <a:rPr lang="ru-RU" dirty="0"/>
              <a:t>одиночные, </a:t>
            </a:r>
            <a:r>
              <a:rPr lang="ru-RU" dirty="0" smtClean="0"/>
              <a:t>множественные.</a:t>
            </a:r>
          </a:p>
          <a:p>
            <a:pPr marL="0" indent="0">
              <a:buNone/>
            </a:pPr>
            <a:r>
              <a:rPr lang="ru-RU" dirty="0" smtClean="0"/>
              <a:t>Помимо </a:t>
            </a:r>
            <a:r>
              <a:rPr lang="ru-RU" dirty="0"/>
              <a:t>этого, существуют сочетанные и комбинированные </a:t>
            </a:r>
            <a:r>
              <a:rPr lang="ru-RU" dirty="0" smtClean="0"/>
              <a:t>ранения.</a:t>
            </a:r>
          </a:p>
          <a:p>
            <a:r>
              <a:rPr lang="ru-RU" u="sng" dirty="0" smtClean="0"/>
              <a:t>Сочетанными</a:t>
            </a:r>
            <a:r>
              <a:rPr lang="ru-RU" dirty="0" smtClean="0"/>
              <a:t> </a:t>
            </a:r>
            <a:r>
              <a:rPr lang="ru-RU" dirty="0"/>
              <a:t>считаются ранения, нанесенные одним видом оружия, но с повреждением двух и более разных анатомических областей </a:t>
            </a:r>
            <a:r>
              <a:rPr lang="ru-RU" dirty="0" smtClean="0"/>
              <a:t>тела.</a:t>
            </a:r>
          </a:p>
          <a:p>
            <a:r>
              <a:rPr lang="ru-RU" u="sng" dirty="0" smtClean="0"/>
              <a:t>Комбинированное</a:t>
            </a:r>
            <a:r>
              <a:rPr lang="ru-RU" dirty="0" smtClean="0"/>
              <a:t> </a:t>
            </a:r>
            <a:r>
              <a:rPr lang="ru-RU" dirty="0"/>
              <a:t>поражение вызывается воздействием нескольких поражающих факторов: огнестрельным ранением, термическим, механическим, радиационным, химическим. </a:t>
            </a:r>
          </a:p>
        </p:txBody>
      </p:sp>
    </p:spTree>
    <p:extLst>
      <p:ext uri="{BB962C8B-B14F-4D97-AF65-F5344CB8AC3E}">
        <p14:creationId xmlns:p14="http://schemas.microsoft.com/office/powerpoint/2010/main" val="381604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Первичная хирургическая обработка</a:t>
            </a:r>
          </a:p>
        </p:txBody>
      </p:sp>
      <p:sp>
        <p:nvSpPr>
          <p:cNvPr id="3" name="Объект 2"/>
          <p:cNvSpPr>
            <a:spLocks noGrp="1"/>
          </p:cNvSpPr>
          <p:nvPr>
            <p:ph idx="1"/>
          </p:nvPr>
        </p:nvSpPr>
        <p:spPr>
          <a:xfrm>
            <a:off x="323528" y="1600200"/>
            <a:ext cx="8496944" cy="4997152"/>
          </a:xfrm>
        </p:spPr>
        <p:txBody>
          <a:bodyPr>
            <a:normAutofit fontScale="62500" lnSpcReduction="20000"/>
          </a:bodyPr>
          <a:lstStyle/>
          <a:p>
            <a:pPr marL="0" indent="0">
              <a:buNone/>
            </a:pPr>
            <a:r>
              <a:rPr lang="ru-RU" dirty="0" smtClean="0"/>
              <a:t>Выполняется </a:t>
            </a:r>
            <a:r>
              <a:rPr lang="ru-RU" dirty="0"/>
              <a:t>по первичным показаниям, т.е. по поводу прямых и непосредственных последствий огнестрельной травмы. Она направлена на создание в ране условий для биологической защиты от инфекции. Задачей хирурга при проведении ПХО является удаление субстрата, являющегося питательной средой для возбудителей раневой инфекции и угнетающего иммунную и регенераторную активность тканей вокруг раны. Н.И. Пирогов (1846) определял сущность ПХО как необходимость «превращения раны ушибленной в порезанную». Опыт предыдущих войн и большое количество гнойных осложнений в годы Великой Отечественной войны позволили С.С. Юдину сформулировать основные цели хирургической обработки огнестрельных ран: «Цели и задачи такой операции состоят в том, чтобы вместе с инородными телами удалять из раны на всем протяжении целиком и без остатков не только разбитые и погибшие ткани, но также и те элементы, которые стоят под угрозой некроза и инфекции, будучи контужены или надорваны, сдавлены или </a:t>
            </a:r>
            <a:r>
              <a:rPr lang="ru-RU" dirty="0" err="1"/>
              <a:t>анемизированы</a:t>
            </a:r>
            <a:r>
              <a:rPr lang="ru-RU" dirty="0"/>
              <a:t>, и, возможно, заражены прошедшим сквозь них осколком снаряда. Иссечение должно быть тщательным и тотальным. После него должны остаться всюду гладкие, ровные, свежие, вполне жизнеспособные раневые поверхности». </a:t>
            </a:r>
          </a:p>
        </p:txBody>
      </p:sp>
    </p:spTree>
    <p:extLst>
      <p:ext uri="{BB962C8B-B14F-4D97-AF65-F5344CB8AC3E}">
        <p14:creationId xmlns:p14="http://schemas.microsoft.com/office/powerpoint/2010/main" val="3587793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Первичная хирургическая обработка</a:t>
            </a:r>
          </a:p>
        </p:txBody>
      </p:sp>
      <p:sp>
        <p:nvSpPr>
          <p:cNvPr id="3" name="Объект 2"/>
          <p:cNvSpPr>
            <a:spLocks noGrp="1"/>
          </p:cNvSpPr>
          <p:nvPr>
            <p:ph idx="1"/>
          </p:nvPr>
        </p:nvSpPr>
        <p:spPr>
          <a:xfrm>
            <a:off x="457200" y="1600200"/>
            <a:ext cx="8229600" cy="4997152"/>
          </a:xfrm>
        </p:spPr>
        <p:txBody>
          <a:bodyPr>
            <a:normAutofit/>
          </a:bodyPr>
          <a:lstStyle/>
          <a:p>
            <a:pPr marL="0" indent="0">
              <a:buNone/>
            </a:pPr>
            <a:r>
              <a:rPr lang="ru-RU" sz="2800" dirty="0"/>
              <a:t>ПХО в зависимости от сроков, прошедших с момента ранения до ее осуществления, подразделяется на несколько видов, хотя деление это условно: раннюю (выполненную в течение 24 ч после ранения), отсроченную (в период от 24 до 48 ч) и позднюю (после 48 ч). </a:t>
            </a:r>
          </a:p>
        </p:txBody>
      </p:sp>
    </p:spTree>
    <p:extLst>
      <p:ext uri="{BB962C8B-B14F-4D97-AF65-F5344CB8AC3E}">
        <p14:creationId xmlns:p14="http://schemas.microsoft.com/office/powerpoint/2010/main" val="2051038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Первичная хирургическая обработка</a:t>
            </a:r>
          </a:p>
        </p:txBody>
      </p:sp>
      <p:sp>
        <p:nvSpPr>
          <p:cNvPr id="3" name="Объект 2"/>
          <p:cNvSpPr>
            <a:spLocks noGrp="1"/>
          </p:cNvSpPr>
          <p:nvPr>
            <p:ph idx="1"/>
          </p:nvPr>
        </p:nvSpPr>
        <p:spPr>
          <a:xfrm>
            <a:off x="457200" y="1600200"/>
            <a:ext cx="8229600" cy="4997152"/>
          </a:xfrm>
        </p:spPr>
        <p:txBody>
          <a:bodyPr>
            <a:normAutofit fontScale="92500" lnSpcReduction="20000"/>
          </a:bodyPr>
          <a:lstStyle/>
          <a:p>
            <a:pPr marL="0" indent="0">
              <a:buNone/>
            </a:pPr>
            <a:r>
              <a:rPr lang="ru-RU" sz="2800" dirty="0"/>
              <a:t>Показания к ПХО ран</a:t>
            </a:r>
            <a:r>
              <a:rPr lang="ru-RU" sz="2800" dirty="0" smtClean="0"/>
              <a:t>:</a:t>
            </a:r>
          </a:p>
          <a:p>
            <a:pPr marL="0" indent="0">
              <a:buNone/>
            </a:pPr>
            <a:r>
              <a:rPr lang="ru-RU" sz="2800" b="1" dirty="0"/>
              <a:t>общие:</a:t>
            </a:r>
          </a:p>
          <a:p>
            <a:pPr marL="0" indent="0">
              <a:buNone/>
            </a:pPr>
            <a:r>
              <a:rPr lang="ru-RU" sz="2800" dirty="0"/>
              <a:t>- значительный масштаб разрушения тканей;</a:t>
            </a:r>
          </a:p>
          <a:p>
            <a:pPr marL="0" indent="0">
              <a:buNone/>
            </a:pPr>
            <a:r>
              <a:rPr lang="ru-RU" sz="2800" dirty="0"/>
              <a:t>- огнестрельные переломы конечностей;</a:t>
            </a:r>
          </a:p>
          <a:p>
            <a:pPr marL="0" indent="0">
              <a:buNone/>
            </a:pPr>
            <a:r>
              <a:rPr lang="ru-RU" sz="2800" dirty="0"/>
              <a:t>- раны с продолжающимся кровотечением;</a:t>
            </a:r>
          </a:p>
          <a:p>
            <a:pPr marL="0" indent="0">
              <a:buNone/>
            </a:pPr>
            <a:r>
              <a:rPr lang="ru-RU" sz="2800" dirty="0"/>
              <a:t>- раны, сильно загрязненные землей и т.д.</a:t>
            </a:r>
          </a:p>
          <a:p>
            <a:pPr marL="0" indent="0">
              <a:buNone/>
            </a:pPr>
            <a:r>
              <a:rPr lang="ru-RU" sz="2800" dirty="0"/>
              <a:t>- раны, зараженные отравляющими и радиоактивными веществами;</a:t>
            </a:r>
          </a:p>
          <a:p>
            <a:pPr marL="0" indent="0">
              <a:buNone/>
            </a:pPr>
            <a:r>
              <a:rPr lang="ru-RU" sz="2800" b="1" dirty="0" smtClean="0"/>
              <a:t>специальные</a:t>
            </a:r>
            <a:r>
              <a:rPr lang="ru-RU" sz="2800" b="1" dirty="0"/>
              <a:t>:</a:t>
            </a:r>
          </a:p>
          <a:p>
            <a:pPr marL="0" indent="0">
              <a:buNone/>
            </a:pPr>
            <a:r>
              <a:rPr lang="ru-RU" sz="2800" dirty="0"/>
              <a:t>- раны живота;</a:t>
            </a:r>
          </a:p>
          <a:p>
            <a:pPr marL="0" indent="0">
              <a:buNone/>
            </a:pPr>
            <a:r>
              <a:rPr lang="ru-RU" sz="2800" dirty="0"/>
              <a:t>- раны черепа;</a:t>
            </a:r>
          </a:p>
          <a:p>
            <a:pPr marL="0" indent="0">
              <a:buNone/>
            </a:pPr>
            <a:r>
              <a:rPr lang="ru-RU" sz="2800" dirty="0"/>
              <a:t>- раны груди, половых органов и т.д. </a:t>
            </a:r>
          </a:p>
        </p:txBody>
      </p:sp>
    </p:spTree>
    <p:extLst>
      <p:ext uri="{BB962C8B-B14F-4D97-AF65-F5344CB8AC3E}">
        <p14:creationId xmlns:p14="http://schemas.microsoft.com/office/powerpoint/2010/main" val="1373505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Первичная хирургическая обработка</a:t>
            </a:r>
          </a:p>
        </p:txBody>
      </p:sp>
      <p:sp>
        <p:nvSpPr>
          <p:cNvPr id="3" name="Объект 2"/>
          <p:cNvSpPr>
            <a:spLocks noGrp="1"/>
          </p:cNvSpPr>
          <p:nvPr>
            <p:ph idx="1"/>
          </p:nvPr>
        </p:nvSpPr>
        <p:spPr>
          <a:xfrm>
            <a:off x="457200" y="1600200"/>
            <a:ext cx="8229600" cy="4997152"/>
          </a:xfrm>
        </p:spPr>
        <p:txBody>
          <a:bodyPr>
            <a:normAutofit/>
          </a:bodyPr>
          <a:lstStyle/>
          <a:p>
            <a:pPr marL="0" indent="0">
              <a:buNone/>
            </a:pPr>
            <a:r>
              <a:rPr lang="ru-RU" sz="2800" b="1" u="sng" dirty="0"/>
              <a:t>Противопоказаниями</a:t>
            </a:r>
            <a:r>
              <a:rPr lang="ru-RU" sz="2800" dirty="0"/>
              <a:t> к первичной хирургической обработке являются травматический шок (временное и относительное противопоказание) и </a:t>
            </a:r>
            <a:r>
              <a:rPr lang="ru-RU" sz="2800" dirty="0" err="1"/>
              <a:t>агональное</a:t>
            </a:r>
            <a:r>
              <a:rPr lang="ru-RU" sz="2800" dirty="0"/>
              <a:t> состояние. Решение о необходимости хирургической обработки раны принимается после осмотра раненого со снятием повязки и уточнения диагноза повреждения. </a:t>
            </a:r>
          </a:p>
        </p:txBody>
      </p:sp>
    </p:spTree>
    <p:extLst>
      <p:ext uri="{BB962C8B-B14F-4D97-AF65-F5344CB8AC3E}">
        <p14:creationId xmlns:p14="http://schemas.microsoft.com/office/powerpoint/2010/main" val="3796410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Первичная хирургическая обработка</a:t>
            </a:r>
          </a:p>
        </p:txBody>
      </p:sp>
      <p:sp>
        <p:nvSpPr>
          <p:cNvPr id="3" name="Объект 2"/>
          <p:cNvSpPr>
            <a:spLocks noGrp="1"/>
          </p:cNvSpPr>
          <p:nvPr>
            <p:ph idx="1"/>
          </p:nvPr>
        </p:nvSpPr>
        <p:spPr>
          <a:xfrm>
            <a:off x="107504" y="1600200"/>
            <a:ext cx="8928992" cy="5141168"/>
          </a:xfrm>
        </p:spPr>
        <p:txBody>
          <a:bodyPr>
            <a:normAutofit fontScale="62500" lnSpcReduction="20000"/>
          </a:bodyPr>
          <a:lstStyle/>
          <a:p>
            <a:pPr marL="0" indent="0">
              <a:buNone/>
            </a:pPr>
            <a:r>
              <a:rPr lang="ru-RU" sz="2800" b="1" u="sng" dirty="0"/>
              <a:t>Не показана </a:t>
            </a:r>
            <a:r>
              <a:rPr lang="ru-RU" sz="2800" dirty="0"/>
              <a:t>первичная хирургическая обработка огнестрельных ран, нанесенных </a:t>
            </a:r>
            <a:r>
              <a:rPr lang="ru-RU" sz="2800" dirty="0" smtClean="0"/>
              <a:t>ранящими снарядами(РС) </a:t>
            </a:r>
            <a:r>
              <a:rPr lang="ru-RU" sz="2800" dirty="0"/>
              <a:t>с низкой кинетической энергией (мелкими осколками; пулями, утратившими кинетическую энергию в процессе полета) или при сквозных пулевых ранениях, когда значительную часть кинетической энергии РС уносит с </a:t>
            </a:r>
            <a:r>
              <a:rPr lang="ru-RU" sz="2800" dirty="0" smtClean="0"/>
              <a:t>собой.</a:t>
            </a:r>
          </a:p>
          <a:p>
            <a:pPr marL="0" indent="0">
              <a:buNone/>
            </a:pPr>
            <a:r>
              <a:rPr lang="ru-RU" sz="2800" dirty="0" smtClean="0"/>
              <a:t>Примеры </a:t>
            </a:r>
            <a:r>
              <a:rPr lang="ru-RU" sz="2800" dirty="0"/>
              <a:t>таких ранений</a:t>
            </a:r>
            <a:r>
              <a:rPr lang="ru-RU" sz="2800" dirty="0" smtClean="0"/>
              <a:t>:</a:t>
            </a:r>
            <a:br>
              <a:rPr lang="ru-RU" sz="2800" dirty="0" smtClean="0"/>
            </a:br>
            <a:r>
              <a:rPr lang="ru-RU" sz="2800" dirty="0" smtClean="0"/>
              <a:t>- </a:t>
            </a:r>
            <a:r>
              <a:rPr lang="ru-RU" sz="2800" dirty="0"/>
              <a:t>множественные мелкие поверхностные слепые осколочные раны мягких тканей любой </a:t>
            </a:r>
            <a:r>
              <a:rPr lang="ru-RU" sz="2800" dirty="0" smtClean="0"/>
              <a:t>локализации;</a:t>
            </a:r>
            <a:br>
              <a:rPr lang="ru-RU" sz="2800" dirty="0" smtClean="0"/>
            </a:br>
            <a:r>
              <a:rPr lang="ru-RU" sz="2800" dirty="0" smtClean="0"/>
              <a:t>- </a:t>
            </a:r>
            <a:r>
              <a:rPr lang="ru-RU" sz="2800" dirty="0"/>
              <a:t>сквозные пулевые и осколочные раны конечностей с точечными (до 1 см диаметром) входным и выходным отверстиями (в том числе с поперечными или </a:t>
            </a:r>
            <a:r>
              <a:rPr lang="ru-RU" sz="2800" dirty="0" err="1"/>
              <a:t>оскольчатыми</a:t>
            </a:r>
            <a:r>
              <a:rPr lang="ru-RU" sz="2800" dirty="0"/>
              <a:t> переломами костей без смещения отломков), без кровотечения и напряженных гематом</a:t>
            </a:r>
            <a:r>
              <a:rPr lang="ru-RU" sz="2800" dirty="0" smtClean="0"/>
              <a:t>;</a:t>
            </a:r>
            <a:br>
              <a:rPr lang="ru-RU" sz="2800" dirty="0" smtClean="0"/>
            </a:br>
            <a:r>
              <a:rPr lang="ru-RU" sz="2800" dirty="0" smtClean="0"/>
              <a:t>- </a:t>
            </a:r>
            <a:r>
              <a:rPr lang="ru-RU" sz="2800" dirty="0"/>
              <a:t>слепые осколочные мелкие некровоточащие раны мягких тканей спины, поясничной и ягодичной областей</a:t>
            </a:r>
            <a:r>
              <a:rPr lang="ru-RU" sz="2800" dirty="0" smtClean="0"/>
              <a:t>;</a:t>
            </a:r>
            <a:br>
              <a:rPr lang="ru-RU" sz="2800" dirty="0" smtClean="0"/>
            </a:br>
            <a:r>
              <a:rPr lang="ru-RU" sz="2800" dirty="0" smtClean="0"/>
              <a:t>- </a:t>
            </a:r>
            <a:r>
              <a:rPr lang="ru-RU" sz="2800" dirty="0"/>
              <a:t>поверхностные касательные раны любой </a:t>
            </a:r>
            <a:r>
              <a:rPr lang="ru-RU" sz="2800" dirty="0" smtClean="0"/>
              <a:t>локализации.</a:t>
            </a:r>
          </a:p>
          <a:p>
            <a:pPr marL="0" indent="0">
              <a:buNone/>
            </a:pPr>
            <a:r>
              <a:rPr lang="ru-RU" sz="2800" dirty="0" smtClean="0"/>
              <a:t>При </a:t>
            </a:r>
            <a:r>
              <a:rPr lang="ru-RU" sz="2800" dirty="0"/>
              <a:t>таких ранениях зона первичного некроза выражена незначительно, а зона вторичного некроза отсутствует. Эти раны, как правило, самостоятельно освобождаются от </a:t>
            </a:r>
            <a:r>
              <a:rPr lang="ru-RU" sz="2800" dirty="0" err="1"/>
              <a:t>некротизированных</a:t>
            </a:r>
            <a:r>
              <a:rPr lang="ru-RU" sz="2800" dirty="0"/>
              <a:t> тканей путем первичного очищения. В годы Великой Отечественной войны огнестрельные раны не подвергались хирургической обработке в 30–40% случаев. В ходе современных военных конфликтов ПХО была не показана у 21% раненых с огнестрельными переломами костей конечностей и у 48% раненых с повреждениями мягких тканей. Лечение таких ран сводится к туалету раны и последующему наблюдению</a:t>
            </a:r>
          </a:p>
        </p:txBody>
      </p:sp>
    </p:spTree>
    <p:extLst>
      <p:ext uri="{BB962C8B-B14F-4D97-AF65-F5344CB8AC3E}">
        <p14:creationId xmlns:p14="http://schemas.microsoft.com/office/powerpoint/2010/main" val="3320132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Техника туалета огнестрельной раны</a:t>
            </a:r>
          </a:p>
        </p:txBody>
      </p:sp>
      <p:sp>
        <p:nvSpPr>
          <p:cNvPr id="3" name="Объект 2"/>
          <p:cNvSpPr>
            <a:spLocks noGrp="1"/>
          </p:cNvSpPr>
          <p:nvPr>
            <p:ph idx="1"/>
          </p:nvPr>
        </p:nvSpPr>
        <p:spPr>
          <a:xfrm>
            <a:off x="457200" y="1600200"/>
            <a:ext cx="8229600" cy="4709120"/>
          </a:xfrm>
        </p:spPr>
        <p:txBody>
          <a:bodyPr>
            <a:normAutofit fontScale="77500" lnSpcReduction="20000"/>
          </a:bodyPr>
          <a:lstStyle/>
          <a:p>
            <a:pPr marL="0" indent="0">
              <a:buNone/>
            </a:pPr>
            <a:r>
              <a:rPr lang="ru-RU" sz="2800" dirty="0"/>
              <a:t>Производится обработка кожи вокруг раны (при необходимости сбривают волосяной покров) и промывание раневого канала раствором антисептиков, </a:t>
            </a:r>
            <a:r>
              <a:rPr lang="ru-RU" sz="2800" dirty="0" err="1"/>
              <a:t>паравульнарно</a:t>
            </a:r>
            <a:r>
              <a:rPr lang="ru-RU" sz="2800" dirty="0"/>
              <a:t> ткани инфильтрируются раствором антибиотика, раневой канал дренируется полихлорвиниловой трубкой или резиновым выпускником, накладывается асептическая повязка (по показаниям производится иммобилизация). В последующем осуществляются перевязки; дренажи удаляются на 3-4 сутки. Если РС с низкой кинетической энергией повредил внутренние органы, кровеносные сосуды либо кость – выполняется оперативное вмешательство по поводу конкретного повреждения (например, </a:t>
            </a:r>
            <a:r>
              <a:rPr lang="ru-RU" sz="2800" dirty="0" err="1"/>
              <a:t>ушивание</a:t>
            </a:r>
            <a:r>
              <a:rPr lang="ru-RU" sz="2800" dirty="0"/>
              <a:t> раны кишки, восстановление поврежденной артерии, внешний остеосинтез перелома). При этом поврежденные органы и ткани, а также входное и выходное отверстия огнестрельных ран хирургической обработке не подвергаются, а выполняется туалет ран. </a:t>
            </a:r>
          </a:p>
        </p:txBody>
      </p:sp>
    </p:spTree>
    <p:extLst>
      <p:ext uri="{BB962C8B-B14F-4D97-AF65-F5344CB8AC3E}">
        <p14:creationId xmlns:p14="http://schemas.microsoft.com/office/powerpoint/2010/main" val="3159475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Первый этап </a:t>
            </a:r>
            <a:r>
              <a:rPr lang="ru-RU" dirty="0" smtClean="0"/>
              <a:t>ПХО</a:t>
            </a:r>
            <a:endParaRPr lang="ru-RU" dirty="0"/>
          </a:p>
        </p:txBody>
      </p:sp>
      <p:sp>
        <p:nvSpPr>
          <p:cNvPr id="3" name="Объект 2"/>
          <p:cNvSpPr>
            <a:spLocks noGrp="1"/>
          </p:cNvSpPr>
          <p:nvPr>
            <p:ph idx="1"/>
          </p:nvPr>
        </p:nvSpPr>
        <p:spPr/>
        <p:txBody>
          <a:bodyPr>
            <a:normAutofit fontScale="85000" lnSpcReduction="20000"/>
          </a:bodyPr>
          <a:lstStyle/>
          <a:p>
            <a:r>
              <a:rPr lang="ru-RU" b="1" dirty="0" smtClean="0"/>
              <a:t>Рассечение </a:t>
            </a:r>
            <a:r>
              <a:rPr lang="ru-RU" b="1" dirty="0"/>
              <a:t>раны</a:t>
            </a:r>
            <a:r>
              <a:rPr lang="ru-RU" dirty="0"/>
              <a:t>, выполняется скальпелем через входное (выходное) отверстие раневого канала в виде линейного разреза достаточной длины. Послойно рассекаются кожа, подкожная клетчатка и фасция. Очень важен этап рассечения фасции - </a:t>
            </a:r>
            <a:r>
              <a:rPr lang="ru-RU" dirty="0" err="1"/>
              <a:t>фасциотомия</a:t>
            </a:r>
            <a:r>
              <a:rPr lang="ru-RU" dirty="0"/>
              <a:t>. На конечностях фасция рассекается за пределами операционной раны на протяжении всего сегмента конечности, дополняется поперечными разрезами - Z-образная </a:t>
            </a:r>
            <a:r>
              <a:rPr lang="ru-RU" dirty="0" err="1"/>
              <a:t>фасциотомия</a:t>
            </a:r>
            <a:r>
              <a:rPr lang="ru-RU" dirty="0"/>
              <a:t> для декомпрессии мышечных футляров. Затем рассекают (расслаивают) мышцы по ходу волокон, ориентируясь на направление раневого канала</a:t>
            </a:r>
          </a:p>
        </p:txBody>
      </p:sp>
    </p:spTree>
    <p:extLst>
      <p:ext uri="{BB962C8B-B14F-4D97-AF65-F5344CB8AC3E}">
        <p14:creationId xmlns:p14="http://schemas.microsoft.com/office/powerpoint/2010/main" val="53120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283152" cy="706090"/>
          </a:xfrm>
        </p:spPr>
        <p:txBody>
          <a:bodyPr>
            <a:normAutofit fontScale="90000"/>
          </a:bodyPr>
          <a:lstStyle/>
          <a:p>
            <a:r>
              <a:rPr lang="ru-RU" dirty="0" smtClean="0">
                <a:latin typeface="Times New Roman" pitchFamily="18" charset="0"/>
                <a:cs typeface="Times New Roman" pitchFamily="18" charset="0"/>
              </a:rPr>
              <a:t>Актуальность</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67544" y="1124744"/>
            <a:ext cx="8229600" cy="4525963"/>
          </a:xfrm>
        </p:spPr>
        <p:txBody>
          <a:bodyPr>
            <a:normAutofit fontScale="62500" lnSpcReduction="20000"/>
          </a:bodyPr>
          <a:lstStyle/>
          <a:p>
            <a:pPr marL="0" indent="0">
              <a:buNone/>
            </a:pPr>
            <a:r>
              <a:rPr lang="ru-RU" dirty="0"/>
              <a:t>Ранящие снаряды использовались людьми с незапамятных времен, еще в эпоху </a:t>
            </a:r>
            <a:r>
              <a:rPr lang="ru-RU" dirty="0" err="1"/>
              <a:t>изобретенения</a:t>
            </a:r>
            <a:r>
              <a:rPr lang="ru-RU" dirty="0"/>
              <a:t> копий, пращей, луков и арбалетов. При этом человек сам становился жертвой своих изобретений. Первые упоминания об огнестрельном оружии относятся к XIV веку - это были «огненные трубы», служившие для выбрасывания металлических и каменных </a:t>
            </a:r>
            <a:r>
              <a:rPr lang="ru-RU" dirty="0" smtClean="0"/>
              <a:t>снарядов </a:t>
            </a:r>
            <a:r>
              <a:rPr lang="ru-RU" dirty="0"/>
              <a:t>посредством зажигаемого пороха. Нарезные стволы появились в XV </a:t>
            </a:r>
            <a:r>
              <a:rPr lang="ru-RU" dirty="0" smtClean="0"/>
              <a:t>веке. В </a:t>
            </a:r>
            <a:r>
              <a:rPr lang="ru-RU" dirty="0"/>
              <a:t>1840 г. появилось оружие, заряжающееся с казенной части, это </a:t>
            </a:r>
            <a:r>
              <a:rPr lang="ru-RU" dirty="0" smtClean="0"/>
              <a:t>винтовки. </a:t>
            </a:r>
            <a:r>
              <a:rPr lang="ru-RU" dirty="0"/>
              <a:t>Уже через 10 лет затвор, медная гильза и бездымный порох позволили, увеличив мощность снаряда и его скорость, уменьшить вес оружия. Нарезные стволы, обеспечивая вращение пули и стабилизацию ее в полете, потребовали покрытия ее твердой оболочкой. Переход к многозарядным </a:t>
            </a:r>
            <a:r>
              <a:rPr lang="ru-RU" dirty="0" smtClean="0"/>
              <a:t>образцам, </a:t>
            </a:r>
            <a:r>
              <a:rPr lang="ru-RU" dirty="0"/>
              <a:t>создание более эффективного пироксилинового </a:t>
            </a:r>
            <a:r>
              <a:rPr lang="ru-RU" dirty="0" smtClean="0"/>
              <a:t>пороха, </a:t>
            </a:r>
            <a:r>
              <a:rPr lang="ru-RU" dirty="0"/>
              <a:t>изобретение пулемета «Максим</a:t>
            </a:r>
            <a:r>
              <a:rPr lang="ru-RU" dirty="0" smtClean="0"/>
              <a:t>», </a:t>
            </a:r>
            <a:r>
              <a:rPr lang="ru-RU" dirty="0"/>
              <a:t>применение пули остроконечной формы вместо </a:t>
            </a:r>
            <a:r>
              <a:rPr lang="ru-RU" dirty="0" smtClean="0"/>
              <a:t>овальной </a:t>
            </a:r>
            <a:r>
              <a:rPr lang="ru-RU" dirty="0"/>
              <a:t>- таковы основные этапы эволюции стрелкового оружия предыдущего столетия. </a:t>
            </a:r>
            <a:r>
              <a:rPr lang="ru-RU" u="sng" dirty="0"/>
              <a:t>Еще в XVIII веке английский хирург </a:t>
            </a:r>
            <a:r>
              <a:rPr lang="ru-RU" u="sng" dirty="0" err="1"/>
              <a:t>Гентер</a:t>
            </a:r>
            <a:r>
              <a:rPr lang="ru-RU" u="sng" dirty="0"/>
              <a:t> написал: «Искусство поражать человека делает большие успехи, чем искусство его лечить». </a:t>
            </a:r>
            <a:endParaRPr lang="ru-RU" u="sng" dirty="0">
              <a:latin typeface="Times New Roman" pitchFamily="18" charset="0"/>
              <a:cs typeface="Times New Roman" pitchFamily="18" charset="0"/>
            </a:endParaRPr>
          </a:p>
        </p:txBody>
      </p:sp>
    </p:spTree>
    <p:extLst>
      <p:ext uri="{BB962C8B-B14F-4D97-AF65-F5344CB8AC3E}">
        <p14:creationId xmlns:p14="http://schemas.microsoft.com/office/powerpoint/2010/main" val="2655406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Второй этап</a:t>
            </a:r>
          </a:p>
        </p:txBody>
      </p:sp>
      <p:sp>
        <p:nvSpPr>
          <p:cNvPr id="3" name="Объект 2"/>
          <p:cNvSpPr>
            <a:spLocks noGrp="1"/>
          </p:cNvSpPr>
          <p:nvPr>
            <p:ph idx="1"/>
          </p:nvPr>
        </p:nvSpPr>
        <p:spPr/>
        <p:txBody>
          <a:bodyPr>
            <a:normAutofit fontScale="77500" lnSpcReduction="20000"/>
          </a:bodyPr>
          <a:lstStyle/>
          <a:p>
            <a:r>
              <a:rPr lang="ru-RU" b="1" dirty="0"/>
              <a:t>У</a:t>
            </a:r>
            <a:r>
              <a:rPr lang="ru-RU" b="1" dirty="0" smtClean="0"/>
              <a:t>даление </a:t>
            </a:r>
            <a:r>
              <a:rPr lang="ru-RU" b="1" dirty="0"/>
              <a:t>инородных тел:</a:t>
            </a:r>
            <a:r>
              <a:rPr lang="ru-RU" dirty="0"/>
              <a:t> ранящих снарядов или их элементов, вторичных осколков, кровяных сгустков, кусков мертвых тканей, обрывков одежды, свободно лежащих мелких костных отломков. Рана промывается антисептическими растворами. Глубоко располагающиеся инородные тела, требующие для их удаления значительного повреждения тканей, оставляют до этапа специализированной помощи. На этапе квалифицированной хирургической помощи не подлежат удалению инородные тела, расположенные в глубине жизненно важных органов, для удаления которых требуется сложный дополнительный доступ. </a:t>
            </a:r>
          </a:p>
        </p:txBody>
      </p:sp>
    </p:spTree>
    <p:extLst>
      <p:ext uri="{BB962C8B-B14F-4D97-AF65-F5344CB8AC3E}">
        <p14:creationId xmlns:p14="http://schemas.microsoft.com/office/powerpoint/2010/main" val="2078982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Третий этап</a:t>
            </a:r>
          </a:p>
        </p:txBody>
      </p:sp>
      <p:sp>
        <p:nvSpPr>
          <p:cNvPr id="3" name="Объект 2"/>
          <p:cNvSpPr>
            <a:spLocks noGrp="1"/>
          </p:cNvSpPr>
          <p:nvPr>
            <p:ph idx="1"/>
          </p:nvPr>
        </p:nvSpPr>
        <p:spPr/>
        <p:txBody>
          <a:bodyPr>
            <a:normAutofit fontScale="70000" lnSpcReduction="20000"/>
          </a:bodyPr>
          <a:lstStyle/>
          <a:p>
            <a:r>
              <a:rPr lang="ru-RU" b="1" dirty="0" smtClean="0"/>
              <a:t>Иссечение </a:t>
            </a:r>
            <a:r>
              <a:rPr lang="ru-RU" b="1" dirty="0"/>
              <a:t>нежизнеспособных </a:t>
            </a:r>
            <a:r>
              <a:rPr lang="ru-RU" b="1" dirty="0" smtClean="0"/>
              <a:t>тканей- </a:t>
            </a:r>
            <a:r>
              <a:rPr lang="ru-RU" dirty="0"/>
              <a:t>иссечение зоны первичного некроза и части зоны вторичного некроза (зоны молекулярного сотрясения), где ткани сомнительной жизнеспособности. Иссечение тканей осуществляется послойно с учетом различной устойчивости тканей к повреждению. Кожа достаточно устойчива к травме, поэтому иссекается экономно. Подкожная клетчатка малоустойчива к повреждению, легко подвергается инфекции, поэтому ее иссекают до отчетливых признаков жизнеспособности. Фасция устойчива к повреждению, поэтому ее иссекают экономно, те участки, которые потеряли связь с подлежащими мышцами. Мышцы являются той тканью, где разрушающее действие снаряда выражено максимально. Ножницами необходимо удалить нежизнеспособные мышцы: бурого, грязно-серого цвета, не сокращающиеся и не кровоточащие. </a:t>
            </a:r>
          </a:p>
        </p:txBody>
      </p:sp>
    </p:spTree>
    <p:extLst>
      <p:ext uri="{BB962C8B-B14F-4D97-AF65-F5344CB8AC3E}">
        <p14:creationId xmlns:p14="http://schemas.microsoft.com/office/powerpoint/2010/main" val="3249197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Четвертый этап</a:t>
            </a:r>
          </a:p>
        </p:txBody>
      </p:sp>
      <p:sp>
        <p:nvSpPr>
          <p:cNvPr id="3" name="Объект 2"/>
          <p:cNvSpPr>
            <a:spLocks noGrp="1"/>
          </p:cNvSpPr>
          <p:nvPr>
            <p:ph idx="1"/>
          </p:nvPr>
        </p:nvSpPr>
        <p:spPr/>
        <p:txBody>
          <a:bodyPr/>
          <a:lstStyle/>
          <a:p>
            <a:r>
              <a:rPr lang="ru-RU" b="1" dirty="0" smtClean="0"/>
              <a:t>Операции </a:t>
            </a:r>
            <a:r>
              <a:rPr lang="ru-RU" b="1" dirty="0"/>
              <a:t>на поврежденных органах и тканях: </a:t>
            </a:r>
            <a:r>
              <a:rPr lang="ru-RU" dirty="0"/>
              <a:t>черепе и головном мозге, позвоночнике и </a:t>
            </a:r>
            <a:r>
              <a:rPr lang="ru-RU" dirty="0" smtClean="0"/>
              <a:t>спинном мозге</a:t>
            </a:r>
            <a:r>
              <a:rPr lang="ru-RU" dirty="0"/>
              <a:t>, на органах груди и живота, на костях, на органах таза, на магистральных сосудах, нервах, сухожилиях и т.п. </a:t>
            </a:r>
          </a:p>
        </p:txBody>
      </p:sp>
    </p:spTree>
    <p:extLst>
      <p:ext uri="{BB962C8B-B14F-4D97-AF65-F5344CB8AC3E}">
        <p14:creationId xmlns:p14="http://schemas.microsoft.com/office/powerpoint/2010/main" val="426929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Пятый </a:t>
            </a:r>
            <a:r>
              <a:rPr lang="ru-RU" dirty="0" smtClean="0"/>
              <a:t>этап</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Обкалывание </a:t>
            </a:r>
            <a:r>
              <a:rPr lang="ru-RU" dirty="0"/>
              <a:t>мягких тканей, прилежащих к ране, раствором антибиотиков и дренирование раны - создание условий для оттока раневого отделяемого. Различают пассивное и активное дренирование. Самое простое - пассивное дренирование через одну толстую или несколько полихлорвиниловых или силиконовых трубок. При дренировании раны двухканальными трубками осуществляют проточно-аспирационное (проточно-</a:t>
            </a:r>
            <a:r>
              <a:rPr lang="ru-RU" dirty="0" err="1"/>
              <a:t>отточное</a:t>
            </a:r>
            <a:r>
              <a:rPr lang="ru-RU" dirty="0"/>
              <a:t>) промывание раны. </a:t>
            </a:r>
          </a:p>
        </p:txBody>
      </p:sp>
    </p:spTree>
    <p:extLst>
      <p:ext uri="{BB962C8B-B14F-4D97-AF65-F5344CB8AC3E}">
        <p14:creationId xmlns:p14="http://schemas.microsoft.com/office/powerpoint/2010/main" val="401942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Шестой этап</a:t>
            </a:r>
          </a:p>
        </p:txBody>
      </p:sp>
      <p:sp>
        <p:nvSpPr>
          <p:cNvPr id="3" name="Объект 2"/>
          <p:cNvSpPr>
            <a:spLocks noGrp="1"/>
          </p:cNvSpPr>
          <p:nvPr>
            <p:ph idx="1"/>
          </p:nvPr>
        </p:nvSpPr>
        <p:spPr/>
        <p:txBody>
          <a:bodyPr/>
          <a:lstStyle/>
          <a:p>
            <a:r>
              <a:rPr lang="ru-RU" b="1" dirty="0" smtClean="0"/>
              <a:t>Закрытие </a:t>
            </a:r>
            <a:r>
              <a:rPr lang="ru-RU" b="1" dirty="0"/>
              <a:t>раны.</a:t>
            </a:r>
            <a:r>
              <a:rPr lang="ru-RU" dirty="0"/>
              <a:t> Первичный шов после ПХО раны не накладывается. Исключение составляют раны головы, мошонки, половых органов. </a:t>
            </a:r>
            <a:r>
              <a:rPr lang="ru-RU" dirty="0" err="1"/>
              <a:t>Ушиванию</a:t>
            </a:r>
            <a:r>
              <a:rPr lang="ru-RU" dirty="0"/>
              <a:t> подлежат раны груди с открытым пневмотораксом, раны живота, лица, крупных суставов. Первичный шов накладывается на послеоперационные раны, использованные для доступа вне зоны ранения. </a:t>
            </a:r>
          </a:p>
        </p:txBody>
      </p:sp>
    </p:spTree>
    <p:extLst>
      <p:ext uri="{BB962C8B-B14F-4D97-AF65-F5344CB8AC3E}">
        <p14:creationId xmlns:p14="http://schemas.microsoft.com/office/powerpoint/2010/main" val="1543923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Дополнительные этапы</a:t>
            </a:r>
            <a:endParaRPr lang="ru-RU" dirty="0"/>
          </a:p>
        </p:txBody>
      </p:sp>
      <p:sp>
        <p:nvSpPr>
          <p:cNvPr id="3" name="Объект 2"/>
          <p:cNvSpPr>
            <a:spLocks noGrp="1"/>
          </p:cNvSpPr>
          <p:nvPr>
            <p:ph idx="1"/>
          </p:nvPr>
        </p:nvSpPr>
        <p:spPr/>
        <p:txBody>
          <a:bodyPr>
            <a:normAutofit fontScale="85000" lnSpcReduction="20000"/>
          </a:bodyPr>
          <a:lstStyle/>
          <a:p>
            <a:r>
              <a:rPr lang="ru-RU" dirty="0"/>
              <a:t>К элементам восстановительной хирургии, которые могут быть выполнены по ходу ПХО, следует отнести восстановление проходимости крупных магистральных сосудов, повреждение которых может привести к омертвению конечности (шов, </a:t>
            </a:r>
            <a:r>
              <a:rPr lang="ru-RU" dirty="0" err="1"/>
              <a:t>аутовенозная</a:t>
            </a:r>
            <a:r>
              <a:rPr lang="ru-RU" dirty="0"/>
              <a:t> пластика, применение сосудистых протезов). Эта операция должна проводиться в ранние сроки после ранения (3-6 ч). Противопоказанием к восстановлению целостности сосуда служит выраженная контрактура мышц ниже места повреждения артерии. В некоторых случаях возможно восстановление нервных стволов, сухожилий. </a:t>
            </a:r>
          </a:p>
        </p:txBody>
      </p:sp>
    </p:spTree>
    <p:extLst>
      <p:ext uri="{BB962C8B-B14F-4D97-AF65-F5344CB8AC3E}">
        <p14:creationId xmlns:p14="http://schemas.microsoft.com/office/powerpoint/2010/main" val="456242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Варианты первичной хирургической обработки раны</a:t>
            </a:r>
          </a:p>
        </p:txBody>
      </p:sp>
      <p:sp>
        <p:nvSpPr>
          <p:cNvPr id="3" name="Объект 2"/>
          <p:cNvSpPr>
            <a:spLocks noGrp="1"/>
          </p:cNvSpPr>
          <p:nvPr>
            <p:ph idx="1"/>
          </p:nvPr>
        </p:nvSpPr>
        <p:spPr/>
        <p:txBody>
          <a:bodyPr>
            <a:normAutofit fontScale="70000" lnSpcReduction="20000"/>
          </a:bodyPr>
          <a:lstStyle/>
          <a:p>
            <a:r>
              <a:rPr lang="ru-RU" dirty="0"/>
              <a:t>В связи с вариабельностью морфологии различных огнестрельных ран (локализация, величина входных и выходных отверстий раневого канала, протяженность участков первичного и вторичного некроза, количество инородных тел, наличие повреждений внутренних органов и анатомических структур и др.), содержание операции ПХО у раненых может существенно различаться. Выделяются огнестрельные раны, нуждающиеся только в рассечении (например, мелкоосколочное ранение с повреждением магистрального сосуда), только в иссечении (касательные или «зияющие» ранения с обширным повреждением мягких тканей, где дополнительное рассечение является ненужным), в обязательном наложении </a:t>
            </a:r>
            <a:r>
              <a:rPr lang="ru-RU" dirty="0" err="1"/>
              <a:t>контрапертурных</a:t>
            </a:r>
            <a:r>
              <a:rPr lang="ru-RU" dirty="0"/>
              <a:t> отверстий (длинный раневой канал сложной конфигурации с угрозой задержки отделяемого). </a:t>
            </a:r>
          </a:p>
        </p:txBody>
      </p:sp>
    </p:spTree>
    <p:extLst>
      <p:ext uri="{BB962C8B-B14F-4D97-AF65-F5344CB8AC3E}">
        <p14:creationId xmlns:p14="http://schemas.microsoft.com/office/powerpoint/2010/main" val="1176535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Особенности первичной хирургической обработки ран при</a:t>
            </a:r>
            <a:br>
              <a:rPr lang="ru-RU" sz="2000" dirty="0"/>
            </a:br>
            <a:r>
              <a:rPr lang="ru-RU" sz="2000" dirty="0"/>
              <a:t>реализации тактики многоэтапного хирургического лечения («контроля</a:t>
            </a:r>
            <a:br>
              <a:rPr lang="ru-RU" sz="2000" dirty="0"/>
            </a:br>
            <a:r>
              <a:rPr lang="ru-RU" sz="2000" dirty="0"/>
              <a:t>повреждения»)</a:t>
            </a:r>
          </a:p>
        </p:txBody>
      </p:sp>
      <p:sp>
        <p:nvSpPr>
          <p:cNvPr id="3" name="Объект 2"/>
          <p:cNvSpPr>
            <a:spLocks noGrp="1"/>
          </p:cNvSpPr>
          <p:nvPr>
            <p:ph idx="1"/>
          </p:nvPr>
        </p:nvSpPr>
        <p:spPr/>
        <p:txBody>
          <a:bodyPr>
            <a:normAutofit fontScale="77500" lnSpcReduction="20000"/>
          </a:bodyPr>
          <a:lstStyle/>
          <a:p>
            <a:r>
              <a:rPr lang="ru-RU" dirty="0"/>
              <a:t>При сокращенном объеме операции по неотложным и срочным показаниям (в рамках первой фазы тактики контроля повреждения) ПХО огнестрельной раны может не производиться или осуществляется не полностью. Выполняются только отдельные «элементы» ПХО (по показаниям), такие как: промывание раны, рассечение раны, </a:t>
            </a:r>
            <a:r>
              <a:rPr lang="ru-RU" dirty="0" err="1"/>
              <a:t>фасциотомия</a:t>
            </a:r>
            <a:r>
              <a:rPr lang="ru-RU" dirty="0"/>
              <a:t>, удаление инородных тел в ране, частичное иссечение нежизнеспособных тканей (не приводящее к дополнительной тяжелой кровопотере), </a:t>
            </a:r>
            <a:r>
              <a:rPr lang="ru-RU" dirty="0" err="1"/>
              <a:t>лечебнотранспортная</a:t>
            </a:r>
            <a:r>
              <a:rPr lang="ru-RU" dirty="0"/>
              <a:t> иммобилизация. В ходе третьей фазы тактики контроля повреждения при наличии показаний производится повторная ПХО раны.</a:t>
            </a:r>
          </a:p>
        </p:txBody>
      </p:sp>
    </p:spTree>
    <p:extLst>
      <p:ext uri="{BB962C8B-B14F-4D97-AF65-F5344CB8AC3E}">
        <p14:creationId xmlns:p14="http://schemas.microsoft.com/office/powerpoint/2010/main" val="2319115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Повторная первичная хирургическая обработка раны</a:t>
            </a:r>
          </a:p>
        </p:txBody>
      </p:sp>
      <p:sp>
        <p:nvSpPr>
          <p:cNvPr id="3" name="Объект 2"/>
          <p:cNvSpPr>
            <a:spLocks noGrp="1"/>
          </p:cNvSpPr>
          <p:nvPr>
            <p:ph idx="1"/>
          </p:nvPr>
        </p:nvSpPr>
        <p:spPr/>
        <p:txBody>
          <a:bodyPr>
            <a:normAutofit fontScale="70000" lnSpcReduction="20000"/>
          </a:bodyPr>
          <a:lstStyle/>
          <a:p>
            <a:r>
              <a:rPr lang="ru-RU" dirty="0"/>
              <a:t>При выявлении на перевязке после выполненной операции ПХО огнестрельной раны прогрессирования некроза (в отсутствие признаков раневой инфекции) – показана повторная первичная хирургическая обработка раны. Цель этой операции состоит в удалении некротических тканей и устранении причин прогрессирования некроза (таких как недостаточное рассечение раны и иссечение нежизнеспособных тканей, невыполненная или неадекватная </a:t>
            </a:r>
            <a:r>
              <a:rPr lang="ru-RU" dirty="0" err="1"/>
              <a:t>фасциотомия</a:t>
            </a:r>
            <a:r>
              <a:rPr lang="ru-RU" dirty="0"/>
              <a:t>, плохой гемостаз с образованием внутритканевых гематом, неправильное дренирование раны, наложение первичного шва и др.), создании благоприятных условий для заживления раны (восстановление или улучшение </a:t>
            </a:r>
            <a:r>
              <a:rPr lang="ru-RU" dirty="0" err="1"/>
              <a:t>крово-лимфообращения</a:t>
            </a:r>
            <a:r>
              <a:rPr lang="ru-RU" dirty="0"/>
              <a:t>, наложение аппарата внешней фиксации или другой иммобилизации, выполнение </a:t>
            </a:r>
            <a:r>
              <a:rPr lang="ru-RU" dirty="0" err="1"/>
              <a:t>паравульнарной</a:t>
            </a:r>
            <a:r>
              <a:rPr lang="ru-RU" dirty="0"/>
              <a:t> противовоспалительной блокады и др.).</a:t>
            </a:r>
          </a:p>
        </p:txBody>
      </p:sp>
    </p:spTree>
    <p:extLst>
      <p:ext uri="{BB962C8B-B14F-4D97-AF65-F5344CB8AC3E}">
        <p14:creationId xmlns:p14="http://schemas.microsoft.com/office/powerpoint/2010/main" val="2419591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Виды швов при хирургической обработке ран</a:t>
            </a:r>
          </a:p>
        </p:txBody>
      </p:sp>
      <p:sp>
        <p:nvSpPr>
          <p:cNvPr id="3" name="Объект 2"/>
          <p:cNvSpPr>
            <a:spLocks noGrp="1"/>
          </p:cNvSpPr>
          <p:nvPr>
            <p:ph idx="1"/>
          </p:nvPr>
        </p:nvSpPr>
        <p:spPr/>
        <p:txBody>
          <a:bodyPr>
            <a:normAutofit fontScale="85000" lnSpcReduction="20000"/>
          </a:bodyPr>
          <a:lstStyle/>
          <a:p>
            <a:r>
              <a:rPr lang="ru-RU" dirty="0"/>
              <a:t>С учетом особенностей огнестрельной раны (обширность первичного некроза, наличие зоны вторичного некроза, микробное загрязнение) первичный шов после </a:t>
            </a:r>
            <a:r>
              <a:rPr lang="ru-RU" b="1" dirty="0"/>
              <a:t>первичной хирургической обработки раны, как </a:t>
            </a:r>
            <a:r>
              <a:rPr lang="ru-RU" b="1" dirty="0" smtClean="0"/>
              <a:t> </a:t>
            </a:r>
            <a:r>
              <a:rPr lang="ru-RU" b="1" dirty="0"/>
              <a:t>правило, не накладывается</a:t>
            </a:r>
            <a:r>
              <a:rPr lang="ru-RU" b="1" dirty="0" smtClean="0"/>
              <a:t>! </a:t>
            </a:r>
            <a:r>
              <a:rPr lang="ru-RU" dirty="0" smtClean="0"/>
              <a:t>Условия </a:t>
            </a:r>
            <a:r>
              <a:rPr lang="ru-RU" dirty="0"/>
              <a:t>заживления ушитой огнестрельной раны в фазе травматического отека значительно хуже из-за увеличения напряжения тканей, снижения тканевой перфузии, уменьшения аэрации тканей и, соответственно, возникновения условий для </a:t>
            </a:r>
            <a:r>
              <a:rPr lang="ru-RU" dirty="0" err="1"/>
              <a:t>вегетирования</a:t>
            </a:r>
            <a:r>
              <a:rPr lang="ru-RU" dirty="0"/>
              <a:t> с последующим ростом анаэробной микрофлоры</a:t>
            </a:r>
          </a:p>
        </p:txBody>
      </p:sp>
    </p:spTree>
    <p:extLst>
      <p:ext uri="{BB962C8B-B14F-4D97-AF65-F5344CB8AC3E}">
        <p14:creationId xmlns:p14="http://schemas.microsoft.com/office/powerpoint/2010/main" val="25884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283152" cy="706090"/>
          </a:xfrm>
        </p:spPr>
        <p:txBody>
          <a:bodyPr>
            <a:normAutofit fontScale="90000"/>
          </a:bodyPr>
          <a:lstStyle/>
          <a:p>
            <a:r>
              <a:rPr lang="ru-RU" dirty="0" smtClean="0">
                <a:latin typeface="Times New Roman" pitchFamily="18" charset="0"/>
                <a:cs typeface="Times New Roman" pitchFamily="18" charset="0"/>
              </a:rPr>
              <a:t>Актуальность</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67544" y="1124744"/>
            <a:ext cx="8229600" cy="4525963"/>
          </a:xfrm>
        </p:spPr>
        <p:txBody>
          <a:bodyPr>
            <a:normAutofit/>
          </a:bodyPr>
          <a:lstStyle/>
          <a:p>
            <a:pPr marL="0" indent="0">
              <a:buNone/>
            </a:pPr>
            <a:r>
              <a:rPr lang="ru-RU" dirty="0" smtClean="0"/>
              <a:t>С учетом непрекращающейся гонки между медицинской наукой и совершенствованием вооружения во всех армиях мира. А также учитывая проходящие военные действия, в которые вовлечены наши вооруженные силы основы военно-полевой хирургии и принципы лечения огнестрельных и минно-взрывных травм всегда будут актуальны в нашей стране. </a:t>
            </a:r>
            <a:endParaRPr lang="ru-RU" u="sng" dirty="0">
              <a:latin typeface="Times New Roman" pitchFamily="18" charset="0"/>
              <a:cs typeface="Times New Roman" pitchFamily="18" charset="0"/>
            </a:endParaRPr>
          </a:p>
        </p:txBody>
      </p:sp>
    </p:spTree>
    <p:extLst>
      <p:ext uri="{BB962C8B-B14F-4D97-AF65-F5344CB8AC3E}">
        <p14:creationId xmlns:p14="http://schemas.microsoft.com/office/powerpoint/2010/main" val="2080729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a:t>Применение вакуумной терапии для лечения огнестрельных </a:t>
            </a:r>
            <a:r>
              <a:rPr lang="ru-RU" sz="3200" dirty="0" smtClean="0"/>
              <a:t>и взрывных ранений</a:t>
            </a:r>
            <a:endParaRPr lang="ru-RU" sz="6000" dirty="0"/>
          </a:p>
        </p:txBody>
      </p:sp>
      <p:sp>
        <p:nvSpPr>
          <p:cNvPr id="3" name="Объект 2"/>
          <p:cNvSpPr>
            <a:spLocks noGrp="1"/>
          </p:cNvSpPr>
          <p:nvPr>
            <p:ph idx="1"/>
          </p:nvPr>
        </p:nvSpPr>
        <p:spPr/>
        <p:txBody>
          <a:bodyPr>
            <a:normAutofit/>
          </a:bodyPr>
          <a:lstStyle/>
          <a:p>
            <a:pPr marL="0" indent="0">
              <a:buNone/>
            </a:pPr>
            <a:r>
              <a:rPr lang="ru-RU" dirty="0"/>
              <a:t>При строгом соблюдении показаний и противопоказаний </a:t>
            </a:r>
            <a:r>
              <a:rPr lang="ru-RU" dirty="0" smtClean="0"/>
              <a:t>возможно </a:t>
            </a:r>
            <a:r>
              <a:rPr lang="ru-RU" dirty="0"/>
              <a:t>наложение </a:t>
            </a:r>
            <a:r>
              <a:rPr lang="ru-RU" dirty="0" smtClean="0"/>
              <a:t>СЛРОД(система </a:t>
            </a:r>
            <a:r>
              <a:rPr lang="ru-RU" dirty="0"/>
              <a:t>лечения ран отрицательным давлением) на огнестрельную рану уже через 48 часов после </a:t>
            </a:r>
            <a:r>
              <a:rPr lang="ru-RU" dirty="0" smtClean="0"/>
              <a:t>выполнения ПХО. </a:t>
            </a:r>
            <a:endParaRPr lang="ru-RU" dirty="0"/>
          </a:p>
        </p:txBody>
      </p:sp>
    </p:spTree>
    <p:extLst>
      <p:ext uri="{BB962C8B-B14F-4D97-AF65-F5344CB8AC3E}">
        <p14:creationId xmlns:p14="http://schemas.microsoft.com/office/powerpoint/2010/main" val="1511166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Исключения</a:t>
            </a:r>
          </a:p>
        </p:txBody>
      </p:sp>
      <p:sp>
        <p:nvSpPr>
          <p:cNvPr id="3" name="Объект 2"/>
          <p:cNvSpPr>
            <a:spLocks noGrp="1"/>
          </p:cNvSpPr>
          <p:nvPr>
            <p:ph idx="1"/>
          </p:nvPr>
        </p:nvSpPr>
        <p:spPr>
          <a:xfrm>
            <a:off x="457200" y="1600200"/>
            <a:ext cx="8229600" cy="4997152"/>
          </a:xfrm>
        </p:spPr>
        <p:txBody>
          <a:bodyPr>
            <a:normAutofit fontScale="62500" lnSpcReduction="20000"/>
          </a:bodyPr>
          <a:lstStyle/>
          <a:p>
            <a:pPr marL="0" indent="0">
              <a:buNone/>
            </a:pPr>
            <a:r>
              <a:rPr lang="ru-RU" dirty="0"/>
              <a:t>1. Первичный шов накладывается на раны лица, волосистой части головы, мошонки, полового члена – благодаря хорошему кровоснабжению, огнестрельные раны этих областей, при адекватном дренировании, заживают первичным натяжением (без нагноения</a:t>
            </a:r>
            <a:r>
              <a:rPr lang="ru-RU" dirty="0" smtClean="0"/>
              <a:t>).</a:t>
            </a:r>
          </a:p>
          <a:p>
            <a:pPr marL="0" indent="0">
              <a:buNone/>
            </a:pPr>
            <a:r>
              <a:rPr lang="ru-RU" dirty="0" smtClean="0"/>
              <a:t>2</a:t>
            </a:r>
            <a:r>
              <a:rPr lang="ru-RU" dirty="0"/>
              <a:t>. Необходимо закрывать полости организма при проникающих ранениях: - </a:t>
            </a:r>
            <a:r>
              <a:rPr lang="ru-RU" dirty="0" err="1"/>
              <a:t>ушиванию</a:t>
            </a:r>
            <a:r>
              <a:rPr lang="ru-RU" dirty="0"/>
              <a:t> подлежат проникающие раны груди с открытым пневмотораксом, когда дефект грудной стенки небольшой, мало поврежденных тканей и имеются условия для закрытия тканевого дефекта без натяжения после проведенной ПХО (в обязательном порядке ушивается мышечно-плевральный слой, до кожи и подкожной клетчатки); в противном случае предпочтение отдается мазевым повязкам; - при лапаротомии (лапароскопии), со стороны брюшной полости после обработки краев наглухо ушивается брюшина в области входного и выходного отверстий раневого канала, а сами раны входного и выходного отверстий (в особенности кожа и подкожная клетчатка) не ушиваются; - герметизируются полости суставов, глазного яблока; - ушивается твердая мозговая оболочка с налаживанием </a:t>
            </a:r>
            <a:r>
              <a:rPr lang="ru-RU" dirty="0" err="1"/>
              <a:t>приливноотливного</a:t>
            </a:r>
            <a:r>
              <a:rPr lang="ru-RU" dirty="0"/>
              <a:t> </a:t>
            </a:r>
            <a:r>
              <a:rPr lang="ru-RU" dirty="0" smtClean="0"/>
              <a:t>дренирования.</a:t>
            </a:r>
            <a:endParaRPr lang="ru-RU" dirty="0"/>
          </a:p>
        </p:txBody>
      </p:sp>
    </p:spTree>
    <p:extLst>
      <p:ext uri="{BB962C8B-B14F-4D97-AF65-F5344CB8AC3E}">
        <p14:creationId xmlns:p14="http://schemas.microsoft.com/office/powerpoint/2010/main" val="2665255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Исключения</a:t>
            </a:r>
          </a:p>
        </p:txBody>
      </p:sp>
      <p:sp>
        <p:nvSpPr>
          <p:cNvPr id="3" name="Объект 2"/>
          <p:cNvSpPr>
            <a:spLocks noGrp="1"/>
          </p:cNvSpPr>
          <p:nvPr>
            <p:ph idx="1"/>
          </p:nvPr>
        </p:nvSpPr>
        <p:spPr/>
        <p:txBody>
          <a:bodyPr>
            <a:normAutofit fontScale="85000" lnSpcReduction="20000"/>
          </a:bodyPr>
          <a:lstStyle/>
          <a:p>
            <a:pPr marL="0" indent="0">
              <a:buNone/>
            </a:pPr>
            <a:r>
              <a:rPr lang="ru-RU" dirty="0"/>
              <a:t>3. Жизнеспособными тканями (не обязательно кожей) прикрываются магистральные кровеносные сосуды, нервы, кости и сухожилия, чтобы предотвратить их высыхание и </a:t>
            </a:r>
            <a:r>
              <a:rPr lang="ru-RU" dirty="0" smtClean="0"/>
              <a:t>некроз.</a:t>
            </a:r>
          </a:p>
          <a:p>
            <a:pPr marL="0" indent="0">
              <a:buNone/>
            </a:pPr>
            <a:r>
              <a:rPr lang="ru-RU" dirty="0" smtClean="0"/>
              <a:t>4</a:t>
            </a:r>
            <a:r>
              <a:rPr lang="ru-RU" dirty="0"/>
              <a:t>. Первичный шов накладывается на операционные раны, расположенные вне раневого канала и образовавшиеся после осуществления доступов к поврежденным внутренним структурам (трепанации черепа, лапаротомии, торакотомии, </a:t>
            </a:r>
            <a:r>
              <a:rPr lang="ru-RU" dirty="0" err="1"/>
              <a:t>коллотомии</a:t>
            </a:r>
            <a:r>
              <a:rPr lang="ru-RU" dirty="0"/>
              <a:t>, ламинэктомии, </a:t>
            </a:r>
            <a:r>
              <a:rPr lang="ru-RU" dirty="0" err="1"/>
              <a:t>цистотомии</a:t>
            </a:r>
            <a:r>
              <a:rPr lang="ru-RU" dirty="0"/>
              <a:t>), доступов к магистральным сосудам или крупным инородным телам, расположенным на удалении от раневого канала и т.п.</a:t>
            </a:r>
          </a:p>
        </p:txBody>
      </p:sp>
    </p:spTree>
    <p:extLst>
      <p:ext uri="{BB962C8B-B14F-4D97-AF65-F5344CB8AC3E}">
        <p14:creationId xmlns:p14="http://schemas.microsoft.com/office/powerpoint/2010/main" val="1826338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Применение вакуумной терапии для лечения огнестрельных и взрывных ранений</a:t>
            </a:r>
          </a:p>
        </p:txBody>
      </p:sp>
      <p:sp>
        <p:nvSpPr>
          <p:cNvPr id="3" name="Объект 2"/>
          <p:cNvSpPr>
            <a:spLocks noGrp="1"/>
          </p:cNvSpPr>
          <p:nvPr>
            <p:ph idx="1"/>
          </p:nvPr>
        </p:nvSpPr>
        <p:spPr/>
        <p:txBody>
          <a:bodyPr/>
          <a:lstStyle/>
          <a:p>
            <a:r>
              <a:rPr lang="ru-RU" dirty="0"/>
              <a:t>В результате анализа результатов применения СЛРОД выделены шесть основных видов раневых поверхностей огнестрельных ран (Таблица </a:t>
            </a:r>
            <a:r>
              <a:rPr lang="ru-RU" dirty="0" smtClean="0"/>
              <a:t>1). </a:t>
            </a:r>
            <a:r>
              <a:rPr lang="ru-RU" dirty="0"/>
              <a:t>Это позволяет при выполнении ПХО выбрать оптимальный способ монтажа СЛРОД, а также планировать наиболее адекватный вариант закрытия раневого дефекта.</a:t>
            </a:r>
          </a:p>
        </p:txBody>
      </p:sp>
    </p:spTree>
    <p:extLst>
      <p:ext uri="{BB962C8B-B14F-4D97-AF65-F5344CB8AC3E}">
        <p14:creationId xmlns:p14="http://schemas.microsoft.com/office/powerpoint/2010/main" val="4206528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51520" y="476672"/>
            <a:ext cx="8573018" cy="6048672"/>
          </a:xfrm>
          <a:prstGeom prst="rect">
            <a:avLst/>
          </a:prstGeom>
        </p:spPr>
      </p:pic>
      <p:sp>
        <p:nvSpPr>
          <p:cNvPr id="5" name="TextBox 4"/>
          <p:cNvSpPr txBox="1"/>
          <p:nvPr/>
        </p:nvSpPr>
        <p:spPr>
          <a:xfrm>
            <a:off x="1331640" y="539388"/>
            <a:ext cx="21602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smtClean="0"/>
              <a:t>1</a:t>
            </a:r>
            <a:endParaRPr lang="ru-RU" dirty="0"/>
          </a:p>
        </p:txBody>
      </p:sp>
    </p:spTree>
    <p:extLst>
      <p:ext uri="{BB962C8B-B14F-4D97-AF65-F5344CB8AC3E}">
        <p14:creationId xmlns:p14="http://schemas.microsoft.com/office/powerpoint/2010/main" val="13880247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lstStyle/>
          <a:p>
            <a:r>
              <a:rPr lang="ru-RU" dirty="0" smtClean="0">
                <a:cs typeface="Times New Roman" pitchFamily="18" charset="0"/>
              </a:rPr>
              <a:t>Список литературы:</a:t>
            </a:r>
            <a:endParaRPr lang="ru-RU" dirty="0">
              <a:cs typeface="Times New Roman" pitchFamily="18" charset="0"/>
            </a:endParaRPr>
          </a:p>
        </p:txBody>
      </p:sp>
      <p:sp>
        <p:nvSpPr>
          <p:cNvPr id="4" name="Объект 2"/>
          <p:cNvSpPr>
            <a:spLocks noGrp="1"/>
          </p:cNvSpPr>
          <p:nvPr>
            <p:ph idx="1"/>
          </p:nvPr>
        </p:nvSpPr>
        <p:spPr>
          <a:xfrm>
            <a:off x="457200" y="1600200"/>
            <a:ext cx="8229600" cy="4525963"/>
          </a:xfrm>
        </p:spPr>
        <p:txBody>
          <a:bodyPr>
            <a:normAutofit/>
          </a:bodyPr>
          <a:lstStyle/>
          <a:p>
            <a:pPr marL="514350" indent="-514350">
              <a:buFont typeface="+mj-lt"/>
              <a:buAutoNum type="arabicPeriod"/>
            </a:pPr>
            <a:r>
              <a:rPr lang="ru-RU" sz="2000" dirty="0"/>
              <a:t>МИНИСТЕРСТВО ОБОРОНЫ РОССИЙСКОЙ </a:t>
            </a:r>
            <a:r>
              <a:rPr lang="ru-RU" sz="2000" dirty="0" smtClean="0"/>
              <a:t>ФЕДЕРАЦИИ ГЛАВНОЕ </a:t>
            </a:r>
            <a:r>
              <a:rPr lang="ru-RU" sz="2000" dirty="0"/>
              <a:t>ВОЕННО-МЕДИЦИНСКОЕ </a:t>
            </a:r>
            <a:r>
              <a:rPr lang="ru-RU" sz="2000" dirty="0" smtClean="0"/>
              <a:t>УПРАВЛЕНИЕ «МЕТОДИЧЕСКИЕ РЕКОМЕНДАЦИИ ПО </a:t>
            </a:r>
            <a:r>
              <a:rPr lang="ru-RU" sz="2000" dirty="0"/>
              <a:t>ЛЕЧЕНИЮ </a:t>
            </a:r>
            <a:r>
              <a:rPr lang="ru-RU" sz="2000" dirty="0" smtClean="0"/>
              <a:t>БОЕВОЙ ХИРУРГИЧЕСКОЙ ТРАВМЫ» 2023г</a:t>
            </a:r>
          </a:p>
          <a:p>
            <a:pPr marL="514350" indent="-514350">
              <a:buFont typeface="+mj-lt"/>
              <a:buAutoNum type="arabicPeriod"/>
            </a:pPr>
            <a:r>
              <a:rPr lang="ru-RU" sz="2000" dirty="0" err="1" smtClean="0"/>
              <a:t>Трухан</a:t>
            </a:r>
            <a:r>
              <a:rPr lang="ru-RU" sz="2000" dirty="0" smtClean="0"/>
              <a:t> </a:t>
            </a:r>
            <a:r>
              <a:rPr lang="ru-RU" sz="2000" dirty="0"/>
              <a:t>Алексей Петрович </a:t>
            </a:r>
            <a:r>
              <a:rPr lang="ru-RU" sz="2000" dirty="0" smtClean="0"/>
              <a:t>«ОГНЕСТРЕЛЬНЫЕ </a:t>
            </a:r>
            <a:r>
              <a:rPr lang="ru-RU" sz="2000" dirty="0"/>
              <a:t>РАНЕНИЯ И ВЗРЫВНАЯ ТРАВМА МИРНОГО ВРЕМЕНИ. ОСОБЕННОСТИ, ОРГАНИЗАЦИЯ И ОКАЗАНИЕ ХИРУРГИЧЕСКОЙ </a:t>
            </a:r>
            <a:r>
              <a:rPr lang="ru-RU" sz="2000" dirty="0" smtClean="0"/>
              <a:t>ПОМОЩИ</a:t>
            </a:r>
            <a:r>
              <a:rPr lang="ru-RU" sz="2000" dirty="0"/>
              <a:t>» </a:t>
            </a:r>
            <a:r>
              <a:rPr lang="ru-RU" sz="2000" dirty="0" smtClean="0"/>
              <a:t>автореферат диссертации 2022г</a:t>
            </a:r>
          </a:p>
          <a:p>
            <a:pPr marL="514350" indent="-514350">
              <a:buFont typeface="+mj-lt"/>
              <a:buAutoNum type="arabicPeriod"/>
            </a:pPr>
            <a:r>
              <a:rPr lang="ru-RU" sz="2000" dirty="0"/>
              <a:t>Военно-полевая хирургия Руководство к практическим занятиям (под редакцией профессора М.В. Лысенко, </a:t>
            </a:r>
            <a:r>
              <a:rPr lang="ru-RU" sz="2000" dirty="0" smtClean="0"/>
              <a:t>2010 </a:t>
            </a:r>
            <a:r>
              <a:rPr lang="ru-RU" sz="2000" dirty="0"/>
              <a:t>г.) </a:t>
            </a:r>
            <a:r>
              <a:rPr lang="ru-RU" sz="2000" dirty="0" err="1" smtClean="0"/>
              <a:t>переизд</a:t>
            </a:r>
            <a:r>
              <a:rPr lang="ru-RU" sz="2000" dirty="0" smtClean="0"/>
              <a:t>. 2023г</a:t>
            </a:r>
          </a:p>
          <a:p>
            <a:pPr marL="514350" indent="-514350">
              <a:buFont typeface="+mj-lt"/>
              <a:buAutoNum type="arabicPeriod"/>
            </a:pPr>
            <a:r>
              <a:rPr lang="ru-RU" sz="2000" dirty="0" smtClean="0"/>
              <a:t>И.М</a:t>
            </a:r>
            <a:r>
              <a:rPr lang="ru-RU" sz="2000" dirty="0"/>
              <a:t>. </a:t>
            </a:r>
            <a:r>
              <a:rPr lang="ru-RU" sz="2000" dirty="0" smtClean="0"/>
              <a:t>Самохвалов </a:t>
            </a:r>
            <a:r>
              <a:rPr lang="ru-RU" sz="2000" dirty="0"/>
              <a:t>- Военно-полевая хирургия. Национальное руководство 2-е </a:t>
            </a:r>
            <a:r>
              <a:rPr lang="ru-RU" sz="2000" dirty="0" err="1"/>
              <a:t>изд</a:t>
            </a:r>
            <a:r>
              <a:rPr lang="ru-RU" sz="2000" dirty="0"/>
              <a:t> 2024г.</a:t>
            </a:r>
          </a:p>
        </p:txBody>
      </p:sp>
    </p:spTree>
    <p:extLst>
      <p:ext uri="{BB962C8B-B14F-4D97-AF65-F5344CB8AC3E}">
        <p14:creationId xmlns:p14="http://schemas.microsoft.com/office/powerpoint/2010/main" val="1474770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60648"/>
            <a:ext cx="5194920" cy="562074"/>
          </a:xfrm>
        </p:spPr>
        <p:txBody>
          <a:bodyPr>
            <a:normAutofit fontScale="90000"/>
          </a:bodyPr>
          <a:lstStyle/>
          <a:p>
            <a:r>
              <a:rPr lang="ru-RU" dirty="0" smtClean="0">
                <a:latin typeface="Times New Roman" pitchFamily="18" charset="0"/>
                <a:cs typeface="Times New Roman" pitchFamily="18" charset="0"/>
              </a:rPr>
              <a:t>Этиология</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179512" y="836712"/>
            <a:ext cx="8784976" cy="5616624"/>
          </a:xfrm>
        </p:spPr>
        <p:txBody>
          <a:bodyPr>
            <a:normAutofit fontScale="85000" lnSpcReduction="10000"/>
          </a:bodyPr>
          <a:lstStyle/>
          <a:p>
            <a:r>
              <a:rPr lang="ru-RU" dirty="0"/>
              <a:t>Огнестрельное ранение </a:t>
            </a:r>
            <a:r>
              <a:rPr lang="ru-RU" dirty="0" smtClean="0"/>
              <a:t>— </a:t>
            </a:r>
            <a:r>
              <a:rPr lang="ru-RU" dirty="0"/>
              <a:t>это комплекс повреждений, который возникает под действием огнестрельного оружия.</a:t>
            </a:r>
          </a:p>
          <a:p>
            <a:r>
              <a:rPr lang="ru-RU" dirty="0"/>
              <a:t>При огнестрельном ранении образуется отверстие с неровными краям, из которого вытекает кровь — неинтенсивно или бьёт </a:t>
            </a:r>
            <a:r>
              <a:rPr lang="ru-RU" dirty="0" smtClean="0"/>
              <a:t>струёй. </a:t>
            </a:r>
            <a:r>
              <a:rPr lang="ru-RU" dirty="0"/>
              <a:t>Внешне рана небольшая, но повреждения могут быть значительными и незаметными от врача при первичной оценке</a:t>
            </a:r>
            <a:r>
              <a:rPr lang="ru-RU" dirty="0" smtClean="0"/>
              <a:t>.</a:t>
            </a:r>
          </a:p>
          <a:p>
            <a:r>
              <a:rPr lang="ru-RU" dirty="0"/>
              <a:t>Такие ранения всегда нанесены огнестрельным оружием, но поражающим фактором может быть не только пуля, но и дробь, картечь, осколки взрывных </a:t>
            </a:r>
            <a:r>
              <a:rPr lang="ru-RU" dirty="0" smtClean="0"/>
              <a:t>снарядов. </a:t>
            </a:r>
            <a:r>
              <a:rPr lang="ru-RU" dirty="0"/>
              <a:t>Травмы, вызванные осколками снарядов, иногда выделяют отдельно как осколочные ранения.</a:t>
            </a: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2897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p:txBody>
          <a:bodyPr>
            <a:normAutofit fontScale="62500" lnSpcReduction="20000"/>
          </a:bodyPr>
          <a:lstStyle/>
          <a:p>
            <a:r>
              <a:rPr lang="ru-RU" dirty="0"/>
              <a:t>Любой огнестрельный ранящий снаряд формирует входное отверстие и, продвигаясь вглубь тканей, создаёт раневой канал. Высокая энергия снаряда вызывает тяжёлые повреждения, значительно выходящие за пределы этого канала. Особенностью патогенеза считается неравномерная степень поражения по ходу раневого канала, что усложняет хирургическую обработку раны.</a:t>
            </a:r>
          </a:p>
          <a:p>
            <a:r>
              <a:rPr lang="ru-RU" dirty="0"/>
              <a:t>Изначально созданная снарядом зона уплотнения формирует ударную волну, сотрясающую ткани на всю толщу вглубь и вокруг. Зона пульсации тканей, вызванная ударом снаряда, диаметром превышает раневой канал в десятки раз. В этом заключается ещё одна особенность огнестрельных ран</a:t>
            </a:r>
            <a:r>
              <a:rPr lang="ru-RU" dirty="0" smtClean="0"/>
              <a:t>.</a:t>
            </a:r>
          </a:p>
          <a:p>
            <a:r>
              <a:rPr lang="ru-RU" dirty="0" err="1"/>
              <a:t>Раневый</a:t>
            </a:r>
            <a:r>
              <a:rPr lang="ru-RU" dirty="0"/>
              <a:t> канал обычно сложной формы, так как снаряд меняет направление движения в </a:t>
            </a:r>
            <a:r>
              <a:rPr lang="ru-RU" dirty="0" smtClean="0"/>
              <a:t>тканях. </a:t>
            </a:r>
            <a:r>
              <a:rPr lang="ru-RU" dirty="0"/>
              <a:t>Это связано как с разной плотностью тканей, так и со свойствами самого снаряда, который может «кувыркаться» в тканях, нанося человеку больший </a:t>
            </a:r>
            <a:r>
              <a:rPr lang="ru-RU" dirty="0" smtClean="0"/>
              <a:t>ущерб. </a:t>
            </a:r>
            <a:r>
              <a:rPr lang="ru-RU" dirty="0"/>
              <a:t>Поэтому за счёт высокой энергии и размозжения обширных участков органов возникают множественные дефекты мягких тканей.</a:t>
            </a:r>
          </a:p>
          <a:p>
            <a:endParaRPr lang="ru-RU" dirty="0"/>
          </a:p>
        </p:txBody>
      </p:sp>
    </p:spTree>
    <p:extLst>
      <p:ext uri="{BB962C8B-B14F-4D97-AF65-F5344CB8AC3E}">
        <p14:creationId xmlns:p14="http://schemas.microsoft.com/office/powerpoint/2010/main" val="282245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17476" y="908720"/>
            <a:ext cx="8709047" cy="5040559"/>
          </a:xfrm>
          <a:prstGeom prst="rect">
            <a:avLst/>
          </a:prstGeom>
        </p:spPr>
      </p:pic>
    </p:spTree>
    <p:extLst>
      <p:ext uri="{BB962C8B-B14F-4D97-AF65-F5344CB8AC3E}">
        <p14:creationId xmlns:p14="http://schemas.microsoft.com/office/powerpoint/2010/main" val="207485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Таким </a:t>
            </a:r>
            <a:r>
              <a:rPr lang="ru-RU" sz="2700" b="1" dirty="0"/>
              <a:t>образом, в механизме огнестрельного ранения играют ведущую роль следующие </a:t>
            </a:r>
            <a:r>
              <a:rPr lang="ru-RU" sz="2700" b="1" dirty="0" smtClean="0"/>
              <a:t>элементы:</a:t>
            </a:r>
            <a:r>
              <a:rPr lang="ru-RU" b="1" dirty="0" smtClean="0"/>
              <a:t> </a:t>
            </a:r>
            <a:endParaRPr lang="ru-RU" b="1" dirty="0"/>
          </a:p>
        </p:txBody>
      </p:sp>
      <p:sp>
        <p:nvSpPr>
          <p:cNvPr id="3" name="Объект 2"/>
          <p:cNvSpPr>
            <a:spLocks noGrp="1"/>
          </p:cNvSpPr>
          <p:nvPr>
            <p:ph idx="1"/>
          </p:nvPr>
        </p:nvSpPr>
        <p:spPr/>
        <p:txBody>
          <a:bodyPr>
            <a:normAutofit lnSpcReduction="10000"/>
          </a:bodyPr>
          <a:lstStyle/>
          <a:p>
            <a:r>
              <a:rPr lang="ru-RU" dirty="0" smtClean="0"/>
              <a:t>Головная </a:t>
            </a:r>
            <a:r>
              <a:rPr lang="ru-RU" dirty="0"/>
              <a:t>ударная волна (баллистическая), волна сильно уплотненного воздуха, формирующаяся впереди </a:t>
            </a:r>
            <a:r>
              <a:rPr lang="ru-RU" dirty="0" smtClean="0"/>
              <a:t>пули.</a:t>
            </a:r>
          </a:p>
          <a:p>
            <a:r>
              <a:rPr lang="ru-RU" dirty="0" smtClean="0"/>
              <a:t>Сам </a:t>
            </a:r>
            <a:r>
              <a:rPr lang="ru-RU" dirty="0"/>
              <a:t>ранящий </a:t>
            </a:r>
            <a:r>
              <a:rPr lang="ru-RU" dirty="0" smtClean="0"/>
              <a:t>снаряд.</a:t>
            </a:r>
          </a:p>
          <a:p>
            <a:r>
              <a:rPr lang="ru-RU" dirty="0" smtClean="0"/>
              <a:t>Временная </a:t>
            </a:r>
            <a:r>
              <a:rPr lang="ru-RU" dirty="0"/>
              <a:t>пульсирующая полость (энергия бокового удара</a:t>
            </a:r>
            <a:r>
              <a:rPr lang="ru-RU" dirty="0" smtClean="0"/>
              <a:t>).</a:t>
            </a:r>
          </a:p>
          <a:p>
            <a:r>
              <a:rPr lang="ru-RU" dirty="0" smtClean="0"/>
              <a:t>Вторичные </a:t>
            </a:r>
            <a:r>
              <a:rPr lang="ru-RU" dirty="0"/>
              <a:t>ранящие снаряды (костные отломки, летящие со скоростью до 70 м/с</a:t>
            </a:r>
            <a:r>
              <a:rPr lang="ru-RU" dirty="0" smtClean="0"/>
              <a:t>).</a:t>
            </a:r>
          </a:p>
          <a:p>
            <a:r>
              <a:rPr lang="ru-RU" dirty="0" smtClean="0"/>
              <a:t>Воздействие </a:t>
            </a:r>
            <a:r>
              <a:rPr lang="ru-RU" dirty="0"/>
              <a:t>вихревого следа. </a:t>
            </a:r>
          </a:p>
        </p:txBody>
      </p:sp>
    </p:spTree>
    <p:extLst>
      <p:ext uri="{BB962C8B-B14F-4D97-AF65-F5344CB8AC3E}">
        <p14:creationId xmlns:p14="http://schemas.microsoft.com/office/powerpoint/2010/main" val="386020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Патогенез</a:t>
            </a:r>
            <a:endParaRPr lang="ru-RU" dirty="0"/>
          </a:p>
        </p:txBody>
      </p:sp>
      <p:sp>
        <p:nvSpPr>
          <p:cNvPr id="3" name="Объект 2"/>
          <p:cNvSpPr>
            <a:spLocks noGrp="1"/>
          </p:cNvSpPr>
          <p:nvPr>
            <p:ph idx="1"/>
          </p:nvPr>
        </p:nvSpPr>
        <p:spPr/>
        <p:txBody>
          <a:bodyPr>
            <a:normAutofit fontScale="85000" lnSpcReduction="20000"/>
          </a:bodyPr>
          <a:lstStyle/>
          <a:p>
            <a:r>
              <a:rPr lang="ru-RU" dirty="0"/>
              <a:t>Остаточный вихревой поток после попадания снаряда затягивает частички грязи, одежды и воздуха в глубину раневого канала, усложняя дальнейшее лечение и формируя благоприятную среду для развития тяжёлой анаэробной инфекции (вызванной бактериями, которые развиваются при отсутствии кислорода). К тому же, снаряд, претерпев сложный путь, меняет траекторию и покидает ткани, формируя рваное выходное отверстие неправильной формы, отслаивая ткани в месте выхода, что усугубляет </a:t>
            </a:r>
            <a:r>
              <a:rPr lang="ru-RU" dirty="0" err="1"/>
              <a:t>травматичность</a:t>
            </a:r>
            <a:r>
              <a:rPr lang="ru-RU" dirty="0"/>
              <a:t> ранения</a:t>
            </a:r>
            <a:r>
              <a:rPr lang="ru-RU" dirty="0" smtClean="0"/>
              <a:t>.</a:t>
            </a:r>
          </a:p>
          <a:p>
            <a:endParaRPr lang="ru-RU" dirty="0"/>
          </a:p>
        </p:txBody>
      </p:sp>
    </p:spTree>
    <p:extLst>
      <p:ext uri="{BB962C8B-B14F-4D97-AF65-F5344CB8AC3E}">
        <p14:creationId xmlns:p14="http://schemas.microsoft.com/office/powerpoint/2010/main" val="18619246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3465</Words>
  <Application>Microsoft Office PowerPoint</Application>
  <PresentationFormat>Экран (4:3)</PresentationFormat>
  <Paragraphs>141</Paragraphs>
  <Slides>45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45</vt:i4>
      </vt:variant>
    </vt:vector>
  </HeadingPairs>
  <TitlesOfParts>
    <vt:vector size="50" baseType="lpstr">
      <vt:lpstr>Arial</vt:lpstr>
      <vt:lpstr>Calibri</vt:lpstr>
      <vt:lpstr>Times New Roman</vt:lpstr>
      <vt:lpstr>Wingdings</vt:lpstr>
      <vt:lpstr>Тема Office</vt:lpstr>
      <vt:lpstr> 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 Ф. Войно-Ясенецкого»</vt:lpstr>
      <vt:lpstr>План</vt:lpstr>
      <vt:lpstr>Актуальность</vt:lpstr>
      <vt:lpstr>Актуальность</vt:lpstr>
      <vt:lpstr>Этиология</vt:lpstr>
      <vt:lpstr>Патогенез</vt:lpstr>
      <vt:lpstr>Презентация PowerPoint</vt:lpstr>
      <vt:lpstr>Таким образом, в механизме огнестрельного ранения играют ведущую роль следующие элементы: </vt:lpstr>
      <vt:lpstr>Патогенез</vt:lpstr>
      <vt:lpstr>Презентация PowerPoint</vt:lpstr>
      <vt:lpstr>Патогенез</vt:lpstr>
      <vt:lpstr>Структура сферы поражения, создаваемая огнестрельным снарядом в объекте. R1 - радиус сферы поражения; R2 - радиус временной пульсирующей полости; R3 - радиус зоны первичного некроза; R4 - радиус зоны молекулярного сотрясения</vt:lpstr>
      <vt:lpstr>Сфера поражения</vt:lpstr>
      <vt:lpstr>Патогенез</vt:lpstr>
      <vt:lpstr>Строение огнестрельной раны</vt:lpstr>
      <vt:lpstr>Презентация PowerPoint</vt:lpstr>
      <vt:lpstr>Строение огнестрельной раны</vt:lpstr>
      <vt:lpstr>Строение огнестрельной раны</vt:lpstr>
      <vt:lpstr>Четыре фазы раневого процесса</vt:lpstr>
      <vt:lpstr>Четыре фазы раневого процесса</vt:lpstr>
      <vt:lpstr>Четыре фазы раневого процесса</vt:lpstr>
      <vt:lpstr>Классификация</vt:lpstr>
      <vt:lpstr>Первичная хирургическая обработка</vt:lpstr>
      <vt:lpstr>Первичная хирургическая обработка</vt:lpstr>
      <vt:lpstr>Первичная хирургическая обработка</vt:lpstr>
      <vt:lpstr>Первичная хирургическая обработка</vt:lpstr>
      <vt:lpstr>Первичная хирургическая обработка</vt:lpstr>
      <vt:lpstr>Техника туалета огнестрельной раны</vt:lpstr>
      <vt:lpstr>Первый этап ПХО</vt:lpstr>
      <vt:lpstr>Второй этап</vt:lpstr>
      <vt:lpstr>Третий этап</vt:lpstr>
      <vt:lpstr>Четвертый этап</vt:lpstr>
      <vt:lpstr>Пятый этап</vt:lpstr>
      <vt:lpstr>Шестой этап</vt:lpstr>
      <vt:lpstr>Дополнительные этапы</vt:lpstr>
      <vt:lpstr>Варианты первичной хирургической обработки раны</vt:lpstr>
      <vt:lpstr>Особенности первичной хирургической обработки ран при реализации тактики многоэтапного хирургического лечения («контроля повреждения»)</vt:lpstr>
      <vt:lpstr>Повторная первичная хирургическая обработка раны</vt:lpstr>
      <vt:lpstr>Виды швов при хирургической обработке ран</vt:lpstr>
      <vt:lpstr>Применение вакуумной терапии для лечения огнестрельных и взрывных ранений</vt:lpstr>
      <vt:lpstr>Исключения</vt:lpstr>
      <vt:lpstr>Исключения</vt:lpstr>
      <vt:lpstr>Применение вакуумной терапии для лечения огнестрельных и взрывных ранений</vt:lpstr>
      <vt:lpstr>Презентация PowerPoint</vt:lpstr>
      <vt:lpstr>Список литературы: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Федеральное государственное бюджетное образовательное                 учреждение высшего профессионального образования        «Красноярский государственный медицинский университет                       имени профессора В. Ф. Войно-Ясенецкого»</dc:title>
  <dc:creator>Мед Сестра</dc:creator>
  <cp:lastModifiedBy>Никита Слончук</cp:lastModifiedBy>
  <cp:revision>90</cp:revision>
  <dcterms:created xsi:type="dcterms:W3CDTF">2023-06-13T03:49:10Z</dcterms:created>
  <dcterms:modified xsi:type="dcterms:W3CDTF">2024-02-27T16:46:41Z</dcterms:modified>
</cp:coreProperties>
</file>