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4"/>
  </p:handoutMasterIdLst>
  <p:sldIdLst>
    <p:sldId id="257" r:id="rId3"/>
    <p:sldId id="258" r:id="rId5"/>
    <p:sldId id="259" r:id="rId6"/>
    <p:sldId id="287" r:id="rId7"/>
    <p:sldId id="263" r:id="rId8"/>
    <p:sldId id="264" r:id="rId9"/>
    <p:sldId id="288" r:id="rId10"/>
    <p:sldId id="289" r:id="rId11"/>
    <p:sldId id="260" r:id="rId12"/>
    <p:sldId id="265" r:id="rId13"/>
    <p:sldId id="290" r:id="rId14"/>
    <p:sldId id="266" r:id="rId15"/>
    <p:sldId id="280" r:id="rId16"/>
    <p:sldId id="296" r:id="rId17"/>
    <p:sldId id="292" r:id="rId18"/>
    <p:sldId id="294" r:id="rId19"/>
    <p:sldId id="297" r:id="rId20"/>
    <p:sldId id="299" r:id="rId21"/>
    <p:sldId id="298" r:id="rId22"/>
    <p:sldId id="283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中度样式 4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DCAF9ED-07DC-4A11-8D7F-57B35C25682E}" styleName="中度样式 1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1230" y="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handoutMaster" Target="handoutMasters/handoutMaster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ru-RU" sz="2880" b="0" i="0" u="none" strike="noStrike" kern="1200" cap="none" spc="2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pPr>
            <a:r>
              <a:rPr sz="288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Ишемический инсульт</a:t>
            </a:r>
            <a:endParaRPr sz="2880" b="1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defTabSz="914400">
              <a:defRPr lang="ru-RU" sz="2880" b="0" i="0" u="none" strike="noStrike" kern="1200" cap="none" spc="2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pPr>
            <a:r>
              <a:rPr sz="288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endParaRPr sz="2880" b="1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285277516462841"/>
          <c:y val="0.0245443499392467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614769520225776"/>
          <c:y val="0.14678007290401"/>
          <c:w val="0.325090713613762"/>
          <c:h val="0.58784933171324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Инсульт</c:v>
                </c:pt>
              </c:strCache>
            </c:strRef>
          </c:tx>
          <c:spPr/>
          <c:explosion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/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4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4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/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5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5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24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pPr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Атеротромботический </c:v>
                </c:pt>
                <c:pt idx="1">
                  <c:v>Лакунарный</c:v>
                </c:pt>
                <c:pt idx="2">
                  <c:v>Криптогенный</c:v>
                </c:pt>
                <c:pt idx="3">
                  <c:v>Кардиоэмболический</c:v>
                </c:pt>
                <c:pt idx="4">
                  <c:v>Другие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0.2</c:v>
                </c:pt>
                <c:pt idx="1">
                  <c:v>0.25</c:v>
                </c:pt>
                <c:pt idx="2">
                  <c:v>0.3</c:v>
                </c:pt>
                <c:pt idx="3">
                  <c:v>0.2</c:v>
                </c:pt>
                <c:pt idx="4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ru-RU" sz="24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pPr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ru-RU" sz="24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pPr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ru-RU" sz="24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pPr>
          </a:p>
        </c:txPr>
      </c:legendEntry>
      <c:legendEntry>
        <c:idx val="3"/>
        <c:txPr>
          <a:bodyPr rot="0" spcFirstLastPara="0" vertOverflow="ellipsis" vert="horz" wrap="square" anchor="ctr" anchorCtr="1"/>
          <a:lstStyle/>
          <a:p>
            <a:pPr>
              <a:defRPr lang="ru-RU" sz="24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pPr>
          </a:p>
        </c:txPr>
      </c:legendEntry>
      <c:legendEntry>
        <c:idx val="4"/>
        <c:txPr>
          <a:bodyPr rot="0" spcFirstLastPara="0" vertOverflow="ellipsis" vert="horz" wrap="square" anchor="ctr" anchorCtr="1"/>
          <a:lstStyle/>
          <a:p>
            <a:pPr>
              <a:defRPr lang="ru-RU" sz="24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pPr>
          </a:p>
        </c:txPr>
      </c:legendEntry>
      <c:layout>
        <c:manualLayout>
          <c:xMode val="edge"/>
          <c:yMode val="edge"/>
          <c:x val="0.00201585808359092"/>
          <c:y val="0.174848116646416"/>
          <c:w val="0.481050934014245"/>
          <c:h val="0.486755771567436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ru-RU" sz="2400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ru-RU" sz="24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4C874EDC-B9BA-48C6-ACF0-F391E66B81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92170F0B-F189-400C-8C1C-42D45EE4609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1393B1-38A8-4F1B-A830-F19F595702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1393B1-38A8-4F1B-A830-F19F595702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 idx="2"/>
          </p:nvPr>
        </p:nvSpPr>
        <p:spPr/>
      </p:sp>
      <p:sp>
        <p:nvSpPr>
          <p:cNvPr id="3" name="Замещающий текст 2"/>
          <p:cNvSpPr/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70F0B-F189-400C-8C1C-42D45EE4609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70F0B-F189-400C-8C1C-42D45EE4609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70F0B-F189-400C-8C1C-42D45EE4609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70F0B-F189-400C-8C1C-42D45EE4609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70F0B-F189-400C-8C1C-42D45EE4609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70F0B-F189-400C-8C1C-42D45EE4609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70F0B-F189-400C-8C1C-42D45EE4609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A368F-8F01-4C50-BA2C-1B278AB44B4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86EB5-B3BC-4854-81D1-48E5C2D03F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A368F-8F01-4C50-BA2C-1B278AB44B4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86EB5-B3BC-4854-81D1-48E5C2D03F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A368F-8F01-4C50-BA2C-1B278AB44B4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86EB5-B3BC-4854-81D1-48E5C2D03F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A368F-8F01-4C50-BA2C-1B278AB44B4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86EB5-B3BC-4854-81D1-48E5C2D03F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A368F-8F01-4C50-BA2C-1B278AB44B4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86EB5-B3BC-4854-81D1-48E5C2D03F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A368F-8F01-4C50-BA2C-1B278AB44B4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86EB5-B3BC-4854-81D1-48E5C2D03F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A368F-8F01-4C50-BA2C-1B278AB44B4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86EB5-B3BC-4854-81D1-48E5C2D03F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A368F-8F01-4C50-BA2C-1B278AB44B4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86EB5-B3BC-4854-81D1-48E5C2D03F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A368F-8F01-4C50-BA2C-1B278AB44B4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86EB5-B3BC-4854-81D1-48E5C2D03F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A368F-8F01-4C50-BA2C-1B278AB44B4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86EB5-B3BC-4854-81D1-48E5C2D03F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A368F-8F01-4C50-BA2C-1B278AB44B4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86EB5-B3BC-4854-81D1-48E5C2D03F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77A368F-8F01-4C50-BA2C-1B278AB44B4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97486EB5-B3BC-4854-81D1-48E5C2D03F6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梯形 6"/>
          <p:cNvSpPr/>
          <p:nvPr/>
        </p:nvSpPr>
        <p:spPr>
          <a:xfrm>
            <a:off x="3983432" y="0"/>
            <a:ext cx="9877646" cy="6858000"/>
          </a:xfrm>
          <a:prstGeom prst="trapezoid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平行四边形 10"/>
          <p:cNvSpPr/>
          <p:nvPr/>
        </p:nvSpPr>
        <p:spPr>
          <a:xfrm>
            <a:off x="5717704" y="121978"/>
            <a:ext cx="199365" cy="723015"/>
          </a:xfrm>
          <a:prstGeom prst="parallelogram">
            <a:avLst>
              <a:gd name="adj" fmla="val 95007"/>
            </a:avLst>
          </a:prstGeom>
          <a:solidFill>
            <a:schemeClr val="bg1">
              <a:alpha val="50196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624830" y="845185"/>
            <a:ext cx="623697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36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«Взгляд невролога на вопросы вторичной профилактики ишемического инсульта у пациентов с фибрилляцией предсердий» </a:t>
            </a:r>
            <a:endParaRPr lang="ru-RU" altLang="zh-CN" sz="3600" b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051675" y="4424045"/>
            <a:ext cx="4810125" cy="197358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altLang="zh-CN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Выполнила:</a:t>
            </a:r>
            <a:endParaRPr lang="ru-RU" altLang="zh-CN" sz="24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ru-RU" altLang="zh-CN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Ординатор 2 года </a:t>
            </a:r>
            <a:endParaRPr lang="ru-RU" altLang="zh-CN" sz="24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ru-RU" altLang="zh-CN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Кафедры поликлинической терапии и семейной медицины </a:t>
            </a:r>
            <a:endParaRPr lang="ru-RU" altLang="zh-CN" sz="24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ru-RU" altLang="zh-CN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Антипенко И.В.</a:t>
            </a:r>
            <a:endParaRPr lang="ru-RU" altLang="zh-CN" sz="24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4810" y="0"/>
            <a:ext cx="3983355" cy="44240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1" grpId="0" animBg="1"/>
      <p:bldP spid="17" grpId="0"/>
      <p:bldP spid="18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菱形 1"/>
          <p:cNvSpPr/>
          <p:nvPr/>
        </p:nvSpPr>
        <p:spPr>
          <a:xfrm>
            <a:off x="204715" y="232011"/>
            <a:ext cx="532263" cy="532263"/>
          </a:xfrm>
          <a:prstGeom prst="diamond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菱形 2"/>
          <p:cNvSpPr/>
          <p:nvPr/>
        </p:nvSpPr>
        <p:spPr>
          <a:xfrm>
            <a:off x="361664" y="232011"/>
            <a:ext cx="532263" cy="532263"/>
          </a:xfrm>
          <a:prstGeom prst="diamond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85215" y="483235"/>
            <a:ext cx="10476230" cy="4095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Какие обновления есть в шкалах CHA2DS2VASc и HAS-BLED?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
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629285" y="764540"/>
            <a:ext cx="1113980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en-US" sz="2000">
                <a:latin typeface="Calibri" panose="020F0502020204030204" pitchFamily="34" charset="0"/>
                <a:cs typeface="Calibri" panose="020F0502020204030204" pitchFamily="34" charset="0"/>
              </a:rPr>
              <a:t>Факторы риска инсульта при ФП по шкале </a:t>
            </a: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CHA2DS2-VASc </a:t>
            </a:r>
            <a:r>
              <a:rPr lang="ru-RU" altLang="en-US" sz="2000">
                <a:latin typeface="Calibri" panose="020F0502020204030204" pitchFamily="34" charset="0"/>
                <a:cs typeface="Calibri" panose="020F0502020204030204" pitchFamily="34" charset="0"/>
              </a:rPr>
              <a:t>включают более широкие определения сопутствующих заболеваний, согласно рекомендациям </a:t>
            </a: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ESC 2020</a:t>
            </a:r>
            <a:r>
              <a:rPr lang="ru-RU" altLang="en-US" sz="240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Таблица 5"/>
          <p:cNvGraphicFramePr/>
          <p:nvPr/>
        </p:nvGraphicFramePr>
        <p:xfrm>
          <a:off x="218440" y="1594485"/>
          <a:ext cx="11790045" cy="5699760"/>
        </p:xfrm>
        <a:graphic>
          <a:graphicData uri="http://schemas.openxmlformats.org/drawingml/2006/table">
            <a:tbl>
              <a:tblPr firstRow="1">
                <a:tableStyleId>{284E427A-3D55-4303-BF80-6455036E1DE7}</a:tableStyleId>
              </a:tblPr>
              <a:tblGrid>
                <a:gridCol w="1273810"/>
                <a:gridCol w="9500235"/>
                <a:gridCol w="1016000"/>
              </a:tblGrid>
              <a:tr h="396240"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Факторы риска</a:t>
                      </a:r>
                      <a:endParaRPr lang="ru-RU" altLang="en-US"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Определения </a:t>
                      </a:r>
                      <a:endParaRPr lang="ru-RU" altLang="en-US"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Баллы</a:t>
                      </a:r>
                      <a:endParaRPr lang="ru-RU" altLang="en-US"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 sz="18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endParaRPr lang="en-US" altLang="en-US" sz="1800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Клинические симптомы ХСН, наличие умеренной и тяжелой систолической дисфункции ЛЖ (в том числе бессимптомной), </a:t>
                      </a:r>
                      <a:r>
                        <a:rPr lang="ru-RU" altLang="en-US" sz="1800" b="1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гипертрофическая кардиомиопатия</a:t>
                      </a:r>
                      <a:endParaRPr lang="ru-RU" altLang="en-US" sz="1800" b="1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ru-RU" altLang="en-US"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64008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ru-RU" sz="18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endParaRPr lang="en-US" altLang="ru-RU" sz="1800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Артериальная гипертензия (САД ≥ 140 мм рт.ст., ДАД ≥ 90 мм рт.ст.) или прием антигипертензивных препаратов </a:t>
                      </a:r>
                      <a:r>
                        <a:rPr lang="ru-RU" altLang="en-US" sz="1800" b="1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(целевое АД при ФП: САД 120-129, ДАД &lt; 80 мм рт.ст.)</a:t>
                      </a:r>
                      <a:endParaRPr lang="ru-RU" altLang="en-US" sz="1800" b="1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ru-RU" altLang="en-US"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ru-RU" sz="18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endParaRPr lang="en-US" altLang="ru-RU" sz="1800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Возраст ≥75 лет</a:t>
                      </a:r>
                      <a:endParaRPr lang="ru-RU" altLang="en-US"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ru-RU" altLang="en-US"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ru-RU" sz="18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endParaRPr lang="en-US" altLang="ru-RU" sz="1800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1800" b="1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Сахарный диабет 1 и 2 типа</a:t>
                      </a:r>
                      <a:r>
                        <a:rPr lang="ru-RU" alt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(глюкоза крови натощак более 7 ммоль/л или прием сахароснижающих препаратов или инсулинотерапия)</a:t>
                      </a:r>
                      <a:endParaRPr lang="ru-RU" altLang="en-US"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ru-RU" altLang="en-US"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ru-RU" sz="18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endParaRPr lang="en-US" altLang="ru-RU" sz="1800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Инсульт, ТИА или тромбоэмболия в анамнезе</a:t>
                      </a:r>
                      <a:endParaRPr lang="ru-RU" altLang="en-US"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ru-RU" altLang="en-US"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ru-RU" sz="18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  <a:endParaRPr lang="en-US" altLang="ru-RU" sz="1800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Сердечно-сосудистые заболевания в анамнезе (</a:t>
                      </a:r>
                      <a:r>
                        <a:rPr lang="ru-RU" altLang="en-US" sz="1800" b="1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ангиографически подтвержденная ИБС</a:t>
                      </a:r>
                      <a:r>
                        <a:rPr lang="ru-RU" alt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перенесенный инфаркт миокарда, клинически значимый периферический атеросклероз, атеросклеротические бляшки в аорте)</a:t>
                      </a:r>
                      <a:endParaRPr lang="ru-RU" altLang="en-US"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ru-RU" altLang="en-US"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ru-RU" sz="18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endParaRPr lang="en-US" altLang="ru-RU" sz="1800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Возраст 65-74 года</a:t>
                      </a:r>
                      <a:endParaRPr lang="ru-RU" altLang="en-US"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ru-RU" altLang="en-US"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ru-RU" sz="18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</a:t>
                      </a:r>
                      <a:endParaRPr lang="en-US" altLang="ru-RU" sz="1800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Женский пол</a:t>
                      </a:r>
                      <a:endParaRPr lang="ru-RU" altLang="en-US"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ru-RU" altLang="en-US"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菱形 1"/>
          <p:cNvSpPr/>
          <p:nvPr/>
        </p:nvSpPr>
        <p:spPr>
          <a:xfrm>
            <a:off x="204715" y="232011"/>
            <a:ext cx="532263" cy="532263"/>
          </a:xfrm>
          <a:prstGeom prst="diamond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菱形 2"/>
          <p:cNvSpPr/>
          <p:nvPr/>
        </p:nvSpPr>
        <p:spPr>
          <a:xfrm>
            <a:off x="361664" y="232011"/>
            <a:ext cx="532263" cy="532263"/>
          </a:xfrm>
          <a:prstGeom prst="diamond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02995" y="483235"/>
            <a:ext cx="10476230" cy="4095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Какие обновления есть в шкалах CHA2DS2VASc и HAS-BLED?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
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629285" y="764540"/>
            <a:ext cx="1113980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en-US" sz="2000">
                <a:latin typeface="Calibri" panose="020F0502020204030204" pitchFamily="34" charset="0"/>
                <a:cs typeface="Calibri" panose="020F0502020204030204" pitchFamily="34" charset="0"/>
              </a:rPr>
              <a:t>Обновленная шкал </a:t>
            </a: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ru-RU" altLang="en-US" sz="200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BLED </a:t>
            </a:r>
            <a:r>
              <a:rPr lang="ru-RU" altLang="en-US" sz="2000">
                <a:latin typeface="Calibri" panose="020F0502020204030204" pitchFamily="34" charset="0"/>
                <a:cs typeface="Calibri" panose="020F0502020204030204" pitchFamily="34" charset="0"/>
              </a:rPr>
              <a:t>предназначена для коррекции модифицируемых факторов риска кровотечений и выявления пациентов, требующих более раннего и частого наблюдения</a:t>
            </a:r>
            <a:r>
              <a:rPr lang="ru-RU" altLang="en-US" sz="240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Таблица 5"/>
          <p:cNvGraphicFramePr/>
          <p:nvPr/>
        </p:nvGraphicFramePr>
        <p:xfrm>
          <a:off x="218440" y="1594485"/>
          <a:ext cx="11790045" cy="4693920"/>
        </p:xfrm>
        <a:graphic>
          <a:graphicData uri="http://schemas.openxmlformats.org/drawingml/2006/table">
            <a:tbl>
              <a:tblPr firstRow="1">
                <a:tableStyleId>{284E427A-3D55-4303-BF80-6455036E1DE7}</a:tableStyleId>
              </a:tblPr>
              <a:tblGrid>
                <a:gridCol w="1273810"/>
                <a:gridCol w="9258935"/>
                <a:gridCol w="1257300"/>
              </a:tblGrid>
              <a:tr h="701040"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2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Факторы риска</a:t>
                      </a:r>
                      <a:endParaRPr lang="ru-RU" altLang="en-US" sz="2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2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Определения </a:t>
                      </a:r>
                      <a:endParaRPr lang="ru-RU" altLang="en-US" sz="2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2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Баллы</a:t>
                      </a:r>
                      <a:endParaRPr lang="ru-RU" altLang="en-US" sz="2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ru-RU" sz="2000">
                          <a:latin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H</a:t>
                      </a:r>
                      <a:endParaRPr lang="en-US" altLang="ru-RU" sz="2000">
                        <a:latin typeface="Calibri" panose="020F0502020204030204" pitchFamily="34" charset="0"/>
                        <a:cs typeface="Calibri" panose="020F0502020204030204" pitchFamily="34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2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Неконтролируемая АГ (систолическое АД выше 160 мм рт. ст.)</a:t>
                      </a:r>
                      <a:endParaRPr lang="ru-RU" altLang="en-US" sz="2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2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ru-RU" altLang="en-US" sz="2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9624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ru-RU" sz="2000">
                          <a:latin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A</a:t>
                      </a:r>
                      <a:endParaRPr lang="en-US" altLang="ru-RU" sz="2000">
                        <a:latin typeface="Calibri" panose="020F0502020204030204" pitchFamily="34" charset="0"/>
                        <a:cs typeface="Calibri" panose="020F0502020204030204" pitchFamily="34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2000">
                          <a:latin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Нарушенная функция почек и/или печени (диализ, трансплантация почки или креатинин сыворотки выше 200 мкмоль/л, </a:t>
                      </a:r>
                      <a:r>
                        <a:rPr lang="ru-RU" altLang="en-US" sz="2000" b="1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цирроз</a:t>
                      </a:r>
                      <a:r>
                        <a:rPr lang="ru-RU" altLang="en-US" sz="2000">
                          <a:latin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, билирубин </a:t>
                      </a:r>
                      <a:r>
                        <a:rPr lang="ru-RU" altLang="en-US" sz="2000">
                          <a:latin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×2 раза выше ВГН, АСТ/АЛТ/</a:t>
                      </a:r>
                      <a:r>
                        <a:rPr lang="ru-RU" altLang="en-US" sz="2000" b="1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алкалин фосфатаза</a:t>
                      </a:r>
                      <a:r>
                        <a:rPr lang="ru-RU" altLang="en-US" sz="2000">
                          <a:latin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 </a:t>
                      </a:r>
                      <a:r>
                        <a:rPr lang="ru-RU" altLang="en-US" sz="2000">
                          <a:latin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×</a:t>
                      </a:r>
                      <a:r>
                        <a:rPr lang="ru-RU" altLang="en-US" sz="2000">
                          <a:latin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3 раза выше ВНГ)</a:t>
                      </a:r>
                      <a:endParaRPr lang="ru-RU" altLang="en-US" sz="2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2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(за каждый)</a:t>
                      </a:r>
                      <a:endParaRPr lang="ru-RU" altLang="en-US" sz="2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 sz="2000">
                          <a:latin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S</a:t>
                      </a:r>
                      <a:endParaRPr lang="en-US" altLang="en-US" sz="2000">
                        <a:latin typeface="Calibri" panose="020F0502020204030204" pitchFamily="34" charset="0"/>
                        <a:cs typeface="Calibri" panose="020F0502020204030204" pitchFamily="34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2000">
                          <a:latin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Инсульт (перенесенный ишемический или </a:t>
                      </a:r>
                      <a:r>
                        <a:rPr lang="ru-RU" altLang="en-US" sz="2000" b="1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геморрагический</a:t>
                      </a:r>
                      <a:r>
                        <a:rPr lang="ru-RU" altLang="en-US" sz="2000">
                          <a:latin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)</a:t>
                      </a:r>
                      <a:endParaRPr lang="ru-RU" altLang="en-US" sz="2000">
                        <a:latin typeface="Calibri" panose="020F0502020204030204" pitchFamily="34" charset="0"/>
                        <a:cs typeface="Calibri" panose="020F0502020204030204" pitchFamily="34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2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ru-RU" altLang="en-US" sz="2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 sz="2000">
                          <a:latin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B</a:t>
                      </a:r>
                      <a:endParaRPr lang="en-US" altLang="en-US" sz="2000">
                        <a:latin typeface="Calibri" panose="020F0502020204030204" pitchFamily="34" charset="0"/>
                        <a:cs typeface="Calibri" panose="020F0502020204030204" pitchFamily="34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2000">
                          <a:latin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Кровотечение в анамнезе и/или предрасположенность к ним (предшествующее большое кровотечение, анемия, тяжелая тромбоцитопения)</a:t>
                      </a:r>
                      <a:endParaRPr lang="ru-RU" altLang="en-US" sz="2000">
                        <a:latin typeface="Calibri" panose="020F0502020204030204" pitchFamily="34" charset="0"/>
                        <a:cs typeface="Calibri" panose="020F0502020204030204" pitchFamily="34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2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ru-RU" altLang="en-US" sz="2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 sz="2000">
                          <a:latin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L</a:t>
                      </a:r>
                      <a:endParaRPr lang="en-US" altLang="en-US" sz="2000">
                        <a:latin typeface="Calibri" panose="020F0502020204030204" pitchFamily="34" charset="0"/>
                        <a:cs typeface="Calibri" panose="020F0502020204030204" pitchFamily="34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2000">
                          <a:latin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Лабильное МНО ( </a:t>
                      </a:r>
                      <a:r>
                        <a:rPr lang="ru-RU" altLang="en-US" sz="2000">
                          <a:latin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&lt;</a:t>
                      </a:r>
                      <a:r>
                        <a:rPr lang="ru-RU" altLang="en-US" sz="2000">
                          <a:latin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60%) у больных, получающих АВК</a:t>
                      </a:r>
                      <a:endParaRPr lang="ru-RU" altLang="en-US" sz="2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2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ru-RU" altLang="en-US" sz="2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 sz="2000">
                          <a:latin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E</a:t>
                      </a:r>
                      <a:endParaRPr lang="en-US" altLang="en-US" sz="2000">
                        <a:latin typeface="Calibri" panose="020F0502020204030204" pitchFamily="34" charset="0"/>
                        <a:cs typeface="Calibri" panose="020F0502020204030204" pitchFamily="34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2000">
                          <a:latin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Пожилой возраст (возраст ˃ 65 лет или </a:t>
                      </a:r>
                      <a:r>
                        <a:rPr lang="ru-RU" altLang="en-US" sz="2000" b="1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«хрупкий» пациент</a:t>
                      </a:r>
                      <a:r>
                        <a:rPr lang="ru-RU" altLang="en-US" sz="2000">
                          <a:latin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)</a:t>
                      </a:r>
                      <a:endParaRPr lang="ru-RU" altLang="en-US" sz="2000">
                        <a:latin typeface="Calibri" panose="020F0502020204030204" pitchFamily="34" charset="0"/>
                        <a:cs typeface="Calibri" panose="020F0502020204030204" pitchFamily="34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2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ru-RU" altLang="en-US" sz="2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 sz="2000">
                          <a:latin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D</a:t>
                      </a:r>
                      <a:endParaRPr lang="en-US" altLang="en-US" sz="2000">
                        <a:latin typeface="Calibri" panose="020F0502020204030204" pitchFamily="34" charset="0"/>
                        <a:cs typeface="Calibri" panose="020F0502020204030204" pitchFamily="34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2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Сопутствующий прием препаратов (антиагреганты, НПВС) и/или алкоголя</a:t>
                      </a:r>
                      <a:r>
                        <a:rPr lang="ru-RU" altLang="en-US" sz="20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altLang="en-US" sz="2000" b="1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(«запои» или более 14 единиц (юнитов) в неделю)</a:t>
                      </a:r>
                      <a:endParaRPr lang="ru-RU" altLang="en-US" sz="2000" b="1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2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(за каждый)</a:t>
                      </a:r>
                      <a:endParaRPr lang="ru-RU" altLang="en-US" sz="2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菱形 1"/>
          <p:cNvSpPr/>
          <p:nvPr/>
        </p:nvSpPr>
        <p:spPr>
          <a:xfrm>
            <a:off x="204715" y="232011"/>
            <a:ext cx="532263" cy="532263"/>
          </a:xfrm>
          <a:prstGeom prst="diamond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菱形 2"/>
          <p:cNvSpPr/>
          <p:nvPr/>
        </p:nvSpPr>
        <p:spPr>
          <a:xfrm>
            <a:off x="361664" y="232011"/>
            <a:ext cx="532263" cy="532263"/>
          </a:xfrm>
          <a:prstGeom prst="diamond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50925" y="293370"/>
            <a:ext cx="9511030" cy="4095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Высокий риск кровотечений = высокий риск инсульта?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
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2293973" y="3267720"/>
            <a:ext cx="1770321" cy="1770321"/>
            <a:chOff x="2293973" y="3267720"/>
            <a:chExt cx="1770321" cy="1770321"/>
          </a:xfrm>
        </p:grpSpPr>
        <p:sp>
          <p:nvSpPr>
            <p:cNvPr id="23" name="椭圆 22"/>
            <p:cNvSpPr/>
            <p:nvPr/>
          </p:nvSpPr>
          <p:spPr>
            <a:xfrm>
              <a:off x="2293973" y="3267720"/>
              <a:ext cx="1770321" cy="177032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KSO_Shape"/>
            <p:cNvSpPr/>
            <p:nvPr/>
          </p:nvSpPr>
          <p:spPr bwMode="auto">
            <a:xfrm>
              <a:off x="2911657" y="3881537"/>
              <a:ext cx="565188" cy="532294"/>
            </a:xfrm>
            <a:custGeom>
              <a:avLst/>
              <a:gdLst>
                <a:gd name="T0" fmla="*/ 901314 w 3228"/>
                <a:gd name="T1" fmla="*/ 1694421 h 3037"/>
                <a:gd name="T2" fmla="*/ 0 w 3228"/>
                <a:gd name="T3" fmla="*/ 587496 h 3037"/>
                <a:gd name="T4" fmla="*/ 0 w 3228"/>
                <a:gd name="T5" fmla="*/ 486511 h 3037"/>
                <a:gd name="T6" fmla="*/ 406037 w 3228"/>
                <a:gd name="T7" fmla="*/ 4463 h 3037"/>
                <a:gd name="T8" fmla="*/ 486353 w 3228"/>
                <a:gd name="T9" fmla="*/ 0 h 3037"/>
                <a:gd name="T10" fmla="*/ 901314 w 3228"/>
                <a:gd name="T11" fmla="*/ 218707 h 3037"/>
                <a:gd name="T12" fmla="*/ 1314044 w 3228"/>
                <a:gd name="T13" fmla="*/ 0 h 3037"/>
                <a:gd name="T14" fmla="*/ 1394360 w 3228"/>
                <a:gd name="T15" fmla="*/ 4463 h 3037"/>
                <a:gd name="T16" fmla="*/ 1800397 w 3228"/>
                <a:gd name="T17" fmla="*/ 486511 h 3037"/>
                <a:gd name="T18" fmla="*/ 1800397 w 3228"/>
                <a:gd name="T19" fmla="*/ 587496 h 3037"/>
                <a:gd name="T20" fmla="*/ 901314 w 3228"/>
                <a:gd name="T21" fmla="*/ 1694421 h 3037"/>
                <a:gd name="T22" fmla="*/ 1242653 w 3228"/>
                <a:gd name="T23" fmla="*/ 1124779 h 3037"/>
                <a:gd name="T24" fmla="*/ 1079792 w 3228"/>
                <a:gd name="T25" fmla="*/ 649984 h 3037"/>
                <a:gd name="T26" fmla="*/ 992784 w 3228"/>
                <a:gd name="T27" fmla="*/ 1020446 h 3037"/>
                <a:gd name="T28" fmla="*/ 827692 w 3228"/>
                <a:gd name="T29" fmla="*/ 285100 h 3037"/>
                <a:gd name="T30" fmla="*/ 612960 w 3228"/>
                <a:gd name="T31" fmla="*/ 1047227 h 3037"/>
                <a:gd name="T32" fmla="*/ 334089 w 3228"/>
                <a:gd name="T33" fmla="*/ 1158812 h 3037"/>
                <a:gd name="T34" fmla="*/ 710008 w 3228"/>
                <a:gd name="T35" fmla="*/ 1158812 h 3037"/>
                <a:gd name="T36" fmla="*/ 822672 w 3228"/>
                <a:gd name="T37" fmla="*/ 696292 h 3037"/>
                <a:gd name="T38" fmla="*/ 974378 w 3228"/>
                <a:gd name="T39" fmla="*/ 1401510 h 3037"/>
                <a:gd name="T40" fmla="*/ 1101544 w 3228"/>
                <a:gd name="T41" fmla="*/ 961306 h 3037"/>
                <a:gd name="T42" fmla="*/ 1198591 w 3228"/>
                <a:gd name="T43" fmla="*/ 1229111 h 3037"/>
                <a:gd name="T44" fmla="*/ 1444556 w 3228"/>
                <a:gd name="T45" fmla="*/ 1229111 h 3037"/>
                <a:gd name="T46" fmla="*/ 1242653 w 3228"/>
                <a:gd name="T47" fmla="*/ 1124779 h 303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228" h="3037">
                  <a:moveTo>
                    <a:pt x="1616" y="3037"/>
                  </a:moveTo>
                  <a:cubicBezTo>
                    <a:pt x="443" y="2227"/>
                    <a:pt x="0" y="1578"/>
                    <a:pt x="0" y="1053"/>
                  </a:cubicBezTo>
                  <a:cubicBezTo>
                    <a:pt x="0" y="872"/>
                    <a:pt x="0" y="872"/>
                    <a:pt x="0" y="872"/>
                  </a:cubicBezTo>
                  <a:cubicBezTo>
                    <a:pt x="0" y="322"/>
                    <a:pt x="409" y="37"/>
                    <a:pt x="728" y="8"/>
                  </a:cubicBezTo>
                  <a:cubicBezTo>
                    <a:pt x="777" y="0"/>
                    <a:pt x="827" y="0"/>
                    <a:pt x="872" y="0"/>
                  </a:cubicBezTo>
                  <a:cubicBezTo>
                    <a:pt x="1240" y="0"/>
                    <a:pt x="1414" y="153"/>
                    <a:pt x="1616" y="392"/>
                  </a:cubicBezTo>
                  <a:cubicBezTo>
                    <a:pt x="1814" y="153"/>
                    <a:pt x="1992" y="0"/>
                    <a:pt x="2356" y="0"/>
                  </a:cubicBezTo>
                  <a:cubicBezTo>
                    <a:pt x="2401" y="0"/>
                    <a:pt x="2451" y="0"/>
                    <a:pt x="2500" y="8"/>
                  </a:cubicBezTo>
                  <a:cubicBezTo>
                    <a:pt x="2818" y="37"/>
                    <a:pt x="3228" y="322"/>
                    <a:pt x="3228" y="872"/>
                  </a:cubicBezTo>
                  <a:cubicBezTo>
                    <a:pt x="3228" y="1053"/>
                    <a:pt x="3228" y="1053"/>
                    <a:pt x="3228" y="1053"/>
                  </a:cubicBezTo>
                  <a:cubicBezTo>
                    <a:pt x="3228" y="1578"/>
                    <a:pt x="2786" y="2227"/>
                    <a:pt x="1616" y="3037"/>
                  </a:cubicBezTo>
                  <a:close/>
                  <a:moveTo>
                    <a:pt x="2228" y="2016"/>
                  </a:moveTo>
                  <a:cubicBezTo>
                    <a:pt x="1936" y="1165"/>
                    <a:pt x="1936" y="1165"/>
                    <a:pt x="1936" y="1165"/>
                  </a:cubicBezTo>
                  <a:cubicBezTo>
                    <a:pt x="1780" y="1829"/>
                    <a:pt x="1780" y="1829"/>
                    <a:pt x="1780" y="1829"/>
                  </a:cubicBezTo>
                  <a:cubicBezTo>
                    <a:pt x="1484" y="511"/>
                    <a:pt x="1484" y="511"/>
                    <a:pt x="1484" y="511"/>
                  </a:cubicBezTo>
                  <a:cubicBezTo>
                    <a:pt x="1099" y="1877"/>
                    <a:pt x="1099" y="1877"/>
                    <a:pt x="1099" y="1877"/>
                  </a:cubicBezTo>
                  <a:cubicBezTo>
                    <a:pt x="599" y="2077"/>
                    <a:pt x="599" y="2077"/>
                    <a:pt x="599" y="2077"/>
                  </a:cubicBezTo>
                  <a:cubicBezTo>
                    <a:pt x="1273" y="2077"/>
                    <a:pt x="1273" y="2077"/>
                    <a:pt x="1273" y="2077"/>
                  </a:cubicBezTo>
                  <a:cubicBezTo>
                    <a:pt x="1475" y="1248"/>
                    <a:pt x="1475" y="1248"/>
                    <a:pt x="1475" y="1248"/>
                  </a:cubicBezTo>
                  <a:cubicBezTo>
                    <a:pt x="1747" y="2512"/>
                    <a:pt x="1747" y="2512"/>
                    <a:pt x="1747" y="2512"/>
                  </a:cubicBezTo>
                  <a:cubicBezTo>
                    <a:pt x="1975" y="1723"/>
                    <a:pt x="1975" y="1723"/>
                    <a:pt x="1975" y="1723"/>
                  </a:cubicBezTo>
                  <a:cubicBezTo>
                    <a:pt x="2149" y="2203"/>
                    <a:pt x="2149" y="2203"/>
                    <a:pt x="2149" y="2203"/>
                  </a:cubicBezTo>
                  <a:cubicBezTo>
                    <a:pt x="2590" y="2203"/>
                    <a:pt x="2590" y="2203"/>
                    <a:pt x="2590" y="2203"/>
                  </a:cubicBezTo>
                  <a:lnTo>
                    <a:pt x="2228" y="20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+mn-cs"/>
                </a:defRPr>
              </a:lvl9pPr>
            </a:lstStyle>
            <a:p>
              <a:endParaRPr lang="zh-CN" altLang="en-US"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1536404" y="1951516"/>
            <a:ext cx="1770321" cy="1770321"/>
            <a:chOff x="1536404" y="1951516"/>
            <a:chExt cx="1770321" cy="1770321"/>
          </a:xfrm>
        </p:grpSpPr>
        <p:sp>
          <p:nvSpPr>
            <p:cNvPr id="43" name="椭圆 42"/>
            <p:cNvSpPr/>
            <p:nvPr/>
          </p:nvSpPr>
          <p:spPr>
            <a:xfrm>
              <a:off x="1536404" y="1951516"/>
              <a:ext cx="1770321" cy="177032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KSO_Shape"/>
            <p:cNvSpPr/>
            <p:nvPr/>
          </p:nvSpPr>
          <p:spPr bwMode="auto">
            <a:xfrm>
              <a:off x="2172437" y="2474027"/>
              <a:ext cx="554223" cy="565188"/>
            </a:xfrm>
            <a:custGeom>
              <a:avLst/>
              <a:gdLst>
                <a:gd name="T0" fmla="*/ 863600 w 3175"/>
                <a:gd name="T1" fmla="*/ 866837 h 3238"/>
                <a:gd name="T2" fmla="*/ 899190 w 3175"/>
                <a:gd name="T3" fmla="*/ 804563 h 3238"/>
                <a:gd name="T4" fmla="*/ 630044 w 3175"/>
                <a:gd name="T5" fmla="*/ 648877 h 3238"/>
                <a:gd name="T6" fmla="*/ 593899 w 3175"/>
                <a:gd name="T7" fmla="*/ 711151 h 3238"/>
                <a:gd name="T8" fmla="*/ 481570 w 3175"/>
                <a:gd name="T9" fmla="*/ 646097 h 3238"/>
                <a:gd name="T10" fmla="*/ 412059 w 3175"/>
                <a:gd name="T11" fmla="*/ 892414 h 3238"/>
                <a:gd name="T12" fmla="*/ 886400 w 3175"/>
                <a:gd name="T13" fmla="*/ 1366700 h 3238"/>
                <a:gd name="T14" fmla="*/ 1262869 w 3175"/>
                <a:gd name="T15" fmla="*/ 1180433 h 3238"/>
                <a:gd name="T16" fmla="*/ 1145535 w 3175"/>
                <a:gd name="T17" fmla="*/ 1180433 h 3238"/>
                <a:gd name="T18" fmla="*/ 963139 w 3175"/>
                <a:gd name="T19" fmla="*/ 998058 h 3238"/>
                <a:gd name="T20" fmla="*/ 1765570 w 3175"/>
                <a:gd name="T21" fmla="*/ 998058 h 3238"/>
                <a:gd name="T22" fmla="*/ 1583174 w 3175"/>
                <a:gd name="T23" fmla="*/ 1180433 h 3238"/>
                <a:gd name="T24" fmla="*/ 1463060 w 3175"/>
                <a:gd name="T25" fmla="*/ 1180433 h 3238"/>
                <a:gd name="T26" fmla="*/ 1035986 w 3175"/>
                <a:gd name="T27" fmla="*/ 1520162 h 3238"/>
                <a:gd name="T28" fmla="*/ 1035986 w 3175"/>
                <a:gd name="T29" fmla="*/ 1654719 h 3238"/>
                <a:gd name="T30" fmla="*/ 1175008 w 3175"/>
                <a:gd name="T31" fmla="*/ 1654719 h 3238"/>
                <a:gd name="T32" fmla="*/ 1255084 w 3175"/>
                <a:gd name="T33" fmla="*/ 1800397 h 3238"/>
                <a:gd name="T34" fmla="*/ 522164 w 3175"/>
                <a:gd name="T35" fmla="*/ 1800397 h 3238"/>
                <a:gd name="T36" fmla="*/ 598348 w 3175"/>
                <a:gd name="T37" fmla="*/ 1654719 h 3238"/>
                <a:gd name="T38" fmla="*/ 744042 w 3175"/>
                <a:gd name="T39" fmla="*/ 1654719 h 3238"/>
                <a:gd name="T40" fmla="*/ 744042 w 3175"/>
                <a:gd name="T41" fmla="*/ 1521830 h 3238"/>
                <a:gd name="T42" fmla="*/ 240785 w 3175"/>
                <a:gd name="T43" fmla="*/ 892414 h 3238"/>
                <a:gd name="T44" fmla="*/ 333095 w 3175"/>
                <a:gd name="T45" fmla="*/ 560469 h 3238"/>
                <a:gd name="T46" fmla="*/ 288052 w 3175"/>
                <a:gd name="T47" fmla="*/ 534336 h 3238"/>
                <a:gd name="T48" fmla="*/ 323641 w 3175"/>
                <a:gd name="T49" fmla="*/ 472062 h 3238"/>
                <a:gd name="T50" fmla="*/ 197966 w 3175"/>
                <a:gd name="T51" fmla="*/ 399779 h 3238"/>
                <a:gd name="T52" fmla="*/ 197966 w 3175"/>
                <a:gd name="T53" fmla="*/ 400335 h 3238"/>
                <a:gd name="T54" fmla="*/ 0 w 3175"/>
                <a:gd name="T55" fmla="*/ 368086 h 3238"/>
                <a:gd name="T56" fmla="*/ 212981 w 3175"/>
                <a:gd name="T57" fmla="*/ 0 h 3238"/>
                <a:gd name="T58" fmla="*/ 341992 w 3175"/>
                <a:gd name="T59" fmla="*/ 150126 h 3238"/>
                <a:gd name="T60" fmla="*/ 340324 w 3175"/>
                <a:gd name="T61" fmla="*/ 153462 h 3238"/>
                <a:gd name="T62" fmla="*/ 465999 w 3175"/>
                <a:gd name="T63" fmla="*/ 225745 h 3238"/>
                <a:gd name="T64" fmla="*/ 500477 w 3175"/>
                <a:gd name="T65" fmla="*/ 166250 h 3238"/>
                <a:gd name="T66" fmla="*/ 806323 w 3175"/>
                <a:gd name="T67" fmla="*/ 343065 h 3238"/>
                <a:gd name="T68" fmla="*/ 772402 w 3175"/>
                <a:gd name="T69" fmla="*/ 402559 h 3238"/>
                <a:gd name="T70" fmla="*/ 1041547 w 3175"/>
                <a:gd name="T71" fmla="*/ 558245 h 3238"/>
                <a:gd name="T72" fmla="*/ 1076025 w 3175"/>
                <a:gd name="T73" fmla="*/ 498751 h 3238"/>
                <a:gd name="T74" fmla="*/ 1238401 w 3175"/>
                <a:gd name="T75" fmla="*/ 592163 h 3238"/>
                <a:gd name="T76" fmla="*/ 1025421 w 3175"/>
                <a:gd name="T77" fmla="*/ 960249 h 3238"/>
                <a:gd name="T78" fmla="*/ 863600 w 3175"/>
                <a:gd name="T79" fmla="*/ 866837 h 323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3175" h="3238">
                  <a:moveTo>
                    <a:pt x="1553" y="1559"/>
                  </a:moveTo>
                  <a:cubicBezTo>
                    <a:pt x="1617" y="1447"/>
                    <a:pt x="1617" y="1447"/>
                    <a:pt x="1617" y="1447"/>
                  </a:cubicBezTo>
                  <a:cubicBezTo>
                    <a:pt x="1133" y="1167"/>
                    <a:pt x="1133" y="1167"/>
                    <a:pt x="1133" y="1167"/>
                  </a:cubicBezTo>
                  <a:cubicBezTo>
                    <a:pt x="1068" y="1279"/>
                    <a:pt x="1068" y="1279"/>
                    <a:pt x="1068" y="1279"/>
                  </a:cubicBezTo>
                  <a:cubicBezTo>
                    <a:pt x="866" y="1162"/>
                    <a:pt x="866" y="1162"/>
                    <a:pt x="866" y="1162"/>
                  </a:cubicBezTo>
                  <a:cubicBezTo>
                    <a:pt x="787" y="1291"/>
                    <a:pt x="741" y="1443"/>
                    <a:pt x="741" y="1605"/>
                  </a:cubicBezTo>
                  <a:cubicBezTo>
                    <a:pt x="741" y="2076"/>
                    <a:pt x="1123" y="2458"/>
                    <a:pt x="1594" y="2458"/>
                  </a:cubicBezTo>
                  <a:cubicBezTo>
                    <a:pt x="1870" y="2458"/>
                    <a:pt x="2115" y="2326"/>
                    <a:pt x="2271" y="2123"/>
                  </a:cubicBezTo>
                  <a:cubicBezTo>
                    <a:pt x="2060" y="2123"/>
                    <a:pt x="2060" y="2123"/>
                    <a:pt x="2060" y="2123"/>
                  </a:cubicBezTo>
                  <a:cubicBezTo>
                    <a:pt x="1879" y="2123"/>
                    <a:pt x="1732" y="1976"/>
                    <a:pt x="1732" y="1795"/>
                  </a:cubicBezTo>
                  <a:cubicBezTo>
                    <a:pt x="2332" y="1795"/>
                    <a:pt x="2650" y="1795"/>
                    <a:pt x="3175" y="1795"/>
                  </a:cubicBezTo>
                  <a:cubicBezTo>
                    <a:pt x="3175" y="1976"/>
                    <a:pt x="3028" y="2123"/>
                    <a:pt x="2847" y="2123"/>
                  </a:cubicBezTo>
                  <a:cubicBezTo>
                    <a:pt x="2631" y="2123"/>
                    <a:pt x="2631" y="2123"/>
                    <a:pt x="2631" y="2123"/>
                  </a:cubicBezTo>
                  <a:cubicBezTo>
                    <a:pt x="2480" y="2426"/>
                    <a:pt x="2200" y="2654"/>
                    <a:pt x="1863" y="2734"/>
                  </a:cubicBezTo>
                  <a:cubicBezTo>
                    <a:pt x="1863" y="2976"/>
                    <a:pt x="1863" y="2976"/>
                    <a:pt x="1863" y="2976"/>
                  </a:cubicBezTo>
                  <a:cubicBezTo>
                    <a:pt x="1863" y="2976"/>
                    <a:pt x="1988" y="2976"/>
                    <a:pt x="2113" y="2976"/>
                  </a:cubicBezTo>
                  <a:cubicBezTo>
                    <a:pt x="2239" y="2976"/>
                    <a:pt x="2257" y="3238"/>
                    <a:pt x="2257" y="3238"/>
                  </a:cubicBezTo>
                  <a:cubicBezTo>
                    <a:pt x="939" y="3238"/>
                    <a:pt x="939" y="3238"/>
                    <a:pt x="939" y="3238"/>
                  </a:cubicBezTo>
                  <a:cubicBezTo>
                    <a:pt x="939" y="3238"/>
                    <a:pt x="918" y="2976"/>
                    <a:pt x="1076" y="2976"/>
                  </a:cubicBezTo>
                  <a:cubicBezTo>
                    <a:pt x="1235" y="2976"/>
                    <a:pt x="1338" y="2976"/>
                    <a:pt x="1338" y="2976"/>
                  </a:cubicBezTo>
                  <a:cubicBezTo>
                    <a:pt x="1338" y="2737"/>
                    <a:pt x="1338" y="2737"/>
                    <a:pt x="1338" y="2737"/>
                  </a:cubicBezTo>
                  <a:cubicBezTo>
                    <a:pt x="821" y="2620"/>
                    <a:pt x="433" y="2158"/>
                    <a:pt x="433" y="1605"/>
                  </a:cubicBezTo>
                  <a:cubicBezTo>
                    <a:pt x="433" y="1386"/>
                    <a:pt x="494" y="1183"/>
                    <a:pt x="599" y="1008"/>
                  </a:cubicBezTo>
                  <a:cubicBezTo>
                    <a:pt x="518" y="961"/>
                    <a:pt x="518" y="961"/>
                    <a:pt x="518" y="961"/>
                  </a:cubicBezTo>
                  <a:cubicBezTo>
                    <a:pt x="582" y="849"/>
                    <a:pt x="582" y="849"/>
                    <a:pt x="582" y="849"/>
                  </a:cubicBezTo>
                  <a:cubicBezTo>
                    <a:pt x="356" y="719"/>
                    <a:pt x="356" y="719"/>
                    <a:pt x="356" y="719"/>
                  </a:cubicBezTo>
                  <a:cubicBezTo>
                    <a:pt x="356" y="720"/>
                    <a:pt x="356" y="720"/>
                    <a:pt x="356" y="720"/>
                  </a:cubicBezTo>
                  <a:cubicBezTo>
                    <a:pt x="0" y="662"/>
                    <a:pt x="0" y="662"/>
                    <a:pt x="0" y="662"/>
                  </a:cubicBezTo>
                  <a:cubicBezTo>
                    <a:pt x="383" y="0"/>
                    <a:pt x="383" y="0"/>
                    <a:pt x="383" y="0"/>
                  </a:cubicBezTo>
                  <a:cubicBezTo>
                    <a:pt x="615" y="270"/>
                    <a:pt x="615" y="270"/>
                    <a:pt x="615" y="270"/>
                  </a:cubicBezTo>
                  <a:cubicBezTo>
                    <a:pt x="612" y="276"/>
                    <a:pt x="612" y="276"/>
                    <a:pt x="612" y="276"/>
                  </a:cubicBezTo>
                  <a:cubicBezTo>
                    <a:pt x="838" y="406"/>
                    <a:pt x="838" y="406"/>
                    <a:pt x="838" y="406"/>
                  </a:cubicBezTo>
                  <a:cubicBezTo>
                    <a:pt x="900" y="299"/>
                    <a:pt x="900" y="299"/>
                    <a:pt x="900" y="299"/>
                  </a:cubicBezTo>
                  <a:cubicBezTo>
                    <a:pt x="1450" y="617"/>
                    <a:pt x="1450" y="617"/>
                    <a:pt x="1450" y="617"/>
                  </a:cubicBezTo>
                  <a:cubicBezTo>
                    <a:pt x="1389" y="724"/>
                    <a:pt x="1389" y="724"/>
                    <a:pt x="1389" y="724"/>
                  </a:cubicBezTo>
                  <a:cubicBezTo>
                    <a:pt x="1873" y="1004"/>
                    <a:pt x="1873" y="1004"/>
                    <a:pt x="1873" y="1004"/>
                  </a:cubicBezTo>
                  <a:cubicBezTo>
                    <a:pt x="1935" y="897"/>
                    <a:pt x="1935" y="897"/>
                    <a:pt x="1935" y="897"/>
                  </a:cubicBezTo>
                  <a:cubicBezTo>
                    <a:pt x="2227" y="1065"/>
                    <a:pt x="2227" y="1065"/>
                    <a:pt x="2227" y="1065"/>
                  </a:cubicBezTo>
                  <a:cubicBezTo>
                    <a:pt x="1844" y="1727"/>
                    <a:pt x="1844" y="1727"/>
                    <a:pt x="1844" y="1727"/>
                  </a:cubicBezTo>
                  <a:lnTo>
                    <a:pt x="1553" y="15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+mn-cs"/>
                </a:defRPr>
              </a:lvl9pPr>
            </a:lstStyle>
            <a:p>
              <a:endParaRPr lang="zh-CN" altLang="en-US"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759505" y="3267720"/>
            <a:ext cx="1770321" cy="1770321"/>
            <a:chOff x="759505" y="3267720"/>
            <a:chExt cx="1770321" cy="1770321"/>
          </a:xfrm>
        </p:grpSpPr>
        <p:sp>
          <p:nvSpPr>
            <p:cNvPr id="46" name="椭圆 45"/>
            <p:cNvSpPr/>
            <p:nvPr/>
          </p:nvSpPr>
          <p:spPr>
            <a:xfrm>
              <a:off x="759505" y="3267720"/>
              <a:ext cx="1770321" cy="177032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KSO_Shape"/>
            <p:cNvSpPr/>
            <p:nvPr/>
          </p:nvSpPr>
          <p:spPr bwMode="auto">
            <a:xfrm>
              <a:off x="1317107" y="3881537"/>
              <a:ext cx="598082" cy="498402"/>
            </a:xfrm>
            <a:custGeom>
              <a:avLst/>
              <a:gdLst>
                <a:gd name="T0" fmla="*/ 1507495 w 4409"/>
                <a:gd name="T1" fmla="*/ 451166 h 3674"/>
                <a:gd name="T2" fmla="*/ 1499286 w 4409"/>
                <a:gd name="T3" fmla="*/ 391586 h 3674"/>
                <a:gd name="T4" fmla="*/ 1483299 w 4409"/>
                <a:gd name="T5" fmla="*/ 334596 h 3674"/>
                <a:gd name="T6" fmla="*/ 1459103 w 4409"/>
                <a:gd name="T7" fmla="*/ 280198 h 3674"/>
                <a:gd name="T8" fmla="*/ 1427562 w 4409"/>
                <a:gd name="T9" fmla="*/ 229253 h 3674"/>
                <a:gd name="T10" fmla="*/ 1389540 w 4409"/>
                <a:gd name="T11" fmla="*/ 182193 h 3674"/>
                <a:gd name="T12" fmla="*/ 1345036 w 4409"/>
                <a:gd name="T13" fmla="*/ 139451 h 3674"/>
                <a:gd name="T14" fmla="*/ 1295780 w 4409"/>
                <a:gd name="T15" fmla="*/ 101458 h 3674"/>
                <a:gd name="T16" fmla="*/ 1240475 w 4409"/>
                <a:gd name="T17" fmla="*/ 69078 h 3674"/>
                <a:gd name="T18" fmla="*/ 1181281 w 4409"/>
                <a:gd name="T19" fmla="*/ 41879 h 3674"/>
                <a:gd name="T20" fmla="*/ 1117767 w 4409"/>
                <a:gd name="T21" fmla="*/ 21155 h 3674"/>
                <a:gd name="T22" fmla="*/ 1050796 w 4409"/>
                <a:gd name="T23" fmla="*/ 7340 h 3674"/>
                <a:gd name="T24" fmla="*/ 980801 w 4409"/>
                <a:gd name="T25" fmla="*/ 432 h 3674"/>
                <a:gd name="T26" fmla="*/ 924199 w 4409"/>
                <a:gd name="T27" fmla="*/ 432 h 3674"/>
                <a:gd name="T28" fmla="*/ 854204 w 4409"/>
                <a:gd name="T29" fmla="*/ 7340 h 3674"/>
                <a:gd name="T30" fmla="*/ 787665 w 4409"/>
                <a:gd name="T31" fmla="*/ 21155 h 3674"/>
                <a:gd name="T32" fmla="*/ 724151 w 4409"/>
                <a:gd name="T33" fmla="*/ 41879 h 3674"/>
                <a:gd name="T34" fmla="*/ 664957 w 4409"/>
                <a:gd name="T35" fmla="*/ 69078 h 3674"/>
                <a:gd name="T36" fmla="*/ 609652 w 4409"/>
                <a:gd name="T37" fmla="*/ 101458 h 3674"/>
                <a:gd name="T38" fmla="*/ 559964 w 4409"/>
                <a:gd name="T39" fmla="*/ 139451 h 3674"/>
                <a:gd name="T40" fmla="*/ 515460 w 4409"/>
                <a:gd name="T41" fmla="*/ 182193 h 3674"/>
                <a:gd name="T42" fmla="*/ 477870 w 4409"/>
                <a:gd name="T43" fmla="*/ 229253 h 3674"/>
                <a:gd name="T44" fmla="*/ 446329 w 4409"/>
                <a:gd name="T45" fmla="*/ 280198 h 3674"/>
                <a:gd name="T46" fmla="*/ 422133 w 4409"/>
                <a:gd name="T47" fmla="*/ 334596 h 3674"/>
                <a:gd name="T48" fmla="*/ 406147 w 4409"/>
                <a:gd name="T49" fmla="*/ 391586 h 3674"/>
                <a:gd name="T50" fmla="*/ 397505 w 4409"/>
                <a:gd name="T51" fmla="*/ 451166 h 3674"/>
                <a:gd name="T52" fmla="*/ 150793 w 4409"/>
                <a:gd name="T53" fmla="*/ 475775 h 3674"/>
                <a:gd name="T54" fmla="*/ 111906 w 4409"/>
                <a:gd name="T55" fmla="*/ 482682 h 3674"/>
                <a:gd name="T56" fmla="*/ 76909 w 4409"/>
                <a:gd name="T57" fmla="*/ 498657 h 3674"/>
                <a:gd name="T58" fmla="*/ 46664 w 4409"/>
                <a:gd name="T59" fmla="*/ 522402 h 3674"/>
                <a:gd name="T60" fmla="*/ 23332 w 4409"/>
                <a:gd name="T61" fmla="*/ 552192 h 3674"/>
                <a:gd name="T62" fmla="*/ 7777 w 4409"/>
                <a:gd name="T63" fmla="*/ 587163 h 3674"/>
                <a:gd name="T64" fmla="*/ 864 w 4409"/>
                <a:gd name="T65" fmla="*/ 626019 h 3674"/>
                <a:gd name="T66" fmla="*/ 1905000 w 4409"/>
                <a:gd name="T67" fmla="*/ 634222 h 3674"/>
                <a:gd name="T68" fmla="*/ 1899815 w 4409"/>
                <a:gd name="T69" fmla="*/ 594502 h 3674"/>
                <a:gd name="T70" fmla="*/ 1885989 w 4409"/>
                <a:gd name="T71" fmla="*/ 558668 h 3674"/>
                <a:gd name="T72" fmla="*/ 1863521 w 4409"/>
                <a:gd name="T73" fmla="*/ 527583 h 3674"/>
                <a:gd name="T74" fmla="*/ 1835005 w 4409"/>
                <a:gd name="T75" fmla="*/ 502542 h 3674"/>
                <a:gd name="T76" fmla="*/ 1800871 w 4409"/>
                <a:gd name="T77" fmla="*/ 485705 h 3674"/>
                <a:gd name="T78" fmla="*/ 1762417 w 4409"/>
                <a:gd name="T79" fmla="*/ 476206 h 3674"/>
                <a:gd name="T80" fmla="*/ 1111718 w 4409"/>
                <a:gd name="T81" fmla="*/ 1427324 h 3674"/>
                <a:gd name="T82" fmla="*/ 793714 w 4409"/>
                <a:gd name="T83" fmla="*/ 872109 h 3674"/>
                <a:gd name="T84" fmla="*/ 1349789 w 4409"/>
                <a:gd name="T85" fmla="*/ 1189436 h 3674"/>
                <a:gd name="T86" fmla="*/ 560396 w 4409"/>
                <a:gd name="T87" fmla="*/ 427420 h 3674"/>
                <a:gd name="T88" fmla="*/ 587184 w 4409"/>
                <a:gd name="T89" fmla="*/ 352298 h 3674"/>
                <a:gd name="T90" fmla="*/ 634712 w 4409"/>
                <a:gd name="T91" fmla="*/ 285810 h 3674"/>
                <a:gd name="T92" fmla="*/ 700387 w 4409"/>
                <a:gd name="T93" fmla="*/ 230979 h 3674"/>
                <a:gd name="T94" fmla="*/ 780752 w 4409"/>
                <a:gd name="T95" fmla="*/ 189964 h 3674"/>
                <a:gd name="T96" fmla="*/ 872783 w 4409"/>
                <a:gd name="T97" fmla="*/ 164924 h 3674"/>
                <a:gd name="T98" fmla="*/ 952716 w 4409"/>
                <a:gd name="T99" fmla="*/ 158448 h 3674"/>
                <a:gd name="T100" fmla="*/ 1051660 w 4409"/>
                <a:gd name="T101" fmla="*/ 168378 h 3674"/>
                <a:gd name="T102" fmla="*/ 1141963 w 4409"/>
                <a:gd name="T103" fmla="*/ 196872 h 3674"/>
                <a:gd name="T104" fmla="*/ 1219304 w 4409"/>
                <a:gd name="T105" fmla="*/ 241341 h 3674"/>
                <a:gd name="T106" fmla="*/ 1281522 w 4409"/>
                <a:gd name="T107" fmla="*/ 298331 h 3674"/>
                <a:gd name="T108" fmla="*/ 1325593 w 4409"/>
                <a:gd name="T109" fmla="*/ 366977 h 3674"/>
                <a:gd name="T110" fmla="*/ 1347197 w 4409"/>
                <a:gd name="T111" fmla="*/ 443394 h 367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4409" h="3674">
                  <a:moveTo>
                    <a:pt x="4041" y="1102"/>
                  </a:moveTo>
                  <a:lnTo>
                    <a:pt x="3491" y="1102"/>
                  </a:lnTo>
                  <a:lnTo>
                    <a:pt x="3491" y="1074"/>
                  </a:lnTo>
                  <a:lnTo>
                    <a:pt x="3489" y="1045"/>
                  </a:lnTo>
                  <a:lnTo>
                    <a:pt x="3487" y="1017"/>
                  </a:lnTo>
                  <a:lnTo>
                    <a:pt x="3484" y="990"/>
                  </a:lnTo>
                  <a:lnTo>
                    <a:pt x="3481" y="961"/>
                  </a:lnTo>
                  <a:lnTo>
                    <a:pt x="3475" y="934"/>
                  </a:lnTo>
                  <a:lnTo>
                    <a:pt x="3470" y="907"/>
                  </a:lnTo>
                  <a:lnTo>
                    <a:pt x="3464" y="880"/>
                  </a:lnTo>
                  <a:lnTo>
                    <a:pt x="3457" y="854"/>
                  </a:lnTo>
                  <a:lnTo>
                    <a:pt x="3450" y="826"/>
                  </a:lnTo>
                  <a:lnTo>
                    <a:pt x="3442" y="800"/>
                  </a:lnTo>
                  <a:lnTo>
                    <a:pt x="3433" y="775"/>
                  </a:lnTo>
                  <a:lnTo>
                    <a:pt x="3423" y="748"/>
                  </a:lnTo>
                  <a:lnTo>
                    <a:pt x="3413" y="723"/>
                  </a:lnTo>
                  <a:lnTo>
                    <a:pt x="3401" y="698"/>
                  </a:lnTo>
                  <a:lnTo>
                    <a:pt x="3389" y="673"/>
                  </a:lnTo>
                  <a:lnTo>
                    <a:pt x="3377" y="649"/>
                  </a:lnTo>
                  <a:lnTo>
                    <a:pt x="3364" y="624"/>
                  </a:lnTo>
                  <a:lnTo>
                    <a:pt x="3350" y="600"/>
                  </a:lnTo>
                  <a:lnTo>
                    <a:pt x="3336" y="577"/>
                  </a:lnTo>
                  <a:lnTo>
                    <a:pt x="3320" y="553"/>
                  </a:lnTo>
                  <a:lnTo>
                    <a:pt x="3304" y="531"/>
                  </a:lnTo>
                  <a:lnTo>
                    <a:pt x="3288" y="508"/>
                  </a:lnTo>
                  <a:lnTo>
                    <a:pt x="3271" y="485"/>
                  </a:lnTo>
                  <a:lnTo>
                    <a:pt x="3253" y="464"/>
                  </a:lnTo>
                  <a:lnTo>
                    <a:pt x="3235" y="443"/>
                  </a:lnTo>
                  <a:lnTo>
                    <a:pt x="3216" y="422"/>
                  </a:lnTo>
                  <a:lnTo>
                    <a:pt x="3197" y="401"/>
                  </a:lnTo>
                  <a:lnTo>
                    <a:pt x="3177" y="381"/>
                  </a:lnTo>
                  <a:lnTo>
                    <a:pt x="3156" y="361"/>
                  </a:lnTo>
                  <a:lnTo>
                    <a:pt x="3136" y="341"/>
                  </a:lnTo>
                  <a:lnTo>
                    <a:pt x="3113" y="323"/>
                  </a:lnTo>
                  <a:lnTo>
                    <a:pt x="3092" y="304"/>
                  </a:lnTo>
                  <a:lnTo>
                    <a:pt x="3069" y="287"/>
                  </a:lnTo>
                  <a:lnTo>
                    <a:pt x="3045" y="268"/>
                  </a:lnTo>
                  <a:lnTo>
                    <a:pt x="3022" y="251"/>
                  </a:lnTo>
                  <a:lnTo>
                    <a:pt x="2999" y="235"/>
                  </a:lnTo>
                  <a:lnTo>
                    <a:pt x="2973" y="219"/>
                  </a:lnTo>
                  <a:lnTo>
                    <a:pt x="2949" y="203"/>
                  </a:lnTo>
                  <a:lnTo>
                    <a:pt x="2924" y="188"/>
                  </a:lnTo>
                  <a:lnTo>
                    <a:pt x="2897" y="173"/>
                  </a:lnTo>
                  <a:lnTo>
                    <a:pt x="2871" y="160"/>
                  </a:lnTo>
                  <a:lnTo>
                    <a:pt x="2845" y="146"/>
                  </a:lnTo>
                  <a:lnTo>
                    <a:pt x="2817" y="132"/>
                  </a:lnTo>
                  <a:lnTo>
                    <a:pt x="2790" y="120"/>
                  </a:lnTo>
                  <a:lnTo>
                    <a:pt x="2761" y="108"/>
                  </a:lnTo>
                  <a:lnTo>
                    <a:pt x="2734" y="97"/>
                  </a:lnTo>
                  <a:lnTo>
                    <a:pt x="2705" y="87"/>
                  </a:lnTo>
                  <a:lnTo>
                    <a:pt x="2676" y="77"/>
                  </a:lnTo>
                  <a:lnTo>
                    <a:pt x="2647" y="67"/>
                  </a:lnTo>
                  <a:lnTo>
                    <a:pt x="2617" y="57"/>
                  </a:lnTo>
                  <a:lnTo>
                    <a:pt x="2587" y="49"/>
                  </a:lnTo>
                  <a:lnTo>
                    <a:pt x="2557" y="41"/>
                  </a:lnTo>
                  <a:lnTo>
                    <a:pt x="2526" y="34"/>
                  </a:lnTo>
                  <a:lnTo>
                    <a:pt x="2495" y="28"/>
                  </a:lnTo>
                  <a:lnTo>
                    <a:pt x="2464" y="22"/>
                  </a:lnTo>
                  <a:lnTo>
                    <a:pt x="2432" y="17"/>
                  </a:lnTo>
                  <a:lnTo>
                    <a:pt x="2400" y="13"/>
                  </a:lnTo>
                  <a:lnTo>
                    <a:pt x="2369" y="9"/>
                  </a:lnTo>
                  <a:lnTo>
                    <a:pt x="2336" y="6"/>
                  </a:lnTo>
                  <a:lnTo>
                    <a:pt x="2304" y="3"/>
                  </a:lnTo>
                  <a:lnTo>
                    <a:pt x="2270" y="1"/>
                  </a:lnTo>
                  <a:lnTo>
                    <a:pt x="2238" y="0"/>
                  </a:lnTo>
                  <a:lnTo>
                    <a:pt x="2205" y="0"/>
                  </a:lnTo>
                  <a:lnTo>
                    <a:pt x="2172" y="0"/>
                  </a:lnTo>
                  <a:lnTo>
                    <a:pt x="2139" y="1"/>
                  </a:lnTo>
                  <a:lnTo>
                    <a:pt x="2106" y="3"/>
                  </a:lnTo>
                  <a:lnTo>
                    <a:pt x="2074" y="6"/>
                  </a:lnTo>
                  <a:lnTo>
                    <a:pt x="2041" y="9"/>
                  </a:lnTo>
                  <a:lnTo>
                    <a:pt x="2010" y="13"/>
                  </a:lnTo>
                  <a:lnTo>
                    <a:pt x="1977" y="17"/>
                  </a:lnTo>
                  <a:lnTo>
                    <a:pt x="1946" y="22"/>
                  </a:lnTo>
                  <a:lnTo>
                    <a:pt x="1914" y="28"/>
                  </a:lnTo>
                  <a:lnTo>
                    <a:pt x="1884" y="34"/>
                  </a:lnTo>
                  <a:lnTo>
                    <a:pt x="1854" y="41"/>
                  </a:lnTo>
                  <a:lnTo>
                    <a:pt x="1823" y="49"/>
                  </a:lnTo>
                  <a:lnTo>
                    <a:pt x="1793" y="57"/>
                  </a:lnTo>
                  <a:lnTo>
                    <a:pt x="1763" y="67"/>
                  </a:lnTo>
                  <a:lnTo>
                    <a:pt x="1734" y="77"/>
                  </a:lnTo>
                  <a:lnTo>
                    <a:pt x="1705" y="87"/>
                  </a:lnTo>
                  <a:lnTo>
                    <a:pt x="1676" y="97"/>
                  </a:lnTo>
                  <a:lnTo>
                    <a:pt x="1648" y="108"/>
                  </a:lnTo>
                  <a:lnTo>
                    <a:pt x="1620" y="120"/>
                  </a:lnTo>
                  <a:lnTo>
                    <a:pt x="1593" y="132"/>
                  </a:lnTo>
                  <a:lnTo>
                    <a:pt x="1566" y="146"/>
                  </a:lnTo>
                  <a:lnTo>
                    <a:pt x="1539" y="160"/>
                  </a:lnTo>
                  <a:lnTo>
                    <a:pt x="1513" y="173"/>
                  </a:lnTo>
                  <a:lnTo>
                    <a:pt x="1486" y="188"/>
                  </a:lnTo>
                  <a:lnTo>
                    <a:pt x="1461" y="203"/>
                  </a:lnTo>
                  <a:lnTo>
                    <a:pt x="1436" y="219"/>
                  </a:lnTo>
                  <a:lnTo>
                    <a:pt x="1411" y="235"/>
                  </a:lnTo>
                  <a:lnTo>
                    <a:pt x="1388" y="251"/>
                  </a:lnTo>
                  <a:lnTo>
                    <a:pt x="1364" y="268"/>
                  </a:lnTo>
                  <a:lnTo>
                    <a:pt x="1341" y="287"/>
                  </a:lnTo>
                  <a:lnTo>
                    <a:pt x="1318" y="304"/>
                  </a:lnTo>
                  <a:lnTo>
                    <a:pt x="1296" y="323"/>
                  </a:lnTo>
                  <a:lnTo>
                    <a:pt x="1274" y="341"/>
                  </a:lnTo>
                  <a:lnTo>
                    <a:pt x="1253" y="361"/>
                  </a:lnTo>
                  <a:lnTo>
                    <a:pt x="1233" y="381"/>
                  </a:lnTo>
                  <a:lnTo>
                    <a:pt x="1214" y="401"/>
                  </a:lnTo>
                  <a:lnTo>
                    <a:pt x="1193" y="422"/>
                  </a:lnTo>
                  <a:lnTo>
                    <a:pt x="1175" y="443"/>
                  </a:lnTo>
                  <a:lnTo>
                    <a:pt x="1157" y="464"/>
                  </a:lnTo>
                  <a:lnTo>
                    <a:pt x="1140" y="485"/>
                  </a:lnTo>
                  <a:lnTo>
                    <a:pt x="1122" y="508"/>
                  </a:lnTo>
                  <a:lnTo>
                    <a:pt x="1106" y="531"/>
                  </a:lnTo>
                  <a:lnTo>
                    <a:pt x="1090" y="553"/>
                  </a:lnTo>
                  <a:lnTo>
                    <a:pt x="1075" y="577"/>
                  </a:lnTo>
                  <a:lnTo>
                    <a:pt x="1060" y="600"/>
                  </a:lnTo>
                  <a:lnTo>
                    <a:pt x="1046" y="624"/>
                  </a:lnTo>
                  <a:lnTo>
                    <a:pt x="1033" y="649"/>
                  </a:lnTo>
                  <a:lnTo>
                    <a:pt x="1020" y="673"/>
                  </a:lnTo>
                  <a:lnTo>
                    <a:pt x="1009" y="698"/>
                  </a:lnTo>
                  <a:lnTo>
                    <a:pt x="998" y="723"/>
                  </a:lnTo>
                  <a:lnTo>
                    <a:pt x="986" y="748"/>
                  </a:lnTo>
                  <a:lnTo>
                    <a:pt x="977" y="775"/>
                  </a:lnTo>
                  <a:lnTo>
                    <a:pt x="968" y="800"/>
                  </a:lnTo>
                  <a:lnTo>
                    <a:pt x="960" y="826"/>
                  </a:lnTo>
                  <a:lnTo>
                    <a:pt x="952" y="854"/>
                  </a:lnTo>
                  <a:lnTo>
                    <a:pt x="946" y="880"/>
                  </a:lnTo>
                  <a:lnTo>
                    <a:pt x="940" y="907"/>
                  </a:lnTo>
                  <a:lnTo>
                    <a:pt x="934" y="934"/>
                  </a:lnTo>
                  <a:lnTo>
                    <a:pt x="930" y="961"/>
                  </a:lnTo>
                  <a:lnTo>
                    <a:pt x="926" y="990"/>
                  </a:lnTo>
                  <a:lnTo>
                    <a:pt x="922" y="1017"/>
                  </a:lnTo>
                  <a:lnTo>
                    <a:pt x="920" y="1045"/>
                  </a:lnTo>
                  <a:lnTo>
                    <a:pt x="919" y="1074"/>
                  </a:lnTo>
                  <a:lnTo>
                    <a:pt x="919" y="1102"/>
                  </a:lnTo>
                  <a:lnTo>
                    <a:pt x="368" y="1102"/>
                  </a:lnTo>
                  <a:lnTo>
                    <a:pt x="349" y="1102"/>
                  </a:lnTo>
                  <a:lnTo>
                    <a:pt x="330" y="1103"/>
                  </a:lnTo>
                  <a:lnTo>
                    <a:pt x="312" y="1106"/>
                  </a:lnTo>
                  <a:lnTo>
                    <a:pt x="294" y="1109"/>
                  </a:lnTo>
                  <a:lnTo>
                    <a:pt x="276" y="1113"/>
                  </a:lnTo>
                  <a:lnTo>
                    <a:pt x="259" y="1118"/>
                  </a:lnTo>
                  <a:lnTo>
                    <a:pt x="242" y="1125"/>
                  </a:lnTo>
                  <a:lnTo>
                    <a:pt x="225" y="1131"/>
                  </a:lnTo>
                  <a:lnTo>
                    <a:pt x="208" y="1138"/>
                  </a:lnTo>
                  <a:lnTo>
                    <a:pt x="193" y="1146"/>
                  </a:lnTo>
                  <a:lnTo>
                    <a:pt x="178" y="1155"/>
                  </a:lnTo>
                  <a:lnTo>
                    <a:pt x="163" y="1164"/>
                  </a:lnTo>
                  <a:lnTo>
                    <a:pt x="149" y="1174"/>
                  </a:lnTo>
                  <a:lnTo>
                    <a:pt x="134" y="1185"/>
                  </a:lnTo>
                  <a:lnTo>
                    <a:pt x="121" y="1198"/>
                  </a:lnTo>
                  <a:lnTo>
                    <a:pt x="108" y="1210"/>
                  </a:lnTo>
                  <a:lnTo>
                    <a:pt x="96" y="1222"/>
                  </a:lnTo>
                  <a:lnTo>
                    <a:pt x="85" y="1235"/>
                  </a:lnTo>
                  <a:lnTo>
                    <a:pt x="74" y="1249"/>
                  </a:lnTo>
                  <a:lnTo>
                    <a:pt x="63" y="1263"/>
                  </a:lnTo>
                  <a:lnTo>
                    <a:pt x="54" y="1279"/>
                  </a:lnTo>
                  <a:lnTo>
                    <a:pt x="45" y="1294"/>
                  </a:lnTo>
                  <a:lnTo>
                    <a:pt x="37" y="1310"/>
                  </a:lnTo>
                  <a:lnTo>
                    <a:pt x="30" y="1326"/>
                  </a:lnTo>
                  <a:lnTo>
                    <a:pt x="23" y="1343"/>
                  </a:lnTo>
                  <a:lnTo>
                    <a:pt x="18" y="1360"/>
                  </a:lnTo>
                  <a:lnTo>
                    <a:pt x="13" y="1377"/>
                  </a:lnTo>
                  <a:lnTo>
                    <a:pt x="9" y="1395"/>
                  </a:lnTo>
                  <a:lnTo>
                    <a:pt x="5" y="1414"/>
                  </a:lnTo>
                  <a:lnTo>
                    <a:pt x="3" y="1432"/>
                  </a:lnTo>
                  <a:lnTo>
                    <a:pt x="2" y="1450"/>
                  </a:lnTo>
                  <a:lnTo>
                    <a:pt x="0" y="1469"/>
                  </a:lnTo>
                  <a:lnTo>
                    <a:pt x="0" y="3674"/>
                  </a:lnTo>
                  <a:lnTo>
                    <a:pt x="4409" y="3674"/>
                  </a:lnTo>
                  <a:lnTo>
                    <a:pt x="4409" y="1469"/>
                  </a:lnTo>
                  <a:lnTo>
                    <a:pt x="4409" y="1450"/>
                  </a:lnTo>
                  <a:lnTo>
                    <a:pt x="4408" y="1432"/>
                  </a:lnTo>
                  <a:lnTo>
                    <a:pt x="4405" y="1414"/>
                  </a:lnTo>
                  <a:lnTo>
                    <a:pt x="4402" y="1395"/>
                  </a:lnTo>
                  <a:lnTo>
                    <a:pt x="4397" y="1377"/>
                  </a:lnTo>
                  <a:lnTo>
                    <a:pt x="4392" y="1360"/>
                  </a:lnTo>
                  <a:lnTo>
                    <a:pt x="4386" y="1343"/>
                  </a:lnTo>
                  <a:lnTo>
                    <a:pt x="4380" y="1326"/>
                  </a:lnTo>
                  <a:lnTo>
                    <a:pt x="4373" y="1310"/>
                  </a:lnTo>
                  <a:lnTo>
                    <a:pt x="4365" y="1294"/>
                  </a:lnTo>
                  <a:lnTo>
                    <a:pt x="4356" y="1279"/>
                  </a:lnTo>
                  <a:lnTo>
                    <a:pt x="4347" y="1263"/>
                  </a:lnTo>
                  <a:lnTo>
                    <a:pt x="4336" y="1249"/>
                  </a:lnTo>
                  <a:lnTo>
                    <a:pt x="4325" y="1235"/>
                  </a:lnTo>
                  <a:lnTo>
                    <a:pt x="4313" y="1222"/>
                  </a:lnTo>
                  <a:lnTo>
                    <a:pt x="4301" y="1210"/>
                  </a:lnTo>
                  <a:lnTo>
                    <a:pt x="4289" y="1198"/>
                  </a:lnTo>
                  <a:lnTo>
                    <a:pt x="4276" y="1185"/>
                  </a:lnTo>
                  <a:lnTo>
                    <a:pt x="4262" y="1174"/>
                  </a:lnTo>
                  <a:lnTo>
                    <a:pt x="4247" y="1164"/>
                  </a:lnTo>
                  <a:lnTo>
                    <a:pt x="4232" y="1155"/>
                  </a:lnTo>
                  <a:lnTo>
                    <a:pt x="4217" y="1146"/>
                  </a:lnTo>
                  <a:lnTo>
                    <a:pt x="4201" y="1138"/>
                  </a:lnTo>
                  <a:lnTo>
                    <a:pt x="4184" y="1131"/>
                  </a:lnTo>
                  <a:lnTo>
                    <a:pt x="4168" y="1125"/>
                  </a:lnTo>
                  <a:lnTo>
                    <a:pt x="4151" y="1118"/>
                  </a:lnTo>
                  <a:lnTo>
                    <a:pt x="4134" y="1113"/>
                  </a:lnTo>
                  <a:lnTo>
                    <a:pt x="4115" y="1109"/>
                  </a:lnTo>
                  <a:lnTo>
                    <a:pt x="4097" y="1106"/>
                  </a:lnTo>
                  <a:lnTo>
                    <a:pt x="4079" y="1103"/>
                  </a:lnTo>
                  <a:lnTo>
                    <a:pt x="4061" y="1102"/>
                  </a:lnTo>
                  <a:lnTo>
                    <a:pt x="4041" y="1102"/>
                  </a:lnTo>
                  <a:close/>
                  <a:moveTo>
                    <a:pt x="3124" y="2755"/>
                  </a:moveTo>
                  <a:lnTo>
                    <a:pt x="2573" y="2755"/>
                  </a:lnTo>
                  <a:lnTo>
                    <a:pt x="2573" y="3306"/>
                  </a:lnTo>
                  <a:lnTo>
                    <a:pt x="1837" y="3306"/>
                  </a:lnTo>
                  <a:lnTo>
                    <a:pt x="1837" y="2755"/>
                  </a:lnTo>
                  <a:lnTo>
                    <a:pt x="1287" y="2755"/>
                  </a:lnTo>
                  <a:lnTo>
                    <a:pt x="1287" y="2020"/>
                  </a:lnTo>
                  <a:lnTo>
                    <a:pt x="1837" y="2020"/>
                  </a:lnTo>
                  <a:lnTo>
                    <a:pt x="1837" y="1469"/>
                  </a:lnTo>
                  <a:lnTo>
                    <a:pt x="2573" y="1469"/>
                  </a:lnTo>
                  <a:lnTo>
                    <a:pt x="2573" y="2020"/>
                  </a:lnTo>
                  <a:lnTo>
                    <a:pt x="3124" y="2020"/>
                  </a:lnTo>
                  <a:lnTo>
                    <a:pt x="3124" y="2755"/>
                  </a:lnTo>
                  <a:close/>
                  <a:moveTo>
                    <a:pt x="1287" y="1102"/>
                  </a:moveTo>
                  <a:lnTo>
                    <a:pt x="1287" y="1102"/>
                  </a:lnTo>
                  <a:lnTo>
                    <a:pt x="1288" y="1064"/>
                  </a:lnTo>
                  <a:lnTo>
                    <a:pt x="1292" y="1027"/>
                  </a:lnTo>
                  <a:lnTo>
                    <a:pt x="1297" y="990"/>
                  </a:lnTo>
                  <a:lnTo>
                    <a:pt x="1305" y="954"/>
                  </a:lnTo>
                  <a:lnTo>
                    <a:pt x="1315" y="919"/>
                  </a:lnTo>
                  <a:lnTo>
                    <a:pt x="1328" y="883"/>
                  </a:lnTo>
                  <a:lnTo>
                    <a:pt x="1342" y="850"/>
                  </a:lnTo>
                  <a:lnTo>
                    <a:pt x="1359" y="816"/>
                  </a:lnTo>
                  <a:lnTo>
                    <a:pt x="1377" y="784"/>
                  </a:lnTo>
                  <a:lnTo>
                    <a:pt x="1397" y="752"/>
                  </a:lnTo>
                  <a:lnTo>
                    <a:pt x="1419" y="721"/>
                  </a:lnTo>
                  <a:lnTo>
                    <a:pt x="1444" y="691"/>
                  </a:lnTo>
                  <a:lnTo>
                    <a:pt x="1469" y="662"/>
                  </a:lnTo>
                  <a:lnTo>
                    <a:pt x="1497" y="635"/>
                  </a:lnTo>
                  <a:lnTo>
                    <a:pt x="1525" y="608"/>
                  </a:lnTo>
                  <a:lnTo>
                    <a:pt x="1555" y="583"/>
                  </a:lnTo>
                  <a:lnTo>
                    <a:pt x="1588" y="559"/>
                  </a:lnTo>
                  <a:lnTo>
                    <a:pt x="1621" y="535"/>
                  </a:lnTo>
                  <a:lnTo>
                    <a:pt x="1656" y="513"/>
                  </a:lnTo>
                  <a:lnTo>
                    <a:pt x="1691" y="493"/>
                  </a:lnTo>
                  <a:lnTo>
                    <a:pt x="1729" y="473"/>
                  </a:lnTo>
                  <a:lnTo>
                    <a:pt x="1767" y="456"/>
                  </a:lnTo>
                  <a:lnTo>
                    <a:pt x="1807" y="440"/>
                  </a:lnTo>
                  <a:lnTo>
                    <a:pt x="1848" y="425"/>
                  </a:lnTo>
                  <a:lnTo>
                    <a:pt x="1889" y="411"/>
                  </a:lnTo>
                  <a:lnTo>
                    <a:pt x="1932" y="400"/>
                  </a:lnTo>
                  <a:lnTo>
                    <a:pt x="1975" y="390"/>
                  </a:lnTo>
                  <a:lnTo>
                    <a:pt x="2020" y="382"/>
                  </a:lnTo>
                  <a:lnTo>
                    <a:pt x="2066" y="376"/>
                  </a:lnTo>
                  <a:lnTo>
                    <a:pt x="2111" y="371"/>
                  </a:lnTo>
                  <a:lnTo>
                    <a:pt x="2158" y="368"/>
                  </a:lnTo>
                  <a:lnTo>
                    <a:pt x="2205" y="367"/>
                  </a:lnTo>
                  <a:lnTo>
                    <a:pt x="2252" y="368"/>
                  </a:lnTo>
                  <a:lnTo>
                    <a:pt x="2299" y="371"/>
                  </a:lnTo>
                  <a:lnTo>
                    <a:pt x="2345" y="376"/>
                  </a:lnTo>
                  <a:lnTo>
                    <a:pt x="2390" y="382"/>
                  </a:lnTo>
                  <a:lnTo>
                    <a:pt x="2434" y="390"/>
                  </a:lnTo>
                  <a:lnTo>
                    <a:pt x="2477" y="400"/>
                  </a:lnTo>
                  <a:lnTo>
                    <a:pt x="2520" y="411"/>
                  </a:lnTo>
                  <a:lnTo>
                    <a:pt x="2562" y="425"/>
                  </a:lnTo>
                  <a:lnTo>
                    <a:pt x="2603" y="440"/>
                  </a:lnTo>
                  <a:lnTo>
                    <a:pt x="2643" y="456"/>
                  </a:lnTo>
                  <a:lnTo>
                    <a:pt x="2680" y="473"/>
                  </a:lnTo>
                  <a:lnTo>
                    <a:pt x="2718" y="493"/>
                  </a:lnTo>
                  <a:lnTo>
                    <a:pt x="2754" y="513"/>
                  </a:lnTo>
                  <a:lnTo>
                    <a:pt x="2789" y="535"/>
                  </a:lnTo>
                  <a:lnTo>
                    <a:pt x="2822" y="559"/>
                  </a:lnTo>
                  <a:lnTo>
                    <a:pt x="2854" y="583"/>
                  </a:lnTo>
                  <a:lnTo>
                    <a:pt x="2884" y="608"/>
                  </a:lnTo>
                  <a:lnTo>
                    <a:pt x="2914" y="635"/>
                  </a:lnTo>
                  <a:lnTo>
                    <a:pt x="2941" y="662"/>
                  </a:lnTo>
                  <a:lnTo>
                    <a:pt x="2966" y="691"/>
                  </a:lnTo>
                  <a:lnTo>
                    <a:pt x="2991" y="721"/>
                  </a:lnTo>
                  <a:lnTo>
                    <a:pt x="3012" y="752"/>
                  </a:lnTo>
                  <a:lnTo>
                    <a:pt x="3032" y="784"/>
                  </a:lnTo>
                  <a:lnTo>
                    <a:pt x="3051" y="816"/>
                  </a:lnTo>
                  <a:lnTo>
                    <a:pt x="3068" y="850"/>
                  </a:lnTo>
                  <a:lnTo>
                    <a:pt x="3082" y="883"/>
                  </a:lnTo>
                  <a:lnTo>
                    <a:pt x="3094" y="919"/>
                  </a:lnTo>
                  <a:lnTo>
                    <a:pt x="3104" y="954"/>
                  </a:lnTo>
                  <a:lnTo>
                    <a:pt x="3112" y="990"/>
                  </a:lnTo>
                  <a:lnTo>
                    <a:pt x="3118" y="1027"/>
                  </a:lnTo>
                  <a:lnTo>
                    <a:pt x="3122" y="1064"/>
                  </a:lnTo>
                  <a:lnTo>
                    <a:pt x="3124" y="1102"/>
                  </a:lnTo>
                  <a:lnTo>
                    <a:pt x="1287" y="1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8" name="KSO_Shape"/>
          <p:cNvSpPr/>
          <p:nvPr/>
        </p:nvSpPr>
        <p:spPr bwMode="auto">
          <a:xfrm>
            <a:off x="4577536" y="4056721"/>
            <a:ext cx="565188" cy="532294"/>
          </a:xfrm>
          <a:custGeom>
            <a:avLst/>
            <a:gdLst>
              <a:gd name="T0" fmla="*/ 901314 w 3228"/>
              <a:gd name="T1" fmla="*/ 1694421 h 3037"/>
              <a:gd name="T2" fmla="*/ 0 w 3228"/>
              <a:gd name="T3" fmla="*/ 587496 h 3037"/>
              <a:gd name="T4" fmla="*/ 0 w 3228"/>
              <a:gd name="T5" fmla="*/ 486511 h 3037"/>
              <a:gd name="T6" fmla="*/ 406037 w 3228"/>
              <a:gd name="T7" fmla="*/ 4463 h 3037"/>
              <a:gd name="T8" fmla="*/ 486353 w 3228"/>
              <a:gd name="T9" fmla="*/ 0 h 3037"/>
              <a:gd name="T10" fmla="*/ 901314 w 3228"/>
              <a:gd name="T11" fmla="*/ 218707 h 3037"/>
              <a:gd name="T12" fmla="*/ 1314044 w 3228"/>
              <a:gd name="T13" fmla="*/ 0 h 3037"/>
              <a:gd name="T14" fmla="*/ 1394360 w 3228"/>
              <a:gd name="T15" fmla="*/ 4463 h 3037"/>
              <a:gd name="T16" fmla="*/ 1800397 w 3228"/>
              <a:gd name="T17" fmla="*/ 486511 h 3037"/>
              <a:gd name="T18" fmla="*/ 1800397 w 3228"/>
              <a:gd name="T19" fmla="*/ 587496 h 3037"/>
              <a:gd name="T20" fmla="*/ 901314 w 3228"/>
              <a:gd name="T21" fmla="*/ 1694421 h 3037"/>
              <a:gd name="T22" fmla="*/ 1242653 w 3228"/>
              <a:gd name="T23" fmla="*/ 1124779 h 3037"/>
              <a:gd name="T24" fmla="*/ 1079792 w 3228"/>
              <a:gd name="T25" fmla="*/ 649984 h 3037"/>
              <a:gd name="T26" fmla="*/ 992784 w 3228"/>
              <a:gd name="T27" fmla="*/ 1020446 h 3037"/>
              <a:gd name="T28" fmla="*/ 827692 w 3228"/>
              <a:gd name="T29" fmla="*/ 285100 h 3037"/>
              <a:gd name="T30" fmla="*/ 612960 w 3228"/>
              <a:gd name="T31" fmla="*/ 1047227 h 3037"/>
              <a:gd name="T32" fmla="*/ 334089 w 3228"/>
              <a:gd name="T33" fmla="*/ 1158812 h 3037"/>
              <a:gd name="T34" fmla="*/ 710008 w 3228"/>
              <a:gd name="T35" fmla="*/ 1158812 h 3037"/>
              <a:gd name="T36" fmla="*/ 822672 w 3228"/>
              <a:gd name="T37" fmla="*/ 696292 h 3037"/>
              <a:gd name="T38" fmla="*/ 974378 w 3228"/>
              <a:gd name="T39" fmla="*/ 1401510 h 3037"/>
              <a:gd name="T40" fmla="*/ 1101544 w 3228"/>
              <a:gd name="T41" fmla="*/ 961306 h 3037"/>
              <a:gd name="T42" fmla="*/ 1198591 w 3228"/>
              <a:gd name="T43" fmla="*/ 1229111 h 3037"/>
              <a:gd name="T44" fmla="*/ 1444556 w 3228"/>
              <a:gd name="T45" fmla="*/ 1229111 h 3037"/>
              <a:gd name="T46" fmla="*/ 1242653 w 3228"/>
              <a:gd name="T47" fmla="*/ 1124779 h 303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3228" h="3037">
                <a:moveTo>
                  <a:pt x="1616" y="3037"/>
                </a:moveTo>
                <a:cubicBezTo>
                  <a:pt x="443" y="2227"/>
                  <a:pt x="0" y="1578"/>
                  <a:pt x="0" y="1053"/>
                </a:cubicBezTo>
                <a:cubicBezTo>
                  <a:pt x="0" y="872"/>
                  <a:pt x="0" y="872"/>
                  <a:pt x="0" y="872"/>
                </a:cubicBezTo>
                <a:cubicBezTo>
                  <a:pt x="0" y="322"/>
                  <a:pt x="409" y="37"/>
                  <a:pt x="728" y="8"/>
                </a:cubicBezTo>
                <a:cubicBezTo>
                  <a:pt x="777" y="0"/>
                  <a:pt x="827" y="0"/>
                  <a:pt x="872" y="0"/>
                </a:cubicBezTo>
                <a:cubicBezTo>
                  <a:pt x="1240" y="0"/>
                  <a:pt x="1414" y="153"/>
                  <a:pt x="1616" y="392"/>
                </a:cubicBezTo>
                <a:cubicBezTo>
                  <a:pt x="1814" y="153"/>
                  <a:pt x="1992" y="0"/>
                  <a:pt x="2356" y="0"/>
                </a:cubicBezTo>
                <a:cubicBezTo>
                  <a:pt x="2401" y="0"/>
                  <a:pt x="2451" y="0"/>
                  <a:pt x="2500" y="8"/>
                </a:cubicBezTo>
                <a:cubicBezTo>
                  <a:pt x="2818" y="37"/>
                  <a:pt x="3228" y="322"/>
                  <a:pt x="3228" y="872"/>
                </a:cubicBezTo>
                <a:cubicBezTo>
                  <a:pt x="3228" y="1053"/>
                  <a:pt x="3228" y="1053"/>
                  <a:pt x="3228" y="1053"/>
                </a:cubicBezTo>
                <a:cubicBezTo>
                  <a:pt x="3228" y="1578"/>
                  <a:pt x="2786" y="2227"/>
                  <a:pt x="1616" y="3037"/>
                </a:cubicBezTo>
                <a:close/>
                <a:moveTo>
                  <a:pt x="2228" y="2016"/>
                </a:moveTo>
                <a:cubicBezTo>
                  <a:pt x="1936" y="1165"/>
                  <a:pt x="1936" y="1165"/>
                  <a:pt x="1936" y="1165"/>
                </a:cubicBezTo>
                <a:cubicBezTo>
                  <a:pt x="1780" y="1829"/>
                  <a:pt x="1780" y="1829"/>
                  <a:pt x="1780" y="1829"/>
                </a:cubicBezTo>
                <a:cubicBezTo>
                  <a:pt x="1484" y="511"/>
                  <a:pt x="1484" y="511"/>
                  <a:pt x="1484" y="511"/>
                </a:cubicBezTo>
                <a:cubicBezTo>
                  <a:pt x="1099" y="1877"/>
                  <a:pt x="1099" y="1877"/>
                  <a:pt x="1099" y="1877"/>
                </a:cubicBezTo>
                <a:cubicBezTo>
                  <a:pt x="599" y="2077"/>
                  <a:pt x="599" y="2077"/>
                  <a:pt x="599" y="2077"/>
                </a:cubicBezTo>
                <a:cubicBezTo>
                  <a:pt x="1273" y="2077"/>
                  <a:pt x="1273" y="2077"/>
                  <a:pt x="1273" y="2077"/>
                </a:cubicBezTo>
                <a:cubicBezTo>
                  <a:pt x="1475" y="1248"/>
                  <a:pt x="1475" y="1248"/>
                  <a:pt x="1475" y="1248"/>
                </a:cubicBezTo>
                <a:cubicBezTo>
                  <a:pt x="1747" y="2512"/>
                  <a:pt x="1747" y="2512"/>
                  <a:pt x="1747" y="2512"/>
                </a:cubicBezTo>
                <a:cubicBezTo>
                  <a:pt x="1975" y="1723"/>
                  <a:pt x="1975" y="1723"/>
                  <a:pt x="1975" y="1723"/>
                </a:cubicBezTo>
                <a:cubicBezTo>
                  <a:pt x="2149" y="2203"/>
                  <a:pt x="2149" y="2203"/>
                  <a:pt x="2149" y="2203"/>
                </a:cubicBezTo>
                <a:cubicBezTo>
                  <a:pt x="2590" y="2203"/>
                  <a:pt x="2590" y="2203"/>
                  <a:pt x="2590" y="2203"/>
                </a:cubicBezTo>
                <a:lnTo>
                  <a:pt x="2228" y="2016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9pPr>
          </a:lstStyle>
          <a:p>
            <a:endParaRPr lang="zh-CN" altLang="en-US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KSO_Shape"/>
          <p:cNvSpPr/>
          <p:nvPr/>
        </p:nvSpPr>
        <p:spPr bwMode="auto">
          <a:xfrm>
            <a:off x="4588501" y="764722"/>
            <a:ext cx="554223" cy="565188"/>
          </a:xfrm>
          <a:custGeom>
            <a:avLst/>
            <a:gdLst>
              <a:gd name="T0" fmla="*/ 863600 w 3175"/>
              <a:gd name="T1" fmla="*/ 866837 h 3238"/>
              <a:gd name="T2" fmla="*/ 899190 w 3175"/>
              <a:gd name="T3" fmla="*/ 804563 h 3238"/>
              <a:gd name="T4" fmla="*/ 630044 w 3175"/>
              <a:gd name="T5" fmla="*/ 648877 h 3238"/>
              <a:gd name="T6" fmla="*/ 593899 w 3175"/>
              <a:gd name="T7" fmla="*/ 711151 h 3238"/>
              <a:gd name="T8" fmla="*/ 481570 w 3175"/>
              <a:gd name="T9" fmla="*/ 646097 h 3238"/>
              <a:gd name="T10" fmla="*/ 412059 w 3175"/>
              <a:gd name="T11" fmla="*/ 892414 h 3238"/>
              <a:gd name="T12" fmla="*/ 886400 w 3175"/>
              <a:gd name="T13" fmla="*/ 1366700 h 3238"/>
              <a:gd name="T14" fmla="*/ 1262869 w 3175"/>
              <a:gd name="T15" fmla="*/ 1180433 h 3238"/>
              <a:gd name="T16" fmla="*/ 1145535 w 3175"/>
              <a:gd name="T17" fmla="*/ 1180433 h 3238"/>
              <a:gd name="T18" fmla="*/ 963139 w 3175"/>
              <a:gd name="T19" fmla="*/ 998058 h 3238"/>
              <a:gd name="T20" fmla="*/ 1765570 w 3175"/>
              <a:gd name="T21" fmla="*/ 998058 h 3238"/>
              <a:gd name="T22" fmla="*/ 1583174 w 3175"/>
              <a:gd name="T23" fmla="*/ 1180433 h 3238"/>
              <a:gd name="T24" fmla="*/ 1463060 w 3175"/>
              <a:gd name="T25" fmla="*/ 1180433 h 3238"/>
              <a:gd name="T26" fmla="*/ 1035986 w 3175"/>
              <a:gd name="T27" fmla="*/ 1520162 h 3238"/>
              <a:gd name="T28" fmla="*/ 1035986 w 3175"/>
              <a:gd name="T29" fmla="*/ 1654719 h 3238"/>
              <a:gd name="T30" fmla="*/ 1175008 w 3175"/>
              <a:gd name="T31" fmla="*/ 1654719 h 3238"/>
              <a:gd name="T32" fmla="*/ 1255084 w 3175"/>
              <a:gd name="T33" fmla="*/ 1800397 h 3238"/>
              <a:gd name="T34" fmla="*/ 522164 w 3175"/>
              <a:gd name="T35" fmla="*/ 1800397 h 3238"/>
              <a:gd name="T36" fmla="*/ 598348 w 3175"/>
              <a:gd name="T37" fmla="*/ 1654719 h 3238"/>
              <a:gd name="T38" fmla="*/ 744042 w 3175"/>
              <a:gd name="T39" fmla="*/ 1654719 h 3238"/>
              <a:gd name="T40" fmla="*/ 744042 w 3175"/>
              <a:gd name="T41" fmla="*/ 1521830 h 3238"/>
              <a:gd name="T42" fmla="*/ 240785 w 3175"/>
              <a:gd name="T43" fmla="*/ 892414 h 3238"/>
              <a:gd name="T44" fmla="*/ 333095 w 3175"/>
              <a:gd name="T45" fmla="*/ 560469 h 3238"/>
              <a:gd name="T46" fmla="*/ 288052 w 3175"/>
              <a:gd name="T47" fmla="*/ 534336 h 3238"/>
              <a:gd name="T48" fmla="*/ 323641 w 3175"/>
              <a:gd name="T49" fmla="*/ 472062 h 3238"/>
              <a:gd name="T50" fmla="*/ 197966 w 3175"/>
              <a:gd name="T51" fmla="*/ 399779 h 3238"/>
              <a:gd name="T52" fmla="*/ 197966 w 3175"/>
              <a:gd name="T53" fmla="*/ 400335 h 3238"/>
              <a:gd name="T54" fmla="*/ 0 w 3175"/>
              <a:gd name="T55" fmla="*/ 368086 h 3238"/>
              <a:gd name="T56" fmla="*/ 212981 w 3175"/>
              <a:gd name="T57" fmla="*/ 0 h 3238"/>
              <a:gd name="T58" fmla="*/ 341992 w 3175"/>
              <a:gd name="T59" fmla="*/ 150126 h 3238"/>
              <a:gd name="T60" fmla="*/ 340324 w 3175"/>
              <a:gd name="T61" fmla="*/ 153462 h 3238"/>
              <a:gd name="T62" fmla="*/ 465999 w 3175"/>
              <a:gd name="T63" fmla="*/ 225745 h 3238"/>
              <a:gd name="T64" fmla="*/ 500477 w 3175"/>
              <a:gd name="T65" fmla="*/ 166250 h 3238"/>
              <a:gd name="T66" fmla="*/ 806323 w 3175"/>
              <a:gd name="T67" fmla="*/ 343065 h 3238"/>
              <a:gd name="T68" fmla="*/ 772402 w 3175"/>
              <a:gd name="T69" fmla="*/ 402559 h 3238"/>
              <a:gd name="T70" fmla="*/ 1041547 w 3175"/>
              <a:gd name="T71" fmla="*/ 558245 h 3238"/>
              <a:gd name="T72" fmla="*/ 1076025 w 3175"/>
              <a:gd name="T73" fmla="*/ 498751 h 3238"/>
              <a:gd name="T74" fmla="*/ 1238401 w 3175"/>
              <a:gd name="T75" fmla="*/ 592163 h 3238"/>
              <a:gd name="T76" fmla="*/ 1025421 w 3175"/>
              <a:gd name="T77" fmla="*/ 960249 h 3238"/>
              <a:gd name="T78" fmla="*/ 863600 w 3175"/>
              <a:gd name="T79" fmla="*/ 866837 h 323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3175" h="3238">
                <a:moveTo>
                  <a:pt x="1553" y="1559"/>
                </a:moveTo>
                <a:cubicBezTo>
                  <a:pt x="1617" y="1447"/>
                  <a:pt x="1617" y="1447"/>
                  <a:pt x="1617" y="1447"/>
                </a:cubicBezTo>
                <a:cubicBezTo>
                  <a:pt x="1133" y="1167"/>
                  <a:pt x="1133" y="1167"/>
                  <a:pt x="1133" y="1167"/>
                </a:cubicBezTo>
                <a:cubicBezTo>
                  <a:pt x="1068" y="1279"/>
                  <a:pt x="1068" y="1279"/>
                  <a:pt x="1068" y="1279"/>
                </a:cubicBezTo>
                <a:cubicBezTo>
                  <a:pt x="866" y="1162"/>
                  <a:pt x="866" y="1162"/>
                  <a:pt x="866" y="1162"/>
                </a:cubicBezTo>
                <a:cubicBezTo>
                  <a:pt x="787" y="1291"/>
                  <a:pt x="741" y="1443"/>
                  <a:pt x="741" y="1605"/>
                </a:cubicBezTo>
                <a:cubicBezTo>
                  <a:pt x="741" y="2076"/>
                  <a:pt x="1123" y="2458"/>
                  <a:pt x="1594" y="2458"/>
                </a:cubicBezTo>
                <a:cubicBezTo>
                  <a:pt x="1870" y="2458"/>
                  <a:pt x="2115" y="2326"/>
                  <a:pt x="2271" y="2123"/>
                </a:cubicBezTo>
                <a:cubicBezTo>
                  <a:pt x="2060" y="2123"/>
                  <a:pt x="2060" y="2123"/>
                  <a:pt x="2060" y="2123"/>
                </a:cubicBezTo>
                <a:cubicBezTo>
                  <a:pt x="1879" y="2123"/>
                  <a:pt x="1732" y="1976"/>
                  <a:pt x="1732" y="1795"/>
                </a:cubicBezTo>
                <a:cubicBezTo>
                  <a:pt x="2332" y="1795"/>
                  <a:pt x="2650" y="1795"/>
                  <a:pt x="3175" y="1795"/>
                </a:cubicBezTo>
                <a:cubicBezTo>
                  <a:pt x="3175" y="1976"/>
                  <a:pt x="3028" y="2123"/>
                  <a:pt x="2847" y="2123"/>
                </a:cubicBezTo>
                <a:cubicBezTo>
                  <a:pt x="2631" y="2123"/>
                  <a:pt x="2631" y="2123"/>
                  <a:pt x="2631" y="2123"/>
                </a:cubicBezTo>
                <a:cubicBezTo>
                  <a:pt x="2480" y="2426"/>
                  <a:pt x="2200" y="2654"/>
                  <a:pt x="1863" y="2734"/>
                </a:cubicBezTo>
                <a:cubicBezTo>
                  <a:pt x="1863" y="2976"/>
                  <a:pt x="1863" y="2976"/>
                  <a:pt x="1863" y="2976"/>
                </a:cubicBezTo>
                <a:cubicBezTo>
                  <a:pt x="1863" y="2976"/>
                  <a:pt x="1988" y="2976"/>
                  <a:pt x="2113" y="2976"/>
                </a:cubicBezTo>
                <a:cubicBezTo>
                  <a:pt x="2239" y="2976"/>
                  <a:pt x="2257" y="3238"/>
                  <a:pt x="2257" y="3238"/>
                </a:cubicBezTo>
                <a:cubicBezTo>
                  <a:pt x="939" y="3238"/>
                  <a:pt x="939" y="3238"/>
                  <a:pt x="939" y="3238"/>
                </a:cubicBezTo>
                <a:cubicBezTo>
                  <a:pt x="939" y="3238"/>
                  <a:pt x="918" y="2976"/>
                  <a:pt x="1076" y="2976"/>
                </a:cubicBezTo>
                <a:cubicBezTo>
                  <a:pt x="1235" y="2976"/>
                  <a:pt x="1338" y="2976"/>
                  <a:pt x="1338" y="2976"/>
                </a:cubicBezTo>
                <a:cubicBezTo>
                  <a:pt x="1338" y="2737"/>
                  <a:pt x="1338" y="2737"/>
                  <a:pt x="1338" y="2737"/>
                </a:cubicBezTo>
                <a:cubicBezTo>
                  <a:pt x="821" y="2620"/>
                  <a:pt x="433" y="2158"/>
                  <a:pt x="433" y="1605"/>
                </a:cubicBezTo>
                <a:cubicBezTo>
                  <a:pt x="433" y="1386"/>
                  <a:pt x="494" y="1183"/>
                  <a:pt x="599" y="1008"/>
                </a:cubicBezTo>
                <a:cubicBezTo>
                  <a:pt x="518" y="961"/>
                  <a:pt x="518" y="961"/>
                  <a:pt x="518" y="961"/>
                </a:cubicBezTo>
                <a:cubicBezTo>
                  <a:pt x="582" y="849"/>
                  <a:pt x="582" y="849"/>
                  <a:pt x="582" y="849"/>
                </a:cubicBezTo>
                <a:cubicBezTo>
                  <a:pt x="356" y="719"/>
                  <a:pt x="356" y="719"/>
                  <a:pt x="356" y="719"/>
                </a:cubicBezTo>
                <a:cubicBezTo>
                  <a:pt x="356" y="720"/>
                  <a:pt x="356" y="720"/>
                  <a:pt x="356" y="720"/>
                </a:cubicBezTo>
                <a:cubicBezTo>
                  <a:pt x="0" y="662"/>
                  <a:pt x="0" y="662"/>
                  <a:pt x="0" y="662"/>
                </a:cubicBezTo>
                <a:cubicBezTo>
                  <a:pt x="383" y="0"/>
                  <a:pt x="383" y="0"/>
                  <a:pt x="383" y="0"/>
                </a:cubicBezTo>
                <a:cubicBezTo>
                  <a:pt x="615" y="270"/>
                  <a:pt x="615" y="270"/>
                  <a:pt x="615" y="270"/>
                </a:cubicBezTo>
                <a:cubicBezTo>
                  <a:pt x="612" y="276"/>
                  <a:pt x="612" y="276"/>
                  <a:pt x="612" y="276"/>
                </a:cubicBezTo>
                <a:cubicBezTo>
                  <a:pt x="838" y="406"/>
                  <a:pt x="838" y="406"/>
                  <a:pt x="838" y="406"/>
                </a:cubicBezTo>
                <a:cubicBezTo>
                  <a:pt x="900" y="299"/>
                  <a:pt x="900" y="299"/>
                  <a:pt x="900" y="299"/>
                </a:cubicBezTo>
                <a:cubicBezTo>
                  <a:pt x="1450" y="617"/>
                  <a:pt x="1450" y="617"/>
                  <a:pt x="1450" y="617"/>
                </a:cubicBezTo>
                <a:cubicBezTo>
                  <a:pt x="1389" y="724"/>
                  <a:pt x="1389" y="724"/>
                  <a:pt x="1389" y="724"/>
                </a:cubicBezTo>
                <a:cubicBezTo>
                  <a:pt x="1873" y="1004"/>
                  <a:pt x="1873" y="1004"/>
                  <a:pt x="1873" y="1004"/>
                </a:cubicBezTo>
                <a:cubicBezTo>
                  <a:pt x="1935" y="897"/>
                  <a:pt x="1935" y="897"/>
                  <a:pt x="1935" y="897"/>
                </a:cubicBezTo>
                <a:cubicBezTo>
                  <a:pt x="2227" y="1065"/>
                  <a:pt x="2227" y="1065"/>
                  <a:pt x="2227" y="1065"/>
                </a:cubicBezTo>
                <a:cubicBezTo>
                  <a:pt x="1844" y="1727"/>
                  <a:pt x="1844" y="1727"/>
                  <a:pt x="1844" y="1727"/>
                </a:cubicBezTo>
                <a:lnTo>
                  <a:pt x="1553" y="1559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9pPr>
          </a:lstStyle>
          <a:p>
            <a:endParaRPr lang="zh-CN" altLang="en-US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KSO_Shape"/>
          <p:cNvSpPr/>
          <p:nvPr/>
        </p:nvSpPr>
        <p:spPr bwMode="auto">
          <a:xfrm>
            <a:off x="4577662" y="2315210"/>
            <a:ext cx="598082" cy="498402"/>
          </a:xfrm>
          <a:custGeom>
            <a:avLst/>
            <a:gdLst>
              <a:gd name="T0" fmla="*/ 1507495 w 4409"/>
              <a:gd name="T1" fmla="*/ 451166 h 3674"/>
              <a:gd name="T2" fmla="*/ 1499286 w 4409"/>
              <a:gd name="T3" fmla="*/ 391586 h 3674"/>
              <a:gd name="T4" fmla="*/ 1483299 w 4409"/>
              <a:gd name="T5" fmla="*/ 334596 h 3674"/>
              <a:gd name="T6" fmla="*/ 1459103 w 4409"/>
              <a:gd name="T7" fmla="*/ 280198 h 3674"/>
              <a:gd name="T8" fmla="*/ 1427562 w 4409"/>
              <a:gd name="T9" fmla="*/ 229253 h 3674"/>
              <a:gd name="T10" fmla="*/ 1389540 w 4409"/>
              <a:gd name="T11" fmla="*/ 182193 h 3674"/>
              <a:gd name="T12" fmla="*/ 1345036 w 4409"/>
              <a:gd name="T13" fmla="*/ 139451 h 3674"/>
              <a:gd name="T14" fmla="*/ 1295780 w 4409"/>
              <a:gd name="T15" fmla="*/ 101458 h 3674"/>
              <a:gd name="T16" fmla="*/ 1240475 w 4409"/>
              <a:gd name="T17" fmla="*/ 69078 h 3674"/>
              <a:gd name="T18" fmla="*/ 1181281 w 4409"/>
              <a:gd name="T19" fmla="*/ 41879 h 3674"/>
              <a:gd name="T20" fmla="*/ 1117767 w 4409"/>
              <a:gd name="T21" fmla="*/ 21155 h 3674"/>
              <a:gd name="T22" fmla="*/ 1050796 w 4409"/>
              <a:gd name="T23" fmla="*/ 7340 h 3674"/>
              <a:gd name="T24" fmla="*/ 980801 w 4409"/>
              <a:gd name="T25" fmla="*/ 432 h 3674"/>
              <a:gd name="T26" fmla="*/ 924199 w 4409"/>
              <a:gd name="T27" fmla="*/ 432 h 3674"/>
              <a:gd name="T28" fmla="*/ 854204 w 4409"/>
              <a:gd name="T29" fmla="*/ 7340 h 3674"/>
              <a:gd name="T30" fmla="*/ 787665 w 4409"/>
              <a:gd name="T31" fmla="*/ 21155 h 3674"/>
              <a:gd name="T32" fmla="*/ 724151 w 4409"/>
              <a:gd name="T33" fmla="*/ 41879 h 3674"/>
              <a:gd name="T34" fmla="*/ 664957 w 4409"/>
              <a:gd name="T35" fmla="*/ 69078 h 3674"/>
              <a:gd name="T36" fmla="*/ 609652 w 4409"/>
              <a:gd name="T37" fmla="*/ 101458 h 3674"/>
              <a:gd name="T38" fmla="*/ 559964 w 4409"/>
              <a:gd name="T39" fmla="*/ 139451 h 3674"/>
              <a:gd name="T40" fmla="*/ 515460 w 4409"/>
              <a:gd name="T41" fmla="*/ 182193 h 3674"/>
              <a:gd name="T42" fmla="*/ 477870 w 4409"/>
              <a:gd name="T43" fmla="*/ 229253 h 3674"/>
              <a:gd name="T44" fmla="*/ 446329 w 4409"/>
              <a:gd name="T45" fmla="*/ 280198 h 3674"/>
              <a:gd name="T46" fmla="*/ 422133 w 4409"/>
              <a:gd name="T47" fmla="*/ 334596 h 3674"/>
              <a:gd name="T48" fmla="*/ 406147 w 4409"/>
              <a:gd name="T49" fmla="*/ 391586 h 3674"/>
              <a:gd name="T50" fmla="*/ 397505 w 4409"/>
              <a:gd name="T51" fmla="*/ 451166 h 3674"/>
              <a:gd name="T52" fmla="*/ 150793 w 4409"/>
              <a:gd name="T53" fmla="*/ 475775 h 3674"/>
              <a:gd name="T54" fmla="*/ 111906 w 4409"/>
              <a:gd name="T55" fmla="*/ 482682 h 3674"/>
              <a:gd name="T56" fmla="*/ 76909 w 4409"/>
              <a:gd name="T57" fmla="*/ 498657 h 3674"/>
              <a:gd name="T58" fmla="*/ 46664 w 4409"/>
              <a:gd name="T59" fmla="*/ 522402 h 3674"/>
              <a:gd name="T60" fmla="*/ 23332 w 4409"/>
              <a:gd name="T61" fmla="*/ 552192 h 3674"/>
              <a:gd name="T62" fmla="*/ 7777 w 4409"/>
              <a:gd name="T63" fmla="*/ 587163 h 3674"/>
              <a:gd name="T64" fmla="*/ 864 w 4409"/>
              <a:gd name="T65" fmla="*/ 626019 h 3674"/>
              <a:gd name="T66" fmla="*/ 1905000 w 4409"/>
              <a:gd name="T67" fmla="*/ 634222 h 3674"/>
              <a:gd name="T68" fmla="*/ 1899815 w 4409"/>
              <a:gd name="T69" fmla="*/ 594502 h 3674"/>
              <a:gd name="T70" fmla="*/ 1885989 w 4409"/>
              <a:gd name="T71" fmla="*/ 558668 h 3674"/>
              <a:gd name="T72" fmla="*/ 1863521 w 4409"/>
              <a:gd name="T73" fmla="*/ 527583 h 3674"/>
              <a:gd name="T74" fmla="*/ 1835005 w 4409"/>
              <a:gd name="T75" fmla="*/ 502542 h 3674"/>
              <a:gd name="T76" fmla="*/ 1800871 w 4409"/>
              <a:gd name="T77" fmla="*/ 485705 h 3674"/>
              <a:gd name="T78" fmla="*/ 1762417 w 4409"/>
              <a:gd name="T79" fmla="*/ 476206 h 3674"/>
              <a:gd name="T80" fmla="*/ 1111718 w 4409"/>
              <a:gd name="T81" fmla="*/ 1427324 h 3674"/>
              <a:gd name="T82" fmla="*/ 793714 w 4409"/>
              <a:gd name="T83" fmla="*/ 872109 h 3674"/>
              <a:gd name="T84" fmla="*/ 1349789 w 4409"/>
              <a:gd name="T85" fmla="*/ 1189436 h 3674"/>
              <a:gd name="T86" fmla="*/ 560396 w 4409"/>
              <a:gd name="T87" fmla="*/ 427420 h 3674"/>
              <a:gd name="T88" fmla="*/ 587184 w 4409"/>
              <a:gd name="T89" fmla="*/ 352298 h 3674"/>
              <a:gd name="T90" fmla="*/ 634712 w 4409"/>
              <a:gd name="T91" fmla="*/ 285810 h 3674"/>
              <a:gd name="T92" fmla="*/ 700387 w 4409"/>
              <a:gd name="T93" fmla="*/ 230979 h 3674"/>
              <a:gd name="T94" fmla="*/ 780752 w 4409"/>
              <a:gd name="T95" fmla="*/ 189964 h 3674"/>
              <a:gd name="T96" fmla="*/ 872783 w 4409"/>
              <a:gd name="T97" fmla="*/ 164924 h 3674"/>
              <a:gd name="T98" fmla="*/ 952716 w 4409"/>
              <a:gd name="T99" fmla="*/ 158448 h 3674"/>
              <a:gd name="T100" fmla="*/ 1051660 w 4409"/>
              <a:gd name="T101" fmla="*/ 168378 h 3674"/>
              <a:gd name="T102" fmla="*/ 1141963 w 4409"/>
              <a:gd name="T103" fmla="*/ 196872 h 3674"/>
              <a:gd name="T104" fmla="*/ 1219304 w 4409"/>
              <a:gd name="T105" fmla="*/ 241341 h 3674"/>
              <a:gd name="T106" fmla="*/ 1281522 w 4409"/>
              <a:gd name="T107" fmla="*/ 298331 h 3674"/>
              <a:gd name="T108" fmla="*/ 1325593 w 4409"/>
              <a:gd name="T109" fmla="*/ 366977 h 3674"/>
              <a:gd name="T110" fmla="*/ 1347197 w 4409"/>
              <a:gd name="T111" fmla="*/ 443394 h 367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4409" h="3674">
                <a:moveTo>
                  <a:pt x="4041" y="1102"/>
                </a:moveTo>
                <a:lnTo>
                  <a:pt x="3491" y="1102"/>
                </a:lnTo>
                <a:lnTo>
                  <a:pt x="3491" y="1074"/>
                </a:lnTo>
                <a:lnTo>
                  <a:pt x="3489" y="1045"/>
                </a:lnTo>
                <a:lnTo>
                  <a:pt x="3487" y="1017"/>
                </a:lnTo>
                <a:lnTo>
                  <a:pt x="3484" y="990"/>
                </a:lnTo>
                <a:lnTo>
                  <a:pt x="3481" y="961"/>
                </a:lnTo>
                <a:lnTo>
                  <a:pt x="3475" y="934"/>
                </a:lnTo>
                <a:lnTo>
                  <a:pt x="3470" y="907"/>
                </a:lnTo>
                <a:lnTo>
                  <a:pt x="3464" y="880"/>
                </a:lnTo>
                <a:lnTo>
                  <a:pt x="3457" y="854"/>
                </a:lnTo>
                <a:lnTo>
                  <a:pt x="3450" y="826"/>
                </a:lnTo>
                <a:lnTo>
                  <a:pt x="3442" y="800"/>
                </a:lnTo>
                <a:lnTo>
                  <a:pt x="3433" y="775"/>
                </a:lnTo>
                <a:lnTo>
                  <a:pt x="3423" y="748"/>
                </a:lnTo>
                <a:lnTo>
                  <a:pt x="3413" y="723"/>
                </a:lnTo>
                <a:lnTo>
                  <a:pt x="3401" y="698"/>
                </a:lnTo>
                <a:lnTo>
                  <a:pt x="3389" y="673"/>
                </a:lnTo>
                <a:lnTo>
                  <a:pt x="3377" y="649"/>
                </a:lnTo>
                <a:lnTo>
                  <a:pt x="3364" y="624"/>
                </a:lnTo>
                <a:lnTo>
                  <a:pt x="3350" y="600"/>
                </a:lnTo>
                <a:lnTo>
                  <a:pt x="3336" y="577"/>
                </a:lnTo>
                <a:lnTo>
                  <a:pt x="3320" y="553"/>
                </a:lnTo>
                <a:lnTo>
                  <a:pt x="3304" y="531"/>
                </a:lnTo>
                <a:lnTo>
                  <a:pt x="3288" y="508"/>
                </a:lnTo>
                <a:lnTo>
                  <a:pt x="3271" y="485"/>
                </a:lnTo>
                <a:lnTo>
                  <a:pt x="3253" y="464"/>
                </a:lnTo>
                <a:lnTo>
                  <a:pt x="3235" y="443"/>
                </a:lnTo>
                <a:lnTo>
                  <a:pt x="3216" y="422"/>
                </a:lnTo>
                <a:lnTo>
                  <a:pt x="3197" y="401"/>
                </a:lnTo>
                <a:lnTo>
                  <a:pt x="3177" y="381"/>
                </a:lnTo>
                <a:lnTo>
                  <a:pt x="3156" y="361"/>
                </a:lnTo>
                <a:lnTo>
                  <a:pt x="3136" y="341"/>
                </a:lnTo>
                <a:lnTo>
                  <a:pt x="3113" y="323"/>
                </a:lnTo>
                <a:lnTo>
                  <a:pt x="3092" y="304"/>
                </a:lnTo>
                <a:lnTo>
                  <a:pt x="3069" y="287"/>
                </a:lnTo>
                <a:lnTo>
                  <a:pt x="3045" y="268"/>
                </a:lnTo>
                <a:lnTo>
                  <a:pt x="3022" y="251"/>
                </a:lnTo>
                <a:lnTo>
                  <a:pt x="2999" y="235"/>
                </a:lnTo>
                <a:lnTo>
                  <a:pt x="2973" y="219"/>
                </a:lnTo>
                <a:lnTo>
                  <a:pt x="2949" y="203"/>
                </a:lnTo>
                <a:lnTo>
                  <a:pt x="2924" y="188"/>
                </a:lnTo>
                <a:lnTo>
                  <a:pt x="2897" y="173"/>
                </a:lnTo>
                <a:lnTo>
                  <a:pt x="2871" y="160"/>
                </a:lnTo>
                <a:lnTo>
                  <a:pt x="2845" y="146"/>
                </a:lnTo>
                <a:lnTo>
                  <a:pt x="2817" y="132"/>
                </a:lnTo>
                <a:lnTo>
                  <a:pt x="2790" y="120"/>
                </a:lnTo>
                <a:lnTo>
                  <a:pt x="2761" y="108"/>
                </a:lnTo>
                <a:lnTo>
                  <a:pt x="2734" y="97"/>
                </a:lnTo>
                <a:lnTo>
                  <a:pt x="2705" y="87"/>
                </a:lnTo>
                <a:lnTo>
                  <a:pt x="2676" y="77"/>
                </a:lnTo>
                <a:lnTo>
                  <a:pt x="2647" y="67"/>
                </a:lnTo>
                <a:lnTo>
                  <a:pt x="2617" y="57"/>
                </a:lnTo>
                <a:lnTo>
                  <a:pt x="2587" y="49"/>
                </a:lnTo>
                <a:lnTo>
                  <a:pt x="2557" y="41"/>
                </a:lnTo>
                <a:lnTo>
                  <a:pt x="2526" y="34"/>
                </a:lnTo>
                <a:lnTo>
                  <a:pt x="2495" y="28"/>
                </a:lnTo>
                <a:lnTo>
                  <a:pt x="2464" y="22"/>
                </a:lnTo>
                <a:lnTo>
                  <a:pt x="2432" y="17"/>
                </a:lnTo>
                <a:lnTo>
                  <a:pt x="2400" y="13"/>
                </a:lnTo>
                <a:lnTo>
                  <a:pt x="2369" y="9"/>
                </a:lnTo>
                <a:lnTo>
                  <a:pt x="2336" y="6"/>
                </a:lnTo>
                <a:lnTo>
                  <a:pt x="2304" y="3"/>
                </a:lnTo>
                <a:lnTo>
                  <a:pt x="2270" y="1"/>
                </a:lnTo>
                <a:lnTo>
                  <a:pt x="2238" y="0"/>
                </a:lnTo>
                <a:lnTo>
                  <a:pt x="2205" y="0"/>
                </a:lnTo>
                <a:lnTo>
                  <a:pt x="2172" y="0"/>
                </a:lnTo>
                <a:lnTo>
                  <a:pt x="2139" y="1"/>
                </a:lnTo>
                <a:lnTo>
                  <a:pt x="2106" y="3"/>
                </a:lnTo>
                <a:lnTo>
                  <a:pt x="2074" y="6"/>
                </a:lnTo>
                <a:lnTo>
                  <a:pt x="2041" y="9"/>
                </a:lnTo>
                <a:lnTo>
                  <a:pt x="2010" y="13"/>
                </a:lnTo>
                <a:lnTo>
                  <a:pt x="1977" y="17"/>
                </a:lnTo>
                <a:lnTo>
                  <a:pt x="1946" y="22"/>
                </a:lnTo>
                <a:lnTo>
                  <a:pt x="1914" y="28"/>
                </a:lnTo>
                <a:lnTo>
                  <a:pt x="1884" y="34"/>
                </a:lnTo>
                <a:lnTo>
                  <a:pt x="1854" y="41"/>
                </a:lnTo>
                <a:lnTo>
                  <a:pt x="1823" y="49"/>
                </a:lnTo>
                <a:lnTo>
                  <a:pt x="1793" y="57"/>
                </a:lnTo>
                <a:lnTo>
                  <a:pt x="1763" y="67"/>
                </a:lnTo>
                <a:lnTo>
                  <a:pt x="1734" y="77"/>
                </a:lnTo>
                <a:lnTo>
                  <a:pt x="1705" y="87"/>
                </a:lnTo>
                <a:lnTo>
                  <a:pt x="1676" y="97"/>
                </a:lnTo>
                <a:lnTo>
                  <a:pt x="1648" y="108"/>
                </a:lnTo>
                <a:lnTo>
                  <a:pt x="1620" y="120"/>
                </a:lnTo>
                <a:lnTo>
                  <a:pt x="1593" y="132"/>
                </a:lnTo>
                <a:lnTo>
                  <a:pt x="1566" y="146"/>
                </a:lnTo>
                <a:lnTo>
                  <a:pt x="1539" y="160"/>
                </a:lnTo>
                <a:lnTo>
                  <a:pt x="1513" y="173"/>
                </a:lnTo>
                <a:lnTo>
                  <a:pt x="1486" y="188"/>
                </a:lnTo>
                <a:lnTo>
                  <a:pt x="1461" y="203"/>
                </a:lnTo>
                <a:lnTo>
                  <a:pt x="1436" y="219"/>
                </a:lnTo>
                <a:lnTo>
                  <a:pt x="1411" y="235"/>
                </a:lnTo>
                <a:lnTo>
                  <a:pt x="1388" y="251"/>
                </a:lnTo>
                <a:lnTo>
                  <a:pt x="1364" y="268"/>
                </a:lnTo>
                <a:lnTo>
                  <a:pt x="1341" y="287"/>
                </a:lnTo>
                <a:lnTo>
                  <a:pt x="1318" y="304"/>
                </a:lnTo>
                <a:lnTo>
                  <a:pt x="1296" y="323"/>
                </a:lnTo>
                <a:lnTo>
                  <a:pt x="1274" y="341"/>
                </a:lnTo>
                <a:lnTo>
                  <a:pt x="1253" y="361"/>
                </a:lnTo>
                <a:lnTo>
                  <a:pt x="1233" y="381"/>
                </a:lnTo>
                <a:lnTo>
                  <a:pt x="1214" y="401"/>
                </a:lnTo>
                <a:lnTo>
                  <a:pt x="1193" y="422"/>
                </a:lnTo>
                <a:lnTo>
                  <a:pt x="1175" y="443"/>
                </a:lnTo>
                <a:lnTo>
                  <a:pt x="1157" y="464"/>
                </a:lnTo>
                <a:lnTo>
                  <a:pt x="1140" y="485"/>
                </a:lnTo>
                <a:lnTo>
                  <a:pt x="1122" y="508"/>
                </a:lnTo>
                <a:lnTo>
                  <a:pt x="1106" y="531"/>
                </a:lnTo>
                <a:lnTo>
                  <a:pt x="1090" y="553"/>
                </a:lnTo>
                <a:lnTo>
                  <a:pt x="1075" y="577"/>
                </a:lnTo>
                <a:lnTo>
                  <a:pt x="1060" y="600"/>
                </a:lnTo>
                <a:lnTo>
                  <a:pt x="1046" y="624"/>
                </a:lnTo>
                <a:lnTo>
                  <a:pt x="1033" y="649"/>
                </a:lnTo>
                <a:lnTo>
                  <a:pt x="1020" y="673"/>
                </a:lnTo>
                <a:lnTo>
                  <a:pt x="1009" y="698"/>
                </a:lnTo>
                <a:lnTo>
                  <a:pt x="998" y="723"/>
                </a:lnTo>
                <a:lnTo>
                  <a:pt x="986" y="748"/>
                </a:lnTo>
                <a:lnTo>
                  <a:pt x="977" y="775"/>
                </a:lnTo>
                <a:lnTo>
                  <a:pt x="968" y="800"/>
                </a:lnTo>
                <a:lnTo>
                  <a:pt x="960" y="826"/>
                </a:lnTo>
                <a:lnTo>
                  <a:pt x="952" y="854"/>
                </a:lnTo>
                <a:lnTo>
                  <a:pt x="946" y="880"/>
                </a:lnTo>
                <a:lnTo>
                  <a:pt x="940" y="907"/>
                </a:lnTo>
                <a:lnTo>
                  <a:pt x="934" y="934"/>
                </a:lnTo>
                <a:lnTo>
                  <a:pt x="930" y="961"/>
                </a:lnTo>
                <a:lnTo>
                  <a:pt x="926" y="990"/>
                </a:lnTo>
                <a:lnTo>
                  <a:pt x="922" y="1017"/>
                </a:lnTo>
                <a:lnTo>
                  <a:pt x="920" y="1045"/>
                </a:lnTo>
                <a:lnTo>
                  <a:pt x="919" y="1074"/>
                </a:lnTo>
                <a:lnTo>
                  <a:pt x="919" y="1102"/>
                </a:lnTo>
                <a:lnTo>
                  <a:pt x="368" y="1102"/>
                </a:lnTo>
                <a:lnTo>
                  <a:pt x="349" y="1102"/>
                </a:lnTo>
                <a:lnTo>
                  <a:pt x="330" y="1103"/>
                </a:lnTo>
                <a:lnTo>
                  <a:pt x="312" y="1106"/>
                </a:lnTo>
                <a:lnTo>
                  <a:pt x="294" y="1109"/>
                </a:lnTo>
                <a:lnTo>
                  <a:pt x="276" y="1113"/>
                </a:lnTo>
                <a:lnTo>
                  <a:pt x="259" y="1118"/>
                </a:lnTo>
                <a:lnTo>
                  <a:pt x="242" y="1125"/>
                </a:lnTo>
                <a:lnTo>
                  <a:pt x="225" y="1131"/>
                </a:lnTo>
                <a:lnTo>
                  <a:pt x="208" y="1138"/>
                </a:lnTo>
                <a:lnTo>
                  <a:pt x="193" y="1146"/>
                </a:lnTo>
                <a:lnTo>
                  <a:pt x="178" y="1155"/>
                </a:lnTo>
                <a:lnTo>
                  <a:pt x="163" y="1164"/>
                </a:lnTo>
                <a:lnTo>
                  <a:pt x="149" y="1174"/>
                </a:lnTo>
                <a:lnTo>
                  <a:pt x="134" y="1185"/>
                </a:lnTo>
                <a:lnTo>
                  <a:pt x="121" y="1198"/>
                </a:lnTo>
                <a:lnTo>
                  <a:pt x="108" y="1210"/>
                </a:lnTo>
                <a:lnTo>
                  <a:pt x="96" y="1222"/>
                </a:lnTo>
                <a:lnTo>
                  <a:pt x="85" y="1235"/>
                </a:lnTo>
                <a:lnTo>
                  <a:pt x="74" y="1249"/>
                </a:lnTo>
                <a:lnTo>
                  <a:pt x="63" y="1263"/>
                </a:lnTo>
                <a:lnTo>
                  <a:pt x="54" y="1279"/>
                </a:lnTo>
                <a:lnTo>
                  <a:pt x="45" y="1294"/>
                </a:lnTo>
                <a:lnTo>
                  <a:pt x="37" y="1310"/>
                </a:lnTo>
                <a:lnTo>
                  <a:pt x="30" y="1326"/>
                </a:lnTo>
                <a:lnTo>
                  <a:pt x="23" y="1343"/>
                </a:lnTo>
                <a:lnTo>
                  <a:pt x="18" y="1360"/>
                </a:lnTo>
                <a:lnTo>
                  <a:pt x="13" y="1377"/>
                </a:lnTo>
                <a:lnTo>
                  <a:pt x="9" y="1395"/>
                </a:lnTo>
                <a:lnTo>
                  <a:pt x="5" y="1414"/>
                </a:lnTo>
                <a:lnTo>
                  <a:pt x="3" y="1432"/>
                </a:lnTo>
                <a:lnTo>
                  <a:pt x="2" y="1450"/>
                </a:lnTo>
                <a:lnTo>
                  <a:pt x="0" y="1469"/>
                </a:lnTo>
                <a:lnTo>
                  <a:pt x="0" y="3674"/>
                </a:lnTo>
                <a:lnTo>
                  <a:pt x="4409" y="3674"/>
                </a:lnTo>
                <a:lnTo>
                  <a:pt x="4409" y="1469"/>
                </a:lnTo>
                <a:lnTo>
                  <a:pt x="4409" y="1450"/>
                </a:lnTo>
                <a:lnTo>
                  <a:pt x="4408" y="1432"/>
                </a:lnTo>
                <a:lnTo>
                  <a:pt x="4405" y="1414"/>
                </a:lnTo>
                <a:lnTo>
                  <a:pt x="4402" y="1395"/>
                </a:lnTo>
                <a:lnTo>
                  <a:pt x="4397" y="1377"/>
                </a:lnTo>
                <a:lnTo>
                  <a:pt x="4392" y="1360"/>
                </a:lnTo>
                <a:lnTo>
                  <a:pt x="4386" y="1343"/>
                </a:lnTo>
                <a:lnTo>
                  <a:pt x="4380" y="1326"/>
                </a:lnTo>
                <a:lnTo>
                  <a:pt x="4373" y="1310"/>
                </a:lnTo>
                <a:lnTo>
                  <a:pt x="4365" y="1294"/>
                </a:lnTo>
                <a:lnTo>
                  <a:pt x="4356" y="1279"/>
                </a:lnTo>
                <a:lnTo>
                  <a:pt x="4347" y="1263"/>
                </a:lnTo>
                <a:lnTo>
                  <a:pt x="4336" y="1249"/>
                </a:lnTo>
                <a:lnTo>
                  <a:pt x="4325" y="1235"/>
                </a:lnTo>
                <a:lnTo>
                  <a:pt x="4313" y="1222"/>
                </a:lnTo>
                <a:lnTo>
                  <a:pt x="4301" y="1210"/>
                </a:lnTo>
                <a:lnTo>
                  <a:pt x="4289" y="1198"/>
                </a:lnTo>
                <a:lnTo>
                  <a:pt x="4276" y="1185"/>
                </a:lnTo>
                <a:lnTo>
                  <a:pt x="4262" y="1174"/>
                </a:lnTo>
                <a:lnTo>
                  <a:pt x="4247" y="1164"/>
                </a:lnTo>
                <a:lnTo>
                  <a:pt x="4232" y="1155"/>
                </a:lnTo>
                <a:lnTo>
                  <a:pt x="4217" y="1146"/>
                </a:lnTo>
                <a:lnTo>
                  <a:pt x="4201" y="1138"/>
                </a:lnTo>
                <a:lnTo>
                  <a:pt x="4184" y="1131"/>
                </a:lnTo>
                <a:lnTo>
                  <a:pt x="4168" y="1125"/>
                </a:lnTo>
                <a:lnTo>
                  <a:pt x="4151" y="1118"/>
                </a:lnTo>
                <a:lnTo>
                  <a:pt x="4134" y="1113"/>
                </a:lnTo>
                <a:lnTo>
                  <a:pt x="4115" y="1109"/>
                </a:lnTo>
                <a:lnTo>
                  <a:pt x="4097" y="1106"/>
                </a:lnTo>
                <a:lnTo>
                  <a:pt x="4079" y="1103"/>
                </a:lnTo>
                <a:lnTo>
                  <a:pt x="4061" y="1102"/>
                </a:lnTo>
                <a:lnTo>
                  <a:pt x="4041" y="1102"/>
                </a:lnTo>
                <a:close/>
                <a:moveTo>
                  <a:pt x="3124" y="2755"/>
                </a:moveTo>
                <a:lnTo>
                  <a:pt x="2573" y="2755"/>
                </a:lnTo>
                <a:lnTo>
                  <a:pt x="2573" y="3306"/>
                </a:lnTo>
                <a:lnTo>
                  <a:pt x="1837" y="3306"/>
                </a:lnTo>
                <a:lnTo>
                  <a:pt x="1837" y="2755"/>
                </a:lnTo>
                <a:lnTo>
                  <a:pt x="1287" y="2755"/>
                </a:lnTo>
                <a:lnTo>
                  <a:pt x="1287" y="2020"/>
                </a:lnTo>
                <a:lnTo>
                  <a:pt x="1837" y="2020"/>
                </a:lnTo>
                <a:lnTo>
                  <a:pt x="1837" y="1469"/>
                </a:lnTo>
                <a:lnTo>
                  <a:pt x="2573" y="1469"/>
                </a:lnTo>
                <a:lnTo>
                  <a:pt x="2573" y="2020"/>
                </a:lnTo>
                <a:lnTo>
                  <a:pt x="3124" y="2020"/>
                </a:lnTo>
                <a:lnTo>
                  <a:pt x="3124" y="2755"/>
                </a:lnTo>
                <a:close/>
                <a:moveTo>
                  <a:pt x="1287" y="1102"/>
                </a:moveTo>
                <a:lnTo>
                  <a:pt x="1287" y="1102"/>
                </a:lnTo>
                <a:lnTo>
                  <a:pt x="1288" y="1064"/>
                </a:lnTo>
                <a:lnTo>
                  <a:pt x="1292" y="1027"/>
                </a:lnTo>
                <a:lnTo>
                  <a:pt x="1297" y="990"/>
                </a:lnTo>
                <a:lnTo>
                  <a:pt x="1305" y="954"/>
                </a:lnTo>
                <a:lnTo>
                  <a:pt x="1315" y="919"/>
                </a:lnTo>
                <a:lnTo>
                  <a:pt x="1328" y="883"/>
                </a:lnTo>
                <a:lnTo>
                  <a:pt x="1342" y="850"/>
                </a:lnTo>
                <a:lnTo>
                  <a:pt x="1359" y="816"/>
                </a:lnTo>
                <a:lnTo>
                  <a:pt x="1377" y="784"/>
                </a:lnTo>
                <a:lnTo>
                  <a:pt x="1397" y="752"/>
                </a:lnTo>
                <a:lnTo>
                  <a:pt x="1419" y="721"/>
                </a:lnTo>
                <a:lnTo>
                  <a:pt x="1444" y="691"/>
                </a:lnTo>
                <a:lnTo>
                  <a:pt x="1469" y="662"/>
                </a:lnTo>
                <a:lnTo>
                  <a:pt x="1497" y="635"/>
                </a:lnTo>
                <a:lnTo>
                  <a:pt x="1525" y="608"/>
                </a:lnTo>
                <a:lnTo>
                  <a:pt x="1555" y="583"/>
                </a:lnTo>
                <a:lnTo>
                  <a:pt x="1588" y="559"/>
                </a:lnTo>
                <a:lnTo>
                  <a:pt x="1621" y="535"/>
                </a:lnTo>
                <a:lnTo>
                  <a:pt x="1656" y="513"/>
                </a:lnTo>
                <a:lnTo>
                  <a:pt x="1691" y="493"/>
                </a:lnTo>
                <a:lnTo>
                  <a:pt x="1729" y="473"/>
                </a:lnTo>
                <a:lnTo>
                  <a:pt x="1767" y="456"/>
                </a:lnTo>
                <a:lnTo>
                  <a:pt x="1807" y="440"/>
                </a:lnTo>
                <a:lnTo>
                  <a:pt x="1848" y="425"/>
                </a:lnTo>
                <a:lnTo>
                  <a:pt x="1889" y="411"/>
                </a:lnTo>
                <a:lnTo>
                  <a:pt x="1932" y="400"/>
                </a:lnTo>
                <a:lnTo>
                  <a:pt x="1975" y="390"/>
                </a:lnTo>
                <a:lnTo>
                  <a:pt x="2020" y="382"/>
                </a:lnTo>
                <a:lnTo>
                  <a:pt x="2066" y="376"/>
                </a:lnTo>
                <a:lnTo>
                  <a:pt x="2111" y="371"/>
                </a:lnTo>
                <a:lnTo>
                  <a:pt x="2158" y="368"/>
                </a:lnTo>
                <a:lnTo>
                  <a:pt x="2205" y="367"/>
                </a:lnTo>
                <a:lnTo>
                  <a:pt x="2252" y="368"/>
                </a:lnTo>
                <a:lnTo>
                  <a:pt x="2299" y="371"/>
                </a:lnTo>
                <a:lnTo>
                  <a:pt x="2345" y="376"/>
                </a:lnTo>
                <a:lnTo>
                  <a:pt x="2390" y="382"/>
                </a:lnTo>
                <a:lnTo>
                  <a:pt x="2434" y="390"/>
                </a:lnTo>
                <a:lnTo>
                  <a:pt x="2477" y="400"/>
                </a:lnTo>
                <a:lnTo>
                  <a:pt x="2520" y="411"/>
                </a:lnTo>
                <a:lnTo>
                  <a:pt x="2562" y="425"/>
                </a:lnTo>
                <a:lnTo>
                  <a:pt x="2603" y="440"/>
                </a:lnTo>
                <a:lnTo>
                  <a:pt x="2643" y="456"/>
                </a:lnTo>
                <a:lnTo>
                  <a:pt x="2680" y="473"/>
                </a:lnTo>
                <a:lnTo>
                  <a:pt x="2718" y="493"/>
                </a:lnTo>
                <a:lnTo>
                  <a:pt x="2754" y="513"/>
                </a:lnTo>
                <a:lnTo>
                  <a:pt x="2789" y="535"/>
                </a:lnTo>
                <a:lnTo>
                  <a:pt x="2822" y="559"/>
                </a:lnTo>
                <a:lnTo>
                  <a:pt x="2854" y="583"/>
                </a:lnTo>
                <a:lnTo>
                  <a:pt x="2884" y="608"/>
                </a:lnTo>
                <a:lnTo>
                  <a:pt x="2914" y="635"/>
                </a:lnTo>
                <a:lnTo>
                  <a:pt x="2941" y="662"/>
                </a:lnTo>
                <a:lnTo>
                  <a:pt x="2966" y="691"/>
                </a:lnTo>
                <a:lnTo>
                  <a:pt x="2991" y="721"/>
                </a:lnTo>
                <a:lnTo>
                  <a:pt x="3012" y="752"/>
                </a:lnTo>
                <a:lnTo>
                  <a:pt x="3032" y="784"/>
                </a:lnTo>
                <a:lnTo>
                  <a:pt x="3051" y="816"/>
                </a:lnTo>
                <a:lnTo>
                  <a:pt x="3068" y="850"/>
                </a:lnTo>
                <a:lnTo>
                  <a:pt x="3082" y="883"/>
                </a:lnTo>
                <a:lnTo>
                  <a:pt x="3094" y="919"/>
                </a:lnTo>
                <a:lnTo>
                  <a:pt x="3104" y="954"/>
                </a:lnTo>
                <a:lnTo>
                  <a:pt x="3112" y="990"/>
                </a:lnTo>
                <a:lnTo>
                  <a:pt x="3118" y="1027"/>
                </a:lnTo>
                <a:lnTo>
                  <a:pt x="3122" y="1064"/>
                </a:lnTo>
                <a:lnTo>
                  <a:pt x="3124" y="1102"/>
                </a:lnTo>
                <a:lnTo>
                  <a:pt x="1287" y="1102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5142865" y="764540"/>
            <a:ext cx="422973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Результаты исследований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
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5175885" y="1154430"/>
            <a:ext cx="68294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zh-CN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Шведское когортное исследование пациентов с ФП при терапии НОАК показало, что риск тромбоэмболических событий выше, упациентов с ФП, даже при высоких баллах по шкале </a:t>
            </a:r>
            <a:r>
              <a:rPr lang="ru-RU" altLang="zh-CN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HAS-BLED</a:t>
            </a:r>
            <a:r>
              <a:rPr lang="ru-RU" altLang="zh-CN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.</a:t>
            </a:r>
            <a:endParaRPr lang="ru-RU" altLang="zh-CN" sz="20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+mn-ea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5175885" y="2353310"/>
            <a:ext cx="5545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Что говорят рекомендации </a:t>
            </a: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ESC 2020</a:t>
            </a:r>
            <a:r>
              <a:rPr lang="ru-RU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ru-RU" altLang="zh-CN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5175885" y="2829560"/>
            <a:ext cx="62744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zh-CN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Риск кровотечений, в отсутствие абсолютных противопоказаний к ОАК, не должен сам по себе влиять на решение оназначении терапии ОАК дляпрофилактикиинсульта. (Класс доказательности </a:t>
            </a:r>
            <a:r>
              <a:rPr lang="en-US" altLang="zh-CN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III A</a:t>
            </a:r>
            <a:r>
              <a:rPr lang="ru-RU" altLang="zh-CN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endParaRPr lang="ru-RU" altLang="zh-CN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5175885" y="4057015"/>
            <a:ext cx="44875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Что делать при высоком риске?</a:t>
            </a:r>
            <a:r>
              <a:rPr lang="ru-RU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
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5142865" y="4589145"/>
            <a:ext cx="6829425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altLang="zh-CN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Использование </a:t>
            </a:r>
            <a:r>
              <a:rPr lang="ru-RU" altLang="zh-CN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многофактрного подхода</a:t>
            </a:r>
            <a:r>
              <a:rPr lang="ru-RU" altLang="zh-CN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поможет снизить риски кровотечений и повторного исульта.</a:t>
            </a:r>
            <a:endParaRPr lang="ru-RU" altLang="zh-CN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altLang="zh-CN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Он включаетв себя работу с факторами риска по шкале </a:t>
            </a:r>
            <a:r>
              <a:rPr lang="ru-RU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HAS-BLED, применение антитромботической, антигипертензивной и гиполипидэмической терапии.</a:t>
            </a:r>
            <a:endParaRPr lang="ru-RU" altLang="zh-CN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bldLvl="0" animBg="1"/>
      <p:bldP spid="49" grpId="0" bldLvl="0" animBg="1"/>
      <p:bldP spid="50" grpId="0" bldLvl="0" animBg="1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菱形 1"/>
          <p:cNvSpPr/>
          <p:nvPr/>
        </p:nvSpPr>
        <p:spPr>
          <a:xfrm>
            <a:off x="204715" y="232011"/>
            <a:ext cx="532263" cy="532263"/>
          </a:xfrm>
          <a:prstGeom prst="diamond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菱形 2"/>
          <p:cNvSpPr/>
          <p:nvPr/>
        </p:nvSpPr>
        <p:spPr>
          <a:xfrm>
            <a:off x="361664" y="232011"/>
            <a:ext cx="532263" cy="532263"/>
          </a:xfrm>
          <a:prstGeom prst="diamond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Изображение 4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5720" y="0"/>
            <a:ext cx="10434955" cy="68573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菱形 1"/>
          <p:cNvSpPr/>
          <p:nvPr/>
        </p:nvSpPr>
        <p:spPr>
          <a:xfrm>
            <a:off x="204715" y="232011"/>
            <a:ext cx="532263" cy="532263"/>
          </a:xfrm>
          <a:prstGeom prst="diamond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菱形 2"/>
          <p:cNvSpPr/>
          <p:nvPr/>
        </p:nvSpPr>
        <p:spPr>
          <a:xfrm>
            <a:off x="361664" y="232011"/>
            <a:ext cx="532263" cy="532263"/>
          </a:xfrm>
          <a:prstGeom prst="diamond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1250315" y="764540"/>
            <a:ext cx="9691370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Рекомендации по профилактике тромбоэмболических событий при ФП</a:t>
            </a:r>
            <a:endParaRPr lang="ru-RU" sz="32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894080" y="2368550"/>
            <a:ext cx="10269855" cy="2120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ru-RU" altLang="zh-CN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Для профилактики инсульта пациентам с ФП, имеющих показания к пероральной антикоагулянтной терапии предпочтительнее назначить ПОАК, нежели АВК (за исключением пациентов с механическими протезами клапанов сердца илимитральным стенозом умеренной и тяжелой степени). </a:t>
            </a:r>
            <a:endParaRPr lang="ru-RU" altLang="zh-CN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ru-RU" altLang="zh-CN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(Класс доказательности 1А)</a:t>
            </a:r>
            <a:endParaRPr lang="ru-RU" altLang="zh-CN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菱形 1"/>
          <p:cNvSpPr/>
          <p:nvPr/>
        </p:nvSpPr>
        <p:spPr>
          <a:xfrm>
            <a:off x="204715" y="232011"/>
            <a:ext cx="532263" cy="532263"/>
          </a:xfrm>
          <a:prstGeom prst="diamond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菱形 2"/>
          <p:cNvSpPr/>
          <p:nvPr/>
        </p:nvSpPr>
        <p:spPr>
          <a:xfrm>
            <a:off x="361664" y="232011"/>
            <a:ext cx="532263" cy="532263"/>
          </a:xfrm>
          <a:prstGeom prst="diamond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5050" y="887095"/>
            <a:ext cx="6810375" cy="3429000"/>
          </a:xfrm>
          <a:prstGeom prst="rect">
            <a:avLst/>
          </a:prstGeom>
        </p:spPr>
      </p:pic>
      <p:sp>
        <p:nvSpPr>
          <p:cNvPr id="6" name="Текстовое поле 5"/>
          <p:cNvSpPr txBox="1"/>
          <p:nvPr/>
        </p:nvSpPr>
        <p:spPr>
          <a:xfrm>
            <a:off x="8242300" y="1505585"/>
            <a:ext cx="3017520" cy="44075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alt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Календарная упаковка</a:t>
            </a:r>
            <a:endParaRPr lang="ru-RU" altLang="en-US" sz="24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alt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Однократный режим приема</a:t>
            </a:r>
            <a:endParaRPr lang="ru-RU" altLang="en-US" sz="24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alt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Таблетка может быть измельчена и смешана с водой или жидким питанием.</a:t>
            </a:r>
            <a:endParaRPr lang="ru-RU" altLang="en-US" sz="24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菱形 1"/>
          <p:cNvSpPr/>
          <p:nvPr/>
        </p:nvSpPr>
        <p:spPr>
          <a:xfrm>
            <a:off x="204715" y="232011"/>
            <a:ext cx="532263" cy="532263"/>
          </a:xfrm>
          <a:prstGeom prst="diamond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菱形 2"/>
          <p:cNvSpPr/>
          <p:nvPr/>
        </p:nvSpPr>
        <p:spPr>
          <a:xfrm>
            <a:off x="361664" y="232011"/>
            <a:ext cx="532263" cy="532263"/>
          </a:xfrm>
          <a:prstGeom prst="diamond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Изображение 3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2675" y="0"/>
            <a:ext cx="9451340" cy="66681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菱形 1"/>
          <p:cNvSpPr/>
          <p:nvPr/>
        </p:nvSpPr>
        <p:spPr>
          <a:xfrm>
            <a:off x="204715" y="232011"/>
            <a:ext cx="532263" cy="532263"/>
          </a:xfrm>
          <a:prstGeom prst="diamond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菱形 2"/>
          <p:cNvSpPr/>
          <p:nvPr/>
        </p:nvSpPr>
        <p:spPr>
          <a:xfrm>
            <a:off x="361664" y="232011"/>
            <a:ext cx="532263" cy="532263"/>
          </a:xfrm>
          <a:prstGeom prst="diamond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1250315" y="764540"/>
            <a:ext cx="969137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Сроки назначения НОАК </a:t>
            </a:r>
            <a:endParaRPr lang="ru-RU" sz="32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5894705" y="2075815"/>
            <a:ext cx="5269230" cy="3338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10000"/>
              </a:lnSpc>
            </a:pPr>
            <a:r>
              <a:rPr lang="ru-RU" altLang="zh-CN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Возобновление/назначение антикоагулянтной терапии:</a:t>
            </a:r>
            <a:endParaRPr lang="ru-RU" altLang="zh-CN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altLang="zh-CN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течение первых 2 недель после консультации с неврологом (использование шкал оценки риска геморрагических трансформаций);</a:t>
            </a:r>
            <a:endParaRPr lang="ru-RU" altLang="zh-CN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altLang="zh-CN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после 2 недель назначение терапии кардиологом.</a:t>
            </a:r>
            <a:endParaRPr lang="ru-RU" altLang="zh-CN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8490" y="2075815"/>
            <a:ext cx="5017135" cy="30137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菱形 1"/>
          <p:cNvSpPr/>
          <p:nvPr/>
        </p:nvSpPr>
        <p:spPr>
          <a:xfrm>
            <a:off x="204715" y="232011"/>
            <a:ext cx="532263" cy="532263"/>
          </a:xfrm>
          <a:prstGeom prst="diamond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菱形 2"/>
          <p:cNvSpPr/>
          <p:nvPr/>
        </p:nvSpPr>
        <p:spPr>
          <a:xfrm>
            <a:off x="361664" y="232011"/>
            <a:ext cx="532263" cy="532263"/>
          </a:xfrm>
          <a:prstGeom prst="diamond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1250315" y="231775"/>
            <a:ext cx="9691370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Шкалы оценки риска геморрагических трансформаций</a:t>
            </a:r>
            <a:endParaRPr lang="ru-RU" sz="32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361950" y="1308100"/>
            <a:ext cx="5269230" cy="3743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HAT</a:t>
            </a:r>
            <a:endParaRPr lang="en-US" altLang="zh-CN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MSS</a:t>
            </a:r>
            <a:endParaRPr lang="en-US" altLang="zh-CN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DRAGON</a:t>
            </a:r>
            <a:endParaRPr lang="en-US" altLang="zh-CN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SEDAN</a:t>
            </a:r>
            <a:endParaRPr lang="en-US" altLang="zh-CN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SITS-SICH</a:t>
            </a:r>
            <a:endParaRPr lang="en-US" altLang="zh-CN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GRASPS</a:t>
            </a:r>
            <a:endParaRPr lang="en-US" altLang="zh-CN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SPAN-100</a:t>
            </a:r>
            <a:endParaRPr lang="en-US" altLang="zh-CN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iSCORE</a:t>
            </a:r>
            <a:endParaRPr lang="en-US" altLang="zh-CN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altLang="en-US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ПРЕВИЗ</a:t>
            </a:r>
            <a:endParaRPr lang="ru-RU" altLang="en-US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Изображение 4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020" y="1222375"/>
            <a:ext cx="8882380" cy="5635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菱形 1"/>
          <p:cNvSpPr/>
          <p:nvPr/>
        </p:nvSpPr>
        <p:spPr>
          <a:xfrm>
            <a:off x="204715" y="232011"/>
            <a:ext cx="532263" cy="532263"/>
          </a:xfrm>
          <a:prstGeom prst="diamond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菱形 2"/>
          <p:cNvSpPr/>
          <p:nvPr/>
        </p:nvSpPr>
        <p:spPr>
          <a:xfrm>
            <a:off x="361664" y="232011"/>
            <a:ext cx="532263" cy="532263"/>
          </a:xfrm>
          <a:prstGeom prst="diamond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Изображение 4" descr="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4080" y="0"/>
            <a:ext cx="10674350" cy="67538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8"/>
          <a:stretch>
            <a:fillRect/>
          </a:stretch>
        </p:blipFill>
        <p:spPr>
          <a:xfrm>
            <a:off x="0" y="0"/>
            <a:ext cx="6263255" cy="6858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1181100" y="2328545"/>
            <a:ext cx="8625205" cy="2721610"/>
            <a:chOff x="-1181067" y="2483893"/>
            <a:chExt cx="8625386" cy="2565779"/>
          </a:xfrm>
        </p:grpSpPr>
        <p:sp>
          <p:nvSpPr>
            <p:cNvPr id="20" name="矩形 19"/>
            <p:cNvSpPr/>
            <p:nvPr/>
          </p:nvSpPr>
          <p:spPr>
            <a:xfrm>
              <a:off x="-1" y="2483893"/>
              <a:ext cx="6263255" cy="256577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-1181066" y="2483893"/>
              <a:ext cx="8625385" cy="1246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en-US" sz="8000" b="1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+mn-ea"/>
                </a:rPr>
                <a:t>Вопросы</a:t>
              </a:r>
              <a:r>
                <a:rPr lang="zh-CN" altLang="en-US" sz="8000" b="1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 </a:t>
              </a:r>
              <a:endParaRPr lang="zh-CN" altLang="en-US" sz="80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-1" y="3766782"/>
              <a:ext cx="6263255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文本框 24"/>
            <p:cNvSpPr txBox="1"/>
            <p:nvPr/>
          </p:nvSpPr>
          <p:spPr>
            <a:xfrm>
              <a:off x="-1181067" y="3746507"/>
              <a:ext cx="8625385" cy="1014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60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7444105" y="1920875"/>
            <a:ext cx="4337685" cy="75374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Вторичный инсульт: классификация, этиология</a:t>
            </a:r>
            <a:endParaRPr lang="ru-RU" altLang="zh-CN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696075" y="1920875"/>
            <a:ext cx="615950" cy="7543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01</a:t>
            </a:r>
            <a:endParaRPr lang="zh-CN" altLang="en-US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7444105" y="3312795"/>
            <a:ext cx="4337685" cy="72517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Профилакика вторичного инсульта</a:t>
            </a:r>
            <a:endParaRPr lang="ru-RU" altLang="zh-CN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696075" y="3312795"/>
            <a:ext cx="615950" cy="72517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02</a:t>
            </a:r>
            <a:endParaRPr lang="zh-CN" altLang="en-US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/>
      <p:bldP spid="27" grpId="0" bldLvl="0" animBg="1"/>
      <p:bldP spid="28" grpId="0" bldLvl="0" animBg="1"/>
      <p:bldP spid="29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梯形 6"/>
          <p:cNvSpPr/>
          <p:nvPr/>
        </p:nvSpPr>
        <p:spPr>
          <a:xfrm>
            <a:off x="4448887" y="0"/>
            <a:ext cx="9877646" cy="6858000"/>
          </a:xfrm>
          <a:prstGeom prst="trapezoid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7" b="2627"/>
          <a:stretch>
            <a:fillRect/>
          </a:stretch>
        </p:blipFill>
        <p:spPr>
          <a:xfrm>
            <a:off x="-3319088" y="938603"/>
            <a:ext cx="9525001" cy="5357813"/>
          </a:xfrm>
          <a:prstGeom prst="parallelogram">
            <a:avLst/>
          </a:prstGeom>
        </p:spPr>
      </p:pic>
      <p:sp>
        <p:nvSpPr>
          <p:cNvPr id="8" name="平行四边形 7"/>
          <p:cNvSpPr/>
          <p:nvPr/>
        </p:nvSpPr>
        <p:spPr>
          <a:xfrm>
            <a:off x="5023045" y="1637414"/>
            <a:ext cx="1371601" cy="2868117"/>
          </a:xfrm>
          <a:prstGeom prst="parallelogram">
            <a:avLst>
              <a:gd name="adj" fmla="val 60124"/>
            </a:avLst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平行四边形 8"/>
          <p:cNvSpPr/>
          <p:nvPr/>
        </p:nvSpPr>
        <p:spPr>
          <a:xfrm>
            <a:off x="5556444" y="4034433"/>
            <a:ext cx="304801" cy="988828"/>
          </a:xfrm>
          <a:prstGeom prst="parallelogram">
            <a:avLst>
              <a:gd name="adj" fmla="val 95007"/>
            </a:avLst>
          </a:prstGeom>
          <a:solidFill>
            <a:schemeClr val="bg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平行四边形 9"/>
          <p:cNvSpPr/>
          <p:nvPr/>
        </p:nvSpPr>
        <p:spPr>
          <a:xfrm>
            <a:off x="6308700" y="313365"/>
            <a:ext cx="304801" cy="988828"/>
          </a:xfrm>
          <a:prstGeom prst="parallelogram">
            <a:avLst>
              <a:gd name="adj" fmla="val 95007"/>
            </a:avLst>
          </a:prstGeom>
          <a:solidFill>
            <a:schemeClr val="bg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平行四边形 10"/>
          <p:cNvSpPr/>
          <p:nvPr/>
        </p:nvSpPr>
        <p:spPr>
          <a:xfrm>
            <a:off x="5717704" y="121978"/>
            <a:ext cx="199365" cy="723015"/>
          </a:xfrm>
          <a:prstGeom prst="parallelogram">
            <a:avLst>
              <a:gd name="adj" fmla="val 95007"/>
            </a:avLst>
          </a:prstGeom>
          <a:solidFill>
            <a:schemeClr val="bg1">
              <a:alpha val="50196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平行四边形 12"/>
          <p:cNvSpPr/>
          <p:nvPr/>
        </p:nvSpPr>
        <p:spPr>
          <a:xfrm>
            <a:off x="5037219" y="5805377"/>
            <a:ext cx="379231" cy="869802"/>
          </a:xfrm>
          <a:prstGeom prst="parallelogram">
            <a:avLst>
              <a:gd name="adj" fmla="val 60124"/>
            </a:avLst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平行四边形 13"/>
          <p:cNvSpPr/>
          <p:nvPr/>
        </p:nvSpPr>
        <p:spPr>
          <a:xfrm>
            <a:off x="11307777" y="293134"/>
            <a:ext cx="520995" cy="1009059"/>
          </a:xfrm>
          <a:prstGeom prst="parallelogram">
            <a:avLst>
              <a:gd name="adj" fmla="val 60124"/>
            </a:avLst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平行四边形 14"/>
          <p:cNvSpPr/>
          <p:nvPr/>
        </p:nvSpPr>
        <p:spPr>
          <a:xfrm>
            <a:off x="11588655" y="844993"/>
            <a:ext cx="304802" cy="628356"/>
          </a:xfrm>
          <a:prstGeom prst="parallelogram">
            <a:avLst>
              <a:gd name="adj" fmla="val 60124"/>
            </a:avLst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422263" y="1698628"/>
            <a:ext cx="2525238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zh-CN" altLang="en-US" sz="4800" b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096000" y="2813399"/>
            <a:ext cx="5851501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ru-RU" altLang="en-US" sz="44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Спасибо за внимание</a:t>
            </a:r>
            <a:r>
              <a:rPr lang="zh-CN" altLang="en-US" sz="66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！</a:t>
            </a:r>
            <a:endParaRPr lang="zh-CN" altLang="en-US" sz="6600" b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91320" y="0"/>
            <a:ext cx="1310185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060813" y="1460310"/>
            <a:ext cx="3589360" cy="410797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202045" y="1691005"/>
            <a:ext cx="5234940" cy="1282700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6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Часть 1</a:t>
            </a:r>
            <a:endParaRPr lang="ru-RU" altLang="en-US" sz="66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650230" y="3223260"/>
            <a:ext cx="6338570" cy="27235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Вторичный инсульт: классификация, этиология</a:t>
            </a:r>
            <a:r>
              <a:rPr lang="zh-CN" altLang="en-US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
</a:t>
            </a:r>
            <a:endParaRPr lang="zh-CN" altLang="en-US" sz="48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4860" y="2063115"/>
            <a:ext cx="5160645" cy="2903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菱形 1"/>
          <p:cNvSpPr/>
          <p:nvPr/>
        </p:nvSpPr>
        <p:spPr>
          <a:xfrm>
            <a:off x="204715" y="232011"/>
            <a:ext cx="532263" cy="532263"/>
          </a:xfrm>
          <a:prstGeom prst="diamond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菱形 2"/>
          <p:cNvSpPr/>
          <p:nvPr/>
        </p:nvSpPr>
        <p:spPr>
          <a:xfrm>
            <a:off x="361664" y="232011"/>
            <a:ext cx="532263" cy="532263"/>
          </a:xfrm>
          <a:prstGeom prst="diamond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36955" y="403860"/>
            <a:ext cx="4337685" cy="4711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Причины инсульта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
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-635" y="975360"/>
            <a:ext cx="12192000" cy="229425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0" y="2210937"/>
            <a:ext cx="19440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10248000" y="2210937"/>
            <a:ext cx="19440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Таблица 9"/>
          <p:cNvGraphicFramePr/>
          <p:nvPr/>
        </p:nvGraphicFramePr>
        <p:xfrm>
          <a:off x="2555875" y="3479800"/>
          <a:ext cx="7534910" cy="2965450"/>
        </p:xfrm>
        <a:graphic>
          <a:graphicData uri="http://schemas.openxmlformats.org/drawingml/2006/table">
            <a:tbl>
              <a:tblPr bandCol="1">
                <a:tableStyleId>{C4B1156A-380E-4F78-BDF5-A606A8083BF9}</a:tableStyleId>
              </a:tblPr>
              <a:tblGrid>
                <a:gridCol w="3895725"/>
                <a:gridCol w="3639185"/>
              </a:tblGrid>
              <a:tr h="511810"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20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Причины</a:t>
                      </a:r>
                      <a:endParaRPr lang="ru-RU" altLang="en-US" sz="2000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20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Процентное соотношение</a:t>
                      </a:r>
                      <a:endParaRPr lang="ru-RU" altLang="en-US" sz="2000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438150"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2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Болезни малых сосудов</a:t>
                      </a:r>
                      <a:endParaRPr lang="ru-RU" altLang="en-US" sz="2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2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11% (7-14%)</a:t>
                      </a:r>
                      <a:endParaRPr lang="ru-RU" altLang="en-US" sz="2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438150"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2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Болезни крупных церебральных артерий</a:t>
                      </a:r>
                      <a:endParaRPr lang="ru-RU" altLang="en-US" sz="2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2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16% (12-22%)</a:t>
                      </a:r>
                      <a:endParaRPr lang="ru-RU" altLang="en-US" sz="2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438150"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2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Заболевания сердца</a:t>
                      </a:r>
                      <a:endParaRPr lang="ru-RU" altLang="en-US" sz="2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2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42% (36-49%)</a:t>
                      </a:r>
                      <a:endParaRPr lang="ru-RU" altLang="en-US" sz="2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438150"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2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Другие причины</a:t>
                      </a:r>
                      <a:endParaRPr lang="ru-RU" altLang="en-US" sz="2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2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6% (3-12%)</a:t>
                      </a:r>
                      <a:endParaRPr lang="ru-RU" altLang="en-US" sz="2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438150"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2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Неустановленный</a:t>
                      </a:r>
                      <a:endParaRPr lang="ru-RU" altLang="en-US" sz="2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2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25% (20-32%)</a:t>
                      </a:r>
                      <a:endParaRPr lang="ru-RU" altLang="en-US" sz="2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Текстовое поле 5"/>
          <p:cNvSpPr txBox="1"/>
          <p:nvPr/>
        </p:nvSpPr>
        <p:spPr>
          <a:xfrm>
            <a:off x="2221230" y="1183005"/>
            <a:ext cx="786955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en-US"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Ишемический инсульт - эпизод неврологической дисфункции, вызванный</a:t>
            </a:r>
            <a:endParaRPr lang="ru-RU" altLang="en-US" sz="32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altLang="en-US"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фокальным инфарктом головного мозга.</a:t>
            </a:r>
            <a:endParaRPr lang="ru-RU" altLang="en-US" sz="32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菱形 1"/>
          <p:cNvSpPr/>
          <p:nvPr/>
        </p:nvSpPr>
        <p:spPr>
          <a:xfrm>
            <a:off x="204715" y="232011"/>
            <a:ext cx="532263" cy="532263"/>
          </a:xfrm>
          <a:prstGeom prst="diamond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菱形 2"/>
          <p:cNvSpPr/>
          <p:nvPr/>
        </p:nvSpPr>
        <p:spPr>
          <a:xfrm>
            <a:off x="361664" y="232011"/>
            <a:ext cx="532263" cy="532263"/>
          </a:xfrm>
          <a:prstGeom prst="diamond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50925" y="293370"/>
            <a:ext cx="8643620" cy="6229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Классификация ишемических инсультов </a:t>
            </a:r>
            <a:r>
              <a:rPr lang="en-US" alt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TOAST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
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714375" y="5072380"/>
            <a:ext cx="1147762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2400">
                <a:latin typeface="Calibri" panose="020F0502020204030204" pitchFamily="34" charset="0"/>
                <a:cs typeface="Calibri" panose="020F0502020204030204" pitchFamily="34" charset="0"/>
              </a:rPr>
              <a:t>Инсульт неустановленной этиологии констатируют у пациентов при:</a:t>
            </a:r>
            <a:endParaRPr lang="ru-RU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en-US" sz="2400">
                <a:latin typeface="Calibri" panose="020F0502020204030204" pitchFamily="34" charset="0"/>
                <a:cs typeface="Calibri" panose="020F0502020204030204" pitchFamily="34" charset="0"/>
              </a:rPr>
              <a:t>неполном обследовании;</a:t>
            </a:r>
            <a:endParaRPr lang="ru-RU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en-US" sz="2400">
                <a:latin typeface="Calibri" panose="020F0502020204030204" pitchFamily="34" charset="0"/>
                <a:cs typeface="Calibri" panose="020F0502020204030204" pitchFamily="34" charset="0"/>
              </a:rPr>
              <a:t>отрицательных результатах исследования;</a:t>
            </a:r>
            <a:endParaRPr lang="ru-RU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en-US" sz="2400">
                <a:latin typeface="Calibri" panose="020F0502020204030204" pitchFamily="34" charset="0"/>
                <a:cs typeface="Calibri" panose="020F0502020204030204" pitchFamily="34" charset="0"/>
              </a:rPr>
              <a:t>выявлении двух и более возможных причин инсульта.</a:t>
            </a:r>
            <a:endParaRPr lang="ru-RU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361950" y="1104265"/>
          <a:ext cx="9450070" cy="522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0" name="Стрелка вправо 9"/>
          <p:cNvSpPr/>
          <p:nvPr/>
        </p:nvSpPr>
        <p:spPr>
          <a:xfrm>
            <a:off x="4347210" y="3679190"/>
            <a:ext cx="2051050" cy="108267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ru-RU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Более 50% - ФП</a:t>
            </a:r>
            <a:endParaRPr lang="ru-RU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4655185" y="1983105"/>
            <a:ext cx="1740535" cy="1082675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ru-RU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 80% - ФП</a:t>
            </a:r>
            <a:endParaRPr lang="ru-RU" alt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8169275" y="764540"/>
            <a:ext cx="3830955" cy="862965"/>
          </a:xfrm>
          <a:prstGeom prst="round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ru-RU" alt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Ишемический инсульт - 85%</a:t>
            </a:r>
            <a:endParaRPr lang="ru-RU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altLang="en-US"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Геморрагический инсульт - 15%</a:t>
            </a:r>
            <a:endParaRPr lang="ru-RU" alt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菱形 1"/>
          <p:cNvSpPr/>
          <p:nvPr/>
        </p:nvSpPr>
        <p:spPr>
          <a:xfrm>
            <a:off x="204715" y="232011"/>
            <a:ext cx="532263" cy="532263"/>
          </a:xfrm>
          <a:prstGeom prst="diamond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菱形 2"/>
          <p:cNvSpPr/>
          <p:nvPr/>
        </p:nvSpPr>
        <p:spPr>
          <a:xfrm>
            <a:off x="361664" y="232011"/>
            <a:ext cx="532263" cy="532263"/>
          </a:xfrm>
          <a:prstGeom prst="diamond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33780" y="354965"/>
            <a:ext cx="9321165" cy="4095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Криптогенный инсульт - всегда ли криптогенный?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
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4067996" y="764468"/>
            <a:ext cx="4864100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CN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Исследование </a:t>
            </a:r>
            <a:r>
              <a:rPr lang="en-US" altLang="zh-CN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CRISTAL - AF</a:t>
            </a:r>
            <a:r>
              <a:rPr lang="zh-CN" alt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
</a:t>
            </a:r>
            <a:endParaRPr lang="zh-CN" altLang="en-US" sz="32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612775" y="1644650"/>
            <a:ext cx="10965815" cy="902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altLang="zh-CN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Частота выявления бессимптомной ФП у пациентов после криптогенного инсульта при длительном  мониторировании ЭКГ в стравнении с рутинным Холтер - ЭКГ.</a:t>
            </a:r>
            <a:endParaRPr lang="ru-RU" altLang="zh-CN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1203325" y="5063490"/>
            <a:ext cx="9407525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zh-CN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зависимости отдлительности мониторирования бессимптомная ФП выявлялась у 9-30% пациентов с криптогенным инсультом</a:t>
            </a:r>
            <a:r>
              <a:rPr lang="zh-CN" altLang="en-US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
</a:t>
            </a:r>
            <a:endParaRPr lang="zh-CN" altLang="en-US" sz="24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Таблица 4"/>
          <p:cNvGraphicFramePr/>
          <p:nvPr/>
        </p:nvGraphicFramePr>
        <p:xfrm>
          <a:off x="2882265" y="2915285"/>
          <a:ext cx="6049645" cy="1889760"/>
        </p:xfrm>
        <a:graphic>
          <a:graphicData uri="http://schemas.openxmlformats.org/drawingml/2006/table">
            <a:tbl>
              <a:tblPr bandRow="1">
                <a:tableStyleId>{9DCAF9ED-07DC-4A11-8D7F-57B35C25682E}</a:tableStyleId>
              </a:tblPr>
              <a:tblGrid>
                <a:gridCol w="1663700"/>
                <a:gridCol w="2251075"/>
                <a:gridCol w="2134870"/>
              </a:tblGrid>
              <a:tr h="70104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2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Время</a:t>
                      </a:r>
                      <a:endParaRPr lang="ru-RU" altLang="en-US" sz="2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2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Имплантируемый монитор, %</a:t>
                      </a:r>
                      <a:endParaRPr lang="ru-RU" altLang="en-US" sz="2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2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Контроль (Холтер - ЭКГ),%</a:t>
                      </a:r>
                      <a:endParaRPr lang="ru-RU" altLang="en-US" sz="2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anchorCtr="0"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2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 мес</a:t>
                      </a:r>
                      <a:endParaRPr lang="ru-RU" altLang="en-US" sz="2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2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8,9</a:t>
                      </a:r>
                      <a:endParaRPr lang="ru-RU" altLang="en-US" sz="2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2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1,4</a:t>
                      </a:r>
                      <a:endParaRPr lang="ru-RU" altLang="en-US" sz="2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2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 мес</a:t>
                      </a:r>
                      <a:endParaRPr lang="ru-RU" altLang="en-US" sz="2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2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12,4</a:t>
                      </a:r>
                      <a:endParaRPr lang="ru-RU" altLang="en-US" sz="2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2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2,0</a:t>
                      </a:r>
                      <a:endParaRPr lang="ru-RU" altLang="en-US" sz="2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2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года</a:t>
                      </a:r>
                      <a:endParaRPr lang="ru-RU" altLang="en-US" sz="2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2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30,0</a:t>
                      </a:r>
                      <a:endParaRPr lang="ru-RU" altLang="en-US" sz="2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2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3,0</a:t>
                      </a:r>
                      <a:endParaRPr lang="ru-RU" altLang="en-US" sz="2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菱形 1"/>
          <p:cNvSpPr/>
          <p:nvPr/>
        </p:nvSpPr>
        <p:spPr>
          <a:xfrm>
            <a:off x="204715" y="232011"/>
            <a:ext cx="532263" cy="532263"/>
          </a:xfrm>
          <a:prstGeom prst="diamond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菱形 2"/>
          <p:cNvSpPr/>
          <p:nvPr/>
        </p:nvSpPr>
        <p:spPr>
          <a:xfrm>
            <a:off x="361664" y="232011"/>
            <a:ext cx="532263" cy="532263"/>
          </a:xfrm>
          <a:prstGeom prst="diamond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50925" y="354965"/>
            <a:ext cx="9321165" cy="4095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Криптогенный инсульт - всегда ли криптогенный?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
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KSO_Shape"/>
          <p:cNvSpPr/>
          <p:nvPr/>
        </p:nvSpPr>
        <p:spPr bwMode="auto">
          <a:xfrm>
            <a:off x="551815" y="902335"/>
            <a:ext cx="1931670" cy="1708150"/>
          </a:xfrm>
          <a:custGeom>
            <a:avLst/>
            <a:gdLst>
              <a:gd name="T0" fmla="*/ 912343 w 2122487"/>
              <a:gd name="T1" fmla="*/ 702822 h 2147888"/>
              <a:gd name="T2" fmla="*/ 1019025 w 2122487"/>
              <a:gd name="T3" fmla="*/ 752822 h 2147888"/>
              <a:gd name="T4" fmla="*/ 832155 w 2122487"/>
              <a:gd name="T5" fmla="*/ 978408 h 2147888"/>
              <a:gd name="T6" fmla="*/ 836610 w 2122487"/>
              <a:gd name="T7" fmla="*/ 1025591 h 2147888"/>
              <a:gd name="T8" fmla="*/ 871077 w 2122487"/>
              <a:gd name="T9" fmla="*/ 1060097 h 2147888"/>
              <a:gd name="T10" fmla="*/ 918908 w 2122487"/>
              <a:gd name="T11" fmla="*/ 1064792 h 2147888"/>
              <a:gd name="T12" fmla="*/ 1142824 w 2122487"/>
              <a:gd name="T13" fmla="*/ 878643 h 2147888"/>
              <a:gd name="T14" fmla="*/ 1191827 w 2122487"/>
              <a:gd name="T15" fmla="*/ 988502 h 2147888"/>
              <a:gd name="T16" fmla="*/ 1204958 w 2122487"/>
              <a:gd name="T17" fmla="*/ 1109158 h 2147888"/>
              <a:gd name="T18" fmla="*/ 1179401 w 2122487"/>
              <a:gd name="T19" fmla="*/ 1219955 h 2147888"/>
              <a:gd name="T20" fmla="*/ 1117736 w 2122487"/>
              <a:gd name="T21" fmla="*/ 1312678 h 2147888"/>
              <a:gd name="T22" fmla="*/ 1023715 w 2122487"/>
              <a:gd name="T23" fmla="*/ 1377702 h 2147888"/>
              <a:gd name="T24" fmla="*/ 902964 w 2122487"/>
              <a:gd name="T25" fmla="*/ 1403523 h 2147888"/>
              <a:gd name="T26" fmla="*/ 778931 w 2122487"/>
              <a:gd name="T27" fmla="*/ 1384040 h 2147888"/>
              <a:gd name="T28" fmla="*/ 665215 w 2122487"/>
              <a:gd name="T29" fmla="*/ 1323007 h 2147888"/>
              <a:gd name="T30" fmla="*/ 573772 w 2122487"/>
              <a:gd name="T31" fmla="*/ 1227937 h 2147888"/>
              <a:gd name="T32" fmla="*/ 516094 w 2122487"/>
              <a:gd name="T33" fmla="*/ 1106576 h 2147888"/>
              <a:gd name="T34" fmla="*/ 502494 w 2122487"/>
              <a:gd name="T35" fmla="*/ 976295 h 2147888"/>
              <a:gd name="T36" fmla="*/ 532740 w 2122487"/>
              <a:gd name="T37" fmla="*/ 861037 h 2147888"/>
              <a:gd name="T38" fmla="*/ 599095 w 2122487"/>
              <a:gd name="T39" fmla="*/ 769723 h 2147888"/>
              <a:gd name="T40" fmla="*/ 694523 w 2122487"/>
              <a:gd name="T41" fmla="*/ 709864 h 2147888"/>
              <a:gd name="T42" fmla="*/ 707682 w 2122487"/>
              <a:gd name="T43" fmla="*/ 270333 h 2147888"/>
              <a:gd name="T44" fmla="*/ 967579 w 2122487"/>
              <a:gd name="T45" fmla="*/ 311164 h 2147888"/>
              <a:gd name="T46" fmla="*/ 1199095 w 2122487"/>
              <a:gd name="T47" fmla="*/ 424976 h 2147888"/>
              <a:gd name="T48" fmla="*/ 1065159 w 2122487"/>
              <a:gd name="T49" fmla="*/ 618808 h 2147888"/>
              <a:gd name="T50" fmla="*/ 908704 w 2122487"/>
              <a:gd name="T51" fmla="*/ 552164 h 2147888"/>
              <a:gd name="T52" fmla="*/ 737471 w 2122487"/>
              <a:gd name="T53" fmla="*/ 537849 h 2147888"/>
              <a:gd name="T54" fmla="*/ 574215 w 2122487"/>
              <a:gd name="T55" fmla="*/ 582435 h 2147888"/>
              <a:gd name="T56" fmla="*/ 444031 w 2122487"/>
              <a:gd name="T57" fmla="*/ 680760 h 2147888"/>
              <a:gd name="T58" fmla="*/ 357477 w 2122487"/>
              <a:gd name="T59" fmla="*/ 823904 h 2147888"/>
              <a:gd name="T60" fmla="*/ 327218 w 2122487"/>
              <a:gd name="T61" fmla="*/ 1000841 h 2147888"/>
              <a:gd name="T62" fmla="*/ 365217 w 2122487"/>
              <a:gd name="T63" fmla="*/ 1194908 h 2147888"/>
              <a:gd name="T64" fmla="*/ 466315 w 2122487"/>
              <a:gd name="T65" fmla="*/ 1365508 h 2147888"/>
              <a:gd name="T66" fmla="*/ 613387 w 2122487"/>
              <a:gd name="T67" fmla="*/ 1493165 h 2147888"/>
              <a:gd name="T68" fmla="*/ 788841 w 2122487"/>
              <a:gd name="T69" fmla="*/ 1565207 h 2147888"/>
              <a:gd name="T70" fmla="*/ 973913 w 2122487"/>
              <a:gd name="T71" fmla="*/ 1572012 h 2147888"/>
              <a:gd name="T72" fmla="*/ 1140454 w 2122487"/>
              <a:gd name="T73" fmla="*/ 1512173 h 2147888"/>
              <a:gd name="T74" fmla="*/ 1261958 w 2122487"/>
              <a:gd name="T75" fmla="*/ 1401881 h 2147888"/>
              <a:gd name="T76" fmla="*/ 1333970 w 2122487"/>
              <a:gd name="T77" fmla="*/ 1257093 h 2147888"/>
              <a:gd name="T78" fmla="*/ 1352970 w 2122487"/>
              <a:gd name="T79" fmla="*/ 1091891 h 2147888"/>
              <a:gd name="T80" fmla="*/ 1315439 w 2122487"/>
              <a:gd name="T81" fmla="*/ 918474 h 2147888"/>
              <a:gd name="T82" fmla="*/ 1236860 w 2122487"/>
              <a:gd name="T83" fmla="*/ 776268 h 2147888"/>
              <a:gd name="T84" fmla="*/ 1515992 w 2122487"/>
              <a:gd name="T85" fmla="*/ 787767 h 2147888"/>
              <a:gd name="T86" fmla="*/ 1600201 w 2122487"/>
              <a:gd name="T87" fmla="*/ 1046365 h 2147888"/>
              <a:gd name="T88" fmla="*/ 1601609 w 2122487"/>
              <a:gd name="T89" fmla="*/ 1305669 h 2147888"/>
              <a:gd name="T90" fmla="*/ 1520918 w 2122487"/>
              <a:gd name="T91" fmla="*/ 1543852 h 2147888"/>
              <a:gd name="T92" fmla="*/ 1360241 w 2122487"/>
              <a:gd name="T93" fmla="*/ 1741205 h 2147888"/>
              <a:gd name="T94" fmla="*/ 1120516 w 2122487"/>
              <a:gd name="T95" fmla="*/ 1871678 h 2147888"/>
              <a:gd name="T96" fmla="*/ 933333 w 2122487"/>
              <a:gd name="T97" fmla="*/ 1904296 h 2147888"/>
              <a:gd name="T98" fmla="*/ 637078 w 2122487"/>
              <a:gd name="T99" fmla="*/ 1862291 h 2147888"/>
              <a:gd name="T100" fmla="*/ 363810 w 2122487"/>
              <a:gd name="T101" fmla="*/ 1714923 h 2147888"/>
              <a:gd name="T102" fmla="*/ 147775 w 2122487"/>
              <a:gd name="T103" fmla="*/ 1479789 h 2147888"/>
              <a:gd name="T104" fmla="*/ 36357 w 2122487"/>
              <a:gd name="T105" fmla="*/ 1238790 h 2147888"/>
              <a:gd name="T106" fmla="*/ 3284 w 2122487"/>
              <a:gd name="T107" fmla="*/ 1068424 h 2147888"/>
              <a:gd name="T108" fmla="*/ 30963 w 2122487"/>
              <a:gd name="T109" fmla="*/ 773452 h 2147888"/>
              <a:gd name="T110" fmla="*/ 154578 w 2122487"/>
              <a:gd name="T111" fmla="*/ 533391 h 2147888"/>
              <a:gd name="T112" fmla="*/ 348563 w 2122487"/>
              <a:gd name="T113" fmla="*/ 365371 h 2147888"/>
              <a:gd name="T114" fmla="*/ 592276 w 2122487"/>
              <a:gd name="T115" fmla="*/ 279719 h 2147888"/>
              <a:gd name="T116" fmla="*/ 1692442 w 2122487"/>
              <a:gd name="T117" fmla="*/ 169898 h 2147888"/>
              <a:gd name="T118" fmla="*/ 1726464 w 2122487"/>
              <a:gd name="T119" fmla="*/ 211020 h 2147888"/>
              <a:gd name="T120" fmla="*/ 926586 w 2122487"/>
              <a:gd name="T121" fmla="*/ 1021959 h 2147888"/>
              <a:gd name="T122" fmla="*/ 877782 w 2122487"/>
              <a:gd name="T123" fmla="*/ 1001280 h 2147888"/>
              <a:gd name="T124" fmla="*/ 1654900 w 2122487"/>
              <a:gd name="T125" fmla="*/ 181412 h 214788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122487" h="2147888">
                <a:moveTo>
                  <a:pt x="904800" y="776287"/>
                </a:moveTo>
                <a:lnTo>
                  <a:pt x="914580" y="776287"/>
                </a:lnTo>
                <a:lnTo>
                  <a:pt x="924095" y="776287"/>
                </a:lnTo>
                <a:lnTo>
                  <a:pt x="933610" y="776552"/>
                </a:lnTo>
                <a:lnTo>
                  <a:pt x="943390" y="777081"/>
                </a:lnTo>
                <a:lnTo>
                  <a:pt x="952906" y="777875"/>
                </a:lnTo>
                <a:lnTo>
                  <a:pt x="962421" y="778934"/>
                </a:lnTo>
                <a:lnTo>
                  <a:pt x="971937" y="780257"/>
                </a:lnTo>
                <a:lnTo>
                  <a:pt x="981452" y="781845"/>
                </a:lnTo>
                <a:lnTo>
                  <a:pt x="991232" y="783433"/>
                </a:lnTo>
                <a:lnTo>
                  <a:pt x="1000483" y="785551"/>
                </a:lnTo>
                <a:lnTo>
                  <a:pt x="1009999" y="787668"/>
                </a:lnTo>
                <a:lnTo>
                  <a:pt x="1019250" y="790050"/>
                </a:lnTo>
                <a:lnTo>
                  <a:pt x="1028501" y="792432"/>
                </a:lnTo>
                <a:lnTo>
                  <a:pt x="1037488" y="795343"/>
                </a:lnTo>
                <a:lnTo>
                  <a:pt x="1046475" y="798519"/>
                </a:lnTo>
                <a:lnTo>
                  <a:pt x="1055462" y="801431"/>
                </a:lnTo>
                <a:lnTo>
                  <a:pt x="1064448" y="804872"/>
                </a:lnTo>
                <a:lnTo>
                  <a:pt x="1072907" y="808577"/>
                </a:lnTo>
                <a:lnTo>
                  <a:pt x="1081629" y="812282"/>
                </a:lnTo>
                <a:lnTo>
                  <a:pt x="1090352" y="815988"/>
                </a:lnTo>
                <a:lnTo>
                  <a:pt x="1099074" y="820222"/>
                </a:lnTo>
                <a:lnTo>
                  <a:pt x="1107532" y="824457"/>
                </a:lnTo>
                <a:lnTo>
                  <a:pt x="1115991" y="828956"/>
                </a:lnTo>
                <a:lnTo>
                  <a:pt x="1124449" y="833721"/>
                </a:lnTo>
                <a:lnTo>
                  <a:pt x="1132643" y="838485"/>
                </a:lnTo>
                <a:lnTo>
                  <a:pt x="1140572" y="843778"/>
                </a:lnTo>
                <a:lnTo>
                  <a:pt x="1148766" y="848807"/>
                </a:lnTo>
                <a:lnTo>
                  <a:pt x="1156696" y="854100"/>
                </a:lnTo>
                <a:lnTo>
                  <a:pt x="1164625" y="859658"/>
                </a:lnTo>
                <a:lnTo>
                  <a:pt x="959514" y="1065307"/>
                </a:lnTo>
                <a:lnTo>
                  <a:pt x="956342" y="1068483"/>
                </a:lnTo>
                <a:lnTo>
                  <a:pt x="953699" y="1071394"/>
                </a:lnTo>
                <a:lnTo>
                  <a:pt x="951320" y="1074570"/>
                </a:lnTo>
                <a:lnTo>
                  <a:pt x="948941" y="1078011"/>
                </a:lnTo>
                <a:lnTo>
                  <a:pt x="946826" y="1081452"/>
                </a:lnTo>
                <a:lnTo>
                  <a:pt x="944712" y="1084628"/>
                </a:lnTo>
                <a:lnTo>
                  <a:pt x="943126" y="1088333"/>
                </a:lnTo>
                <a:lnTo>
                  <a:pt x="941804" y="1092039"/>
                </a:lnTo>
                <a:lnTo>
                  <a:pt x="940218" y="1095744"/>
                </a:lnTo>
                <a:lnTo>
                  <a:pt x="938897" y="1099185"/>
                </a:lnTo>
                <a:lnTo>
                  <a:pt x="938104" y="1103155"/>
                </a:lnTo>
                <a:lnTo>
                  <a:pt x="937311" y="1106860"/>
                </a:lnTo>
                <a:lnTo>
                  <a:pt x="936518" y="1110830"/>
                </a:lnTo>
                <a:lnTo>
                  <a:pt x="935989" y="1114536"/>
                </a:lnTo>
                <a:lnTo>
                  <a:pt x="935725" y="1118506"/>
                </a:lnTo>
                <a:lnTo>
                  <a:pt x="935725" y="1122211"/>
                </a:lnTo>
                <a:lnTo>
                  <a:pt x="935725" y="1126181"/>
                </a:lnTo>
                <a:lnTo>
                  <a:pt x="935989" y="1130151"/>
                </a:lnTo>
                <a:lnTo>
                  <a:pt x="936518" y="1133857"/>
                </a:lnTo>
                <a:lnTo>
                  <a:pt x="937311" y="1137827"/>
                </a:lnTo>
                <a:lnTo>
                  <a:pt x="938104" y="1141532"/>
                </a:lnTo>
                <a:lnTo>
                  <a:pt x="938897" y="1145502"/>
                </a:lnTo>
                <a:lnTo>
                  <a:pt x="940218" y="1148943"/>
                </a:lnTo>
                <a:lnTo>
                  <a:pt x="941804" y="1152648"/>
                </a:lnTo>
                <a:lnTo>
                  <a:pt x="943126" y="1156354"/>
                </a:lnTo>
                <a:lnTo>
                  <a:pt x="944712" y="1160059"/>
                </a:lnTo>
                <a:lnTo>
                  <a:pt x="946826" y="1163235"/>
                </a:lnTo>
                <a:lnTo>
                  <a:pt x="948941" y="1166676"/>
                </a:lnTo>
                <a:lnTo>
                  <a:pt x="951320" y="1170116"/>
                </a:lnTo>
                <a:lnTo>
                  <a:pt x="953699" y="1173292"/>
                </a:lnTo>
                <a:lnTo>
                  <a:pt x="956342" y="1176204"/>
                </a:lnTo>
                <a:lnTo>
                  <a:pt x="959514" y="1179380"/>
                </a:lnTo>
                <a:lnTo>
                  <a:pt x="962157" y="1182291"/>
                </a:lnTo>
                <a:lnTo>
                  <a:pt x="965329" y="1184673"/>
                </a:lnTo>
                <a:lnTo>
                  <a:pt x="968501" y="1187320"/>
                </a:lnTo>
                <a:lnTo>
                  <a:pt x="971408" y="1189437"/>
                </a:lnTo>
                <a:lnTo>
                  <a:pt x="974844" y="1191819"/>
                </a:lnTo>
                <a:lnTo>
                  <a:pt x="978280" y="1193407"/>
                </a:lnTo>
                <a:lnTo>
                  <a:pt x="981981" y="1195260"/>
                </a:lnTo>
                <a:lnTo>
                  <a:pt x="985417" y="1196848"/>
                </a:lnTo>
                <a:lnTo>
                  <a:pt x="989117" y="1198171"/>
                </a:lnTo>
                <a:lnTo>
                  <a:pt x="992818" y="1199495"/>
                </a:lnTo>
                <a:lnTo>
                  <a:pt x="996518" y="1200553"/>
                </a:lnTo>
                <a:lnTo>
                  <a:pt x="1000483" y="1201612"/>
                </a:lnTo>
                <a:lnTo>
                  <a:pt x="1004184" y="1202141"/>
                </a:lnTo>
                <a:lnTo>
                  <a:pt x="1008148" y="1202671"/>
                </a:lnTo>
                <a:lnTo>
                  <a:pt x="1012113" y="1202935"/>
                </a:lnTo>
                <a:lnTo>
                  <a:pt x="1016342" y="1202935"/>
                </a:lnTo>
                <a:lnTo>
                  <a:pt x="1020307" y="1202935"/>
                </a:lnTo>
                <a:lnTo>
                  <a:pt x="1024272" y="1202671"/>
                </a:lnTo>
                <a:lnTo>
                  <a:pt x="1028237" y="1202141"/>
                </a:lnTo>
                <a:lnTo>
                  <a:pt x="1032201" y="1201612"/>
                </a:lnTo>
                <a:lnTo>
                  <a:pt x="1035902" y="1200553"/>
                </a:lnTo>
                <a:lnTo>
                  <a:pt x="1039602" y="1199495"/>
                </a:lnTo>
                <a:lnTo>
                  <a:pt x="1043303" y="1198171"/>
                </a:lnTo>
                <a:lnTo>
                  <a:pt x="1047003" y="1196848"/>
                </a:lnTo>
                <a:lnTo>
                  <a:pt x="1050704" y="1195260"/>
                </a:lnTo>
                <a:lnTo>
                  <a:pt x="1054140" y="1193407"/>
                </a:lnTo>
                <a:lnTo>
                  <a:pt x="1057576" y="1191819"/>
                </a:lnTo>
                <a:lnTo>
                  <a:pt x="1061012" y="1189437"/>
                </a:lnTo>
                <a:lnTo>
                  <a:pt x="1064184" y="1187320"/>
                </a:lnTo>
                <a:lnTo>
                  <a:pt x="1067092" y="1184673"/>
                </a:lnTo>
                <a:lnTo>
                  <a:pt x="1070263" y="1182291"/>
                </a:lnTo>
                <a:lnTo>
                  <a:pt x="1073435" y="1179380"/>
                </a:lnTo>
                <a:lnTo>
                  <a:pt x="1277490" y="974790"/>
                </a:lnTo>
                <a:lnTo>
                  <a:pt x="1282776" y="982730"/>
                </a:lnTo>
                <a:lnTo>
                  <a:pt x="1288327" y="990670"/>
                </a:lnTo>
                <a:lnTo>
                  <a:pt x="1293349" y="998610"/>
                </a:lnTo>
                <a:lnTo>
                  <a:pt x="1298106" y="1007080"/>
                </a:lnTo>
                <a:lnTo>
                  <a:pt x="1302864" y="1015284"/>
                </a:lnTo>
                <a:lnTo>
                  <a:pt x="1307358" y="1024018"/>
                </a:lnTo>
                <a:lnTo>
                  <a:pt x="1311851" y="1032488"/>
                </a:lnTo>
                <a:lnTo>
                  <a:pt x="1316080" y="1041222"/>
                </a:lnTo>
                <a:lnTo>
                  <a:pt x="1320309" y="1049956"/>
                </a:lnTo>
                <a:lnTo>
                  <a:pt x="1323745" y="1058955"/>
                </a:lnTo>
                <a:lnTo>
                  <a:pt x="1327710" y="1067954"/>
                </a:lnTo>
                <a:lnTo>
                  <a:pt x="1331146" y="1077217"/>
                </a:lnTo>
                <a:lnTo>
                  <a:pt x="1334582" y="1086216"/>
                </a:lnTo>
                <a:lnTo>
                  <a:pt x="1337490" y="1095744"/>
                </a:lnTo>
                <a:lnTo>
                  <a:pt x="1340662" y="1105007"/>
                </a:lnTo>
                <a:lnTo>
                  <a:pt x="1343569" y="1114536"/>
                </a:lnTo>
                <a:lnTo>
                  <a:pt x="1345948" y="1124328"/>
                </a:lnTo>
                <a:lnTo>
                  <a:pt x="1348327" y="1134386"/>
                </a:lnTo>
                <a:lnTo>
                  <a:pt x="1350442" y="1144179"/>
                </a:lnTo>
                <a:lnTo>
                  <a:pt x="1352556" y="1153971"/>
                </a:lnTo>
                <a:lnTo>
                  <a:pt x="1354142" y="1164029"/>
                </a:lnTo>
                <a:lnTo>
                  <a:pt x="1355464" y="1173822"/>
                </a:lnTo>
                <a:lnTo>
                  <a:pt x="1356785" y="1183350"/>
                </a:lnTo>
                <a:lnTo>
                  <a:pt x="1357578" y="1193143"/>
                </a:lnTo>
                <a:lnTo>
                  <a:pt x="1358371" y="1202935"/>
                </a:lnTo>
                <a:lnTo>
                  <a:pt x="1358900" y="1212464"/>
                </a:lnTo>
                <a:lnTo>
                  <a:pt x="1358900" y="1221992"/>
                </a:lnTo>
                <a:lnTo>
                  <a:pt x="1358900" y="1231520"/>
                </a:lnTo>
                <a:lnTo>
                  <a:pt x="1358900" y="1241048"/>
                </a:lnTo>
                <a:lnTo>
                  <a:pt x="1358371" y="1250576"/>
                </a:lnTo>
                <a:lnTo>
                  <a:pt x="1357843" y="1260104"/>
                </a:lnTo>
                <a:lnTo>
                  <a:pt x="1357050" y="1269368"/>
                </a:lnTo>
                <a:lnTo>
                  <a:pt x="1355728" y="1278631"/>
                </a:lnTo>
                <a:lnTo>
                  <a:pt x="1354406" y="1287895"/>
                </a:lnTo>
                <a:lnTo>
                  <a:pt x="1353085" y="1296893"/>
                </a:lnTo>
                <a:lnTo>
                  <a:pt x="1350970" y="1306157"/>
                </a:lnTo>
                <a:lnTo>
                  <a:pt x="1349120" y="1315156"/>
                </a:lnTo>
                <a:lnTo>
                  <a:pt x="1346741" y="1324154"/>
                </a:lnTo>
                <a:lnTo>
                  <a:pt x="1344627" y="1332889"/>
                </a:lnTo>
                <a:lnTo>
                  <a:pt x="1341983" y="1341358"/>
                </a:lnTo>
                <a:lnTo>
                  <a:pt x="1339076" y="1350092"/>
                </a:lnTo>
                <a:lnTo>
                  <a:pt x="1336168" y="1358826"/>
                </a:lnTo>
                <a:lnTo>
                  <a:pt x="1332732" y="1367296"/>
                </a:lnTo>
                <a:lnTo>
                  <a:pt x="1329560" y="1375500"/>
                </a:lnTo>
                <a:lnTo>
                  <a:pt x="1325860" y="1383970"/>
                </a:lnTo>
                <a:lnTo>
                  <a:pt x="1321895" y="1391910"/>
                </a:lnTo>
                <a:lnTo>
                  <a:pt x="1317930" y="1399850"/>
                </a:lnTo>
                <a:lnTo>
                  <a:pt x="1313701" y="1407790"/>
                </a:lnTo>
                <a:lnTo>
                  <a:pt x="1309208" y="1415730"/>
                </a:lnTo>
                <a:lnTo>
                  <a:pt x="1304450" y="1423406"/>
                </a:lnTo>
                <a:lnTo>
                  <a:pt x="1299428" y="1431081"/>
                </a:lnTo>
                <a:lnTo>
                  <a:pt x="1294406" y="1438492"/>
                </a:lnTo>
                <a:lnTo>
                  <a:pt x="1289384" y="1445638"/>
                </a:lnTo>
                <a:lnTo>
                  <a:pt x="1283833" y="1453049"/>
                </a:lnTo>
                <a:lnTo>
                  <a:pt x="1278018" y="1459930"/>
                </a:lnTo>
                <a:lnTo>
                  <a:pt x="1272203" y="1466812"/>
                </a:lnTo>
                <a:lnTo>
                  <a:pt x="1266388" y="1473428"/>
                </a:lnTo>
                <a:lnTo>
                  <a:pt x="1260044" y="1480045"/>
                </a:lnTo>
                <a:lnTo>
                  <a:pt x="1253701" y="1486397"/>
                </a:lnTo>
                <a:lnTo>
                  <a:pt x="1247093" y="1492749"/>
                </a:lnTo>
                <a:lnTo>
                  <a:pt x="1240221" y="1498837"/>
                </a:lnTo>
                <a:lnTo>
                  <a:pt x="1233613" y="1504659"/>
                </a:lnTo>
                <a:lnTo>
                  <a:pt x="1226212" y="1510218"/>
                </a:lnTo>
                <a:lnTo>
                  <a:pt x="1218811" y="1516040"/>
                </a:lnTo>
                <a:lnTo>
                  <a:pt x="1211674" y="1521334"/>
                </a:lnTo>
                <a:lnTo>
                  <a:pt x="1203745" y="1526362"/>
                </a:lnTo>
                <a:lnTo>
                  <a:pt x="1195815" y="1531391"/>
                </a:lnTo>
                <a:lnTo>
                  <a:pt x="1187885" y="1536155"/>
                </a:lnTo>
                <a:lnTo>
                  <a:pt x="1179691" y="1540655"/>
                </a:lnTo>
                <a:lnTo>
                  <a:pt x="1171233" y="1545154"/>
                </a:lnTo>
                <a:lnTo>
                  <a:pt x="1162775" y="1549389"/>
                </a:lnTo>
                <a:lnTo>
                  <a:pt x="1154053" y="1553359"/>
                </a:lnTo>
                <a:lnTo>
                  <a:pt x="1145066" y="1557064"/>
                </a:lnTo>
                <a:lnTo>
                  <a:pt x="1136079" y="1560240"/>
                </a:lnTo>
                <a:lnTo>
                  <a:pt x="1127092" y="1563681"/>
                </a:lnTo>
                <a:lnTo>
                  <a:pt x="1117577" y="1566592"/>
                </a:lnTo>
                <a:lnTo>
                  <a:pt x="1108325" y="1569239"/>
                </a:lnTo>
                <a:lnTo>
                  <a:pt x="1098546" y="1571886"/>
                </a:lnTo>
                <a:lnTo>
                  <a:pt x="1089030" y="1574003"/>
                </a:lnTo>
                <a:lnTo>
                  <a:pt x="1078986" y="1576385"/>
                </a:lnTo>
                <a:lnTo>
                  <a:pt x="1068942" y="1577973"/>
                </a:lnTo>
                <a:lnTo>
                  <a:pt x="1058633" y="1579296"/>
                </a:lnTo>
                <a:lnTo>
                  <a:pt x="1048589" y="1580620"/>
                </a:lnTo>
                <a:lnTo>
                  <a:pt x="1038545" y="1581678"/>
                </a:lnTo>
                <a:lnTo>
                  <a:pt x="1028501" y="1582208"/>
                </a:lnTo>
                <a:lnTo>
                  <a:pt x="1017928" y="1582472"/>
                </a:lnTo>
                <a:lnTo>
                  <a:pt x="1007884" y="1582737"/>
                </a:lnTo>
                <a:lnTo>
                  <a:pt x="997840" y="1582472"/>
                </a:lnTo>
                <a:lnTo>
                  <a:pt x="987796" y="1582208"/>
                </a:lnTo>
                <a:lnTo>
                  <a:pt x="977752" y="1581414"/>
                </a:lnTo>
                <a:lnTo>
                  <a:pt x="967443" y="1580620"/>
                </a:lnTo>
                <a:lnTo>
                  <a:pt x="957399" y="1579032"/>
                </a:lnTo>
                <a:lnTo>
                  <a:pt x="947355" y="1577708"/>
                </a:lnTo>
                <a:lnTo>
                  <a:pt x="937575" y="1576120"/>
                </a:lnTo>
                <a:lnTo>
                  <a:pt x="927531" y="1574003"/>
                </a:lnTo>
                <a:lnTo>
                  <a:pt x="917487" y="1571886"/>
                </a:lnTo>
                <a:lnTo>
                  <a:pt x="907443" y="1569239"/>
                </a:lnTo>
                <a:lnTo>
                  <a:pt x="897663" y="1566857"/>
                </a:lnTo>
                <a:lnTo>
                  <a:pt x="887883" y="1563681"/>
                </a:lnTo>
                <a:lnTo>
                  <a:pt x="878103" y="1560505"/>
                </a:lnTo>
                <a:lnTo>
                  <a:pt x="868324" y="1557064"/>
                </a:lnTo>
                <a:lnTo>
                  <a:pt x="858808" y="1553359"/>
                </a:lnTo>
                <a:lnTo>
                  <a:pt x="849028" y="1549389"/>
                </a:lnTo>
                <a:lnTo>
                  <a:pt x="839513" y="1545419"/>
                </a:lnTo>
                <a:lnTo>
                  <a:pt x="829997" y="1540919"/>
                </a:lnTo>
                <a:lnTo>
                  <a:pt x="820746" y="1536420"/>
                </a:lnTo>
                <a:lnTo>
                  <a:pt x="811495" y="1531656"/>
                </a:lnTo>
                <a:lnTo>
                  <a:pt x="802508" y="1526627"/>
                </a:lnTo>
                <a:lnTo>
                  <a:pt x="793257" y="1521334"/>
                </a:lnTo>
                <a:lnTo>
                  <a:pt x="784535" y="1515776"/>
                </a:lnTo>
                <a:lnTo>
                  <a:pt x="775548" y="1509953"/>
                </a:lnTo>
                <a:lnTo>
                  <a:pt x="766825" y="1504130"/>
                </a:lnTo>
                <a:lnTo>
                  <a:pt x="758367" y="1498307"/>
                </a:lnTo>
                <a:lnTo>
                  <a:pt x="749909" y="1491691"/>
                </a:lnTo>
                <a:lnTo>
                  <a:pt x="741451" y="1485339"/>
                </a:lnTo>
                <a:lnTo>
                  <a:pt x="733257" y="1478457"/>
                </a:lnTo>
                <a:lnTo>
                  <a:pt x="725063" y="1471840"/>
                </a:lnTo>
                <a:lnTo>
                  <a:pt x="717398" y="1464694"/>
                </a:lnTo>
                <a:lnTo>
                  <a:pt x="709468" y="1457548"/>
                </a:lnTo>
                <a:lnTo>
                  <a:pt x="701803" y="1450137"/>
                </a:lnTo>
                <a:lnTo>
                  <a:pt x="694402" y="1442197"/>
                </a:lnTo>
                <a:lnTo>
                  <a:pt x="687001" y="1434787"/>
                </a:lnTo>
                <a:lnTo>
                  <a:pt x="679864" y="1426582"/>
                </a:lnTo>
                <a:lnTo>
                  <a:pt x="672992" y="1418377"/>
                </a:lnTo>
                <a:lnTo>
                  <a:pt x="666120" y="1410172"/>
                </a:lnTo>
                <a:lnTo>
                  <a:pt x="659512" y="1401967"/>
                </a:lnTo>
                <a:lnTo>
                  <a:pt x="652904" y="1393233"/>
                </a:lnTo>
                <a:lnTo>
                  <a:pt x="646824" y="1384499"/>
                </a:lnTo>
                <a:lnTo>
                  <a:pt x="641009" y="1375500"/>
                </a:lnTo>
                <a:lnTo>
                  <a:pt x="635194" y="1366502"/>
                </a:lnTo>
                <a:lnTo>
                  <a:pt x="629379" y="1357238"/>
                </a:lnTo>
                <a:lnTo>
                  <a:pt x="623829" y="1347975"/>
                </a:lnTo>
                <a:lnTo>
                  <a:pt x="618807" y="1338447"/>
                </a:lnTo>
                <a:lnTo>
                  <a:pt x="613784" y="1328918"/>
                </a:lnTo>
                <a:lnTo>
                  <a:pt x="609027" y="1319126"/>
                </a:lnTo>
                <a:lnTo>
                  <a:pt x="604533" y="1309068"/>
                </a:lnTo>
                <a:lnTo>
                  <a:pt x="600040" y="1299275"/>
                </a:lnTo>
                <a:lnTo>
                  <a:pt x="595811" y="1289218"/>
                </a:lnTo>
                <a:lnTo>
                  <a:pt x="592110" y="1278896"/>
                </a:lnTo>
                <a:lnTo>
                  <a:pt x="588410" y="1268309"/>
                </a:lnTo>
                <a:lnTo>
                  <a:pt x="585238" y="1257987"/>
                </a:lnTo>
                <a:lnTo>
                  <a:pt x="581802" y="1247665"/>
                </a:lnTo>
                <a:lnTo>
                  <a:pt x="578894" y="1237078"/>
                </a:lnTo>
                <a:lnTo>
                  <a:pt x="576515" y="1225962"/>
                </a:lnTo>
                <a:lnTo>
                  <a:pt x="573872" y="1215375"/>
                </a:lnTo>
                <a:lnTo>
                  <a:pt x="572022" y="1204523"/>
                </a:lnTo>
                <a:lnTo>
                  <a:pt x="570172" y="1193937"/>
                </a:lnTo>
                <a:lnTo>
                  <a:pt x="568586" y="1183615"/>
                </a:lnTo>
                <a:lnTo>
                  <a:pt x="567529" y="1173028"/>
                </a:lnTo>
                <a:lnTo>
                  <a:pt x="566736" y="1162441"/>
                </a:lnTo>
                <a:lnTo>
                  <a:pt x="565678" y="1152119"/>
                </a:lnTo>
                <a:lnTo>
                  <a:pt x="565414" y="1141797"/>
                </a:lnTo>
                <a:lnTo>
                  <a:pt x="565150" y="1131210"/>
                </a:lnTo>
                <a:lnTo>
                  <a:pt x="565414" y="1121152"/>
                </a:lnTo>
                <a:lnTo>
                  <a:pt x="565678" y="1110830"/>
                </a:lnTo>
                <a:lnTo>
                  <a:pt x="566471" y="1100773"/>
                </a:lnTo>
                <a:lnTo>
                  <a:pt x="567529" y="1090980"/>
                </a:lnTo>
                <a:lnTo>
                  <a:pt x="568586" y="1080923"/>
                </a:lnTo>
                <a:lnTo>
                  <a:pt x="569907" y="1071130"/>
                </a:lnTo>
                <a:lnTo>
                  <a:pt x="571493" y="1061337"/>
                </a:lnTo>
                <a:lnTo>
                  <a:pt x="573344" y="1051809"/>
                </a:lnTo>
                <a:lnTo>
                  <a:pt x="575723" y="1042281"/>
                </a:lnTo>
                <a:lnTo>
                  <a:pt x="577837" y="1033017"/>
                </a:lnTo>
                <a:lnTo>
                  <a:pt x="580480" y="1023754"/>
                </a:lnTo>
                <a:lnTo>
                  <a:pt x="583123" y="1014755"/>
                </a:lnTo>
                <a:lnTo>
                  <a:pt x="586295" y="1005756"/>
                </a:lnTo>
                <a:lnTo>
                  <a:pt x="589467" y="996757"/>
                </a:lnTo>
                <a:lnTo>
                  <a:pt x="592903" y="988023"/>
                </a:lnTo>
                <a:lnTo>
                  <a:pt x="596604" y="979289"/>
                </a:lnTo>
                <a:lnTo>
                  <a:pt x="600568" y="970820"/>
                </a:lnTo>
                <a:lnTo>
                  <a:pt x="604533" y="962615"/>
                </a:lnTo>
                <a:lnTo>
                  <a:pt x="609027" y="954410"/>
                </a:lnTo>
                <a:lnTo>
                  <a:pt x="613520" y="946205"/>
                </a:lnTo>
                <a:lnTo>
                  <a:pt x="618278" y="938001"/>
                </a:lnTo>
                <a:lnTo>
                  <a:pt x="623036" y="930590"/>
                </a:lnTo>
                <a:lnTo>
                  <a:pt x="628322" y="922650"/>
                </a:lnTo>
                <a:lnTo>
                  <a:pt x="633344" y="915239"/>
                </a:lnTo>
                <a:lnTo>
                  <a:pt x="638895" y="908093"/>
                </a:lnTo>
                <a:lnTo>
                  <a:pt x="644710" y="900947"/>
                </a:lnTo>
                <a:lnTo>
                  <a:pt x="650525" y="894065"/>
                </a:lnTo>
                <a:lnTo>
                  <a:pt x="656340" y="887184"/>
                </a:lnTo>
                <a:lnTo>
                  <a:pt x="662683" y="880567"/>
                </a:lnTo>
                <a:lnTo>
                  <a:pt x="669027" y="873950"/>
                </a:lnTo>
                <a:lnTo>
                  <a:pt x="675371" y="867863"/>
                </a:lnTo>
                <a:lnTo>
                  <a:pt x="682243" y="861511"/>
                </a:lnTo>
                <a:lnTo>
                  <a:pt x="688851" y="855688"/>
                </a:lnTo>
                <a:lnTo>
                  <a:pt x="695988" y="850130"/>
                </a:lnTo>
                <a:lnTo>
                  <a:pt x="703124" y="844572"/>
                </a:lnTo>
                <a:lnTo>
                  <a:pt x="710525" y="839279"/>
                </a:lnTo>
                <a:lnTo>
                  <a:pt x="718190" y="833985"/>
                </a:lnTo>
                <a:lnTo>
                  <a:pt x="725591" y="828956"/>
                </a:lnTo>
                <a:lnTo>
                  <a:pt x="733521" y="824192"/>
                </a:lnTo>
                <a:lnTo>
                  <a:pt x="741451" y="819693"/>
                </a:lnTo>
                <a:lnTo>
                  <a:pt x="749644" y="815458"/>
                </a:lnTo>
                <a:lnTo>
                  <a:pt x="757574" y="811224"/>
                </a:lnTo>
                <a:lnTo>
                  <a:pt x="765768" y="807518"/>
                </a:lnTo>
                <a:lnTo>
                  <a:pt x="774226" y="803813"/>
                </a:lnTo>
                <a:lnTo>
                  <a:pt x="782949" y="800372"/>
                </a:lnTo>
                <a:lnTo>
                  <a:pt x="791671" y="796931"/>
                </a:lnTo>
                <a:lnTo>
                  <a:pt x="800394" y="794285"/>
                </a:lnTo>
                <a:lnTo>
                  <a:pt x="809381" y="791373"/>
                </a:lnTo>
                <a:lnTo>
                  <a:pt x="818632" y="788991"/>
                </a:lnTo>
                <a:lnTo>
                  <a:pt x="827883" y="786345"/>
                </a:lnTo>
                <a:lnTo>
                  <a:pt x="837134" y="784492"/>
                </a:lnTo>
                <a:lnTo>
                  <a:pt x="846650" y="782375"/>
                </a:lnTo>
                <a:lnTo>
                  <a:pt x="856165" y="780787"/>
                </a:lnTo>
                <a:lnTo>
                  <a:pt x="865680" y="779198"/>
                </a:lnTo>
                <a:lnTo>
                  <a:pt x="875460" y="778140"/>
                </a:lnTo>
                <a:lnTo>
                  <a:pt x="885240" y="777346"/>
                </a:lnTo>
                <a:lnTo>
                  <a:pt x="894756" y="776816"/>
                </a:lnTo>
                <a:lnTo>
                  <a:pt x="904800" y="776287"/>
                </a:lnTo>
                <a:close/>
                <a:moveTo>
                  <a:pt x="797783" y="304800"/>
                </a:moveTo>
                <a:lnTo>
                  <a:pt x="819466" y="304800"/>
                </a:lnTo>
                <a:lnTo>
                  <a:pt x="840885" y="305594"/>
                </a:lnTo>
                <a:lnTo>
                  <a:pt x="862304" y="306652"/>
                </a:lnTo>
                <a:lnTo>
                  <a:pt x="883722" y="307975"/>
                </a:lnTo>
                <a:lnTo>
                  <a:pt x="904877" y="310356"/>
                </a:lnTo>
                <a:lnTo>
                  <a:pt x="925767" y="312738"/>
                </a:lnTo>
                <a:lnTo>
                  <a:pt x="946921" y="315913"/>
                </a:lnTo>
                <a:lnTo>
                  <a:pt x="968075" y="319617"/>
                </a:lnTo>
                <a:lnTo>
                  <a:pt x="988701" y="323586"/>
                </a:lnTo>
                <a:lnTo>
                  <a:pt x="1009591" y="328083"/>
                </a:lnTo>
                <a:lnTo>
                  <a:pt x="1029952" y="333111"/>
                </a:lnTo>
                <a:lnTo>
                  <a:pt x="1050577" y="338402"/>
                </a:lnTo>
                <a:lnTo>
                  <a:pt x="1070674" y="344223"/>
                </a:lnTo>
                <a:lnTo>
                  <a:pt x="1090770" y="350838"/>
                </a:lnTo>
                <a:lnTo>
                  <a:pt x="1110603" y="357188"/>
                </a:lnTo>
                <a:lnTo>
                  <a:pt x="1130170" y="364331"/>
                </a:lnTo>
                <a:lnTo>
                  <a:pt x="1149474" y="371740"/>
                </a:lnTo>
                <a:lnTo>
                  <a:pt x="1168513" y="379677"/>
                </a:lnTo>
                <a:lnTo>
                  <a:pt x="1187816" y="387879"/>
                </a:lnTo>
                <a:lnTo>
                  <a:pt x="1206855" y="396611"/>
                </a:lnTo>
                <a:lnTo>
                  <a:pt x="1225629" y="405606"/>
                </a:lnTo>
                <a:lnTo>
                  <a:pt x="1244139" y="415131"/>
                </a:lnTo>
                <a:lnTo>
                  <a:pt x="1262649" y="424656"/>
                </a:lnTo>
                <a:lnTo>
                  <a:pt x="1280895" y="434975"/>
                </a:lnTo>
                <a:lnTo>
                  <a:pt x="1298876" y="445294"/>
                </a:lnTo>
                <a:lnTo>
                  <a:pt x="1316593" y="456406"/>
                </a:lnTo>
                <a:lnTo>
                  <a:pt x="1334310" y="467519"/>
                </a:lnTo>
                <a:lnTo>
                  <a:pt x="1351762" y="479161"/>
                </a:lnTo>
                <a:lnTo>
                  <a:pt x="1368686" y="491067"/>
                </a:lnTo>
                <a:lnTo>
                  <a:pt x="1385609" y="503502"/>
                </a:lnTo>
                <a:lnTo>
                  <a:pt x="1404648" y="517790"/>
                </a:lnTo>
                <a:lnTo>
                  <a:pt x="1423158" y="532871"/>
                </a:lnTo>
                <a:lnTo>
                  <a:pt x="1441404" y="548217"/>
                </a:lnTo>
                <a:lnTo>
                  <a:pt x="1459385" y="563563"/>
                </a:lnTo>
                <a:lnTo>
                  <a:pt x="1273491" y="749565"/>
                </a:lnTo>
                <a:lnTo>
                  <a:pt x="1260270" y="738717"/>
                </a:lnTo>
                <a:lnTo>
                  <a:pt x="1253394" y="733161"/>
                </a:lnTo>
                <a:lnTo>
                  <a:pt x="1246519" y="728134"/>
                </a:lnTo>
                <a:lnTo>
                  <a:pt x="1235149" y="720196"/>
                </a:lnTo>
                <a:lnTo>
                  <a:pt x="1224043" y="712259"/>
                </a:lnTo>
                <a:lnTo>
                  <a:pt x="1212408" y="704850"/>
                </a:lnTo>
                <a:lnTo>
                  <a:pt x="1200773" y="697706"/>
                </a:lnTo>
                <a:lnTo>
                  <a:pt x="1188874" y="690298"/>
                </a:lnTo>
                <a:lnTo>
                  <a:pt x="1176710" y="683684"/>
                </a:lnTo>
                <a:lnTo>
                  <a:pt x="1164811" y="677069"/>
                </a:lnTo>
                <a:lnTo>
                  <a:pt x="1152647" y="670719"/>
                </a:lnTo>
                <a:lnTo>
                  <a:pt x="1140219" y="664634"/>
                </a:lnTo>
                <a:lnTo>
                  <a:pt x="1128055" y="658813"/>
                </a:lnTo>
                <a:lnTo>
                  <a:pt x="1115362" y="653521"/>
                </a:lnTo>
                <a:lnTo>
                  <a:pt x="1102670" y="648229"/>
                </a:lnTo>
                <a:lnTo>
                  <a:pt x="1089713" y="643202"/>
                </a:lnTo>
                <a:lnTo>
                  <a:pt x="1076756" y="638704"/>
                </a:lnTo>
                <a:lnTo>
                  <a:pt x="1064063" y="634206"/>
                </a:lnTo>
                <a:lnTo>
                  <a:pt x="1051106" y="629973"/>
                </a:lnTo>
                <a:lnTo>
                  <a:pt x="1037885" y="626004"/>
                </a:lnTo>
                <a:lnTo>
                  <a:pt x="1024399" y="622565"/>
                </a:lnTo>
                <a:lnTo>
                  <a:pt x="1010913" y="619390"/>
                </a:lnTo>
                <a:lnTo>
                  <a:pt x="997427" y="616479"/>
                </a:lnTo>
                <a:lnTo>
                  <a:pt x="983941" y="613569"/>
                </a:lnTo>
                <a:lnTo>
                  <a:pt x="970191" y="611452"/>
                </a:lnTo>
                <a:lnTo>
                  <a:pt x="956705" y="609336"/>
                </a:lnTo>
                <a:lnTo>
                  <a:pt x="942954" y="607748"/>
                </a:lnTo>
                <a:lnTo>
                  <a:pt x="928940" y="606425"/>
                </a:lnTo>
                <a:lnTo>
                  <a:pt x="915189" y="605102"/>
                </a:lnTo>
                <a:lnTo>
                  <a:pt x="901439" y="604573"/>
                </a:lnTo>
                <a:lnTo>
                  <a:pt x="887424" y="604044"/>
                </a:lnTo>
                <a:lnTo>
                  <a:pt x="873410" y="604044"/>
                </a:lnTo>
                <a:lnTo>
                  <a:pt x="859395" y="604573"/>
                </a:lnTo>
                <a:lnTo>
                  <a:pt x="845380" y="605102"/>
                </a:lnTo>
                <a:lnTo>
                  <a:pt x="831365" y="606425"/>
                </a:lnTo>
                <a:lnTo>
                  <a:pt x="817351" y="607748"/>
                </a:lnTo>
                <a:lnTo>
                  <a:pt x="803071" y="609336"/>
                </a:lnTo>
                <a:lnTo>
                  <a:pt x="789057" y="611452"/>
                </a:lnTo>
                <a:lnTo>
                  <a:pt x="775306" y="613834"/>
                </a:lnTo>
                <a:lnTo>
                  <a:pt x="761820" y="616744"/>
                </a:lnTo>
                <a:lnTo>
                  <a:pt x="748599" y="619919"/>
                </a:lnTo>
                <a:lnTo>
                  <a:pt x="735377" y="623359"/>
                </a:lnTo>
                <a:lnTo>
                  <a:pt x="722156" y="627063"/>
                </a:lnTo>
                <a:lnTo>
                  <a:pt x="709199" y="631296"/>
                </a:lnTo>
                <a:lnTo>
                  <a:pt x="696506" y="635794"/>
                </a:lnTo>
                <a:lnTo>
                  <a:pt x="683814" y="640556"/>
                </a:lnTo>
                <a:lnTo>
                  <a:pt x="671650" y="645584"/>
                </a:lnTo>
                <a:lnTo>
                  <a:pt x="659486" y="650875"/>
                </a:lnTo>
                <a:lnTo>
                  <a:pt x="647323" y="656696"/>
                </a:lnTo>
                <a:lnTo>
                  <a:pt x="635952" y="662517"/>
                </a:lnTo>
                <a:lnTo>
                  <a:pt x="624053" y="668867"/>
                </a:lnTo>
                <a:lnTo>
                  <a:pt x="612682" y="675481"/>
                </a:lnTo>
                <a:lnTo>
                  <a:pt x="601312" y="682361"/>
                </a:lnTo>
                <a:lnTo>
                  <a:pt x="590206" y="689769"/>
                </a:lnTo>
                <a:lnTo>
                  <a:pt x="579100" y="697442"/>
                </a:lnTo>
                <a:lnTo>
                  <a:pt x="568523" y="705115"/>
                </a:lnTo>
                <a:lnTo>
                  <a:pt x="558210" y="713317"/>
                </a:lnTo>
                <a:lnTo>
                  <a:pt x="548162" y="721784"/>
                </a:lnTo>
                <a:lnTo>
                  <a:pt x="537849" y="730515"/>
                </a:lnTo>
                <a:lnTo>
                  <a:pt x="528329" y="739246"/>
                </a:lnTo>
                <a:lnTo>
                  <a:pt x="518810" y="748507"/>
                </a:lnTo>
                <a:lnTo>
                  <a:pt x="509555" y="758032"/>
                </a:lnTo>
                <a:lnTo>
                  <a:pt x="500564" y="767557"/>
                </a:lnTo>
                <a:lnTo>
                  <a:pt x="491838" y="777346"/>
                </a:lnTo>
                <a:lnTo>
                  <a:pt x="483641" y="787665"/>
                </a:lnTo>
                <a:lnTo>
                  <a:pt x="475444" y="798248"/>
                </a:lnTo>
                <a:lnTo>
                  <a:pt x="467246" y="808832"/>
                </a:lnTo>
                <a:lnTo>
                  <a:pt x="459578" y="819679"/>
                </a:lnTo>
                <a:lnTo>
                  <a:pt x="452174" y="831057"/>
                </a:lnTo>
                <a:lnTo>
                  <a:pt x="444770" y="842434"/>
                </a:lnTo>
                <a:lnTo>
                  <a:pt x="438159" y="854340"/>
                </a:lnTo>
                <a:lnTo>
                  <a:pt x="431284" y="866246"/>
                </a:lnTo>
                <a:lnTo>
                  <a:pt x="425202" y="878417"/>
                </a:lnTo>
                <a:lnTo>
                  <a:pt x="419120" y="890852"/>
                </a:lnTo>
                <a:lnTo>
                  <a:pt x="413303" y="903288"/>
                </a:lnTo>
                <a:lnTo>
                  <a:pt x="408014" y="915988"/>
                </a:lnTo>
                <a:lnTo>
                  <a:pt x="402990" y="928952"/>
                </a:lnTo>
                <a:lnTo>
                  <a:pt x="398495" y="941917"/>
                </a:lnTo>
                <a:lnTo>
                  <a:pt x="393999" y="955411"/>
                </a:lnTo>
                <a:lnTo>
                  <a:pt x="390033" y="968905"/>
                </a:lnTo>
                <a:lnTo>
                  <a:pt x="386331" y="982398"/>
                </a:lnTo>
                <a:lnTo>
                  <a:pt x="383158" y="996157"/>
                </a:lnTo>
                <a:lnTo>
                  <a:pt x="379985" y="1010180"/>
                </a:lnTo>
                <a:lnTo>
                  <a:pt x="377076" y="1024467"/>
                </a:lnTo>
                <a:lnTo>
                  <a:pt x="374961" y="1038755"/>
                </a:lnTo>
                <a:lnTo>
                  <a:pt x="372845" y="1053571"/>
                </a:lnTo>
                <a:lnTo>
                  <a:pt x="371523" y="1068388"/>
                </a:lnTo>
                <a:lnTo>
                  <a:pt x="370201" y="1083205"/>
                </a:lnTo>
                <a:lnTo>
                  <a:pt x="369672" y="1098021"/>
                </a:lnTo>
                <a:lnTo>
                  <a:pt x="368879" y="1113367"/>
                </a:lnTo>
                <a:lnTo>
                  <a:pt x="368879" y="1128448"/>
                </a:lnTo>
                <a:lnTo>
                  <a:pt x="369143" y="1143794"/>
                </a:lnTo>
                <a:lnTo>
                  <a:pt x="370201" y="1159140"/>
                </a:lnTo>
                <a:lnTo>
                  <a:pt x="371523" y="1174750"/>
                </a:lnTo>
                <a:lnTo>
                  <a:pt x="372845" y="1190096"/>
                </a:lnTo>
                <a:lnTo>
                  <a:pt x="374961" y="1205971"/>
                </a:lnTo>
                <a:lnTo>
                  <a:pt x="377340" y="1221582"/>
                </a:lnTo>
                <a:lnTo>
                  <a:pt x="380249" y="1237721"/>
                </a:lnTo>
                <a:lnTo>
                  <a:pt x="383687" y="1253332"/>
                </a:lnTo>
                <a:lnTo>
                  <a:pt x="387124" y="1269471"/>
                </a:lnTo>
                <a:lnTo>
                  <a:pt x="391355" y="1285346"/>
                </a:lnTo>
                <a:lnTo>
                  <a:pt x="395850" y="1300957"/>
                </a:lnTo>
                <a:lnTo>
                  <a:pt x="400875" y="1316567"/>
                </a:lnTo>
                <a:lnTo>
                  <a:pt x="406163" y="1331648"/>
                </a:lnTo>
                <a:lnTo>
                  <a:pt x="411716" y="1347259"/>
                </a:lnTo>
                <a:lnTo>
                  <a:pt x="417798" y="1362075"/>
                </a:lnTo>
                <a:lnTo>
                  <a:pt x="423880" y="1376892"/>
                </a:lnTo>
                <a:lnTo>
                  <a:pt x="430755" y="1391709"/>
                </a:lnTo>
                <a:lnTo>
                  <a:pt x="437630" y="1406261"/>
                </a:lnTo>
                <a:lnTo>
                  <a:pt x="445034" y="1420548"/>
                </a:lnTo>
                <a:lnTo>
                  <a:pt x="452967" y="1434571"/>
                </a:lnTo>
                <a:lnTo>
                  <a:pt x="460900" y="1448330"/>
                </a:lnTo>
                <a:lnTo>
                  <a:pt x="469097" y="1462088"/>
                </a:lnTo>
                <a:lnTo>
                  <a:pt x="477823" y="1475582"/>
                </a:lnTo>
                <a:lnTo>
                  <a:pt x="486814" y="1488811"/>
                </a:lnTo>
                <a:lnTo>
                  <a:pt x="496069" y="1502040"/>
                </a:lnTo>
                <a:lnTo>
                  <a:pt x="505589" y="1515005"/>
                </a:lnTo>
                <a:lnTo>
                  <a:pt x="515637" y="1527176"/>
                </a:lnTo>
                <a:lnTo>
                  <a:pt x="525685" y="1539611"/>
                </a:lnTo>
                <a:lnTo>
                  <a:pt x="535733" y="1551782"/>
                </a:lnTo>
                <a:lnTo>
                  <a:pt x="546311" y="1563423"/>
                </a:lnTo>
                <a:lnTo>
                  <a:pt x="557417" y="1575065"/>
                </a:lnTo>
                <a:lnTo>
                  <a:pt x="568523" y="1586442"/>
                </a:lnTo>
                <a:lnTo>
                  <a:pt x="579893" y="1597555"/>
                </a:lnTo>
                <a:lnTo>
                  <a:pt x="591264" y="1608138"/>
                </a:lnTo>
                <a:lnTo>
                  <a:pt x="603163" y="1618457"/>
                </a:lnTo>
                <a:lnTo>
                  <a:pt x="615062" y="1628776"/>
                </a:lnTo>
                <a:lnTo>
                  <a:pt x="627490" y="1638830"/>
                </a:lnTo>
                <a:lnTo>
                  <a:pt x="639919" y="1648355"/>
                </a:lnTo>
                <a:lnTo>
                  <a:pt x="652347" y="1657615"/>
                </a:lnTo>
                <a:lnTo>
                  <a:pt x="665304" y="1666611"/>
                </a:lnTo>
                <a:lnTo>
                  <a:pt x="678261" y="1675342"/>
                </a:lnTo>
                <a:lnTo>
                  <a:pt x="691482" y="1683544"/>
                </a:lnTo>
                <a:lnTo>
                  <a:pt x="704968" y="1691482"/>
                </a:lnTo>
                <a:lnTo>
                  <a:pt x="718454" y="1699155"/>
                </a:lnTo>
                <a:lnTo>
                  <a:pt x="731940" y="1706828"/>
                </a:lnTo>
                <a:lnTo>
                  <a:pt x="745690" y="1713707"/>
                </a:lnTo>
                <a:lnTo>
                  <a:pt x="759441" y="1720057"/>
                </a:lnTo>
                <a:lnTo>
                  <a:pt x="773455" y="1726671"/>
                </a:lnTo>
                <a:lnTo>
                  <a:pt x="787734" y="1732492"/>
                </a:lnTo>
                <a:lnTo>
                  <a:pt x="801749" y="1738313"/>
                </a:lnTo>
                <a:lnTo>
                  <a:pt x="816293" y="1743605"/>
                </a:lnTo>
                <a:lnTo>
                  <a:pt x="830836" y="1748632"/>
                </a:lnTo>
                <a:lnTo>
                  <a:pt x="845380" y="1753130"/>
                </a:lnTo>
                <a:lnTo>
                  <a:pt x="859924" y="1757363"/>
                </a:lnTo>
                <a:lnTo>
                  <a:pt x="874732" y="1761067"/>
                </a:lnTo>
                <a:lnTo>
                  <a:pt x="889275" y="1764771"/>
                </a:lnTo>
                <a:lnTo>
                  <a:pt x="904348" y="1767946"/>
                </a:lnTo>
                <a:lnTo>
                  <a:pt x="918891" y="1770328"/>
                </a:lnTo>
                <a:lnTo>
                  <a:pt x="933699" y="1772709"/>
                </a:lnTo>
                <a:lnTo>
                  <a:pt x="948507" y="1774561"/>
                </a:lnTo>
                <a:lnTo>
                  <a:pt x="963580" y="1776413"/>
                </a:lnTo>
                <a:lnTo>
                  <a:pt x="978388" y="1777471"/>
                </a:lnTo>
                <a:lnTo>
                  <a:pt x="993196" y="1778265"/>
                </a:lnTo>
                <a:lnTo>
                  <a:pt x="1008268" y="1778530"/>
                </a:lnTo>
                <a:lnTo>
                  <a:pt x="1023341" y="1778530"/>
                </a:lnTo>
                <a:lnTo>
                  <a:pt x="1038149" y="1778265"/>
                </a:lnTo>
                <a:lnTo>
                  <a:pt x="1052957" y="1777471"/>
                </a:lnTo>
                <a:lnTo>
                  <a:pt x="1067765" y="1776149"/>
                </a:lnTo>
                <a:lnTo>
                  <a:pt x="1083102" y="1774296"/>
                </a:lnTo>
                <a:lnTo>
                  <a:pt x="1097910" y="1772444"/>
                </a:lnTo>
                <a:lnTo>
                  <a:pt x="1112718" y="1769799"/>
                </a:lnTo>
                <a:lnTo>
                  <a:pt x="1127262" y="1767153"/>
                </a:lnTo>
                <a:lnTo>
                  <a:pt x="1142070" y="1763713"/>
                </a:lnTo>
                <a:lnTo>
                  <a:pt x="1156349" y="1760273"/>
                </a:lnTo>
                <a:lnTo>
                  <a:pt x="1170364" y="1756040"/>
                </a:lnTo>
                <a:lnTo>
                  <a:pt x="1184114" y="1751807"/>
                </a:lnTo>
                <a:lnTo>
                  <a:pt x="1197600" y="1747044"/>
                </a:lnTo>
                <a:lnTo>
                  <a:pt x="1210821" y="1742017"/>
                </a:lnTo>
                <a:lnTo>
                  <a:pt x="1224043" y="1736726"/>
                </a:lnTo>
                <a:lnTo>
                  <a:pt x="1236735" y="1731169"/>
                </a:lnTo>
                <a:lnTo>
                  <a:pt x="1249428" y="1725084"/>
                </a:lnTo>
                <a:lnTo>
                  <a:pt x="1261856" y="1718734"/>
                </a:lnTo>
                <a:lnTo>
                  <a:pt x="1274020" y="1712119"/>
                </a:lnTo>
                <a:lnTo>
                  <a:pt x="1285655" y="1704976"/>
                </a:lnTo>
                <a:lnTo>
                  <a:pt x="1297554" y="1697832"/>
                </a:lnTo>
                <a:lnTo>
                  <a:pt x="1308660" y="1690423"/>
                </a:lnTo>
                <a:lnTo>
                  <a:pt x="1320031" y="1682486"/>
                </a:lnTo>
                <a:lnTo>
                  <a:pt x="1330608" y="1674284"/>
                </a:lnTo>
                <a:lnTo>
                  <a:pt x="1340920" y="1666082"/>
                </a:lnTo>
                <a:lnTo>
                  <a:pt x="1350969" y="1657615"/>
                </a:lnTo>
                <a:lnTo>
                  <a:pt x="1361017" y="1648884"/>
                </a:lnTo>
                <a:lnTo>
                  <a:pt x="1370801" y="1639888"/>
                </a:lnTo>
                <a:lnTo>
                  <a:pt x="1380056" y="1630628"/>
                </a:lnTo>
                <a:lnTo>
                  <a:pt x="1389047" y="1621103"/>
                </a:lnTo>
                <a:lnTo>
                  <a:pt x="1398037" y="1611313"/>
                </a:lnTo>
                <a:lnTo>
                  <a:pt x="1406499" y="1601259"/>
                </a:lnTo>
                <a:lnTo>
                  <a:pt x="1414696" y="1590940"/>
                </a:lnTo>
                <a:lnTo>
                  <a:pt x="1422629" y="1580621"/>
                </a:lnTo>
                <a:lnTo>
                  <a:pt x="1430562" y="1570303"/>
                </a:lnTo>
                <a:lnTo>
                  <a:pt x="1437702" y="1559190"/>
                </a:lnTo>
                <a:lnTo>
                  <a:pt x="1445106" y="1548342"/>
                </a:lnTo>
                <a:lnTo>
                  <a:pt x="1451716" y="1536965"/>
                </a:lnTo>
                <a:lnTo>
                  <a:pt x="1458591" y="1525853"/>
                </a:lnTo>
                <a:lnTo>
                  <a:pt x="1464673" y="1514211"/>
                </a:lnTo>
                <a:lnTo>
                  <a:pt x="1470755" y="1502834"/>
                </a:lnTo>
                <a:lnTo>
                  <a:pt x="1476308" y="1490928"/>
                </a:lnTo>
                <a:lnTo>
                  <a:pt x="1481597" y="1479286"/>
                </a:lnTo>
                <a:lnTo>
                  <a:pt x="1486621" y="1467115"/>
                </a:lnTo>
                <a:lnTo>
                  <a:pt x="1491381" y="1454680"/>
                </a:lnTo>
                <a:lnTo>
                  <a:pt x="1495876" y="1442773"/>
                </a:lnTo>
                <a:lnTo>
                  <a:pt x="1500107" y="1430073"/>
                </a:lnTo>
                <a:lnTo>
                  <a:pt x="1503809" y="1417373"/>
                </a:lnTo>
                <a:lnTo>
                  <a:pt x="1507511" y="1404673"/>
                </a:lnTo>
                <a:lnTo>
                  <a:pt x="1510420" y="1391973"/>
                </a:lnTo>
                <a:lnTo>
                  <a:pt x="1513593" y="1379009"/>
                </a:lnTo>
                <a:lnTo>
                  <a:pt x="1516237" y="1366044"/>
                </a:lnTo>
                <a:lnTo>
                  <a:pt x="1518617" y="1352815"/>
                </a:lnTo>
                <a:lnTo>
                  <a:pt x="1520732" y="1339586"/>
                </a:lnTo>
                <a:lnTo>
                  <a:pt x="1522319" y="1326092"/>
                </a:lnTo>
                <a:lnTo>
                  <a:pt x="1523641" y="1312598"/>
                </a:lnTo>
                <a:lnTo>
                  <a:pt x="1524434" y="1299105"/>
                </a:lnTo>
                <a:lnTo>
                  <a:pt x="1525492" y="1285611"/>
                </a:lnTo>
                <a:lnTo>
                  <a:pt x="1526021" y="1272117"/>
                </a:lnTo>
                <a:lnTo>
                  <a:pt x="1526021" y="1258623"/>
                </a:lnTo>
                <a:lnTo>
                  <a:pt x="1525757" y="1244865"/>
                </a:lnTo>
                <a:lnTo>
                  <a:pt x="1525228" y="1231107"/>
                </a:lnTo>
                <a:lnTo>
                  <a:pt x="1524170" y="1217348"/>
                </a:lnTo>
                <a:lnTo>
                  <a:pt x="1523112" y="1203325"/>
                </a:lnTo>
                <a:lnTo>
                  <a:pt x="1521790" y="1189302"/>
                </a:lnTo>
                <a:lnTo>
                  <a:pt x="1519675" y="1175544"/>
                </a:lnTo>
                <a:lnTo>
                  <a:pt x="1517559" y="1161521"/>
                </a:lnTo>
                <a:lnTo>
                  <a:pt x="1514915" y="1147498"/>
                </a:lnTo>
                <a:lnTo>
                  <a:pt x="1512271" y="1133211"/>
                </a:lnTo>
                <a:lnTo>
                  <a:pt x="1509097" y="1119188"/>
                </a:lnTo>
                <a:lnTo>
                  <a:pt x="1505395" y="1104900"/>
                </a:lnTo>
                <a:lnTo>
                  <a:pt x="1501429" y="1090877"/>
                </a:lnTo>
                <a:lnTo>
                  <a:pt x="1497198" y="1076855"/>
                </a:lnTo>
                <a:lnTo>
                  <a:pt x="1492703" y="1063096"/>
                </a:lnTo>
                <a:lnTo>
                  <a:pt x="1487943" y="1049338"/>
                </a:lnTo>
                <a:lnTo>
                  <a:pt x="1482919" y="1035580"/>
                </a:lnTo>
                <a:lnTo>
                  <a:pt x="1477630" y="1022350"/>
                </a:lnTo>
                <a:lnTo>
                  <a:pt x="1472077" y="1008857"/>
                </a:lnTo>
                <a:lnTo>
                  <a:pt x="1466260" y="995892"/>
                </a:lnTo>
                <a:lnTo>
                  <a:pt x="1460178" y="982927"/>
                </a:lnTo>
                <a:lnTo>
                  <a:pt x="1453832" y="969963"/>
                </a:lnTo>
                <a:lnTo>
                  <a:pt x="1446957" y="957527"/>
                </a:lnTo>
                <a:lnTo>
                  <a:pt x="1440346" y="945092"/>
                </a:lnTo>
                <a:lnTo>
                  <a:pt x="1432942" y="932657"/>
                </a:lnTo>
                <a:lnTo>
                  <a:pt x="1425802" y="920486"/>
                </a:lnTo>
                <a:lnTo>
                  <a:pt x="1418134" y="908844"/>
                </a:lnTo>
                <a:lnTo>
                  <a:pt x="1410201" y="896938"/>
                </a:lnTo>
                <a:lnTo>
                  <a:pt x="1402268" y="885561"/>
                </a:lnTo>
                <a:lnTo>
                  <a:pt x="1398566" y="880534"/>
                </a:lnTo>
                <a:lnTo>
                  <a:pt x="1394335" y="875242"/>
                </a:lnTo>
                <a:lnTo>
                  <a:pt x="1386402" y="864923"/>
                </a:lnTo>
                <a:lnTo>
                  <a:pt x="1572032" y="679450"/>
                </a:lnTo>
                <a:lnTo>
                  <a:pt x="1584724" y="694531"/>
                </a:lnTo>
                <a:lnTo>
                  <a:pt x="1596624" y="709877"/>
                </a:lnTo>
                <a:lnTo>
                  <a:pt x="1608787" y="725752"/>
                </a:lnTo>
                <a:lnTo>
                  <a:pt x="1620422" y="741627"/>
                </a:lnTo>
                <a:lnTo>
                  <a:pt x="1632850" y="759090"/>
                </a:lnTo>
                <a:lnTo>
                  <a:pt x="1644750" y="776817"/>
                </a:lnTo>
                <a:lnTo>
                  <a:pt x="1656120" y="794809"/>
                </a:lnTo>
                <a:lnTo>
                  <a:pt x="1667755" y="812800"/>
                </a:lnTo>
                <a:lnTo>
                  <a:pt x="1678332" y="831321"/>
                </a:lnTo>
                <a:lnTo>
                  <a:pt x="1688909" y="850107"/>
                </a:lnTo>
                <a:lnTo>
                  <a:pt x="1699222" y="869157"/>
                </a:lnTo>
                <a:lnTo>
                  <a:pt x="1709006" y="888207"/>
                </a:lnTo>
                <a:lnTo>
                  <a:pt x="1718525" y="908050"/>
                </a:lnTo>
                <a:lnTo>
                  <a:pt x="1727781" y="927629"/>
                </a:lnTo>
                <a:lnTo>
                  <a:pt x="1736507" y="947473"/>
                </a:lnTo>
                <a:lnTo>
                  <a:pt x="1744704" y="967846"/>
                </a:lnTo>
                <a:lnTo>
                  <a:pt x="1752373" y="988219"/>
                </a:lnTo>
                <a:lnTo>
                  <a:pt x="1760041" y="1009121"/>
                </a:lnTo>
                <a:lnTo>
                  <a:pt x="1767181" y="1030023"/>
                </a:lnTo>
                <a:lnTo>
                  <a:pt x="1773792" y="1051190"/>
                </a:lnTo>
                <a:lnTo>
                  <a:pt x="1779873" y="1072886"/>
                </a:lnTo>
                <a:lnTo>
                  <a:pt x="1785955" y="1094052"/>
                </a:lnTo>
                <a:lnTo>
                  <a:pt x="1790979" y="1115748"/>
                </a:lnTo>
                <a:lnTo>
                  <a:pt x="1795739" y="1137180"/>
                </a:lnTo>
                <a:lnTo>
                  <a:pt x="1799970" y="1158611"/>
                </a:lnTo>
                <a:lnTo>
                  <a:pt x="1803936" y="1179777"/>
                </a:lnTo>
                <a:lnTo>
                  <a:pt x="1806845" y="1201209"/>
                </a:lnTo>
                <a:lnTo>
                  <a:pt x="1809754" y="1222640"/>
                </a:lnTo>
                <a:lnTo>
                  <a:pt x="1811869" y="1243542"/>
                </a:lnTo>
                <a:lnTo>
                  <a:pt x="1813985" y="1264709"/>
                </a:lnTo>
                <a:lnTo>
                  <a:pt x="1815042" y="1285611"/>
                </a:lnTo>
                <a:lnTo>
                  <a:pt x="1815836" y="1306778"/>
                </a:lnTo>
                <a:lnTo>
                  <a:pt x="1816100" y="1327680"/>
                </a:lnTo>
                <a:lnTo>
                  <a:pt x="1816100" y="1348317"/>
                </a:lnTo>
                <a:lnTo>
                  <a:pt x="1815571" y="1369219"/>
                </a:lnTo>
                <a:lnTo>
                  <a:pt x="1814514" y="1389592"/>
                </a:lnTo>
                <a:lnTo>
                  <a:pt x="1812927" y="1410494"/>
                </a:lnTo>
                <a:lnTo>
                  <a:pt x="1810812" y="1431132"/>
                </a:lnTo>
                <a:lnTo>
                  <a:pt x="1808432" y="1451769"/>
                </a:lnTo>
                <a:lnTo>
                  <a:pt x="1805523" y="1472142"/>
                </a:lnTo>
                <a:lnTo>
                  <a:pt x="1801821" y="1492515"/>
                </a:lnTo>
                <a:lnTo>
                  <a:pt x="1797855" y="1512623"/>
                </a:lnTo>
                <a:lnTo>
                  <a:pt x="1793359" y="1532467"/>
                </a:lnTo>
                <a:lnTo>
                  <a:pt x="1788600" y="1552576"/>
                </a:lnTo>
                <a:lnTo>
                  <a:pt x="1783311" y="1572155"/>
                </a:lnTo>
                <a:lnTo>
                  <a:pt x="1777758" y="1591469"/>
                </a:lnTo>
                <a:lnTo>
                  <a:pt x="1771147" y="1611048"/>
                </a:lnTo>
                <a:lnTo>
                  <a:pt x="1764801" y="1630098"/>
                </a:lnTo>
                <a:lnTo>
                  <a:pt x="1757397" y="1648884"/>
                </a:lnTo>
                <a:lnTo>
                  <a:pt x="1749993" y="1667669"/>
                </a:lnTo>
                <a:lnTo>
                  <a:pt x="1741796" y="1685926"/>
                </a:lnTo>
                <a:lnTo>
                  <a:pt x="1733334" y="1704182"/>
                </a:lnTo>
                <a:lnTo>
                  <a:pt x="1724343" y="1722703"/>
                </a:lnTo>
                <a:lnTo>
                  <a:pt x="1714559" y="1740694"/>
                </a:lnTo>
                <a:lnTo>
                  <a:pt x="1704775" y="1758686"/>
                </a:lnTo>
                <a:lnTo>
                  <a:pt x="1694198" y="1776413"/>
                </a:lnTo>
                <a:lnTo>
                  <a:pt x="1683092" y="1793876"/>
                </a:lnTo>
                <a:lnTo>
                  <a:pt x="1671721" y="1810544"/>
                </a:lnTo>
                <a:lnTo>
                  <a:pt x="1659822" y="1827478"/>
                </a:lnTo>
                <a:lnTo>
                  <a:pt x="1647394" y="1844146"/>
                </a:lnTo>
                <a:lnTo>
                  <a:pt x="1634966" y="1860021"/>
                </a:lnTo>
                <a:lnTo>
                  <a:pt x="1621744" y="1875896"/>
                </a:lnTo>
                <a:lnTo>
                  <a:pt x="1608258" y="1891242"/>
                </a:lnTo>
                <a:lnTo>
                  <a:pt x="1594244" y="1906324"/>
                </a:lnTo>
                <a:lnTo>
                  <a:pt x="1579436" y="1921140"/>
                </a:lnTo>
                <a:lnTo>
                  <a:pt x="1564628" y="1935692"/>
                </a:lnTo>
                <a:lnTo>
                  <a:pt x="1549291" y="1949715"/>
                </a:lnTo>
                <a:lnTo>
                  <a:pt x="1533425" y="1963209"/>
                </a:lnTo>
                <a:lnTo>
                  <a:pt x="1517030" y="1976703"/>
                </a:lnTo>
                <a:lnTo>
                  <a:pt x="1500107" y="1989667"/>
                </a:lnTo>
                <a:lnTo>
                  <a:pt x="1482390" y="2002367"/>
                </a:lnTo>
                <a:lnTo>
                  <a:pt x="1464673" y="2014803"/>
                </a:lnTo>
                <a:lnTo>
                  <a:pt x="1446428" y="2026709"/>
                </a:lnTo>
                <a:lnTo>
                  <a:pt x="1427653" y="2037821"/>
                </a:lnTo>
                <a:lnTo>
                  <a:pt x="1408614" y="2048669"/>
                </a:lnTo>
                <a:lnTo>
                  <a:pt x="1389047" y="2059253"/>
                </a:lnTo>
                <a:lnTo>
                  <a:pt x="1368950" y="2069042"/>
                </a:lnTo>
                <a:lnTo>
                  <a:pt x="1348589" y="2078303"/>
                </a:lnTo>
                <a:lnTo>
                  <a:pt x="1327699" y="2087034"/>
                </a:lnTo>
                <a:lnTo>
                  <a:pt x="1306809" y="2095501"/>
                </a:lnTo>
                <a:lnTo>
                  <a:pt x="1285126" y="2102909"/>
                </a:lnTo>
                <a:lnTo>
                  <a:pt x="1263178" y="2110317"/>
                </a:lnTo>
                <a:lnTo>
                  <a:pt x="1240966" y="2116667"/>
                </a:lnTo>
                <a:lnTo>
                  <a:pt x="1218225" y="2123017"/>
                </a:lnTo>
                <a:lnTo>
                  <a:pt x="1206590" y="2125663"/>
                </a:lnTo>
                <a:lnTo>
                  <a:pt x="1194691" y="2128309"/>
                </a:lnTo>
                <a:lnTo>
                  <a:pt x="1183056" y="2130690"/>
                </a:lnTo>
                <a:lnTo>
                  <a:pt x="1171157" y="2133072"/>
                </a:lnTo>
                <a:lnTo>
                  <a:pt x="1159258" y="2135188"/>
                </a:lnTo>
                <a:lnTo>
                  <a:pt x="1147358" y="2137305"/>
                </a:lnTo>
                <a:lnTo>
                  <a:pt x="1135459" y="2139157"/>
                </a:lnTo>
                <a:lnTo>
                  <a:pt x="1123824" y="2141009"/>
                </a:lnTo>
                <a:lnTo>
                  <a:pt x="1111660" y="2142332"/>
                </a:lnTo>
                <a:lnTo>
                  <a:pt x="1099761" y="2143390"/>
                </a:lnTo>
                <a:lnTo>
                  <a:pt x="1075962" y="2145772"/>
                </a:lnTo>
                <a:lnTo>
                  <a:pt x="1052164" y="2147094"/>
                </a:lnTo>
                <a:lnTo>
                  <a:pt x="1028365" y="2147888"/>
                </a:lnTo>
                <a:lnTo>
                  <a:pt x="1004038" y="2147888"/>
                </a:lnTo>
                <a:lnTo>
                  <a:pt x="980239" y="2147359"/>
                </a:lnTo>
                <a:lnTo>
                  <a:pt x="956440" y="2146301"/>
                </a:lnTo>
                <a:lnTo>
                  <a:pt x="932642" y="2144449"/>
                </a:lnTo>
                <a:lnTo>
                  <a:pt x="908843" y="2142067"/>
                </a:lnTo>
                <a:lnTo>
                  <a:pt x="884780" y="2138892"/>
                </a:lnTo>
                <a:lnTo>
                  <a:pt x="860981" y="2135188"/>
                </a:lnTo>
                <a:lnTo>
                  <a:pt x="837183" y="2130690"/>
                </a:lnTo>
                <a:lnTo>
                  <a:pt x="813384" y="2125663"/>
                </a:lnTo>
                <a:lnTo>
                  <a:pt x="789057" y="2120107"/>
                </a:lnTo>
                <a:lnTo>
                  <a:pt x="765522" y="2114022"/>
                </a:lnTo>
                <a:lnTo>
                  <a:pt x="741724" y="2106878"/>
                </a:lnTo>
                <a:lnTo>
                  <a:pt x="718190" y="2099734"/>
                </a:lnTo>
                <a:lnTo>
                  <a:pt x="694920" y="2091532"/>
                </a:lnTo>
                <a:lnTo>
                  <a:pt x="671650" y="2082801"/>
                </a:lnTo>
                <a:lnTo>
                  <a:pt x="648645" y="2073276"/>
                </a:lnTo>
                <a:lnTo>
                  <a:pt x="625904" y="2063486"/>
                </a:lnTo>
                <a:lnTo>
                  <a:pt x="603163" y="2052903"/>
                </a:lnTo>
                <a:lnTo>
                  <a:pt x="580686" y="2042055"/>
                </a:lnTo>
                <a:lnTo>
                  <a:pt x="558474" y="2030149"/>
                </a:lnTo>
                <a:lnTo>
                  <a:pt x="536527" y="2018242"/>
                </a:lnTo>
                <a:lnTo>
                  <a:pt x="514844" y="2005542"/>
                </a:lnTo>
                <a:lnTo>
                  <a:pt x="493425" y="1992313"/>
                </a:lnTo>
                <a:lnTo>
                  <a:pt x="472270" y="1978555"/>
                </a:lnTo>
                <a:lnTo>
                  <a:pt x="451116" y="1964003"/>
                </a:lnTo>
                <a:lnTo>
                  <a:pt x="430491" y="1949186"/>
                </a:lnTo>
                <a:lnTo>
                  <a:pt x="410130" y="1933576"/>
                </a:lnTo>
                <a:lnTo>
                  <a:pt x="390033" y="1917701"/>
                </a:lnTo>
                <a:lnTo>
                  <a:pt x="370465" y="1901296"/>
                </a:lnTo>
                <a:lnTo>
                  <a:pt x="351162" y="1884099"/>
                </a:lnTo>
                <a:lnTo>
                  <a:pt x="332123" y="1867165"/>
                </a:lnTo>
                <a:lnTo>
                  <a:pt x="313613" y="1849174"/>
                </a:lnTo>
                <a:lnTo>
                  <a:pt x="295632" y="1830917"/>
                </a:lnTo>
                <a:lnTo>
                  <a:pt x="278179" y="1812132"/>
                </a:lnTo>
                <a:lnTo>
                  <a:pt x="260727" y="1792553"/>
                </a:lnTo>
                <a:lnTo>
                  <a:pt x="243804" y="1772974"/>
                </a:lnTo>
                <a:lnTo>
                  <a:pt x="227409" y="1753130"/>
                </a:lnTo>
                <a:lnTo>
                  <a:pt x="211543" y="1732492"/>
                </a:lnTo>
                <a:lnTo>
                  <a:pt x="196206" y="1711590"/>
                </a:lnTo>
                <a:lnTo>
                  <a:pt x="181134" y="1690159"/>
                </a:lnTo>
                <a:lnTo>
                  <a:pt x="166590" y="1668463"/>
                </a:lnTo>
                <a:lnTo>
                  <a:pt x="152840" y="1646503"/>
                </a:lnTo>
                <a:lnTo>
                  <a:pt x="139354" y="1624542"/>
                </a:lnTo>
                <a:lnTo>
                  <a:pt x="126397" y="1601788"/>
                </a:lnTo>
                <a:lnTo>
                  <a:pt x="114498" y="1578505"/>
                </a:lnTo>
                <a:lnTo>
                  <a:pt x="102598" y="1555221"/>
                </a:lnTo>
                <a:lnTo>
                  <a:pt x="91492" y="1531673"/>
                </a:lnTo>
                <a:lnTo>
                  <a:pt x="80915" y="1507861"/>
                </a:lnTo>
                <a:lnTo>
                  <a:pt x="70867" y="1483784"/>
                </a:lnTo>
                <a:lnTo>
                  <a:pt x="61612" y="1458913"/>
                </a:lnTo>
                <a:lnTo>
                  <a:pt x="57117" y="1446742"/>
                </a:lnTo>
                <a:lnTo>
                  <a:pt x="52886" y="1434307"/>
                </a:lnTo>
                <a:lnTo>
                  <a:pt x="48655" y="1421871"/>
                </a:lnTo>
                <a:lnTo>
                  <a:pt x="44688" y="1409171"/>
                </a:lnTo>
                <a:lnTo>
                  <a:pt x="40986" y="1396736"/>
                </a:lnTo>
                <a:lnTo>
                  <a:pt x="37284" y="1384036"/>
                </a:lnTo>
                <a:lnTo>
                  <a:pt x="33582" y="1371071"/>
                </a:lnTo>
                <a:lnTo>
                  <a:pt x="30409" y="1358371"/>
                </a:lnTo>
                <a:lnTo>
                  <a:pt x="27236" y="1345407"/>
                </a:lnTo>
                <a:lnTo>
                  <a:pt x="24063" y="1332707"/>
                </a:lnTo>
                <a:lnTo>
                  <a:pt x="21154" y="1319742"/>
                </a:lnTo>
                <a:lnTo>
                  <a:pt x="18774" y="1306513"/>
                </a:lnTo>
                <a:lnTo>
                  <a:pt x="16130" y="1293548"/>
                </a:lnTo>
                <a:lnTo>
                  <a:pt x="14015" y="1280848"/>
                </a:lnTo>
                <a:lnTo>
                  <a:pt x="11635" y="1268148"/>
                </a:lnTo>
                <a:lnTo>
                  <a:pt x="9784" y="1255448"/>
                </a:lnTo>
                <a:lnTo>
                  <a:pt x="7933" y="1242484"/>
                </a:lnTo>
                <a:lnTo>
                  <a:pt x="6346" y="1229784"/>
                </a:lnTo>
                <a:lnTo>
                  <a:pt x="3702" y="1204648"/>
                </a:lnTo>
                <a:lnTo>
                  <a:pt x="1851" y="1179248"/>
                </a:lnTo>
                <a:lnTo>
                  <a:pt x="529" y="1154642"/>
                </a:lnTo>
                <a:lnTo>
                  <a:pt x="0" y="1129507"/>
                </a:lnTo>
                <a:lnTo>
                  <a:pt x="0" y="1105165"/>
                </a:lnTo>
                <a:lnTo>
                  <a:pt x="793" y="1080823"/>
                </a:lnTo>
                <a:lnTo>
                  <a:pt x="1851" y="1056217"/>
                </a:lnTo>
                <a:lnTo>
                  <a:pt x="4231" y="1032405"/>
                </a:lnTo>
                <a:lnTo>
                  <a:pt x="6611" y="1008592"/>
                </a:lnTo>
                <a:lnTo>
                  <a:pt x="9784" y="985044"/>
                </a:lnTo>
                <a:lnTo>
                  <a:pt x="13750" y="961496"/>
                </a:lnTo>
                <a:lnTo>
                  <a:pt x="18245" y="938477"/>
                </a:lnTo>
                <a:lnTo>
                  <a:pt x="23270" y="915723"/>
                </a:lnTo>
                <a:lnTo>
                  <a:pt x="28823" y="894027"/>
                </a:lnTo>
                <a:lnTo>
                  <a:pt x="34905" y="872067"/>
                </a:lnTo>
                <a:lnTo>
                  <a:pt x="41515" y="850636"/>
                </a:lnTo>
                <a:lnTo>
                  <a:pt x="48655" y="829734"/>
                </a:lnTo>
                <a:lnTo>
                  <a:pt x="56323" y="808567"/>
                </a:lnTo>
                <a:lnTo>
                  <a:pt x="64785" y="787929"/>
                </a:lnTo>
                <a:lnTo>
                  <a:pt x="73511" y="767821"/>
                </a:lnTo>
                <a:lnTo>
                  <a:pt x="82766" y="747977"/>
                </a:lnTo>
                <a:lnTo>
                  <a:pt x="92550" y="728398"/>
                </a:lnTo>
                <a:lnTo>
                  <a:pt x="102598" y="709084"/>
                </a:lnTo>
                <a:lnTo>
                  <a:pt x="113704" y="690298"/>
                </a:lnTo>
                <a:lnTo>
                  <a:pt x="124810" y="671777"/>
                </a:lnTo>
                <a:lnTo>
                  <a:pt x="136181" y="653521"/>
                </a:lnTo>
                <a:lnTo>
                  <a:pt x="148345" y="635794"/>
                </a:lnTo>
                <a:lnTo>
                  <a:pt x="161037" y="618331"/>
                </a:lnTo>
                <a:lnTo>
                  <a:pt x="174259" y="601398"/>
                </a:lnTo>
                <a:lnTo>
                  <a:pt x="187480" y="585259"/>
                </a:lnTo>
                <a:lnTo>
                  <a:pt x="200966" y="569384"/>
                </a:lnTo>
                <a:lnTo>
                  <a:pt x="214981" y="553773"/>
                </a:lnTo>
                <a:lnTo>
                  <a:pt x="229260" y="538956"/>
                </a:lnTo>
                <a:lnTo>
                  <a:pt x="243804" y="524404"/>
                </a:lnTo>
                <a:lnTo>
                  <a:pt x="258876" y="510117"/>
                </a:lnTo>
                <a:lnTo>
                  <a:pt x="274477" y="496359"/>
                </a:lnTo>
                <a:lnTo>
                  <a:pt x="290343" y="483129"/>
                </a:lnTo>
                <a:lnTo>
                  <a:pt x="306738" y="470165"/>
                </a:lnTo>
                <a:lnTo>
                  <a:pt x="323132" y="457465"/>
                </a:lnTo>
                <a:lnTo>
                  <a:pt x="340056" y="445294"/>
                </a:lnTo>
                <a:lnTo>
                  <a:pt x="357508" y="433917"/>
                </a:lnTo>
                <a:lnTo>
                  <a:pt x="374961" y="422540"/>
                </a:lnTo>
                <a:lnTo>
                  <a:pt x="392942" y="411956"/>
                </a:lnTo>
                <a:lnTo>
                  <a:pt x="411187" y="401902"/>
                </a:lnTo>
                <a:lnTo>
                  <a:pt x="429697" y="392113"/>
                </a:lnTo>
                <a:lnTo>
                  <a:pt x="447943" y="383117"/>
                </a:lnTo>
                <a:lnTo>
                  <a:pt x="466717" y="374386"/>
                </a:lnTo>
                <a:lnTo>
                  <a:pt x="485492" y="366183"/>
                </a:lnTo>
                <a:lnTo>
                  <a:pt x="504795" y="358511"/>
                </a:lnTo>
                <a:lnTo>
                  <a:pt x="524099" y="351631"/>
                </a:lnTo>
                <a:lnTo>
                  <a:pt x="543931" y="344752"/>
                </a:lnTo>
                <a:lnTo>
                  <a:pt x="564027" y="338667"/>
                </a:lnTo>
                <a:lnTo>
                  <a:pt x="584388" y="333111"/>
                </a:lnTo>
                <a:lnTo>
                  <a:pt x="604749" y="327819"/>
                </a:lnTo>
                <a:lnTo>
                  <a:pt x="625639" y="323321"/>
                </a:lnTo>
                <a:lnTo>
                  <a:pt x="646529" y="319088"/>
                </a:lnTo>
                <a:lnTo>
                  <a:pt x="667684" y="315383"/>
                </a:lnTo>
                <a:lnTo>
                  <a:pt x="689367" y="312208"/>
                </a:lnTo>
                <a:lnTo>
                  <a:pt x="710786" y="309563"/>
                </a:lnTo>
                <a:lnTo>
                  <a:pt x="732733" y="307446"/>
                </a:lnTo>
                <a:lnTo>
                  <a:pt x="754681" y="306123"/>
                </a:lnTo>
                <a:lnTo>
                  <a:pt x="776364" y="305065"/>
                </a:lnTo>
                <a:lnTo>
                  <a:pt x="797783" y="304800"/>
                </a:lnTo>
                <a:close/>
                <a:moveTo>
                  <a:pt x="1971872" y="292100"/>
                </a:moveTo>
                <a:lnTo>
                  <a:pt x="2122487" y="334433"/>
                </a:lnTo>
                <a:lnTo>
                  <a:pt x="1869877" y="587375"/>
                </a:lnTo>
                <a:lnTo>
                  <a:pt x="1719262" y="545042"/>
                </a:lnTo>
                <a:lnTo>
                  <a:pt x="1971872" y="292100"/>
                </a:lnTo>
                <a:close/>
                <a:moveTo>
                  <a:pt x="1898928" y="190500"/>
                </a:moveTo>
                <a:lnTo>
                  <a:pt x="1903425" y="190765"/>
                </a:lnTo>
                <a:lnTo>
                  <a:pt x="1907921" y="191560"/>
                </a:lnTo>
                <a:lnTo>
                  <a:pt x="1912418" y="192355"/>
                </a:lnTo>
                <a:lnTo>
                  <a:pt x="1916650" y="194209"/>
                </a:lnTo>
                <a:lnTo>
                  <a:pt x="1920882" y="196064"/>
                </a:lnTo>
                <a:lnTo>
                  <a:pt x="1925114" y="198183"/>
                </a:lnTo>
                <a:lnTo>
                  <a:pt x="1928818" y="201098"/>
                </a:lnTo>
                <a:lnTo>
                  <a:pt x="1932521" y="204542"/>
                </a:lnTo>
                <a:lnTo>
                  <a:pt x="1935695" y="208251"/>
                </a:lnTo>
                <a:lnTo>
                  <a:pt x="1938604" y="211696"/>
                </a:lnTo>
                <a:lnTo>
                  <a:pt x="1940985" y="215670"/>
                </a:lnTo>
                <a:lnTo>
                  <a:pt x="1942837" y="219909"/>
                </a:lnTo>
                <a:lnTo>
                  <a:pt x="1944159" y="224413"/>
                </a:lnTo>
                <a:lnTo>
                  <a:pt x="1945482" y="228917"/>
                </a:lnTo>
                <a:lnTo>
                  <a:pt x="1946011" y="233156"/>
                </a:lnTo>
                <a:lnTo>
                  <a:pt x="1946275" y="237925"/>
                </a:lnTo>
                <a:lnTo>
                  <a:pt x="1946011" y="242430"/>
                </a:lnTo>
                <a:lnTo>
                  <a:pt x="1945482" y="246934"/>
                </a:lnTo>
                <a:lnTo>
                  <a:pt x="1944159" y="251173"/>
                </a:lnTo>
                <a:lnTo>
                  <a:pt x="1942837" y="255677"/>
                </a:lnTo>
                <a:lnTo>
                  <a:pt x="1940985" y="259916"/>
                </a:lnTo>
                <a:lnTo>
                  <a:pt x="1938604" y="263890"/>
                </a:lnTo>
                <a:lnTo>
                  <a:pt x="1935695" y="267864"/>
                </a:lnTo>
                <a:lnTo>
                  <a:pt x="1932521" y="271044"/>
                </a:lnTo>
                <a:lnTo>
                  <a:pt x="1064661" y="1140336"/>
                </a:lnTo>
                <a:lnTo>
                  <a:pt x="1061222" y="1143515"/>
                </a:lnTo>
                <a:lnTo>
                  <a:pt x="1057255" y="1146430"/>
                </a:lnTo>
                <a:lnTo>
                  <a:pt x="1053287" y="1148814"/>
                </a:lnTo>
                <a:lnTo>
                  <a:pt x="1049055" y="1150934"/>
                </a:lnTo>
                <a:lnTo>
                  <a:pt x="1044558" y="1152259"/>
                </a:lnTo>
                <a:lnTo>
                  <a:pt x="1040326" y="1153318"/>
                </a:lnTo>
                <a:lnTo>
                  <a:pt x="1035829" y="1153848"/>
                </a:lnTo>
                <a:lnTo>
                  <a:pt x="1031597" y="1154113"/>
                </a:lnTo>
                <a:lnTo>
                  <a:pt x="1026571" y="1153848"/>
                </a:lnTo>
                <a:lnTo>
                  <a:pt x="1022075" y="1153318"/>
                </a:lnTo>
                <a:lnTo>
                  <a:pt x="1018107" y="1152259"/>
                </a:lnTo>
                <a:lnTo>
                  <a:pt x="1013610" y="1150934"/>
                </a:lnTo>
                <a:lnTo>
                  <a:pt x="1009378" y="1148814"/>
                </a:lnTo>
                <a:lnTo>
                  <a:pt x="1005411" y="1146430"/>
                </a:lnTo>
                <a:lnTo>
                  <a:pt x="1001443" y="1143515"/>
                </a:lnTo>
                <a:lnTo>
                  <a:pt x="998004" y="1140336"/>
                </a:lnTo>
                <a:lnTo>
                  <a:pt x="994566" y="1136892"/>
                </a:lnTo>
                <a:lnTo>
                  <a:pt x="991921" y="1132917"/>
                </a:lnTo>
                <a:lnTo>
                  <a:pt x="989540" y="1128943"/>
                </a:lnTo>
                <a:lnTo>
                  <a:pt x="987688" y="1124704"/>
                </a:lnTo>
                <a:lnTo>
                  <a:pt x="986101" y="1120465"/>
                </a:lnTo>
                <a:lnTo>
                  <a:pt x="985043" y="1115961"/>
                </a:lnTo>
                <a:lnTo>
                  <a:pt x="984250" y="1111457"/>
                </a:lnTo>
                <a:lnTo>
                  <a:pt x="984250" y="1106953"/>
                </a:lnTo>
                <a:lnTo>
                  <a:pt x="984250" y="1102448"/>
                </a:lnTo>
                <a:lnTo>
                  <a:pt x="985043" y="1097944"/>
                </a:lnTo>
                <a:lnTo>
                  <a:pt x="986101" y="1093440"/>
                </a:lnTo>
                <a:lnTo>
                  <a:pt x="987688" y="1089201"/>
                </a:lnTo>
                <a:lnTo>
                  <a:pt x="989540" y="1084962"/>
                </a:lnTo>
                <a:lnTo>
                  <a:pt x="991921" y="1080723"/>
                </a:lnTo>
                <a:lnTo>
                  <a:pt x="994566" y="1077278"/>
                </a:lnTo>
                <a:lnTo>
                  <a:pt x="998004" y="1073569"/>
                </a:lnTo>
                <a:lnTo>
                  <a:pt x="1865599" y="204542"/>
                </a:lnTo>
                <a:lnTo>
                  <a:pt x="1869303" y="201098"/>
                </a:lnTo>
                <a:lnTo>
                  <a:pt x="1873270" y="198183"/>
                </a:lnTo>
                <a:lnTo>
                  <a:pt x="1877238" y="196064"/>
                </a:lnTo>
                <a:lnTo>
                  <a:pt x="1881470" y="194209"/>
                </a:lnTo>
                <a:lnTo>
                  <a:pt x="1885438" y="192355"/>
                </a:lnTo>
                <a:lnTo>
                  <a:pt x="1889934" y="191560"/>
                </a:lnTo>
                <a:lnTo>
                  <a:pt x="1894431" y="190765"/>
                </a:lnTo>
                <a:lnTo>
                  <a:pt x="1898928" y="190500"/>
                </a:lnTo>
                <a:close/>
                <a:moveTo>
                  <a:pt x="1813227" y="0"/>
                </a:moveTo>
                <a:lnTo>
                  <a:pt x="1855787" y="150615"/>
                </a:lnTo>
                <a:lnTo>
                  <a:pt x="1602807" y="403225"/>
                </a:lnTo>
                <a:lnTo>
                  <a:pt x="1560512" y="252610"/>
                </a:lnTo>
                <a:lnTo>
                  <a:pt x="1813227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2232660" y="1534160"/>
            <a:ext cx="9691370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zh-CN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Поиск ФП у пациентов с криптогенным инсультом</a:t>
            </a:r>
            <a:r>
              <a:rPr lang="zh-CN" alt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
</a:t>
            </a:r>
            <a:endParaRPr lang="zh-CN" altLang="en-US" sz="32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894080" y="3237230"/>
            <a:ext cx="10269855" cy="2120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ru-RU" altLang="zh-CN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Пациентам с острым ишемическим инсультом или ТИА без ранее верифицированной ФП рекомендована кратковременная запись ЭКГ в течение как минимум первых 24 часов с последующим непрерывным мониторированием ЭКГ не менее 72 часов, как только возможно. </a:t>
            </a:r>
            <a:endParaRPr lang="ru-RU" altLang="zh-CN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ru-RU" altLang="zh-CN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(Класс доказательности 1В)</a:t>
            </a:r>
            <a:endParaRPr lang="ru-RU" altLang="zh-CN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bldLvl="0" animBg="1"/>
      <p:bldP spid="54" grpId="0"/>
      <p:bldP spid="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菱形 1"/>
          <p:cNvSpPr/>
          <p:nvPr/>
        </p:nvSpPr>
        <p:spPr>
          <a:xfrm>
            <a:off x="204715" y="232011"/>
            <a:ext cx="532263" cy="532263"/>
          </a:xfrm>
          <a:prstGeom prst="diamond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菱形 2"/>
          <p:cNvSpPr/>
          <p:nvPr/>
        </p:nvSpPr>
        <p:spPr>
          <a:xfrm>
            <a:off x="361664" y="232011"/>
            <a:ext cx="532263" cy="532263"/>
          </a:xfrm>
          <a:prstGeom prst="diamond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50925" y="354965"/>
            <a:ext cx="9321165" cy="4095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Криптогенный инсульт - всегда ли криптогенный?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
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85645" y="673735"/>
            <a:ext cx="8002905" cy="55098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91320" y="0"/>
            <a:ext cx="1310185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060813" y="1460310"/>
            <a:ext cx="3589360" cy="410797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650173" y="1647967"/>
            <a:ext cx="4094328" cy="1282890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sz="6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Часть 2</a:t>
            </a:r>
            <a:endParaRPr lang="ru-RU" altLang="zh-CN" sz="66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650230" y="3223260"/>
            <a:ext cx="6338570" cy="1649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Профилактика вторичного инсульта</a:t>
            </a:r>
            <a:r>
              <a:rPr lang="zh-CN" altLang="en-US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
</a:t>
            </a:r>
            <a:endParaRPr lang="zh-CN" altLang="en-US" sz="48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4860" y="2063115"/>
            <a:ext cx="5160645" cy="2903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bldLvl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5275</Words>
  <Application>WPS Presentation</Application>
  <PresentationFormat>宽屏</PresentationFormat>
  <Paragraphs>263</Paragraphs>
  <Slides>20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Arial</vt:lpstr>
      <vt:lpstr>SimSun</vt:lpstr>
      <vt:lpstr>Wingdings</vt:lpstr>
      <vt:lpstr>Calibri</vt:lpstr>
      <vt:lpstr>Microsoft YaHei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123</dc:creator>
  <cp:lastModifiedBy>Виктор</cp:lastModifiedBy>
  <cp:revision>11</cp:revision>
  <dcterms:created xsi:type="dcterms:W3CDTF">2019-04-16T07:01:00Z</dcterms:created>
  <dcterms:modified xsi:type="dcterms:W3CDTF">2021-10-09T01:17:51Z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1049-11.2.0.10176</vt:lpwstr>
  </property>
</Properties>
</file>