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75" r:id="rId10"/>
    <p:sldId id="276" r:id="rId11"/>
    <p:sldId id="277" r:id="rId12"/>
    <p:sldId id="278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0" r:id="rId23"/>
    <p:sldId id="281" r:id="rId24"/>
    <p:sldId id="283" r:id="rId25"/>
    <p:sldId id="284" r:id="rId26"/>
    <p:sldId id="282" r:id="rId27"/>
    <p:sldId id="285" r:id="rId28"/>
    <p:sldId id="28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C47E3-5B56-4117-81E3-81E938508AA2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29080-AD0B-488D-8760-F5CF4C7F2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9BF5CB-52E4-445C-85F6-5E1DD21121C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 smtClean="0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591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3C6454C9-4BF2-4E40-90C2-13F28A87CE34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/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6CDCD441-6A10-4862-8205-B57D9CAA90EA}" type="slidenum">
              <a:rPr lang="ru-RU" altLang="ru-RU" sz="1400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/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D379BC19-CE4F-483C-BC70-5AEBD5722A3C}" type="slidenum">
              <a:rPr lang="ru-RU" altLang="ru-RU" sz="1400"/>
              <a:pPr algn="r" eaLnBrk="1" hangingPunct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/>
          </a:p>
        </p:txBody>
      </p:sp>
      <p:sp>
        <p:nvSpPr>
          <p:cNvPr id="2151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7551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BAFDD4-48CC-413B-B88E-AE6E2711689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400" smtClean="0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591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FC057525-D07E-4349-AD3C-997CF5B3B1C4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40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3948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A3A4-0D21-4AD3-A53B-9FAEB4327C26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979-9497-4745-A780-2FB57E801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77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A3A4-0D21-4AD3-A53B-9FAEB4327C26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979-9497-4745-A780-2FB57E801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3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A3A4-0D21-4AD3-A53B-9FAEB4327C26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979-9497-4745-A780-2FB57E801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14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A3A4-0D21-4AD3-A53B-9FAEB4327C26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979-9497-4745-A780-2FB57E801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4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A3A4-0D21-4AD3-A53B-9FAEB4327C26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979-9497-4745-A780-2FB57E801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1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A3A4-0D21-4AD3-A53B-9FAEB4327C26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979-9497-4745-A780-2FB57E801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1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A3A4-0D21-4AD3-A53B-9FAEB4327C26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979-9497-4745-A780-2FB57E801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4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A3A4-0D21-4AD3-A53B-9FAEB4327C26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979-9497-4745-A780-2FB57E801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8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A3A4-0D21-4AD3-A53B-9FAEB4327C26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979-9497-4745-A780-2FB57E801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67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A3A4-0D21-4AD3-A53B-9FAEB4327C26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979-9497-4745-A780-2FB57E801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65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A3A4-0D21-4AD3-A53B-9FAEB4327C26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979-9497-4745-A780-2FB57E801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9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3A3A4-0D21-4AD3-A53B-9FAEB4327C26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01979-9497-4745-A780-2FB57E801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0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commons.wikimedia.org/wiki/File:Autistic-sweetiepie-boy-with-ducksinarow.jpg?uselang=r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513256" y="1892360"/>
            <a:ext cx="8751798" cy="133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01" tIns="41450" rIns="82901" bIns="41450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33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 rot="180000">
            <a:off x="8208703" y="3446283"/>
            <a:ext cx="2112702" cy="83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01" tIns="41450" rIns="82901" bIns="41450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33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713621" y="371286"/>
            <a:ext cx="5659794" cy="103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96" tIns="42431" rIns="81596" bIns="42431" anchor="ctr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30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02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74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46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1814" dirty="0"/>
              <a:t>Кафедра педагогики и психологии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1814" dirty="0"/>
              <a:t> с курсом ПО</a:t>
            </a:r>
          </a:p>
        </p:txBody>
      </p:sp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993" y="326915"/>
            <a:ext cx="1893798" cy="13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4752340" y="6270419"/>
            <a:ext cx="3056001" cy="5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96" tIns="40799" rIns="81596" bIns="4079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30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02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74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46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  <a:buClrTx/>
            </a:pPr>
            <a:r>
              <a:rPr lang="ru-RU" altLang="ru-RU" sz="1996"/>
              <a:t>Красноярск 2020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5349922" y="2155909"/>
            <a:ext cx="5325760" cy="6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96" tIns="40799" rIns="81596" bIns="4079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30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02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74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46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ru-RU" altLang="ru-RU" sz="3629" b="1" i="1" dirty="0" smtClean="0">
                <a:solidFill>
                  <a:srgbClr val="7E0021"/>
                </a:solidFill>
              </a:rPr>
              <a:t>Детский аутизм</a:t>
            </a:r>
            <a:endParaRPr lang="ru-RU" altLang="ru-RU" sz="3629" b="1" i="1" dirty="0">
              <a:solidFill>
                <a:srgbClr val="7E0021"/>
              </a:solidFill>
            </a:endParaRPr>
          </a:p>
        </p:txBody>
      </p:sp>
      <p:sp>
        <p:nvSpPr>
          <p:cNvPr id="20490" name="Text Box 9"/>
          <p:cNvSpPr txBox="1">
            <a:spLocks noChangeArrowheads="1"/>
          </p:cNvSpPr>
          <p:nvPr/>
        </p:nvSpPr>
        <p:spPr bwMode="auto">
          <a:xfrm>
            <a:off x="2502824" y="3789039"/>
            <a:ext cx="7838743" cy="17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96" tIns="40799" rIns="81596" bIns="40799"/>
          <a:lstStyle>
            <a:lvl1pPr marL="342900" indent="-277813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30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02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74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46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359" dirty="0" smtClean="0">
                <a:latin typeface="Calibri" panose="020F0502020204030204" pitchFamily="34" charset="0"/>
              </a:rPr>
              <a:t>Семинар </a:t>
            </a:r>
            <a:endParaRPr lang="ru-RU" altLang="ru-RU" sz="2359" dirty="0"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359" dirty="0">
                <a:latin typeface="Calibri" panose="020F0502020204030204" pitchFamily="34" charset="0"/>
              </a:rPr>
              <a:t> </a:t>
            </a:r>
            <a:r>
              <a:rPr lang="ru-RU" altLang="ru-RU" sz="2359" dirty="0">
                <a:latin typeface="Calibri" panose="020F0502020204030204" pitchFamily="34" charset="0"/>
                <a:cs typeface="Times New Roman" panose="02020603050405020304" pitchFamily="18" charset="0"/>
              </a:rPr>
              <a:t>для студентов 3-го курса специальности 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359" dirty="0">
                <a:latin typeface="Calibri" panose="020F0502020204030204" pitchFamily="34" charset="0"/>
                <a:cs typeface="Times New Roman" panose="02020603050405020304" pitchFamily="18" charset="0"/>
              </a:rPr>
              <a:t>37.05.01 - Клиническая психология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359" dirty="0">
                <a:latin typeface="Calibri" panose="020F0502020204030204" pitchFamily="34" charset="0"/>
                <a:cs typeface="Times New Roman" panose="02020603050405020304" pitchFamily="18" charset="0"/>
              </a:rPr>
              <a:t> (очная форма обучения)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54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903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540" dirty="0">
                <a:latin typeface="Calibri" panose="020F0502020204030204" pitchFamily="34" charset="0"/>
                <a:cs typeface="Times New Roman" panose="02020603050405020304" pitchFamily="18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903" dirty="0"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</p:spTree>
    <p:extLst>
      <p:ext uri="{BB962C8B-B14F-4D97-AF65-F5344CB8AC3E}">
        <p14:creationId xmlns:p14="http://schemas.microsoft.com/office/powerpoint/2010/main" val="11728951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91236" y="322642"/>
            <a:ext cx="8479809" cy="7858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b="1" i="1" dirty="0">
                <a:solidFill>
                  <a:srgbClr val="0070C0"/>
                </a:solidFill>
              </a:rPr>
              <a:t>Диагностические критерии детского аутизма по МКБ - 10</a:t>
            </a:r>
            <a:endParaRPr lang="ru-RU" altLang="ru-RU" sz="3600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741" y="1428750"/>
            <a:ext cx="11163868" cy="5429250"/>
          </a:xfrm>
        </p:spPr>
        <p:txBody>
          <a:bodyPr>
            <a:normAutofit/>
          </a:bodyPr>
          <a:lstStyle/>
          <a:p>
            <a:pPr marL="365760" indent="-256032" algn="just">
              <a:lnSpc>
                <a:spcPts val="2300"/>
              </a:lnSpc>
              <a:spcBef>
                <a:spcPts val="1200"/>
              </a:spcBef>
              <a:buClr>
                <a:schemeClr val="accent3"/>
              </a:buClr>
              <a:buNone/>
              <a:defRPr/>
            </a:pPr>
            <a:r>
              <a:rPr lang="ru-RU" sz="2300" dirty="0"/>
              <a:t>1.</a:t>
            </a:r>
            <a:r>
              <a:rPr lang="ru-RU" sz="2300" b="1" dirty="0"/>
              <a:t>Качественные нарушения в социальном взаимодействии, представленные по меньшей мере двумя из пяти нижеследующих:</a:t>
            </a:r>
          </a:p>
          <a:p>
            <a:pPr marL="365760" indent="-256032" algn="just">
              <a:lnSpc>
                <a:spcPts val="2300"/>
              </a:lnSpc>
              <a:spcBef>
                <a:spcPts val="1200"/>
              </a:spcBef>
              <a:buClr>
                <a:schemeClr val="accent3"/>
              </a:buClr>
              <a:buNone/>
              <a:defRPr/>
            </a:pPr>
            <a:r>
              <a:rPr lang="ru-RU" sz="1900" dirty="0"/>
              <a:t>-</a:t>
            </a:r>
            <a:r>
              <a:rPr lang="ru-RU" sz="2200" dirty="0"/>
              <a:t>неспособность адекватно использовать взгляд «глаза-в-глаза», </a:t>
            </a:r>
            <a:r>
              <a:rPr lang="ru-RU" sz="2200" dirty="0" smtClean="0"/>
              <a:t>выражения  </a:t>
            </a:r>
            <a:r>
              <a:rPr lang="ru-RU" sz="2200" dirty="0"/>
              <a:t>лица, поз и жестов тела для регулирования социального взаимодействия;</a:t>
            </a:r>
          </a:p>
          <a:p>
            <a:pPr marL="365760" indent="-256032" algn="just">
              <a:lnSpc>
                <a:spcPts val="2300"/>
              </a:lnSpc>
              <a:spcBef>
                <a:spcPts val="1200"/>
              </a:spcBef>
              <a:buClr>
                <a:schemeClr val="accent3"/>
              </a:buClr>
              <a:buNone/>
              <a:defRPr/>
            </a:pPr>
            <a:r>
              <a:rPr lang="ru-RU" sz="2200" dirty="0"/>
              <a:t>-неспособность развития отношений со сверстниками с </a:t>
            </a:r>
            <a:r>
              <a:rPr lang="ru-RU" sz="2200" dirty="0" smtClean="0"/>
              <a:t>использованием  </a:t>
            </a:r>
            <a:r>
              <a:rPr lang="ru-RU" sz="2200" dirty="0"/>
              <a:t>взаимного обмена интересами, эмоциями или общей деятельностью;</a:t>
            </a:r>
          </a:p>
          <a:p>
            <a:pPr marL="365760" indent="-256032" algn="just">
              <a:lnSpc>
                <a:spcPts val="2300"/>
              </a:lnSpc>
              <a:spcBef>
                <a:spcPts val="1200"/>
              </a:spcBef>
              <a:buClr>
                <a:schemeClr val="accent3"/>
              </a:buClr>
              <a:buNone/>
              <a:defRPr/>
            </a:pPr>
            <a:r>
              <a:rPr lang="ru-RU" sz="2200" dirty="0"/>
              <a:t>-редко ищут или используют поддержку других людей для успокоения </a:t>
            </a:r>
            <a:r>
              <a:rPr lang="ru-RU" sz="2200" dirty="0" smtClean="0"/>
              <a:t>или  </a:t>
            </a:r>
            <a:r>
              <a:rPr lang="ru-RU" sz="2200" dirty="0"/>
              <a:t>сочувствия в периоды стресса и (или) успокаивают, сочувствуют </a:t>
            </a:r>
            <a:r>
              <a:rPr lang="ru-RU" sz="2200" dirty="0" smtClean="0"/>
              <a:t>другим  </a:t>
            </a:r>
            <a:r>
              <a:rPr lang="ru-RU" sz="2200" dirty="0"/>
              <a:t>людям, имеющим признаки стресса или огорчения;</a:t>
            </a:r>
          </a:p>
          <a:p>
            <a:pPr marL="365760" indent="-256032" algn="just">
              <a:lnSpc>
                <a:spcPts val="2300"/>
              </a:lnSpc>
              <a:spcBef>
                <a:spcPts val="1200"/>
              </a:spcBef>
              <a:buClr>
                <a:schemeClr val="accent3"/>
              </a:buClr>
              <a:buNone/>
              <a:defRPr/>
            </a:pPr>
            <a:r>
              <a:rPr lang="ru-RU" sz="2200" dirty="0"/>
              <a:t>-отсутствие спонтанного поиска обмена радостью, интересами </a:t>
            </a:r>
            <a:r>
              <a:rPr lang="ru-RU" sz="2200" dirty="0" smtClean="0"/>
              <a:t>или достижениями </a:t>
            </a:r>
            <a:r>
              <a:rPr lang="ru-RU" sz="2200" dirty="0"/>
              <a:t>с другими людьми;</a:t>
            </a:r>
          </a:p>
          <a:p>
            <a:pPr marL="365760" indent="-256032">
              <a:lnSpc>
                <a:spcPts val="2300"/>
              </a:lnSpc>
              <a:spcBef>
                <a:spcPts val="1200"/>
              </a:spcBef>
              <a:buClr>
                <a:schemeClr val="accent3"/>
              </a:buClr>
              <a:buNone/>
              <a:defRPr/>
            </a:pPr>
            <a:r>
              <a:rPr lang="ru-RU" sz="2200" dirty="0"/>
              <a:t>-отсутствие социально-эмоциональной </a:t>
            </a:r>
            <a:r>
              <a:rPr lang="ru-RU" sz="2200" dirty="0" smtClean="0"/>
              <a:t> взаимности</a:t>
            </a:r>
            <a:r>
              <a:rPr lang="ru-RU" sz="2200" dirty="0"/>
              <a:t>, которая проявляется в нарушенной</a:t>
            </a:r>
          </a:p>
          <a:p>
            <a:pPr marL="365760" indent="-256032">
              <a:lnSpc>
                <a:spcPts val="2300"/>
              </a:lnSpc>
              <a:spcBef>
                <a:spcPts val="1200"/>
              </a:spcBef>
              <a:buClr>
                <a:schemeClr val="accent3"/>
              </a:buClr>
              <a:buNone/>
              <a:defRPr/>
            </a:pPr>
            <a:r>
              <a:rPr lang="ru-RU" sz="2200" dirty="0"/>
              <a:t> или </a:t>
            </a:r>
            <a:r>
              <a:rPr lang="ru-RU" sz="2200" dirty="0" err="1"/>
              <a:t>девиантной</a:t>
            </a:r>
            <a:r>
              <a:rPr lang="ru-RU" sz="2200" dirty="0"/>
              <a:t> реакции на эмоции других людей, </a:t>
            </a:r>
            <a:r>
              <a:rPr lang="ru-RU" sz="2200" dirty="0" smtClean="0"/>
              <a:t> или </a:t>
            </a:r>
            <a:r>
              <a:rPr lang="ru-RU" sz="2200" dirty="0"/>
              <a:t>отсутствие модуляции поведения в </a:t>
            </a:r>
            <a:r>
              <a:rPr lang="ru-RU" sz="2200" dirty="0" smtClean="0"/>
              <a:t> соответствии </a:t>
            </a:r>
            <a:r>
              <a:rPr lang="ru-RU" sz="2200" dirty="0"/>
              <a:t>с социальным контекстом</a:t>
            </a:r>
            <a:r>
              <a:rPr lang="ru-RU" sz="2200" dirty="0" smtClean="0"/>
              <a:t>.</a:t>
            </a:r>
            <a:endParaRPr lang="ru-RU" dirty="0"/>
          </a:p>
        </p:txBody>
      </p:sp>
      <p:pic>
        <p:nvPicPr>
          <p:cNvPr id="12292" name="Рисунок 3" descr="http://cs8.pikabu.ru/post_img/2016/02/11/8/1455198087162012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409" y="1"/>
            <a:ext cx="3102591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12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 descr="http://cdn-st1.rtr-vesti.ru/p/xw_1190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531" y="188724"/>
            <a:ext cx="29289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491320" y="398985"/>
            <a:ext cx="8466161" cy="9286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b="1" i="1" dirty="0">
                <a:solidFill>
                  <a:srgbClr val="0070C0"/>
                </a:solidFill>
              </a:rPr>
              <a:t>Диагностические критерии детского аутизма по МКБ - 10</a:t>
            </a:r>
            <a:endParaRPr lang="ru-RU" altLang="ru-RU" sz="3600" b="1" i="1" dirty="0"/>
          </a:p>
        </p:txBody>
      </p:sp>
      <p:sp>
        <p:nvSpPr>
          <p:cNvPr id="12292" name="Содержимое 5"/>
          <p:cNvSpPr>
            <a:spLocks noGrp="1"/>
          </p:cNvSpPr>
          <p:nvPr>
            <p:ph idx="1"/>
          </p:nvPr>
        </p:nvSpPr>
        <p:spPr>
          <a:xfrm>
            <a:off x="491320" y="1537932"/>
            <a:ext cx="11641149" cy="5429250"/>
          </a:xfrm>
        </p:spPr>
        <p:txBody>
          <a:bodyPr>
            <a:normAutofit/>
          </a:bodyPr>
          <a:lstStyle/>
          <a:p>
            <a:pPr eaLnBrk="1" hangingPunct="1">
              <a:buFont typeface="Brush Script MT" panose="03060802040406070304" pitchFamily="66" charset="0"/>
              <a:buNone/>
            </a:pPr>
            <a:r>
              <a:rPr lang="ru-RU" altLang="ru-RU" sz="2400" b="1" dirty="0"/>
              <a:t>2</a:t>
            </a:r>
            <a:r>
              <a:rPr lang="ru-RU" altLang="ru-RU" sz="2600" b="1" dirty="0" smtClean="0"/>
              <a:t>. Качественные </a:t>
            </a:r>
            <a:r>
              <a:rPr lang="ru-RU" altLang="ru-RU" sz="2600" b="1" dirty="0"/>
              <a:t>нарушения в коммуникации, </a:t>
            </a:r>
            <a:r>
              <a:rPr lang="ru-RU" altLang="ru-RU" sz="2600" b="1" dirty="0" smtClean="0"/>
              <a:t>                                             представленные</a:t>
            </a:r>
            <a:r>
              <a:rPr lang="ru-RU" altLang="ru-RU" sz="2600" b="1" dirty="0"/>
              <a:t>, по крайней мере, одним из </a:t>
            </a:r>
            <a:r>
              <a:rPr lang="ru-RU" altLang="ru-RU" sz="2600" b="1" dirty="0" smtClean="0"/>
              <a:t>следующих:</a:t>
            </a:r>
            <a:endParaRPr lang="ru-RU" altLang="ru-RU" sz="2600" dirty="0"/>
          </a:p>
          <a:p>
            <a:pPr algn="just" eaLnBrk="1" hangingPunct="1">
              <a:buFont typeface="Georgia" panose="02040502050405020303" pitchFamily="18" charset="0"/>
              <a:buNone/>
            </a:pPr>
            <a:r>
              <a:rPr lang="ru-RU" altLang="ru-RU" sz="2600" dirty="0"/>
              <a:t>-отставание или полное отсутствие развития разговорного   языка</a:t>
            </a:r>
            <a:r>
              <a:rPr lang="ru-RU" altLang="ru-RU" sz="2600" dirty="0" smtClean="0"/>
              <a:t>,  </a:t>
            </a:r>
            <a:r>
              <a:rPr lang="ru-RU" altLang="ru-RU" sz="2600" dirty="0"/>
              <a:t>которое не сопровождается попытками компенсации </a:t>
            </a:r>
            <a:r>
              <a:rPr lang="ru-RU" altLang="ru-RU" sz="2600" dirty="0" smtClean="0"/>
              <a:t>через  </a:t>
            </a:r>
            <a:r>
              <a:rPr lang="ru-RU" altLang="ru-RU" sz="2600" dirty="0"/>
              <a:t>использование жеста или мимики, как альтернативной </a:t>
            </a:r>
            <a:r>
              <a:rPr lang="ru-RU" altLang="ru-RU" sz="2600" dirty="0" smtClean="0"/>
              <a:t>модели  </a:t>
            </a:r>
            <a:r>
              <a:rPr lang="ru-RU" altLang="ru-RU" sz="2600" dirty="0"/>
              <a:t>коммуникации (часто предшествует отсутствие </a:t>
            </a:r>
            <a:r>
              <a:rPr lang="ru-RU" altLang="ru-RU" sz="2600" dirty="0" smtClean="0"/>
              <a:t>коммуникативного  «</a:t>
            </a:r>
            <a:r>
              <a:rPr lang="ru-RU" altLang="ru-RU" sz="2600" dirty="0" err="1"/>
              <a:t>гуления</a:t>
            </a:r>
            <a:r>
              <a:rPr lang="ru-RU" altLang="ru-RU" sz="2600" dirty="0"/>
              <a:t>»);</a:t>
            </a:r>
          </a:p>
          <a:p>
            <a:pPr algn="just" eaLnBrk="1" hangingPunct="1">
              <a:buFont typeface="Georgia" panose="02040502050405020303" pitchFamily="18" charset="0"/>
              <a:buNone/>
            </a:pPr>
            <a:r>
              <a:rPr lang="ru-RU" altLang="ru-RU" sz="2600" dirty="0"/>
              <a:t>- отсутствие разнообразной спонтанной  воображаемой или </a:t>
            </a:r>
            <a:r>
              <a:rPr lang="ru-RU" altLang="ru-RU" sz="2600" dirty="0" smtClean="0"/>
              <a:t>социальной   </a:t>
            </a:r>
            <a:r>
              <a:rPr lang="ru-RU" altLang="ru-RU" sz="2600" dirty="0"/>
              <a:t>игры-имитации;</a:t>
            </a:r>
          </a:p>
          <a:p>
            <a:pPr algn="just" eaLnBrk="1" hangingPunct="1">
              <a:buFont typeface="Georgia" panose="02040502050405020303" pitchFamily="18" charset="0"/>
              <a:buNone/>
            </a:pPr>
            <a:r>
              <a:rPr lang="ru-RU" altLang="ru-RU" sz="2600" dirty="0"/>
              <a:t>- относительная </a:t>
            </a:r>
            <a:r>
              <a:rPr lang="ru-RU" altLang="ru-RU" sz="2600" dirty="0" smtClean="0"/>
              <a:t>неспособность   </a:t>
            </a:r>
            <a:r>
              <a:rPr lang="ru-RU" altLang="ru-RU" sz="2600" dirty="0"/>
              <a:t>инициировать или поддерживать разговор;</a:t>
            </a:r>
          </a:p>
          <a:p>
            <a:pPr eaLnBrk="1" hangingPunct="1">
              <a:buFont typeface="Brush Script MT" panose="03060802040406070304" pitchFamily="66" charset="0"/>
              <a:buNone/>
            </a:pPr>
            <a:r>
              <a:rPr lang="ru-RU" altLang="ru-RU" sz="2600" dirty="0"/>
              <a:t>-стереотипное или повторяющееся </a:t>
            </a:r>
            <a:r>
              <a:rPr lang="ru-RU" altLang="ru-RU" sz="2600" dirty="0" smtClean="0"/>
              <a:t> </a:t>
            </a:r>
            <a:r>
              <a:rPr lang="ru-RU" altLang="ru-RU" sz="2600" dirty="0"/>
              <a:t>использование языка или </a:t>
            </a:r>
            <a:r>
              <a:rPr lang="ru-RU" altLang="ru-RU" sz="2600" dirty="0" smtClean="0"/>
              <a:t>  </a:t>
            </a:r>
            <a:r>
              <a:rPr lang="ru-RU" altLang="ru-RU" sz="2600" dirty="0"/>
              <a:t>идиосинкразическое использование слов или предложений;</a:t>
            </a:r>
          </a:p>
          <a:p>
            <a:pPr eaLnBrk="1" hangingPunct="1"/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00704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70847" y="264852"/>
            <a:ext cx="11518711" cy="785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i="1" dirty="0">
                <a:solidFill>
                  <a:srgbClr val="0070C0"/>
                </a:solidFill>
              </a:rPr>
              <a:t>Диагностические критерии детского аутизма по МКБ - 10</a:t>
            </a:r>
            <a:endParaRPr lang="ru-RU" altLang="ru-RU" sz="3600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696035" y="998342"/>
            <a:ext cx="11068334" cy="315370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ts val="2900"/>
              </a:lnSpc>
              <a:buFont typeface="Brush Script MT" panose="03060802040406070304" pitchFamily="66" charset="0"/>
              <a:buNone/>
            </a:pPr>
            <a:r>
              <a:rPr lang="ru-RU" altLang="ru-RU" b="1" dirty="0"/>
              <a:t>3</a:t>
            </a:r>
            <a:r>
              <a:rPr lang="ru-RU" altLang="ru-RU" b="1" dirty="0" smtClean="0"/>
              <a:t>. Ограниченные</a:t>
            </a:r>
            <a:r>
              <a:rPr lang="ru-RU" altLang="ru-RU" b="1" dirty="0"/>
              <a:t>, повторяющиеся или стереотипные </a:t>
            </a:r>
            <a:r>
              <a:rPr lang="ru-RU" altLang="ru-RU" b="1" dirty="0" smtClean="0"/>
              <a:t>типы поведения</a:t>
            </a:r>
            <a:r>
              <a:rPr lang="ru-RU" altLang="ru-RU" b="1" dirty="0"/>
              <a:t>, интересов или деятельности, представленные, </a:t>
            </a:r>
            <a:r>
              <a:rPr lang="ru-RU" altLang="ru-RU" b="1" dirty="0" smtClean="0"/>
              <a:t>по </a:t>
            </a:r>
            <a:r>
              <a:rPr lang="ru-RU" altLang="ru-RU" b="1" dirty="0"/>
              <a:t>меньшей мере, одним из следующих четырех:</a:t>
            </a:r>
          </a:p>
          <a:p>
            <a:pPr algn="just" eaLnBrk="1" hangingPunct="1">
              <a:lnSpc>
                <a:spcPts val="2900"/>
              </a:lnSpc>
              <a:buFont typeface="Brush Script MT" panose="03060802040406070304" pitchFamily="66" charset="0"/>
              <a:buNone/>
            </a:pPr>
            <a:r>
              <a:rPr lang="ru-RU" altLang="ru-RU" dirty="0"/>
              <a:t>-активная деятельность по стереотипным и ограниченным </a:t>
            </a:r>
            <a:r>
              <a:rPr lang="ru-RU" altLang="ru-RU" dirty="0" smtClean="0"/>
              <a:t>видам  </a:t>
            </a:r>
            <a:r>
              <a:rPr lang="ru-RU" altLang="ru-RU" dirty="0"/>
              <a:t>интересов;</a:t>
            </a:r>
          </a:p>
          <a:p>
            <a:pPr algn="just" eaLnBrk="1" hangingPunct="1">
              <a:lnSpc>
                <a:spcPts val="2900"/>
              </a:lnSpc>
              <a:buFont typeface="Brush Script MT" panose="03060802040406070304" pitchFamily="66" charset="0"/>
              <a:buNone/>
            </a:pPr>
            <a:r>
              <a:rPr lang="ru-RU" altLang="ru-RU" dirty="0"/>
              <a:t>-явно выраженное обязательное следование специфическим </a:t>
            </a:r>
            <a:r>
              <a:rPr lang="ru-RU" altLang="ru-RU" dirty="0" smtClean="0"/>
              <a:t>не  </a:t>
            </a:r>
            <a:r>
              <a:rPr lang="ru-RU" altLang="ru-RU" dirty="0"/>
              <a:t>функциональным распорядку и ритуалам</a:t>
            </a:r>
            <a:r>
              <a:rPr lang="ru-RU" altLang="ru-RU" dirty="0" smtClean="0"/>
              <a:t>;</a:t>
            </a:r>
            <a:endParaRPr lang="ru-RU" altLang="ru-RU" sz="2000" dirty="0"/>
          </a:p>
        </p:txBody>
      </p:sp>
      <p:pic>
        <p:nvPicPr>
          <p:cNvPr id="15364" name="Рисунок 4" descr="https://upload.wikimedia.org/wikipedia/commons/thumb/0/0d/Autistic-sweetiepie-boy-with-ducksinarow.jpg/220px-Autistic-sweetiepie-boy-with-ducksinaro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101" y="4031892"/>
            <a:ext cx="3643456" cy="25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8158" y="4031892"/>
            <a:ext cx="7478974" cy="2080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ru-RU" altLang="ru-RU" sz="2800" dirty="0"/>
              <a:t>-стереотипные и повторяющиеся механические движения;</a:t>
            </a:r>
          </a:p>
          <a:p>
            <a:pPr>
              <a:lnSpc>
                <a:spcPts val="3100"/>
              </a:lnSpc>
            </a:pPr>
            <a:r>
              <a:rPr lang="ru-RU" altLang="ru-RU" sz="2800" dirty="0"/>
              <a:t>- действия с частями объектов или нефункциональными </a:t>
            </a:r>
            <a:r>
              <a:rPr lang="ru-RU" altLang="ru-RU" sz="2800" dirty="0" smtClean="0"/>
              <a:t>элементами  </a:t>
            </a:r>
            <a:r>
              <a:rPr lang="ru-RU" altLang="ru-RU" sz="2800" dirty="0"/>
              <a:t>игрового материала</a:t>
            </a:r>
            <a:r>
              <a:rPr lang="ru-RU" altLang="ru-RU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31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943" y="115889"/>
            <a:ext cx="8814217" cy="7969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Клинико-психологическая классификация </a:t>
            </a:r>
            <a:r>
              <a:rPr lang="ru-RU" sz="3200" b="1" i="1" dirty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ru-RU" sz="3200" b="1" i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</a:rPr>
              <a:t>(Никольская О.С.)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9566" y="981076"/>
            <a:ext cx="11532433" cy="5876925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1" dirty="0">
                <a:latin typeface="Arial" pitchFamily="34" charset="0"/>
              </a:rPr>
              <a:t>(</a:t>
            </a:r>
            <a:r>
              <a:rPr lang="ru-RU" sz="2000" b="1" i="1" dirty="0">
                <a:latin typeface="Arial" pitchFamily="34" charset="0"/>
              </a:rPr>
              <a:t>учет степени тяжести </a:t>
            </a:r>
            <a:r>
              <a:rPr lang="ru-RU" sz="2000" b="1" i="1" dirty="0" err="1">
                <a:latin typeface="Arial" pitchFamily="34" charset="0"/>
              </a:rPr>
              <a:t>аутистических</a:t>
            </a:r>
            <a:r>
              <a:rPr lang="ru-RU" sz="2000" b="1" i="1" dirty="0">
                <a:latin typeface="Arial" pitchFamily="34" charset="0"/>
              </a:rPr>
              <a:t> проявлений и ведущего патопсихологического синдрома)</a:t>
            </a:r>
            <a:r>
              <a:rPr lang="ru-RU" sz="2000" b="1" dirty="0">
                <a:latin typeface="Arial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2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Дети </a:t>
            </a:r>
            <a:r>
              <a:rPr lang="en-US" sz="22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 </a:t>
            </a:r>
            <a:r>
              <a:rPr lang="ru-RU" sz="22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группы</a:t>
            </a:r>
            <a:r>
              <a:rPr lang="ru-RU" sz="2200" b="1" i="1" u="sng" dirty="0"/>
              <a:t> с </a:t>
            </a:r>
            <a:r>
              <a:rPr lang="ru-RU" sz="2200" b="1" i="1" u="sng" dirty="0" err="1"/>
              <a:t>аутистической</a:t>
            </a:r>
            <a:r>
              <a:rPr lang="ru-RU" sz="2200" b="1" i="1" u="sng" dirty="0"/>
              <a:t> </a:t>
            </a:r>
            <a:r>
              <a:rPr lang="ru-RU" sz="22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отрешенностью</a:t>
            </a:r>
            <a:r>
              <a:rPr lang="ru-RU" sz="2200" b="1" i="1" u="sng" dirty="0"/>
              <a:t> от внешней среды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sz="2200" b="1" i="1" u="sng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200" b="1" dirty="0"/>
              <a:t>Характеризуются наиболее глубокой аффективной патологией</a:t>
            </a:r>
          </a:p>
          <a:p>
            <a:pPr lvl="1">
              <a:spcBef>
                <a:spcPct val="0"/>
              </a:spcBef>
              <a:defRPr/>
            </a:pPr>
            <a:r>
              <a:rPr lang="ru-RU" sz="2200" dirty="0"/>
              <a:t>поведение носит полевой характер (постоянная миграция от одного предмета к другому). </a:t>
            </a:r>
          </a:p>
          <a:p>
            <a:pPr lvl="1">
              <a:spcBef>
                <a:spcPct val="0"/>
              </a:spcBef>
              <a:defRPr/>
            </a:pPr>
            <a:r>
              <a:rPr lang="ru-RU" sz="2200" dirty="0"/>
              <a:t>Эти дети </a:t>
            </a:r>
            <a:r>
              <a:rPr lang="ru-RU" sz="2200" dirty="0" err="1"/>
              <a:t>мутичны</a:t>
            </a:r>
            <a:r>
              <a:rPr lang="ru-RU" sz="2200" dirty="0"/>
              <a:t>, не владеют не только формами контакта, но и не имеют потребности в нем.</a:t>
            </a:r>
          </a:p>
          <a:p>
            <a:pPr lvl="1">
              <a:spcBef>
                <a:spcPct val="0"/>
              </a:spcBef>
              <a:defRPr/>
            </a:pPr>
            <a:r>
              <a:rPr lang="ru-RU" sz="2200" dirty="0"/>
              <a:t>Не овладевают навыками социального поведения. Нет и активных форм аффективной защиты от окружающего, стереотипных действий, заглушающих неприятные впечатления извне.</a:t>
            </a:r>
          </a:p>
          <a:p>
            <a:pPr lvl="1">
              <a:spcBef>
                <a:spcPct val="0"/>
              </a:spcBef>
              <a:defRPr/>
            </a:pPr>
            <a:r>
              <a:rPr lang="ru-RU" sz="2200" dirty="0"/>
              <a:t>Почти или совсем не владеют навыками самообслуживания.</a:t>
            </a:r>
          </a:p>
          <a:p>
            <a:pPr lvl="1">
              <a:spcBef>
                <a:spcPct val="0"/>
              </a:spcBef>
              <a:defRPr/>
            </a:pPr>
            <a:r>
              <a:rPr lang="ru-RU" sz="2200" dirty="0"/>
              <a:t>Наихудший прогноз развития.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sz="22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200" b="1" dirty="0" smtClean="0"/>
              <a:t>В </a:t>
            </a:r>
            <a:r>
              <a:rPr lang="ru-RU" sz="2200" b="1" dirty="0"/>
              <a:t>условиях </a:t>
            </a:r>
            <a:r>
              <a:rPr lang="ru-RU" sz="2200" b="1" u="sng" dirty="0"/>
              <a:t>интенсивной</a:t>
            </a:r>
            <a:r>
              <a:rPr lang="ru-RU" sz="2200" b="1" dirty="0"/>
              <a:t> психолого-педагогической </a:t>
            </a:r>
            <a:r>
              <a:rPr lang="ru-RU" sz="2200" b="1" dirty="0" smtClean="0"/>
              <a:t>коррекции  </a:t>
            </a:r>
            <a:r>
              <a:rPr lang="ru-RU" sz="2200" b="1" dirty="0"/>
              <a:t>-  элементарные навыки самообслуживания, </a:t>
            </a:r>
            <a:r>
              <a:rPr lang="ru-RU" sz="2200" b="1" dirty="0" smtClean="0"/>
              <a:t> - </a:t>
            </a:r>
            <a:r>
              <a:rPr lang="ru-RU" sz="2200" b="1" dirty="0"/>
              <a:t>они могут освоить письмо, элементарный счет и даже чтение про себя, </a:t>
            </a:r>
            <a:r>
              <a:rPr lang="ru-RU" sz="2200" b="1" dirty="0" smtClean="0"/>
              <a:t> </a:t>
            </a:r>
            <a:r>
              <a:rPr lang="ru-RU" sz="2200" b="1" u="sng" dirty="0" smtClean="0"/>
              <a:t>но</a:t>
            </a:r>
            <a:r>
              <a:rPr lang="ru-RU" sz="2200" b="1" dirty="0" smtClean="0"/>
              <a:t> </a:t>
            </a:r>
            <a:r>
              <a:rPr lang="ru-RU" sz="2200" b="1" dirty="0"/>
              <a:t>их </a:t>
            </a:r>
            <a:r>
              <a:rPr lang="ru-RU" sz="2200" b="1" u="sng" dirty="0"/>
              <a:t>социальная адаптация затруднена</a:t>
            </a:r>
            <a:r>
              <a:rPr lang="ru-RU" sz="2200" b="1" dirty="0"/>
              <a:t> даже в домашних условиях.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1600" dirty="0"/>
          </a:p>
        </p:txBody>
      </p:sp>
      <p:pic>
        <p:nvPicPr>
          <p:cNvPr id="1026" name="Picture 2" descr="Никольская Ольга Сергеев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5" y="115889"/>
            <a:ext cx="1267293" cy="177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11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967" y="1054101"/>
            <a:ext cx="11442193" cy="5761038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Дети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II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группы</a:t>
            </a:r>
            <a:r>
              <a:rPr lang="ru-RU" sz="2400" b="1" dirty="0"/>
              <a:t> </a:t>
            </a:r>
            <a:r>
              <a:rPr lang="ru-RU" dirty="0"/>
              <a:t>с </a:t>
            </a:r>
            <a:r>
              <a:rPr lang="ru-RU" dirty="0" err="1"/>
              <a:t>аутистическим</a:t>
            </a:r>
            <a:r>
              <a:rPr lang="ru-RU" dirty="0"/>
              <a:t> </a:t>
            </a:r>
            <a:r>
              <a:rPr lang="ru-RU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отвержением</a:t>
            </a:r>
            <a:r>
              <a:rPr lang="ru-RU" dirty="0"/>
              <a:t> окружающего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dirty="0"/>
              <a:t>Характеризуются возможностью активной борьбы с тревогой и многочисленными страхами за счет </a:t>
            </a:r>
            <a:r>
              <a:rPr lang="ru-RU" dirty="0" err="1"/>
              <a:t>аутостимуляции</a:t>
            </a:r>
            <a:r>
              <a:rPr lang="ru-RU" dirty="0"/>
              <a:t> положительных ощущений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ru-RU" dirty="0"/>
          </a:p>
          <a:p>
            <a:pPr lvl="1">
              <a:spcBef>
                <a:spcPct val="0"/>
              </a:spcBef>
              <a:defRPr/>
            </a:pPr>
            <a:r>
              <a:rPr lang="ru-RU" sz="2800" dirty="0"/>
              <a:t>В поведении характерны манерность, стереотипность, импульсивность многочисленных движений, причудливые гримасы и позы, походка, особые интонации речи. </a:t>
            </a:r>
          </a:p>
          <a:p>
            <a:pPr lvl="1">
              <a:spcBef>
                <a:spcPct val="0"/>
              </a:spcBef>
              <a:defRPr/>
            </a:pPr>
            <a:r>
              <a:rPr lang="ru-RU" sz="2800" dirty="0"/>
              <a:t>односложные речевые штампы-команды; малодоступны контакту, отвечают односложно или молчат, иногда что-то шепчут; </a:t>
            </a:r>
          </a:p>
          <a:p>
            <a:pPr lvl="1">
              <a:spcBef>
                <a:spcPct val="0"/>
              </a:spcBef>
              <a:defRPr/>
            </a:pPr>
            <a:r>
              <a:rPr lang="ru-RU" sz="2800" dirty="0"/>
              <a:t>предельно тесная «симбиотическая» связь с матерью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ru-RU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dirty="0"/>
              <a:t>При адекватной длительной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dirty="0"/>
              <a:t>коррекции могут освоить навыки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dirty="0"/>
              <a:t>самообслуживания и элементарного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dirty="0"/>
              <a:t>обучения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4197" y="4929361"/>
            <a:ext cx="2794053" cy="188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273" y="115889"/>
            <a:ext cx="10837888" cy="7969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Клинико-психологическая классификация </a:t>
            </a:r>
            <a:r>
              <a:rPr lang="ru-RU" sz="3200" b="1" i="1" dirty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ru-RU" sz="3200" b="1" i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</a:rPr>
              <a:t>(Никольская О.С.)</a:t>
            </a:r>
          </a:p>
        </p:txBody>
      </p:sp>
    </p:spTree>
    <p:extLst>
      <p:ext uri="{BB962C8B-B14F-4D97-AF65-F5344CB8AC3E}">
        <p14:creationId xmlns:p14="http://schemas.microsoft.com/office/powerpoint/2010/main" val="33395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665" y="1169233"/>
            <a:ext cx="11317574" cy="640108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аутистическим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замещением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окружающего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Характеризуются большей произвольностью в противостоянии своей аффективной патологии, прежде всего страхам.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имеют более сложные формы аффективной защиты, проявляющиеся в формировании патологических влечений, компенсаторных фантазиях </a:t>
            </a:r>
          </a:p>
          <a:p>
            <a:pPr lvl="1">
              <a:spcBef>
                <a:spcPct val="0"/>
              </a:spcBef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развернутая речь</a:t>
            </a:r>
          </a:p>
          <a:p>
            <a:pPr lvl="1">
              <a:spcBef>
                <a:spcPct val="0"/>
              </a:spcBef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более высокий уровень когнитивного развития. </a:t>
            </a:r>
          </a:p>
          <a:p>
            <a:pPr lvl="1">
              <a:spcBef>
                <a:spcPct val="0"/>
              </a:spcBef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менее аффективно зависимы от матери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адекватной коррекции могут быть подготовлены к обучению во вспомогательной школе (при длительной коррекции – к массовой школе)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buFontTx/>
              <a:buNone/>
              <a:defRPr/>
            </a:pPr>
            <a:endParaRPr lang="ru-RU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273" y="115889"/>
            <a:ext cx="10837888" cy="7969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Клинико-психологическая классификация </a:t>
            </a:r>
            <a:r>
              <a:rPr lang="ru-RU" sz="3200" b="1" i="1" dirty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ru-RU" sz="3200" b="1" i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</a:rPr>
              <a:t>(Никольская О.С.)</a:t>
            </a:r>
          </a:p>
        </p:txBody>
      </p:sp>
    </p:spTree>
    <p:extLst>
      <p:ext uri="{BB962C8B-B14F-4D97-AF65-F5344CB8AC3E}">
        <p14:creationId xmlns:p14="http://schemas.microsoft.com/office/powerpoint/2010/main" val="84321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9613" y="1324651"/>
            <a:ext cx="11602387" cy="4956227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ct val="0"/>
              </a:spcBef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со </a:t>
            </a:r>
            <a:r>
              <a:rPr lang="ru-RU" sz="2400" i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сверхтормозимостью</a:t>
            </a:r>
            <a:endParaRPr lang="ru-RU" sz="2400" i="1" u="sng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менее глубокий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аутистический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барьер, </a:t>
            </a:r>
          </a:p>
          <a:p>
            <a:pPr lvl="1">
              <a:spcBef>
                <a:spcPct val="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меньше патологии аффективной и сенсорной сфер. </a:t>
            </a:r>
          </a:p>
          <a:p>
            <a:pPr lvl="1">
              <a:spcBef>
                <a:spcPct val="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первом плане 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неврозоподобные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расстройства: чрезвычайная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тормозимость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робость, пугливость, усиливающее социальную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дезадаптацию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spcBef>
                <a:spcPct val="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Развернутая, менее штампованная речь.</a:t>
            </a:r>
          </a:p>
          <a:p>
            <a:pPr lvl="1">
              <a:spcBef>
                <a:spcPct val="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сохраняют постоянство среды за счет активного усвоения поведенческих штампов, формирующих образцы правильного социального поведения, </a:t>
            </a:r>
          </a:p>
          <a:p>
            <a:pPr lvl="1">
              <a:spcBef>
                <a:spcPct val="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стараются быть «хорошими», выполнять требования близких. </a:t>
            </a:r>
          </a:p>
          <a:p>
            <a:pPr lvl="1">
              <a:spcBef>
                <a:spcPct val="0"/>
              </a:spcBef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Дети часто обнаруживают парциальную одаренность.</a:t>
            </a:r>
          </a:p>
          <a:p>
            <a:pPr marL="838200" lvl="1" indent="-381000">
              <a:spcBef>
                <a:spcPct val="0"/>
              </a:spcBef>
              <a:buNone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buNone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Могут быть подготовлены к обучению в массовой школе, а в небольшой части случаев - обучаться в ней и без предварительной специальной подготовки.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862" y="400702"/>
            <a:ext cx="10837888" cy="7969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Клинико-психологическая классификация </a:t>
            </a:r>
            <a:r>
              <a:rPr lang="ru-RU" sz="3200" b="1" i="1" dirty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ru-RU" sz="3200" b="1" i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</a:rPr>
              <a:t>(Никольская О.С.)</a:t>
            </a:r>
          </a:p>
        </p:txBody>
      </p:sp>
    </p:spTree>
    <p:extLst>
      <p:ext uri="{BB962C8B-B14F-4D97-AF65-F5344CB8AC3E}">
        <p14:creationId xmlns:p14="http://schemas.microsoft.com/office/powerpoint/2010/main" val="41568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9194" y="1"/>
            <a:ext cx="10598046" cy="980728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общих расстройств психологического развития по МКБ-10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19331" y="1268761"/>
            <a:ext cx="10702977" cy="5328591"/>
            <a:chOff x="1156" y="1026"/>
            <a:chExt cx="3674" cy="2676"/>
          </a:xfrm>
        </p:grpSpPr>
        <p:sp>
          <p:nvSpPr>
            <p:cNvPr id="5125" name="Rectangle 4"/>
            <p:cNvSpPr>
              <a:spLocks noChangeArrowheads="1"/>
            </p:cNvSpPr>
            <p:nvPr/>
          </p:nvSpPr>
          <p:spPr bwMode="auto">
            <a:xfrm>
              <a:off x="1156" y="1026"/>
              <a:ext cx="367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F</a:t>
              </a:r>
              <a:r>
                <a:rPr lang="uk-UA" sz="2800" b="1" dirty="0" smtClean="0">
                  <a:solidFill>
                    <a:schemeClr val="bg1"/>
                  </a:solidFill>
                </a:rPr>
                <a:t>.84.0.  </a:t>
              </a:r>
              <a:r>
                <a:rPr lang="uk-UA" sz="2800" b="1" dirty="0" err="1" smtClean="0">
                  <a:solidFill>
                    <a:schemeClr val="bg1"/>
                  </a:solidFill>
                </a:rPr>
                <a:t>Детский</a:t>
              </a:r>
              <a:r>
                <a:rPr lang="uk-UA" sz="2800" b="1" dirty="0" smtClean="0">
                  <a:solidFill>
                    <a:schemeClr val="bg1"/>
                  </a:solidFill>
                </a:rPr>
                <a:t> </a:t>
              </a:r>
              <a:r>
                <a:rPr lang="uk-UA" sz="2800" b="1" dirty="0">
                  <a:solidFill>
                    <a:schemeClr val="bg1"/>
                  </a:solidFill>
                </a:rPr>
                <a:t>аутизм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126" name="Rectangle 5"/>
            <p:cNvSpPr>
              <a:spLocks noChangeArrowheads="1"/>
            </p:cNvSpPr>
            <p:nvPr/>
          </p:nvSpPr>
          <p:spPr bwMode="auto">
            <a:xfrm>
              <a:off x="1156" y="1344"/>
              <a:ext cx="367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F</a:t>
              </a:r>
              <a:r>
                <a:rPr lang="uk-UA" sz="2800" b="1" dirty="0" smtClean="0">
                  <a:solidFill>
                    <a:schemeClr val="bg1"/>
                  </a:solidFill>
                </a:rPr>
                <a:t>.84.1. </a:t>
              </a:r>
              <a:r>
                <a:rPr lang="ru-RU" sz="2800" b="1" dirty="0" smtClean="0">
                  <a:solidFill>
                    <a:schemeClr val="bg1"/>
                  </a:solidFill>
                </a:rPr>
                <a:t>Атипичный</a:t>
              </a:r>
              <a:r>
                <a:rPr lang="uk-UA" sz="2800" b="1" dirty="0" smtClean="0">
                  <a:solidFill>
                    <a:schemeClr val="bg1"/>
                  </a:solidFill>
                </a:rPr>
                <a:t> </a:t>
              </a:r>
              <a:r>
                <a:rPr lang="uk-UA" sz="2800" b="1" dirty="0">
                  <a:solidFill>
                    <a:schemeClr val="bg1"/>
                  </a:solidFill>
                </a:rPr>
                <a:t>аутизм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127" name="Rectangle 6"/>
            <p:cNvSpPr>
              <a:spLocks noChangeArrowheads="1"/>
            </p:cNvSpPr>
            <p:nvPr/>
          </p:nvSpPr>
          <p:spPr bwMode="auto">
            <a:xfrm>
              <a:off x="1156" y="1661"/>
              <a:ext cx="367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F</a:t>
              </a:r>
              <a:r>
                <a:rPr lang="uk-UA" sz="2800" b="1" dirty="0" smtClean="0">
                  <a:solidFill>
                    <a:schemeClr val="bg1"/>
                  </a:solidFill>
                </a:rPr>
                <a:t>.84.2.</a:t>
              </a:r>
              <a:r>
                <a:rPr lang="uk-UA" sz="2800" b="1" dirty="0">
                  <a:solidFill>
                    <a:schemeClr val="bg1"/>
                  </a:solidFill>
                </a:rPr>
                <a:t> </a:t>
              </a:r>
              <a:r>
                <a:rPr lang="uk-UA" sz="2800" b="1" dirty="0" smtClean="0">
                  <a:solidFill>
                    <a:schemeClr val="bg1"/>
                  </a:solidFill>
                </a:rPr>
                <a:t>Синдром </a:t>
              </a:r>
              <a:r>
                <a:rPr lang="uk-UA" sz="2800" b="1" dirty="0" err="1">
                  <a:solidFill>
                    <a:schemeClr val="bg1"/>
                  </a:solidFill>
                </a:rPr>
                <a:t>Ретта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128" name="Rectangle 7"/>
            <p:cNvSpPr>
              <a:spLocks noChangeArrowheads="1"/>
            </p:cNvSpPr>
            <p:nvPr/>
          </p:nvSpPr>
          <p:spPr bwMode="auto">
            <a:xfrm>
              <a:off x="1156" y="1979"/>
              <a:ext cx="367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F</a:t>
              </a:r>
              <a:r>
                <a:rPr lang="uk-UA" sz="3200" b="1" dirty="0">
                  <a:solidFill>
                    <a:schemeClr val="bg1"/>
                  </a:solidFill>
                </a:rPr>
                <a:t>.84.3. </a:t>
              </a:r>
              <a:r>
                <a:rPr lang="ru-RU" sz="2800" b="1" dirty="0">
                  <a:solidFill>
                    <a:schemeClr val="bg1"/>
                  </a:solidFill>
                </a:rPr>
                <a:t>Другие </a:t>
              </a:r>
              <a:r>
                <a:rPr lang="ru-RU" sz="2800" b="1" dirty="0" err="1">
                  <a:solidFill>
                    <a:schemeClr val="bg1"/>
                  </a:solidFill>
                </a:rPr>
                <a:t>дезинтегративные</a:t>
              </a:r>
              <a:r>
                <a:rPr lang="ru-RU" sz="2800" b="1" dirty="0">
                  <a:solidFill>
                    <a:schemeClr val="bg1"/>
                  </a:solidFill>
                </a:rPr>
                <a:t> расстройства </a:t>
              </a:r>
              <a:r>
                <a:rPr lang="ru-RU" sz="2800" b="1" dirty="0" smtClean="0">
                  <a:solidFill>
                    <a:schemeClr val="bg1"/>
                  </a:solidFill>
                </a:rPr>
                <a:t>детского возраста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129" name="Rectangle 8"/>
            <p:cNvSpPr>
              <a:spLocks noChangeArrowheads="1"/>
            </p:cNvSpPr>
            <p:nvPr/>
          </p:nvSpPr>
          <p:spPr bwMode="auto">
            <a:xfrm>
              <a:off x="1156" y="2296"/>
              <a:ext cx="3674" cy="453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ts val="28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F</a:t>
              </a:r>
              <a:r>
                <a:rPr lang="uk-UA" sz="2800" b="1" dirty="0">
                  <a:solidFill>
                    <a:schemeClr val="bg1"/>
                  </a:solidFill>
                </a:rPr>
                <a:t>.84.4. </a:t>
              </a:r>
              <a:r>
                <a:rPr lang="uk-UA" sz="2800" b="1" dirty="0" smtClean="0">
                  <a:solidFill>
                    <a:schemeClr val="bg1"/>
                  </a:solidFill>
                </a:rPr>
                <a:t> Г</a:t>
              </a:r>
              <a:r>
                <a:rPr lang="ru-RU" sz="2800" b="1" dirty="0" err="1">
                  <a:solidFill>
                    <a:schemeClr val="bg1"/>
                  </a:solidFill>
                </a:rPr>
                <a:t>иперактивные</a:t>
              </a:r>
              <a:r>
                <a:rPr lang="ru-RU" sz="2800" b="1" dirty="0">
                  <a:solidFill>
                    <a:schemeClr val="bg1"/>
                  </a:solidFill>
                </a:rPr>
                <a:t> расстройства, сочетающиеся с </a:t>
              </a:r>
            </a:p>
            <a:p>
              <a:pPr>
                <a:lnSpc>
                  <a:spcPts val="2800"/>
                </a:lnSpc>
              </a:pPr>
              <a:r>
                <a:rPr lang="ru-RU" sz="2800" b="1" dirty="0">
                  <a:solidFill>
                    <a:schemeClr val="bg1"/>
                  </a:solidFill>
                </a:rPr>
                <a:t>умственной отсталостью и стереотипными движениями</a:t>
              </a:r>
            </a:p>
          </p:txBody>
        </p:sp>
        <p:sp>
          <p:nvSpPr>
            <p:cNvPr id="5130" name="Rectangle 9"/>
            <p:cNvSpPr>
              <a:spLocks noChangeArrowheads="1"/>
            </p:cNvSpPr>
            <p:nvPr/>
          </p:nvSpPr>
          <p:spPr bwMode="auto">
            <a:xfrm>
              <a:off x="1156" y="2840"/>
              <a:ext cx="367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F</a:t>
              </a:r>
              <a:r>
                <a:rPr lang="uk-UA" sz="2800" b="1" dirty="0" smtClean="0">
                  <a:solidFill>
                    <a:schemeClr val="bg1"/>
                  </a:solidFill>
                </a:rPr>
                <a:t>.84.5. Синдром </a:t>
              </a:r>
              <a:r>
                <a:rPr lang="uk-UA" sz="2800" b="1" dirty="0" err="1">
                  <a:solidFill>
                    <a:schemeClr val="bg1"/>
                  </a:solidFill>
                </a:rPr>
                <a:t>Аспергера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131" name="Rectangle 10"/>
            <p:cNvSpPr>
              <a:spLocks noChangeArrowheads="1"/>
            </p:cNvSpPr>
            <p:nvPr/>
          </p:nvSpPr>
          <p:spPr bwMode="auto">
            <a:xfrm>
              <a:off x="1156" y="3158"/>
              <a:ext cx="367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F</a:t>
              </a:r>
              <a:r>
                <a:rPr lang="uk-UA" sz="2800" b="1" dirty="0">
                  <a:solidFill>
                    <a:schemeClr val="bg1"/>
                  </a:solidFill>
                </a:rPr>
                <a:t>. </a:t>
              </a:r>
              <a:r>
                <a:rPr lang="uk-UA" sz="2800" b="1" dirty="0" smtClean="0">
                  <a:solidFill>
                    <a:schemeClr val="bg1"/>
                  </a:solidFill>
                </a:rPr>
                <a:t>84.8. </a:t>
              </a:r>
              <a:r>
                <a:rPr lang="ru-RU" sz="2800" b="1" dirty="0" smtClean="0">
                  <a:solidFill>
                    <a:schemeClr val="bg1"/>
                  </a:solidFill>
                </a:rPr>
                <a:t>Другие </a:t>
              </a:r>
              <a:r>
                <a:rPr lang="ru-RU" sz="2800" b="1" dirty="0">
                  <a:solidFill>
                    <a:schemeClr val="bg1"/>
                  </a:solidFill>
                </a:rPr>
                <a:t>общие расстройства развития</a:t>
              </a:r>
              <a:r>
                <a:rPr lang="ru-RU" sz="2400" b="1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5132" name="Rectangle 11"/>
            <p:cNvSpPr>
              <a:spLocks noChangeArrowheads="1"/>
            </p:cNvSpPr>
            <p:nvPr/>
          </p:nvSpPr>
          <p:spPr bwMode="auto">
            <a:xfrm>
              <a:off x="1156" y="3475"/>
              <a:ext cx="3674" cy="22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F</a:t>
              </a:r>
              <a:r>
                <a:rPr lang="uk-UA" sz="2800" b="1" dirty="0">
                  <a:solidFill>
                    <a:schemeClr val="bg1"/>
                  </a:solidFill>
                </a:rPr>
                <a:t>. </a:t>
              </a:r>
              <a:r>
                <a:rPr lang="uk-UA" sz="2800" b="1" dirty="0" smtClean="0">
                  <a:solidFill>
                    <a:schemeClr val="bg1"/>
                  </a:solidFill>
                </a:rPr>
                <a:t>84.9. </a:t>
              </a:r>
              <a:r>
                <a:rPr lang="ru-RU" sz="2800" b="1" dirty="0" smtClean="0">
                  <a:solidFill>
                    <a:schemeClr val="bg1"/>
                  </a:solidFill>
                </a:rPr>
                <a:t>Общие </a:t>
              </a:r>
              <a:r>
                <a:rPr lang="ru-RU" sz="2800" b="1" dirty="0">
                  <a:solidFill>
                    <a:schemeClr val="bg1"/>
                  </a:solidFill>
                </a:rPr>
                <a:t>расстройства развития, не уточненные</a:t>
              </a:r>
            </a:p>
          </p:txBody>
        </p:sp>
      </p:grp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10091739" y="6453189"/>
            <a:ext cx="396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uk-UA" b="1">
                <a:effectLst>
                  <a:outerShdw blurRad="38100" dist="38100" dir="2700000" algn="tl">
                    <a:srgbClr val="04617B"/>
                  </a:outerShdw>
                </a:effectLst>
                <a:latin typeface="Verdana" pitchFamily="34" charset="0"/>
              </a:rPr>
              <a:t>3</a:t>
            </a:r>
            <a:endParaRPr lang="ru-RU" b="1">
              <a:effectLst>
                <a:outerShdw blurRad="38100" dist="38100" dir="2700000" algn="tl">
                  <a:srgbClr val="04617B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type="body" idx="1"/>
          </p:nvPr>
        </p:nvSpPr>
        <p:spPr>
          <a:xfrm>
            <a:off x="644576" y="428626"/>
            <a:ext cx="11437496" cy="595312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Детский  аутизм (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84.0)</a:t>
            </a:r>
          </a:p>
          <a:p>
            <a:pPr>
              <a:buFont typeface="Arial" charset="0"/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Общее расстройство развития, определяется наличием аномального или нарушенного развития, которое проявляется в возрасте до 3 лет, и аномальным функционированием во всех трех сферах социального общения и ограниченного, повторяющегося поведения.</a:t>
            </a:r>
          </a:p>
          <a:p>
            <a:pPr>
              <a:buFont typeface="Arial" charset="0"/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мальчиков встречается в 3 – 4 раза чаще.</a:t>
            </a:r>
          </a:p>
          <a:p>
            <a:pPr>
              <a:buFont typeface="Arial" charset="0"/>
              <a:buNone/>
              <a:defRPr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Атипичный аутизм (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84.1)</a:t>
            </a:r>
          </a:p>
          <a:p>
            <a:pPr>
              <a:buFont typeface="Arial" charset="0"/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Наиболее часто возникает у детей с умственной отсталостью или тяжелым расстройством развития рецептивной речи.</a:t>
            </a:r>
          </a:p>
          <a:p>
            <a:pPr>
              <a:buFont typeface="Arial" charset="0"/>
              <a:buNone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Отличается от детского аутизма возрастом начала ( 3 – 5 лет) или отсутствием хотя бы одного из трех диагностических критериев. </a:t>
            </a:r>
          </a:p>
        </p:txBody>
      </p:sp>
    </p:spTree>
    <p:extLst>
      <p:ext uri="{BB962C8B-B14F-4D97-AF65-F5344CB8AC3E}">
        <p14:creationId xmlns:p14="http://schemas.microsoft.com/office/powerpoint/2010/main" val="36353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629588" y="548680"/>
            <a:ext cx="11122702" cy="5606058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Синдром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Ретта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84.2)</a:t>
            </a:r>
          </a:p>
          <a:p>
            <a:pPr>
              <a:buFont typeface="Arial" charset="0"/>
              <a:buNone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Наследственное заболевания, встречается почти исключительно у девочек с частотой 1:15 000, являясь следующей по частоте, после синдрома Дауна, специфической причиной умственной отсталости. Развитие ребенка до 6-18 месяцев протекает нормально, но потом у девочек начинают распадаться только что приобретенные речевые, двигательные и предметно – ролевые навыки. Характерны стереотипные, однообразные движения рук, их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потирание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заламывание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Речь затрудняется, временами совсем пропадает (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мутизм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). Приступы насильственного смеха периодически сменяются приступами импульсивного поведения. Лицо ребёнка постепенно приобретает грустное, «неживое» выражение, взгляд становится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расфокусированным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или устремлённым в одну точку перед собой. Движения становятся заторможенными, но возможны приступы насильственного смеха вместе с приступами импульсивного поведения. Появляются судорожные  припадки.</a:t>
            </a:r>
          </a:p>
          <a:p>
            <a:pPr>
              <a:defRPr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68911" y="6154336"/>
            <a:ext cx="2819362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 «Синдром 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Ретта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8732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64274" y="230747"/>
            <a:ext cx="11000095" cy="586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96" tIns="40799" rIns="81596" bIns="40799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FFFFFF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defTabSz="407317">
              <a:lnSpc>
                <a:spcPct val="93000"/>
              </a:lnSpc>
              <a:buSzPct val="100000"/>
              <a:defRPr/>
            </a:pPr>
            <a:r>
              <a:rPr lang="ru-RU" altLang="ru-RU" sz="3200" b="1" dirty="0" smtClean="0">
                <a:solidFill>
                  <a:srgbClr val="000000"/>
                </a:solidFill>
              </a:rPr>
              <a:t>План</a:t>
            </a:r>
          </a:p>
          <a:p>
            <a:pPr defTabSz="407317">
              <a:lnSpc>
                <a:spcPct val="93000"/>
              </a:lnSpc>
              <a:buSzPct val="100000"/>
              <a:defRPr/>
            </a:pPr>
            <a:r>
              <a:rPr lang="ru-RU" altLang="ru-RU" sz="3629" dirty="0">
                <a:solidFill>
                  <a:srgbClr val="000000"/>
                </a:solidFill>
              </a:rPr>
              <a:t> </a:t>
            </a:r>
            <a:r>
              <a:rPr lang="ru-RU" altLang="ru-RU" sz="2800" dirty="0">
                <a:solidFill>
                  <a:srgbClr val="000000"/>
                </a:solidFill>
              </a:rPr>
              <a:t>1. Понятие о синдроме раннего детского аутизма (РДА) и аутистических чертах личности.</a:t>
            </a:r>
          </a:p>
          <a:p>
            <a:pPr defTabSz="407317">
              <a:lnSpc>
                <a:spcPct val="93000"/>
              </a:lnSpc>
              <a:buSzPct val="100000"/>
              <a:defRPr/>
            </a:pPr>
            <a:r>
              <a:rPr lang="ru-RU" altLang="ru-RU" sz="2800" dirty="0">
                <a:solidFill>
                  <a:srgbClr val="000000"/>
                </a:solidFill>
              </a:rPr>
              <a:t>2. История изучения РДА.</a:t>
            </a:r>
          </a:p>
          <a:p>
            <a:pPr defTabSz="407317">
              <a:lnSpc>
                <a:spcPct val="93000"/>
              </a:lnSpc>
              <a:buSzPct val="100000"/>
              <a:defRPr/>
            </a:pPr>
            <a:r>
              <a:rPr lang="ru-RU" altLang="ru-RU" sz="2800" dirty="0">
                <a:solidFill>
                  <a:srgbClr val="000000"/>
                </a:solidFill>
              </a:rPr>
              <a:t>3. Причины РДА.</a:t>
            </a:r>
          </a:p>
          <a:p>
            <a:pPr defTabSz="407317">
              <a:lnSpc>
                <a:spcPct val="93000"/>
              </a:lnSpc>
              <a:buSzPct val="100000"/>
              <a:defRPr/>
            </a:pPr>
            <a:r>
              <a:rPr lang="ru-RU" altLang="ru-RU" sz="2800" dirty="0">
                <a:solidFill>
                  <a:srgbClr val="000000"/>
                </a:solidFill>
              </a:rPr>
              <a:t>4. Клинико-психологическая классификация </a:t>
            </a:r>
          </a:p>
          <a:p>
            <a:pPr defTabSz="407317">
              <a:lnSpc>
                <a:spcPct val="93000"/>
              </a:lnSpc>
              <a:buSzPct val="100000"/>
              <a:defRPr/>
            </a:pPr>
            <a:r>
              <a:rPr lang="ru-RU" altLang="ru-RU" sz="2800" dirty="0">
                <a:solidFill>
                  <a:srgbClr val="000000"/>
                </a:solidFill>
              </a:rPr>
              <a:t>(О.С. Никольская).</a:t>
            </a:r>
          </a:p>
          <a:p>
            <a:pPr defTabSz="407317">
              <a:lnSpc>
                <a:spcPct val="93000"/>
              </a:lnSpc>
              <a:buSzPct val="100000"/>
              <a:defRPr/>
            </a:pPr>
            <a:r>
              <a:rPr lang="ru-RU" altLang="ru-RU" sz="2800" dirty="0">
                <a:solidFill>
                  <a:srgbClr val="000000"/>
                </a:solidFill>
              </a:rPr>
              <a:t>5. Классификация общих расстройств психического развития (МКБ - 10). </a:t>
            </a:r>
          </a:p>
          <a:p>
            <a:pPr defTabSz="407317">
              <a:lnSpc>
                <a:spcPct val="93000"/>
              </a:lnSpc>
              <a:buSzPct val="100000"/>
              <a:defRPr/>
            </a:pPr>
            <a:r>
              <a:rPr lang="ru-RU" altLang="ru-RU" sz="2800" dirty="0">
                <a:solidFill>
                  <a:srgbClr val="000000"/>
                </a:solidFill>
              </a:rPr>
              <a:t>6. Дифференциальная диагностика детского аутизма.</a:t>
            </a:r>
          </a:p>
          <a:p>
            <a:pPr defTabSz="407317">
              <a:lnSpc>
                <a:spcPct val="93000"/>
              </a:lnSpc>
              <a:buSzPct val="100000"/>
              <a:defRPr/>
            </a:pPr>
            <a:r>
              <a:rPr lang="ru-RU" altLang="ru-RU" sz="2800" dirty="0">
                <a:solidFill>
                  <a:srgbClr val="000000"/>
                </a:solidFill>
              </a:rPr>
              <a:t>7. Клинико-психолого-педагогическая характеристика детей с РАС.</a:t>
            </a:r>
          </a:p>
          <a:p>
            <a:pPr defTabSz="407317">
              <a:lnSpc>
                <a:spcPct val="93000"/>
              </a:lnSpc>
              <a:buSzPct val="100000"/>
              <a:defRPr/>
            </a:pPr>
            <a:r>
              <a:rPr lang="ru-RU" altLang="ru-RU" sz="2800" dirty="0">
                <a:solidFill>
                  <a:srgbClr val="000000"/>
                </a:solidFill>
              </a:rPr>
              <a:t>8. Коррекционно-педагогическая помощь при аутизме.</a:t>
            </a:r>
          </a:p>
          <a:p>
            <a:pPr defTabSz="407317">
              <a:lnSpc>
                <a:spcPct val="93000"/>
              </a:lnSpc>
              <a:buSzPct val="100000"/>
              <a:defRPr/>
            </a:pPr>
            <a:endParaRPr lang="ru-RU" alt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242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body" idx="1"/>
          </p:nvPr>
        </p:nvSpPr>
        <p:spPr>
          <a:xfrm>
            <a:off x="682388" y="333376"/>
            <a:ext cx="11191164" cy="33924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ru-RU" sz="3000" b="1" dirty="0" smtClean="0"/>
              <a:t>Другие </a:t>
            </a:r>
            <a:r>
              <a:rPr lang="ru-RU" sz="3000" b="1" dirty="0" err="1" smtClean="0"/>
              <a:t>дезинтегративные</a:t>
            </a:r>
            <a:r>
              <a:rPr lang="ru-RU" sz="3000" b="1" dirty="0" smtClean="0"/>
              <a:t> расстройства детского возраста (</a:t>
            </a:r>
            <a:r>
              <a:rPr lang="en-US" sz="3000" b="1" dirty="0" smtClean="0"/>
              <a:t>F</a:t>
            </a:r>
            <a:r>
              <a:rPr lang="ru-RU" sz="3000" b="1" dirty="0" smtClean="0"/>
              <a:t> 84.3)</a:t>
            </a:r>
          </a:p>
          <a:p>
            <a:pPr>
              <a:buFont typeface="Arial" charset="0"/>
              <a:buNone/>
              <a:defRPr/>
            </a:pPr>
            <a:r>
              <a:rPr lang="ru-RU" dirty="0"/>
              <a:t>Наблюдается постепенное прогрессирование заболевания с развитием деменции. Но нарушения социализации и общения типичны скорее для аутизма, чем для нарушения интеллекта.</a:t>
            </a:r>
          </a:p>
          <a:p>
            <a:pPr>
              <a:buFont typeface="Arial" charset="0"/>
              <a:buNone/>
              <a:defRPr/>
            </a:pPr>
            <a:r>
              <a:rPr lang="ru-RU" sz="3000" b="1" dirty="0" err="1" smtClean="0"/>
              <a:t>Гиперактивные</a:t>
            </a:r>
            <a:r>
              <a:rPr lang="ru-RU" sz="3000" b="1" dirty="0" smtClean="0"/>
              <a:t> расстройства, сочетающиеся с умственной отсталостью и стереотипными движениями (</a:t>
            </a:r>
            <a:r>
              <a:rPr lang="en-US" sz="3000" b="1" dirty="0" smtClean="0"/>
              <a:t>F</a:t>
            </a:r>
            <a:r>
              <a:rPr lang="ru-RU" sz="3000" b="1" dirty="0" smtClean="0"/>
              <a:t> 84.4)</a:t>
            </a:r>
          </a:p>
          <a:p>
            <a:pPr>
              <a:buFont typeface="Arial" charset="0"/>
              <a:buNone/>
              <a:defRPr/>
            </a:pPr>
            <a:r>
              <a:rPr lang="ru-RU" dirty="0"/>
              <a:t>Признаки характеризуются названием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12184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type="body" idx="1"/>
          </p:nvPr>
        </p:nvSpPr>
        <p:spPr>
          <a:xfrm>
            <a:off x="777922" y="357189"/>
            <a:ext cx="11109278" cy="57689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b="1" dirty="0" smtClean="0"/>
              <a:t>Синдром </a:t>
            </a:r>
            <a:r>
              <a:rPr lang="ru-RU" b="1" dirty="0" err="1" smtClean="0"/>
              <a:t>Аспергера</a:t>
            </a:r>
            <a:r>
              <a:rPr lang="ru-RU" b="1" dirty="0" smtClean="0"/>
              <a:t> (</a:t>
            </a:r>
            <a:r>
              <a:rPr lang="en-US" b="1" dirty="0" smtClean="0"/>
              <a:t>F</a:t>
            </a:r>
            <a:r>
              <a:rPr lang="ru-RU" b="1" dirty="0" smtClean="0"/>
              <a:t> 84.5)</a:t>
            </a:r>
          </a:p>
          <a:p>
            <a:pPr>
              <a:buFont typeface="Arial" charset="0"/>
              <a:buNone/>
              <a:defRPr/>
            </a:pPr>
            <a:r>
              <a:rPr lang="ru-RU" dirty="0"/>
              <a:t>Форма аутизма, при котором способность функционировать относительно сохранена. </a:t>
            </a:r>
            <a:r>
              <a:rPr lang="ru-RU" dirty="0" err="1"/>
              <a:t>Аутистическим</a:t>
            </a:r>
            <a:r>
              <a:rPr lang="ru-RU" dirty="0"/>
              <a:t> расстройствам этого синдрома свойственна стертость клинических проявлений. Дети обладают нормальным интеллектом, но нестандартными или слаборазвитыми социальными способностями. Отмечаются качественные нарушения в социальном взаимодействии и ограниченных, повторяющихся и стереотипных особенностях поведения, интересов и занятий.</a:t>
            </a:r>
          </a:p>
          <a:p>
            <a:pPr>
              <a:buFont typeface="Arial" charset="0"/>
              <a:buNone/>
              <a:defRPr/>
            </a:pPr>
            <a:r>
              <a:rPr lang="ru-RU" dirty="0"/>
              <a:t>В дальнейшем онтогенезе ребенка наблюдается формирование особой личности, близкой личностям шизоидного круга. </a:t>
            </a:r>
          </a:p>
        </p:txBody>
      </p:sp>
    </p:spTree>
    <p:extLst>
      <p:ext uri="{BB962C8B-B14F-4D97-AF65-F5344CB8AC3E}">
        <p14:creationId xmlns:p14="http://schemas.microsoft.com/office/powerpoint/2010/main" val="16884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354" y="2506662"/>
            <a:ext cx="10166445" cy="2665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Под особыми </a:t>
            </a:r>
            <a:r>
              <a:rPr lang="ru-RU" sz="3200" dirty="0" smtClean="0"/>
              <a:t>образовательными потребностями </a:t>
            </a:r>
            <a:r>
              <a:rPr lang="ru-RU" sz="3200" dirty="0"/>
              <a:t>понимается </a:t>
            </a:r>
            <a:r>
              <a:rPr lang="ru-RU" sz="3200" dirty="0" smtClean="0"/>
              <a:t>необходимость </a:t>
            </a:r>
            <a:r>
              <a:rPr lang="ru-RU" sz="3200" dirty="0"/>
              <a:t>создания специальных </a:t>
            </a:r>
            <a:r>
              <a:rPr lang="ru-RU" sz="3200" dirty="0" smtClean="0"/>
              <a:t>условий для </a:t>
            </a:r>
            <a:r>
              <a:rPr lang="ru-RU" sz="3200" dirty="0"/>
              <a:t>обучающегося с целью освоения </a:t>
            </a:r>
            <a:r>
              <a:rPr lang="ru-RU" sz="3200" dirty="0" smtClean="0"/>
              <a:t>им адаптированной </a:t>
            </a:r>
            <a:r>
              <a:rPr lang="ru-RU" sz="3200" dirty="0"/>
              <a:t>основной </a:t>
            </a:r>
            <a:r>
              <a:rPr lang="ru-RU" sz="3200" dirty="0" smtClean="0"/>
              <a:t>общеобразовательной </a:t>
            </a:r>
            <a:r>
              <a:rPr lang="ru-RU" sz="3200" dirty="0"/>
              <a:t>программы.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76392" y="360038"/>
            <a:ext cx="10487477" cy="112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596" tIns="40799" rIns="81596" bIns="4079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30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02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74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4613" indent="-227013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ru-RU" altLang="ru-RU" sz="3629" b="1" i="1" dirty="0" smtClean="0">
                <a:solidFill>
                  <a:srgbClr val="7E0021"/>
                </a:solidFill>
              </a:rPr>
              <a:t>Особые образовательные потребности детей с аутизмом</a:t>
            </a:r>
            <a:endParaRPr lang="ru-RU" altLang="ru-RU" sz="3629" b="1" i="1" dirty="0">
              <a:solidFill>
                <a:srgbClr val="7E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90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388" y="276202"/>
            <a:ext cx="11000096" cy="1757314"/>
          </a:xfrm>
        </p:spPr>
        <p:txBody>
          <a:bodyPr>
            <a:normAutofit/>
          </a:bodyPr>
          <a:lstStyle/>
          <a:p>
            <a:pPr algn="l"/>
            <a:r>
              <a:rPr lang="ru-RU" sz="3100" b="1" dirty="0" smtClean="0"/>
              <a:t>Дети с РАС очень неоднородная группа</a:t>
            </a:r>
            <a:br>
              <a:rPr lang="ru-RU" sz="3100" b="1" dirty="0" smtClean="0"/>
            </a:br>
            <a:r>
              <a:rPr lang="ru-RU" sz="2800" dirty="0" smtClean="0"/>
              <a:t>Согласно современным отечественным классификационным представлениям (О.С. Никольская, В.М. </a:t>
            </a:r>
            <a:r>
              <a:rPr lang="ru-RU" sz="2800" dirty="0" err="1" smtClean="0"/>
              <a:t>Башина</a:t>
            </a:r>
            <a:r>
              <a:rPr lang="ru-RU" sz="2800" dirty="0" smtClean="0"/>
              <a:t>) выделяется 5 групп детей с аутистическими расстройствами (искаженным развитием):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752" y="2320119"/>
            <a:ext cx="10877266" cy="4380932"/>
          </a:xfrm>
        </p:spPr>
        <p:txBody>
          <a:bodyPr>
            <a:normAutofit/>
          </a:bodyPr>
          <a:lstStyle/>
          <a:p>
            <a:pPr algn="l">
              <a:lnSpc>
                <a:spcPts val="2600"/>
              </a:lnSpc>
              <a:spcBef>
                <a:spcPts val="1200"/>
              </a:spcBef>
            </a:pPr>
            <a:r>
              <a:rPr lang="ru-RU" sz="3000" dirty="0" smtClean="0"/>
              <a:t>• Дети с автономным поведением и тяжелыми нарушениями коммуникации </a:t>
            </a:r>
            <a:r>
              <a:rPr lang="ru-RU" sz="3000" b="1" dirty="0" smtClean="0"/>
              <a:t>(I группа РДА);</a:t>
            </a:r>
          </a:p>
          <a:p>
            <a:pPr algn="l">
              <a:lnSpc>
                <a:spcPts val="2600"/>
              </a:lnSpc>
              <a:spcBef>
                <a:spcPts val="1200"/>
              </a:spcBef>
            </a:pPr>
            <a:r>
              <a:rPr lang="ru-RU" sz="3000" dirty="0" smtClean="0"/>
              <a:t>• Дети с поведенческими нарушениями, выраженными стереотипиями </a:t>
            </a:r>
            <a:r>
              <a:rPr lang="ru-RU" sz="3000" b="1" dirty="0" smtClean="0"/>
              <a:t>(II группа РДА);</a:t>
            </a:r>
          </a:p>
          <a:p>
            <a:pPr algn="l">
              <a:lnSpc>
                <a:spcPts val="2600"/>
              </a:lnSpc>
              <a:spcBef>
                <a:spcPts val="1200"/>
              </a:spcBef>
            </a:pPr>
            <a:r>
              <a:rPr lang="ru-RU" sz="3000" dirty="0" smtClean="0"/>
              <a:t>• Дети с выраженной неравномерностью формирования психических сфер и аффективной «заряженностью» </a:t>
            </a:r>
            <a:r>
              <a:rPr lang="ru-RU" sz="3000" b="1" dirty="0" smtClean="0"/>
              <a:t>(III группа РДА);</a:t>
            </a:r>
          </a:p>
          <a:p>
            <a:pPr algn="l">
              <a:lnSpc>
                <a:spcPts val="2600"/>
              </a:lnSpc>
              <a:spcBef>
                <a:spcPts val="1200"/>
              </a:spcBef>
            </a:pPr>
            <a:r>
              <a:rPr lang="ru-RU" sz="3000" dirty="0" smtClean="0"/>
              <a:t>• Дети с неравномерностью психического развития и низким уровнем психического тонуса </a:t>
            </a:r>
            <a:r>
              <a:rPr lang="ru-RU" sz="3000" b="1" dirty="0" smtClean="0"/>
              <a:t>(IV группа РДА);</a:t>
            </a:r>
          </a:p>
          <a:p>
            <a:pPr algn="l">
              <a:lnSpc>
                <a:spcPts val="2600"/>
              </a:lnSpc>
              <a:spcBef>
                <a:spcPts val="1200"/>
              </a:spcBef>
            </a:pPr>
            <a:r>
              <a:rPr lang="ru-RU" sz="3000" dirty="0" smtClean="0"/>
              <a:t>• Дети со специфическими нарушениями мышления и/или ранним регрессом (</a:t>
            </a:r>
            <a:r>
              <a:rPr lang="ru-RU" sz="3000" b="1" dirty="0" smtClean="0"/>
              <a:t>атипичный аутизм).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318188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40" y="365125"/>
            <a:ext cx="11245756" cy="9177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Особые образовательные потребности детей с РАС </a:t>
            </a:r>
            <a:br>
              <a:rPr lang="ru-RU" sz="3600" dirty="0" smtClean="0"/>
            </a:br>
            <a:r>
              <a:rPr lang="ru-RU" sz="2700" dirty="0" smtClean="0"/>
              <a:t>(Семаго Н.Я., 2016)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740" y="1282890"/>
            <a:ext cx="11245756" cy="532262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ts val="2400"/>
              </a:lnSpc>
              <a:spcBef>
                <a:spcPts val="600"/>
              </a:spcBef>
              <a:buNone/>
            </a:pPr>
            <a:r>
              <a:rPr lang="ru-RU" sz="3100" dirty="0" smtClean="0"/>
              <a:t>• Визуализация режима дня, правил жизни в школе, расписания и иной важной информации;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None/>
            </a:pPr>
            <a:r>
              <a:rPr lang="ru-RU" sz="3100" dirty="0" smtClean="0"/>
              <a:t>• Дозирование объема и сложности учебных заданий;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None/>
            </a:pPr>
            <a:r>
              <a:rPr lang="ru-RU" sz="3100" dirty="0" smtClean="0"/>
              <a:t>• Индивидуальная, с опорой на карточки подача заданий;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None/>
            </a:pPr>
            <a:r>
              <a:rPr lang="ru-RU" sz="3100" dirty="0" smtClean="0"/>
              <a:t>• Умение видеть изменение состояния ребенка и понимать причину этих изменений.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None/>
            </a:pPr>
            <a:r>
              <a:rPr lang="ru-RU" sz="3100" dirty="0" smtClean="0"/>
              <a:t>• Потребность в дозированном и постепенном расширении образовательного пространства;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None/>
            </a:pPr>
            <a:r>
              <a:rPr lang="ru-RU" sz="3100" dirty="0" smtClean="0"/>
              <a:t>• Дозировании введения в жизнь новизны и трудностей;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None/>
            </a:pPr>
            <a:r>
              <a:rPr lang="ru-RU" sz="3100" dirty="0" smtClean="0"/>
              <a:t>• Учет темпа и работоспособности ребенка;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None/>
            </a:pPr>
            <a:r>
              <a:rPr lang="ru-RU" sz="3100" b="1" dirty="0" smtClean="0"/>
              <a:t>Возможно ребенку потребуется: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None/>
            </a:pPr>
            <a:r>
              <a:rPr lang="ru-RU" sz="3100" dirty="0" smtClean="0"/>
              <a:t>• Особые условия питания в ОО;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None/>
            </a:pPr>
            <a:r>
              <a:rPr lang="ru-RU" sz="3100" dirty="0" smtClean="0"/>
              <a:t>• Обучение навыкам альтернативной коммуникации;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None/>
            </a:pPr>
            <a:r>
              <a:rPr lang="ru-RU" sz="3100" dirty="0" smtClean="0"/>
              <a:t>• Использование отдельных приемов поведенческой терапии;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None/>
            </a:pPr>
            <a:r>
              <a:rPr lang="ru-RU" sz="3100" dirty="0" smtClean="0"/>
              <a:t>• Наблюдение психиатра(в случае тяжелых нарушений поведения).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789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24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Специальные образовательные условия, в соответствии с ФЗ № 273 «Об образовании» или, что должно быть в рекомендациях ПМПК: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9021"/>
            <a:ext cx="10515600" cy="50119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• Рекомендуемая образовательная программа;</a:t>
            </a:r>
          </a:p>
          <a:p>
            <a:pPr marL="0" indent="0">
              <a:buNone/>
            </a:pPr>
            <a:r>
              <a:rPr lang="ru-RU" dirty="0" smtClean="0"/>
              <a:t>• Организация и режим обучения;</a:t>
            </a:r>
          </a:p>
          <a:p>
            <a:pPr marL="0" indent="0">
              <a:buNone/>
            </a:pPr>
            <a:r>
              <a:rPr lang="ru-RU" dirty="0" smtClean="0"/>
              <a:t>• Потребность в специалисте сопровождения - ассистенте/помощнике/    </a:t>
            </a:r>
            <a:r>
              <a:rPr lang="ru-RU" dirty="0" err="1" smtClean="0"/>
              <a:t>тьюторе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• Необходимые средовые условия «под» ребенка;</a:t>
            </a:r>
          </a:p>
          <a:p>
            <a:pPr marL="0" indent="0">
              <a:buNone/>
            </a:pPr>
            <a:r>
              <a:rPr lang="ru-RU" dirty="0" smtClean="0"/>
              <a:t>• Необходимое дидактическое обеспечение;</a:t>
            </a:r>
          </a:p>
          <a:p>
            <a:pPr marL="0" indent="0">
              <a:buNone/>
            </a:pPr>
            <a:r>
              <a:rPr lang="ru-RU" b="1" dirty="0" smtClean="0"/>
              <a:t>Дополнительно выделяются особые условия:</a:t>
            </a:r>
          </a:p>
          <a:p>
            <a:pPr marL="0" indent="0">
              <a:buNone/>
            </a:pPr>
            <a:r>
              <a:rPr lang="ru-RU" dirty="0" smtClean="0"/>
              <a:t>• Направления коррекционной работы специалистов сопровождения в ОО, вне ОО;</a:t>
            </a:r>
          </a:p>
          <a:p>
            <a:pPr marL="0" indent="0">
              <a:buNone/>
            </a:pPr>
            <a:r>
              <a:rPr lang="ru-RU" dirty="0" smtClean="0"/>
              <a:t>• Наблюдение специалистов вне ОО, в частности в организациях иных ведомств;</a:t>
            </a:r>
          </a:p>
          <a:p>
            <a:pPr marL="0" indent="0">
              <a:buNone/>
            </a:pPr>
            <a:r>
              <a:rPr lang="ru-RU" dirty="0" smtClean="0"/>
              <a:t>• Иные специальные условия…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659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990811"/>
              </p:ext>
            </p:extLst>
          </p:nvPr>
        </p:nvGraphicFramePr>
        <p:xfrm>
          <a:off x="793230" y="322797"/>
          <a:ext cx="11049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312">
                  <a:extLst>
                    <a:ext uri="{9D8B030D-6E8A-4147-A177-3AD203B41FA5}">
                      <a16:colId xmlns:a16="http://schemas.microsoft.com/office/drawing/2014/main" val="305932064"/>
                    </a:ext>
                  </a:extLst>
                </a:gridCol>
                <a:gridCol w="2953062">
                  <a:extLst>
                    <a:ext uri="{9D8B030D-6E8A-4147-A177-3AD203B41FA5}">
                      <a16:colId xmlns:a16="http://schemas.microsoft.com/office/drawing/2014/main" val="3886658698"/>
                    </a:ext>
                  </a:extLst>
                </a:gridCol>
                <a:gridCol w="5141626">
                  <a:extLst>
                    <a:ext uri="{9D8B030D-6E8A-4147-A177-3AD203B41FA5}">
                      <a16:colId xmlns:a16="http://schemas.microsoft.com/office/drawing/2014/main" val="484127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Вариант РДА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Варианты АООП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Потребность в </a:t>
                      </a:r>
                      <a:r>
                        <a:rPr lang="ru-RU" sz="2400" b="1" i="0" u="none" strike="noStrike" baseline="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тьюторе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136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 -я группа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8.4, СИПР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высокая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7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II-я группа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8.3, 8.4, СИПР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крайне высокая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2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III-я группа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8.1, 8.2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высокая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028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IV-я группа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5.2, 7.2 , 8.2,8.3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На период адаптации (чаще всего в течении уч. года)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6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Атипичный вариант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ООП, 8.1,8.2, 8.3, 8.4, СИПР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В зависимости от наличия поведенческих и когнитивных нарушений 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	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0355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93230" y="4311428"/>
            <a:ext cx="11398770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Другие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</a:rPr>
              <a:t> Специальные образовательные условия вне зависимости от типа РАС </a:t>
            </a:r>
          </a:p>
          <a:p>
            <a:pPr>
              <a:lnSpc>
                <a:spcPts val="25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Необходимость разработки индивидуального учебного плана; </a:t>
            </a:r>
            <a:endParaRPr lang="ru-RU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 Специальная организация учебной деятельности; </a:t>
            </a:r>
          </a:p>
          <a:p>
            <a:pPr>
              <a:lnSpc>
                <a:spcPts val="2500"/>
              </a:lnSpc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 Гибкий режим учебных нагрузок; </a:t>
            </a:r>
          </a:p>
          <a:p>
            <a:pPr>
              <a:lnSpc>
                <a:spcPts val="2500"/>
              </a:lnSpc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 Гибкий режим посещения группы сверстников в ОО; </a:t>
            </a:r>
          </a:p>
          <a:p>
            <a:pPr>
              <a:lnSpc>
                <a:spcPts val="2500"/>
              </a:lnSpc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Направления коррекционной работы специалистов; </a:t>
            </a:r>
            <a:endParaRPr lang="ru-RU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Занятия в системе дополнительного образования; 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29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Иные СОУ, необходимые ребенку с РАС</a:t>
            </a:r>
            <a:br>
              <a:rPr lang="ru-RU" sz="4000" b="1" dirty="0" smtClean="0"/>
            </a:br>
            <a:r>
              <a:rPr lang="ru-RU" sz="4000" b="1" dirty="0" smtClean="0"/>
              <a:t>(В компетенции </a:t>
            </a:r>
            <a:r>
              <a:rPr lang="ru-RU" sz="4000" b="1" dirty="0" err="1" smtClean="0"/>
              <a:t>ПМПк</a:t>
            </a:r>
            <a:r>
              <a:rPr lang="ru-RU" sz="4000" b="1" dirty="0" smtClean="0"/>
              <a:t>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626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• Особый стиль учебного взаимодействия, с четко очерченными границами коммуникаций и поведения.</a:t>
            </a:r>
          </a:p>
          <a:p>
            <a:pPr marL="0" indent="0">
              <a:buNone/>
            </a:pPr>
            <a:r>
              <a:rPr lang="ru-RU" dirty="0" smtClean="0"/>
              <a:t>• Специальная работа по осмыслению происходящего с ребенком в школе, по установлению и развитию эмоционального контакта с ребенком;</a:t>
            </a:r>
          </a:p>
          <a:p>
            <a:pPr marL="0" indent="0">
              <a:buNone/>
            </a:pPr>
            <a:r>
              <a:rPr lang="ru-RU" dirty="0" smtClean="0"/>
              <a:t>• Специальной отработке форм адекватного учебного поведения ребенка, навыков учебного взаимодействия;</a:t>
            </a:r>
          </a:p>
          <a:p>
            <a:pPr marL="0" indent="0">
              <a:buNone/>
            </a:pPr>
            <a:r>
              <a:rPr lang="ru-RU" dirty="0" smtClean="0"/>
              <a:t>• Специальная организация учебной среды - четкой и упорядоченной временно-пространственной ее структуры;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803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790" y="2274650"/>
            <a:ext cx="11199125" cy="43513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dirty="0" smtClean="0"/>
              <a:t>1.Принцип </a:t>
            </a:r>
            <a:r>
              <a:rPr lang="ru-RU" dirty="0"/>
              <a:t>комплексного воздействия.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2.Принцип систематичности.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3.Принцип </a:t>
            </a:r>
            <a:r>
              <a:rPr lang="ru-RU" dirty="0" smtClean="0"/>
              <a:t>наглядности.</a:t>
            </a:r>
            <a:endParaRPr lang="ru-RU" dirty="0"/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4.Принцип простоты задания при многократном и длительном повторении с одновременным проговариванием.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5. Принцип дифференцированного </a:t>
            </a:r>
            <a:r>
              <a:rPr lang="ru-RU" dirty="0" smtClean="0"/>
              <a:t>подхода.</a:t>
            </a:r>
            <a:endParaRPr lang="ru-RU" dirty="0"/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6. Принцип «право на ошибку».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7.Принцип «действия в зоне интересов ребёнка».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8.Принцип игровой подачи дидактики.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dirty="0"/>
              <a:t>9.Принцип </a:t>
            </a:r>
            <a:r>
              <a:rPr lang="ru-RU" dirty="0" smtClean="0"/>
              <a:t>успешности.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501" y="380285"/>
            <a:ext cx="11491415" cy="1695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Дети, у которых диагностируют аутизм, не воспринимают знания, которые им не интересны, даже если они понадобятся в будущем. Поэтому на уроках можно использовать маленькие презентации, карточки, наглядность, которые помогут заинтересовать детей с аутизмом. Главное, руководствоваться принципами обучения детей с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9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C90043323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790" y="4563193"/>
            <a:ext cx="11157045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cs typeface="Arial" pitchFamily="34" charset="0"/>
              </a:rPr>
              <a:t>За последние годы, значительно увеличилось число детей с ранним детским аутизмом и детей с </a:t>
            </a:r>
            <a:r>
              <a:rPr lang="ru-RU" sz="2600" b="1" dirty="0" err="1">
                <a:solidFill>
                  <a:srgbClr val="002060"/>
                </a:solidFill>
                <a:cs typeface="Arial" pitchFamily="34" charset="0"/>
              </a:rPr>
              <a:t>аутичными</a:t>
            </a:r>
            <a:r>
              <a:rPr lang="ru-RU" sz="2600" b="1" dirty="0">
                <a:solidFill>
                  <a:srgbClr val="002060"/>
                </a:solidFill>
                <a:cs typeface="Arial" pitchFamily="34" charset="0"/>
              </a:rPr>
              <a:t> компонентами.</a:t>
            </a:r>
          </a:p>
          <a:p>
            <a:pPr algn="ctr"/>
            <a:r>
              <a:rPr lang="ru-RU" sz="2600" b="1" dirty="0">
                <a:solidFill>
                  <a:srgbClr val="002060"/>
                </a:solidFill>
                <a:cs typeface="Arial" pitchFamily="34" charset="0"/>
              </a:rPr>
              <a:t>Детский аутизм проявляется в различных формах, </a:t>
            </a:r>
            <a:r>
              <a:rPr lang="ru-RU" sz="2600" b="1" dirty="0" smtClean="0">
                <a:solidFill>
                  <a:srgbClr val="002060"/>
                </a:solidFill>
                <a:cs typeface="Arial" pitchFamily="34" charset="0"/>
              </a:rPr>
              <a:t> при </a:t>
            </a:r>
            <a:r>
              <a:rPr lang="ru-RU" sz="2600" b="1" dirty="0">
                <a:solidFill>
                  <a:srgbClr val="002060"/>
                </a:solidFill>
                <a:cs typeface="Arial" pitchFamily="34" charset="0"/>
              </a:rPr>
              <a:t>различных уровнях интеллектуального развития, поэтому ребенка с аутизмом можно обнаружить </a:t>
            </a:r>
            <a:r>
              <a:rPr lang="ru-RU" sz="2600" b="1" dirty="0" smtClean="0">
                <a:solidFill>
                  <a:srgbClr val="002060"/>
                </a:solidFill>
                <a:cs typeface="Arial" pitchFamily="34" charset="0"/>
              </a:rPr>
              <a:t>и </a:t>
            </a:r>
            <a:r>
              <a:rPr lang="ru-RU" sz="2600" b="1" dirty="0">
                <a:solidFill>
                  <a:srgbClr val="002060"/>
                </a:solidFill>
                <a:cs typeface="Arial" pitchFamily="34" charset="0"/>
              </a:rPr>
              <a:t>в специальном, и в обычном детском саду.</a:t>
            </a:r>
          </a:p>
        </p:txBody>
      </p:sp>
    </p:spTree>
    <p:extLst>
      <p:ext uri="{BB962C8B-B14F-4D97-AF65-F5344CB8AC3E}">
        <p14:creationId xmlns:p14="http://schemas.microsoft.com/office/powerpoint/2010/main" val="40810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47140" y="375235"/>
            <a:ext cx="11385029" cy="451155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err="1" smtClean="0"/>
              <a:t>Аути́зм</a:t>
            </a:r>
            <a:r>
              <a:rPr lang="ru-RU" b="1" dirty="0" smtClean="0"/>
              <a:t> — </a:t>
            </a:r>
            <a:r>
              <a:rPr lang="ru-RU" sz="3500" dirty="0" smtClean="0"/>
              <a:t>расстройство, возникающее вследствие нарушения развития головного мозга и характеризующееся выраженным и всесторонним дефицитом социального взаимодействия и общения, а также ограниченными интересами и повторяющимися действиями. Все указанные признаки проявляются в возрасте до трёх лет. </a:t>
            </a:r>
          </a:p>
          <a:p>
            <a:r>
              <a:rPr lang="ru-RU" sz="3500" dirty="0" smtClean="0"/>
              <a:t>Схожие состояния, при которых отмечаются более мягкие признаки и симптомы, относят к расстройствам аутистического спектра.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en-US" dirty="0"/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547140" y="5081666"/>
            <a:ext cx="11398780" cy="1079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b="1" dirty="0" smtClean="0"/>
              <a:t>Впервые введено E. </a:t>
            </a:r>
            <a:r>
              <a:rPr lang="ru-RU" b="1" dirty="0" err="1" smtClean="0"/>
              <a:t>Bleuler</a:t>
            </a:r>
            <a:r>
              <a:rPr lang="ru-RU" b="1" dirty="0" smtClean="0"/>
              <a:t> в 1911г. Для обозначения симптома у взрослых больных, страдающих шизофренией, который проявляется в виде ухода человека от внешней реальности в мир собственных фантазий.</a:t>
            </a:r>
          </a:p>
        </p:txBody>
      </p:sp>
    </p:spTree>
    <p:extLst>
      <p:ext uri="{BB962C8B-B14F-4D97-AF65-F5344CB8AC3E}">
        <p14:creationId xmlns:p14="http://schemas.microsoft.com/office/powerpoint/2010/main" val="57215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2634017" y="1"/>
            <a:ext cx="9430603" cy="3788291"/>
          </a:xfrm>
        </p:spPr>
        <p:txBody>
          <a:bodyPr>
            <a:normAutofit fontScale="92500"/>
          </a:bodyPr>
          <a:lstStyle/>
          <a:p>
            <a:pPr>
              <a:buFont typeface="Georgia" pitchFamily="18" charset="0"/>
              <a:buNone/>
            </a:pPr>
            <a:r>
              <a:rPr lang="ru-RU" sz="2000" b="1" i="1" dirty="0"/>
              <a:t>    </a:t>
            </a:r>
          </a:p>
          <a:p>
            <a:pPr>
              <a:buFont typeface="Georgia" pitchFamily="18" charset="0"/>
              <a:buNone/>
            </a:pPr>
            <a:r>
              <a:rPr lang="ru-RU" sz="3000" dirty="0" smtClean="0"/>
              <a:t>        </a:t>
            </a:r>
            <a:r>
              <a:rPr lang="ru-RU" dirty="0" smtClean="0"/>
              <a:t>Понимая чрезвычайную важность проблемы, 62 сессия Генеральной Ассамблеи ООН в 2008 году постановила отмечать </a:t>
            </a:r>
            <a:r>
              <a:rPr lang="ru-RU" dirty="0" smtClean="0">
                <a:solidFill>
                  <a:srgbClr val="C00000"/>
                </a:solidFill>
              </a:rPr>
              <a:t>2 апреля каждого года "Всемирный день распространения информации об аутизме</a:t>
            </a:r>
            <a:r>
              <a:rPr lang="ru-RU" dirty="0" smtClean="0"/>
              <a:t>". В этот день общественные организации всего мира стремятся донести до родителей, специалистов и властей, необходимость повышения уровня информированности, об аутизме, как о тяжелом расстройстве раннего развития ребенка, требующем пристального внимания всего мирового сообщества. </a:t>
            </a:r>
            <a:endParaRPr lang="ru-RU" dirty="0"/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45" y="889158"/>
            <a:ext cx="2109361" cy="247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26545" y="4905651"/>
            <a:ext cx="11128067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Georgia" pitchFamily="18" charset="0"/>
              <a:buNone/>
            </a:pPr>
            <a:r>
              <a:rPr lang="ru-RU" sz="2800" dirty="0" smtClean="0"/>
              <a:t>Ученые озабочены тем, что истинные причины расстройства до сих пор не ясны, реабилитационный процесс требует значительных усилий, а главное - численность детей с аутизмом за последние десять лет выросла во всем мире в десять раз.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3925" y="4085361"/>
            <a:ext cx="11638075" cy="52322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/>
              <a:t>ЛЮДЕЙ С АУТИЗМОМ </a:t>
            </a:r>
            <a:r>
              <a:rPr lang="ru-RU" sz="2800" dirty="0" smtClean="0"/>
              <a:t>в России:   31 415 в 2018 году, 13 897  в 2014 году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143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9763" y="387667"/>
            <a:ext cx="2408431" cy="283204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25380" y="3721735"/>
            <a:ext cx="2156541" cy="279149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381921" y="387667"/>
            <a:ext cx="84453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Основоположник учения о раннем детском аутизме    (РДА)  американский психиатр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Л.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Каннер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1943 г.). Он выделил аутизм как отдельную проблему, как  расстройство аффективного общения, появляющееся  уже в раннем детском возрасте и описал первые  клинические случаи.</a:t>
            </a:r>
          </a:p>
          <a:p>
            <a:pPr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РДА также называют синдром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Каннера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4543" y="4710112"/>
            <a:ext cx="8820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0" lvl="1" indent="-304800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Австрийский психиатр Х.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Аспергер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в 1944 г. описал  близкое состояние у детей, назвав его аутистической  психопатией. </a:t>
            </a:r>
          </a:p>
        </p:txBody>
      </p:sp>
    </p:spTree>
    <p:extLst>
      <p:ext uri="{BB962C8B-B14F-4D97-AF65-F5344CB8AC3E}">
        <p14:creationId xmlns:p14="http://schemas.microsoft.com/office/powerpoint/2010/main" val="160060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62924" y="404664"/>
            <a:ext cx="8829207" cy="25483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В </a:t>
            </a:r>
            <a:r>
              <a:rPr lang="ru-RU" b="1" dirty="0"/>
              <a:t>1978 году К.С. Лебединская создает при НИИ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Дефектологии </a:t>
            </a:r>
            <a:r>
              <a:rPr lang="ru-RU" b="1" dirty="0"/>
              <a:t>первую в нашей стране группу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специалистов</a:t>
            </a:r>
            <a:r>
              <a:rPr lang="ru-RU" b="1" dirty="0"/>
              <a:t>, осуществляющую комплексную </a:t>
            </a:r>
            <a:r>
              <a:rPr lang="ru-RU" b="1" dirty="0" smtClean="0"/>
              <a:t>медико-психолого-педагогическую </a:t>
            </a:r>
            <a:r>
              <a:rPr lang="ru-RU" b="1" dirty="0"/>
              <a:t>помощь детям с аутизмом</a:t>
            </a:r>
            <a:r>
              <a:rPr lang="ru-RU" b="1" dirty="0" smtClean="0"/>
              <a:t>.                      </a:t>
            </a:r>
            <a:endParaRPr lang="ru-RU" b="1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9639" y="404664"/>
            <a:ext cx="2073640" cy="277499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734519" y="3627050"/>
            <a:ext cx="110477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 ее руководством начинаются научные разработки</a:t>
            </a:r>
          </a:p>
          <a:p>
            <a:pPr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изучения и оказания помощи детям с аутизмом,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создается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оригинальная концепция понимания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закономерностей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этой особой линии  развития, подходы к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коррекции.</a:t>
            </a:r>
          </a:p>
        </p:txBody>
      </p:sp>
    </p:spTree>
    <p:extLst>
      <p:ext uri="{BB962C8B-B14F-4D97-AF65-F5344CB8AC3E}">
        <p14:creationId xmlns:p14="http://schemas.microsoft.com/office/powerpoint/2010/main" val="91089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893854" y="173652"/>
            <a:ext cx="8229600" cy="1052736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Причины РДА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779489" y="1226389"/>
            <a:ext cx="11242621" cy="414747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ts val="3000"/>
              </a:lnSpc>
              <a:spcBef>
                <a:spcPts val="60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нарушения биохимического обмена.</a:t>
            </a:r>
          </a:p>
          <a:p>
            <a:pPr algn="just">
              <a:lnSpc>
                <a:spcPts val="3000"/>
              </a:lnSpc>
              <a:spcBef>
                <a:spcPts val="60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генные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модификации;</a:t>
            </a:r>
          </a:p>
          <a:p>
            <a:pPr algn="just">
              <a:lnSpc>
                <a:spcPts val="3000"/>
              </a:lnSpc>
              <a:spcBef>
                <a:spcPts val="60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органические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поражения ЦНС (энцефалит, аномальное развитие отделов мозга);</a:t>
            </a:r>
          </a:p>
          <a:p>
            <a:pPr algn="just">
              <a:lnSpc>
                <a:spcPts val="3000"/>
              </a:lnSpc>
              <a:spcBef>
                <a:spcPts val="60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гормональные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сбои, нарушение обмена веществ;</a:t>
            </a:r>
          </a:p>
          <a:p>
            <a:pPr algn="just">
              <a:lnSpc>
                <a:spcPts val="3000"/>
              </a:lnSpc>
              <a:spcBef>
                <a:spcPts val="60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воздействие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вирусных и бактериальных инфекций;</a:t>
            </a:r>
          </a:p>
          <a:p>
            <a:pPr algn="just">
              <a:lnSpc>
                <a:spcPts val="3000"/>
              </a:lnSpc>
              <a:spcBef>
                <a:spcPts val="60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ртутное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отравление (в том числе при вакцинации ребенка);</a:t>
            </a:r>
          </a:p>
          <a:p>
            <a:pPr algn="just">
              <a:lnSpc>
                <a:spcPts val="3000"/>
              </a:lnSpc>
              <a:spcBef>
                <a:spcPts val="60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чрезмерное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употребление антибиотиков;</a:t>
            </a:r>
          </a:p>
          <a:p>
            <a:pPr algn="just">
              <a:lnSpc>
                <a:spcPts val="3000"/>
              </a:lnSpc>
              <a:spcBef>
                <a:spcPts val="60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химическое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воздействие на организм матери в период беременности.</a:t>
            </a:r>
          </a:p>
          <a:p>
            <a:pPr algn="just" eaLnBrk="1" hangingPunct="1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8124" y="5373859"/>
            <a:ext cx="11212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большинство авторов полагают, что РДА является следствием особой патологии, в основе которой лежит  недостаточность центральной нервной системы. </a:t>
            </a:r>
          </a:p>
        </p:txBody>
      </p:sp>
    </p:spTree>
    <p:extLst>
      <p:ext uri="{BB962C8B-B14F-4D97-AF65-F5344CB8AC3E}">
        <p14:creationId xmlns:p14="http://schemas.microsoft.com/office/powerpoint/2010/main" val="133886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524000" y="357189"/>
            <a:ext cx="9144000" cy="714375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0070C0"/>
                </a:solidFill>
              </a:rPr>
              <a:t>Детский аутизм (МКБ-10)</a:t>
            </a:r>
            <a:endParaRPr lang="ru-RU" altLang="ru-RU" i="1" dirty="0" smtClean="0">
              <a:solidFill>
                <a:srgbClr val="0070C0"/>
              </a:solidFill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982639" y="1143000"/>
            <a:ext cx="10986447" cy="5715000"/>
          </a:xfrm>
        </p:spPr>
        <p:txBody>
          <a:bodyPr>
            <a:normAutofit fontScale="77500" lnSpcReduction="20000"/>
          </a:bodyPr>
          <a:lstStyle/>
          <a:p>
            <a:pPr marL="365760" indent="-256032" algn="just">
              <a:lnSpc>
                <a:spcPct val="120000"/>
              </a:lnSpc>
              <a:spcBef>
                <a:spcPts val="600"/>
              </a:spcBef>
              <a:buClr>
                <a:schemeClr val="accent3"/>
              </a:buClr>
              <a:buNone/>
              <a:defRPr/>
            </a:pPr>
            <a:r>
              <a:rPr lang="ru-RU" b="1" dirty="0"/>
              <a:t>Детский аутизм - </a:t>
            </a:r>
            <a:r>
              <a:rPr lang="ru-RU" dirty="0"/>
              <a:t>аномалия психического развития, </a:t>
            </a:r>
            <a:r>
              <a:rPr lang="ru-RU" dirty="0" smtClean="0"/>
              <a:t>состоящая главным </a:t>
            </a:r>
            <a:r>
              <a:rPr lang="ru-RU" dirty="0"/>
              <a:t>образом в субъективной изолированности ребенка </a:t>
            </a:r>
            <a:r>
              <a:rPr lang="ru-RU" dirty="0" smtClean="0"/>
              <a:t>от внешнего </a:t>
            </a:r>
            <a:r>
              <a:rPr lang="ru-RU" dirty="0"/>
              <a:t>мира.</a:t>
            </a:r>
          </a:p>
          <a:p>
            <a:pPr marL="365760" indent="-256032" algn="just">
              <a:lnSpc>
                <a:spcPct val="120000"/>
              </a:lnSpc>
              <a:spcBef>
                <a:spcPts val="600"/>
              </a:spcBef>
              <a:buClr>
                <a:schemeClr val="accent3"/>
              </a:buClr>
              <a:buNone/>
              <a:defRPr/>
            </a:pPr>
            <a:r>
              <a:rPr lang="ru-RU" dirty="0"/>
              <a:t>Для постановки диагноза требуется наличие </a:t>
            </a:r>
            <a:r>
              <a:rPr lang="ru-RU" b="1" dirty="0"/>
              <a:t>триады</a:t>
            </a:r>
            <a:r>
              <a:rPr lang="ru-RU" dirty="0"/>
              <a:t>:</a:t>
            </a:r>
          </a:p>
          <a:p>
            <a:pPr marL="365760" indent="-256032" algn="just">
              <a:lnSpc>
                <a:spcPct val="120000"/>
              </a:lnSpc>
              <a:spcBef>
                <a:spcPts val="600"/>
              </a:spcBef>
              <a:buClr>
                <a:schemeClr val="accent3"/>
              </a:buClr>
              <a:buNone/>
              <a:defRPr/>
            </a:pPr>
            <a:r>
              <a:rPr lang="ru-RU" b="1" dirty="0"/>
              <a:t>-</a:t>
            </a:r>
            <a:r>
              <a:rPr lang="ru-RU" sz="3300" b="1" dirty="0" smtClean="0">
                <a:solidFill>
                  <a:srgbClr val="C00000"/>
                </a:solidFill>
              </a:rPr>
              <a:t>недостаток социальных взаимодействий</a:t>
            </a:r>
          </a:p>
          <a:p>
            <a:pPr marL="365760" indent="-256032" algn="just">
              <a:lnSpc>
                <a:spcPct val="120000"/>
              </a:lnSpc>
              <a:spcBef>
                <a:spcPts val="600"/>
              </a:spcBef>
              <a:buClr>
                <a:schemeClr val="accent3"/>
              </a:buClr>
              <a:buNone/>
              <a:defRPr/>
            </a:pPr>
            <a:r>
              <a:rPr lang="ru-RU" dirty="0"/>
              <a:t>(неадекватная оценка и недостаточное использование </a:t>
            </a:r>
            <a:r>
              <a:rPr lang="ru-RU" dirty="0" smtClean="0"/>
              <a:t>социальных и </a:t>
            </a:r>
            <a:r>
              <a:rPr lang="ru-RU" dirty="0"/>
              <a:t>эмоциональных сигналов);</a:t>
            </a:r>
          </a:p>
          <a:p>
            <a:pPr marL="365760" indent="-256032" algn="just">
              <a:lnSpc>
                <a:spcPct val="120000"/>
              </a:lnSpc>
              <a:spcBef>
                <a:spcPts val="600"/>
              </a:spcBef>
              <a:buClr>
                <a:schemeClr val="accent3"/>
              </a:buClr>
              <a:buNone/>
              <a:defRPr/>
            </a:pPr>
            <a:r>
              <a:rPr lang="ru-RU" b="1" dirty="0"/>
              <a:t>-</a:t>
            </a:r>
            <a:r>
              <a:rPr lang="ru-RU" sz="3300" b="1" dirty="0" smtClean="0">
                <a:solidFill>
                  <a:srgbClr val="C00000"/>
                </a:solidFill>
              </a:rPr>
              <a:t>нарушенная взаимная коммуникация</a:t>
            </a:r>
          </a:p>
          <a:p>
            <a:pPr marL="365760" indent="-256032" algn="just">
              <a:lnSpc>
                <a:spcPct val="120000"/>
              </a:lnSpc>
              <a:spcBef>
                <a:spcPts val="600"/>
              </a:spcBef>
              <a:buClr>
                <a:schemeClr val="accent3"/>
              </a:buClr>
              <a:buNone/>
              <a:defRPr/>
            </a:pPr>
            <a:r>
              <a:rPr lang="ru-RU" dirty="0"/>
              <a:t>(недостаточное использование речи для установления </a:t>
            </a:r>
            <a:r>
              <a:rPr lang="ru-RU" dirty="0" smtClean="0"/>
              <a:t>социальных контактов</a:t>
            </a:r>
            <a:r>
              <a:rPr lang="ru-RU" dirty="0"/>
              <a:t>, </a:t>
            </a:r>
            <a:r>
              <a:rPr lang="ru-RU" dirty="0" smtClean="0"/>
              <a:t>недостаточный эмоциональный </a:t>
            </a:r>
            <a:r>
              <a:rPr lang="ru-RU" dirty="0"/>
              <a:t>резонанс </a:t>
            </a:r>
            <a:r>
              <a:rPr lang="ru-RU" dirty="0" smtClean="0"/>
              <a:t>на вербальное </a:t>
            </a:r>
            <a:r>
              <a:rPr lang="ru-RU" dirty="0"/>
              <a:t>и невербальное сближение с другими людьми,</a:t>
            </a:r>
          </a:p>
          <a:p>
            <a:pPr marL="365760" indent="-256032" algn="just">
              <a:lnSpc>
                <a:spcPct val="120000"/>
              </a:lnSpc>
              <a:spcBef>
                <a:spcPts val="600"/>
              </a:spcBef>
              <a:buClr>
                <a:schemeClr val="accent3"/>
              </a:buClr>
              <a:buNone/>
              <a:defRPr/>
            </a:pPr>
            <a:r>
              <a:rPr lang="ru-RU" dirty="0"/>
              <a:t>измененная мелодика речи);</a:t>
            </a:r>
          </a:p>
          <a:p>
            <a:pPr marL="365760" indent="-256032" algn="just">
              <a:lnSpc>
                <a:spcPct val="120000"/>
              </a:lnSpc>
              <a:spcBef>
                <a:spcPts val="600"/>
              </a:spcBef>
              <a:buClr>
                <a:schemeClr val="accent3"/>
              </a:buClr>
              <a:buNone/>
              <a:defRPr/>
            </a:pPr>
            <a:r>
              <a:rPr lang="ru-RU" b="1" dirty="0"/>
              <a:t>-</a:t>
            </a:r>
            <a:r>
              <a:rPr lang="ru-RU" sz="3300" b="1" dirty="0" smtClean="0">
                <a:solidFill>
                  <a:srgbClr val="C00000"/>
                </a:solidFill>
              </a:rPr>
              <a:t>ограниченность интересов и повторяющийся репертуар поведения </a:t>
            </a:r>
            <a:r>
              <a:rPr lang="ru-RU" dirty="0"/>
              <a:t>(ригидность и </a:t>
            </a:r>
            <a:r>
              <a:rPr lang="ru-RU" dirty="0" smtClean="0"/>
              <a:t>приверженность рутинному </a:t>
            </a:r>
            <a:r>
              <a:rPr lang="ru-RU" dirty="0"/>
              <a:t>порядку в повседневных делах, </a:t>
            </a:r>
            <a:r>
              <a:rPr lang="ru-RU" dirty="0" smtClean="0"/>
              <a:t>сопротивление изменениям</a:t>
            </a:r>
            <a:r>
              <a:rPr lang="ru-RU" dirty="0"/>
              <a:t>).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4954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2289</Words>
  <Application>Microsoft Office PowerPoint</Application>
  <PresentationFormat>Широкоэкранный</PresentationFormat>
  <Paragraphs>229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Microsoft YaHei</vt:lpstr>
      <vt:lpstr>Arial</vt:lpstr>
      <vt:lpstr>Brush Script MT</vt:lpstr>
      <vt:lpstr>Calibri</vt:lpstr>
      <vt:lpstr>Calibri Light</vt:lpstr>
      <vt:lpstr>Georgia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РДА</vt:lpstr>
      <vt:lpstr>Детский аутизм (МКБ-10)</vt:lpstr>
      <vt:lpstr>Диагностические критерии детского аутизма по МКБ - 10</vt:lpstr>
      <vt:lpstr>Диагностические критерии детского аутизма по МКБ - 10</vt:lpstr>
      <vt:lpstr>Диагностические критерии детского аутизма по МКБ - 10</vt:lpstr>
      <vt:lpstr>Клинико-психологическая классификация  (Никольская О.С.)</vt:lpstr>
      <vt:lpstr>Клинико-психологическая классификация  (Никольская О.С.)</vt:lpstr>
      <vt:lpstr>Клинико-психологическая классификация  (Никольская О.С.)</vt:lpstr>
      <vt:lpstr>Клинико-психологическая классификация  (Никольская О.С.)</vt:lpstr>
      <vt:lpstr>Классификация общих расстройств психологического развития по МКБ-10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Дети с РАС очень неоднородная группа Согласно современным отечественным классификационным представлениям (О.С. Никольская, В.М. Башина) выделяется 5 групп детей с аутистическими расстройствами (искаженным развитием):</vt:lpstr>
      <vt:lpstr>Особые образовательные потребности детей с РАС  (Семаго Н.Я., 2016)</vt:lpstr>
      <vt:lpstr>Специальные образовательные условия, в соответствии с ФЗ № 273 «Об образовании» или, что должно быть в рекомендациях ПМПК:</vt:lpstr>
      <vt:lpstr>Презентация PowerPoint</vt:lpstr>
      <vt:lpstr>Иные СОУ, необходимые ребенку с РАС (В компетенции ПМПк)</vt:lpstr>
      <vt:lpstr>Презентация PowerPoint</vt:lpstr>
    </vt:vector>
  </TitlesOfParts>
  <Company>StartSoft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Гуров</cp:lastModifiedBy>
  <cp:revision>33</cp:revision>
  <dcterms:created xsi:type="dcterms:W3CDTF">2020-03-28T14:53:51Z</dcterms:created>
  <dcterms:modified xsi:type="dcterms:W3CDTF">2020-06-16T06:32:48Z</dcterms:modified>
</cp:coreProperties>
</file>