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Ассортимент товаров аптечной организации воинских частей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5348808"/>
            <a:ext cx="7854696" cy="1752600"/>
          </a:xfrm>
        </p:spPr>
        <p:txBody>
          <a:bodyPr/>
          <a:lstStyle/>
          <a:p>
            <a:r>
              <a:rPr lang="ru-RU" dirty="0" smtClean="0"/>
              <a:t>Выполнила: Студентка 204 группы </a:t>
            </a:r>
          </a:p>
          <a:p>
            <a:r>
              <a:rPr lang="ru-RU" dirty="0" smtClean="0"/>
              <a:t>отделения Фармация</a:t>
            </a:r>
          </a:p>
          <a:p>
            <a:r>
              <a:rPr lang="ru-RU" dirty="0" smtClean="0"/>
              <a:t>Петрович Тамара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МИНИСТЕРСТВА ЗДРАВООХРАНЕНИЯ РОССИЙСКОЙ ФЕДЕРАЦИИ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ФАРМАЦЕВТИЧЕСКИЙ КОЛЛЕДЖ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53344"/>
            <a:ext cx="5076056" cy="4275856"/>
          </a:xfrm>
        </p:spPr>
        <p:txBody>
          <a:bodyPr>
            <a:normAutofit/>
          </a:bodyPr>
          <a:lstStyle/>
          <a:p>
            <a:pPr marL="273050" indent="-9525" algn="ctr">
              <a:buNone/>
            </a:pPr>
            <a:r>
              <a:rPr lang="ru-RU" b="1" dirty="0" smtClean="0">
                <a:solidFill>
                  <a:srgbClr val="92D050"/>
                </a:solidFill>
              </a:rPr>
              <a:t>Военная аптека - </a:t>
            </a:r>
            <a:r>
              <a:rPr lang="ru-RU" dirty="0" smtClean="0"/>
              <a:t>подразделение медицинского пункта воинской части или военно-лечебного учреждения, осуществляющее их снабжение медицинским имуществом, а также приготовление и отпуск лекарств.</a:t>
            </a:r>
            <a:endParaRPr lang="ru-RU" dirty="0"/>
          </a:p>
        </p:txBody>
      </p:sp>
      <p:pic>
        <p:nvPicPr>
          <p:cNvPr id="1026" name="Picture 2" descr="C:\Program Files (x86)\Microsoft Office\MEDIA\CAGCAT10\j018600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068960"/>
            <a:ext cx="3431949" cy="3527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Постановление Правительства РФ от 14.04.2011 № 270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Нормы обеспечения 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медицинскими 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изделиями 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аптек</a:t>
            </a:r>
          </a:p>
          <a:p>
            <a:pPr marL="623888" indent="-273050">
              <a:buFont typeface="Arial" pitchFamily="34" charset="0"/>
              <a:buChar char="•"/>
            </a:pPr>
            <a:r>
              <a:rPr lang="en-US" b="1" dirty="0" smtClean="0">
                <a:latin typeface="+mj-lt"/>
              </a:rPr>
              <a:t>I. </a:t>
            </a:r>
            <a:r>
              <a:rPr lang="ru-RU" b="1" dirty="0" smtClean="0">
                <a:latin typeface="+mj-lt"/>
              </a:rPr>
              <a:t>Лекарственные средства </a:t>
            </a:r>
            <a:r>
              <a:rPr lang="ru-RU" b="1" dirty="0" smtClean="0">
                <a:latin typeface="+mj-lt"/>
              </a:rPr>
              <a:t>общие</a:t>
            </a:r>
            <a:endParaRPr lang="ru-RU" dirty="0" smtClean="0">
              <a:latin typeface="+mj-lt"/>
            </a:endParaRPr>
          </a:p>
          <a:p>
            <a:pPr marL="1077913" indent="-263525">
              <a:buFont typeface="Arial" pitchFamily="34" charset="0"/>
              <a:buChar char="•"/>
            </a:pPr>
            <a:r>
              <a:rPr lang="ru-RU" sz="2400" dirty="0" smtClean="0"/>
              <a:t>Йода 5-процентный спиртовой </a:t>
            </a:r>
            <a:r>
              <a:rPr lang="ru-RU" sz="2400" dirty="0" smtClean="0"/>
              <a:t>раствор;</a:t>
            </a:r>
          </a:p>
          <a:p>
            <a:pPr marL="1077913" indent="-263525">
              <a:buFont typeface="Arial" pitchFamily="34" charset="0"/>
              <a:buChar char="•"/>
            </a:pPr>
            <a:r>
              <a:rPr lang="ru-RU" sz="2400" dirty="0" smtClean="0"/>
              <a:t>Этанол (спирт этиловый 95-процентный</a:t>
            </a:r>
            <a:r>
              <a:rPr lang="ru-RU" sz="2400" dirty="0" smtClean="0"/>
              <a:t>).</a:t>
            </a:r>
          </a:p>
          <a:p>
            <a:pPr marL="627063" indent="-263525">
              <a:buFont typeface="Arial" pitchFamily="34" charset="0"/>
              <a:buChar char="•"/>
            </a:pPr>
            <a:r>
              <a:rPr lang="ru-RU" b="1" dirty="0" smtClean="0">
                <a:latin typeface="+mj-lt"/>
              </a:rPr>
              <a:t>II. Дезинфицирующие, </a:t>
            </a:r>
            <a:r>
              <a:rPr lang="ru-RU" b="1" dirty="0" err="1" smtClean="0">
                <a:latin typeface="+mj-lt"/>
              </a:rPr>
              <a:t>дезинсицирующие</a:t>
            </a:r>
            <a:r>
              <a:rPr lang="ru-RU" b="1" dirty="0" smtClean="0">
                <a:latin typeface="+mj-lt"/>
              </a:rPr>
              <a:t> и </a:t>
            </a:r>
            <a:r>
              <a:rPr lang="ru-RU" b="1" dirty="0" err="1" smtClean="0">
                <a:latin typeface="+mj-lt"/>
              </a:rPr>
              <a:t>дератизирующие</a:t>
            </a:r>
            <a:r>
              <a:rPr lang="ru-RU" b="1" dirty="0" smtClean="0">
                <a:latin typeface="+mj-lt"/>
              </a:rPr>
              <a:t> </a:t>
            </a:r>
            <a:r>
              <a:rPr lang="ru-RU" b="1" dirty="0" smtClean="0">
                <a:latin typeface="+mj-lt"/>
              </a:rPr>
              <a:t>средства</a:t>
            </a:r>
          </a:p>
          <a:p>
            <a:pPr marL="1077913" indent="-263525">
              <a:buFont typeface="Arial" pitchFamily="34" charset="0"/>
              <a:buChar char="•"/>
            </a:pPr>
            <a:r>
              <a:rPr lang="ru-RU" sz="2400" dirty="0" smtClean="0"/>
              <a:t>Формальдегид 40-процентный </a:t>
            </a:r>
            <a:r>
              <a:rPr lang="ru-RU" sz="2400" dirty="0" smtClean="0"/>
              <a:t>раствор;</a:t>
            </a:r>
          </a:p>
          <a:p>
            <a:pPr marL="1077913" indent="-263525">
              <a:buFont typeface="Arial" pitchFamily="34" charset="0"/>
              <a:buChar char="•"/>
            </a:pPr>
            <a:r>
              <a:rPr lang="ru-RU" sz="2400" dirty="0" smtClean="0"/>
              <a:t>Хлорамин.</a:t>
            </a:r>
          </a:p>
          <a:p>
            <a:pPr marL="627063" indent="-263525">
              <a:buFont typeface="Arial" pitchFamily="34" charset="0"/>
              <a:buChar char="•"/>
            </a:pPr>
            <a:r>
              <a:rPr lang="ru-RU" b="1" dirty="0" smtClean="0">
                <a:latin typeface="+mj-lt"/>
              </a:rPr>
              <a:t>III. </a:t>
            </a:r>
            <a:r>
              <a:rPr lang="ru-RU" b="1" dirty="0" smtClean="0">
                <a:latin typeface="+mj-lt"/>
              </a:rPr>
              <a:t>Перевязочные средства и шовные материалы, </a:t>
            </a:r>
            <a:r>
              <a:rPr lang="ru-RU" b="1" dirty="0" smtClean="0">
                <a:latin typeface="+mj-lt"/>
              </a:rPr>
              <a:t>лейкопластыри</a:t>
            </a:r>
          </a:p>
          <a:p>
            <a:pPr marL="1077913" indent="-263525">
              <a:buFont typeface="Arial" pitchFamily="34" charset="0"/>
              <a:buChar char="•"/>
            </a:pPr>
            <a:r>
              <a:rPr lang="ru-RU" sz="2400" dirty="0" smtClean="0"/>
              <a:t>Бинт марлевый медицинский стерильный, размер 7 м </a:t>
            </a:r>
            <a:r>
              <a:rPr lang="ru-RU" sz="2400" dirty="0" err="1" smtClean="0"/>
              <a:t>х</a:t>
            </a:r>
            <a:r>
              <a:rPr lang="ru-RU" sz="2400" dirty="0" smtClean="0"/>
              <a:t> 0,14 </a:t>
            </a:r>
            <a:r>
              <a:rPr lang="ru-RU" sz="2400" dirty="0" smtClean="0"/>
              <a:t>м;</a:t>
            </a:r>
          </a:p>
          <a:p>
            <a:pPr marL="1077913" indent="-263525">
              <a:buFont typeface="Arial" pitchFamily="34" charset="0"/>
              <a:buChar char="•"/>
            </a:pPr>
            <a:r>
              <a:rPr lang="ru-RU" sz="2400" dirty="0" smtClean="0"/>
              <a:t>Вата медицинская гигроскопическая хирургическая</a:t>
            </a:r>
            <a:endParaRPr lang="ru-RU" sz="2400" b="1" dirty="0" smtClean="0"/>
          </a:p>
          <a:p>
            <a:pPr marL="801688" indent="-263525">
              <a:buFont typeface="Arial" pitchFamily="34" charset="0"/>
              <a:buChar char="•"/>
            </a:pPr>
            <a:endParaRPr lang="ru-RU" sz="2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352928" cy="64807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IV. </a:t>
            </a:r>
            <a:r>
              <a:rPr lang="ru-RU" sz="2400" b="1" dirty="0" smtClean="0">
                <a:latin typeface="+mj-lt"/>
              </a:rPr>
              <a:t>Расходное медицинское </a:t>
            </a:r>
            <a:r>
              <a:rPr lang="ru-RU" sz="2400" b="1" dirty="0" smtClean="0">
                <a:latin typeface="+mj-lt"/>
              </a:rPr>
              <a:t>имущество</a:t>
            </a:r>
          </a:p>
          <a:p>
            <a:pPr marL="623888" indent="-273050">
              <a:buFont typeface="Arial" pitchFamily="34" charset="0"/>
              <a:buChar char="•"/>
            </a:pPr>
            <a:r>
              <a:rPr lang="ru-RU" sz="2200" dirty="0" smtClean="0"/>
              <a:t>Маска хирургическая стандартная </a:t>
            </a:r>
            <a:r>
              <a:rPr lang="ru-RU" sz="2200" dirty="0" smtClean="0"/>
              <a:t>одноразовая;</a:t>
            </a:r>
          </a:p>
          <a:p>
            <a:pPr marL="623888" indent="-273050">
              <a:buFont typeface="Arial" pitchFamily="34" charset="0"/>
              <a:buChar char="•"/>
            </a:pPr>
            <a:r>
              <a:rPr lang="ru-RU" sz="2200" dirty="0" smtClean="0"/>
              <a:t>Перчатки анатомические резиновые N 7</a:t>
            </a:r>
            <a:r>
              <a:rPr lang="ru-RU" sz="2200" dirty="0" smtClean="0"/>
              <a:t>.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V. </a:t>
            </a:r>
            <a:r>
              <a:rPr lang="ru-RU" sz="2400" b="1" dirty="0" smtClean="0">
                <a:latin typeface="+mj-lt"/>
              </a:rPr>
              <a:t>Оборудование для </a:t>
            </a:r>
            <a:r>
              <a:rPr lang="ru-RU" sz="2400" b="1" dirty="0" smtClean="0">
                <a:latin typeface="+mj-lt"/>
              </a:rPr>
              <a:t>дезинфекции</a:t>
            </a:r>
          </a:p>
          <a:p>
            <a:pPr marL="623888" indent="-273050">
              <a:buFont typeface="Arial" pitchFamily="34" charset="0"/>
              <a:buChar char="•"/>
            </a:pPr>
            <a:r>
              <a:rPr lang="ru-RU" sz="2200" dirty="0" smtClean="0"/>
              <a:t>Облучатель бактерицидный </a:t>
            </a:r>
            <a:r>
              <a:rPr lang="ru-RU" sz="2200" dirty="0" err="1" smtClean="0"/>
              <a:t>безозоновый</a:t>
            </a:r>
            <a:r>
              <a:rPr lang="ru-RU" sz="2200" dirty="0" smtClean="0"/>
              <a:t> для обеззараживания воздуха </a:t>
            </a:r>
            <a:r>
              <a:rPr lang="ru-RU" sz="2200" dirty="0" smtClean="0"/>
              <a:t>настенный;</a:t>
            </a:r>
          </a:p>
          <a:p>
            <a:pPr marL="623888" indent="-273050">
              <a:buFont typeface="Arial" pitchFamily="34" charset="0"/>
              <a:buChar char="•"/>
            </a:pPr>
            <a:r>
              <a:rPr lang="ru-RU" sz="2200" dirty="0" smtClean="0"/>
              <a:t>Облучатель бактерицидный </a:t>
            </a:r>
            <a:r>
              <a:rPr lang="ru-RU" sz="2200" dirty="0" smtClean="0"/>
              <a:t>потолочный.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ru-RU" sz="2400" b="1" dirty="0" smtClean="0">
                <a:latin typeface="+mj-lt"/>
              </a:rPr>
              <a:t>VI. </a:t>
            </a:r>
            <a:r>
              <a:rPr lang="ru-RU" sz="2400" b="1" dirty="0" smtClean="0">
                <a:latin typeface="+mj-lt"/>
              </a:rPr>
              <a:t>Аппараты, приборы и оборудование для </a:t>
            </a:r>
            <a:r>
              <a:rPr lang="ru-RU" sz="2400" b="1" dirty="0" smtClean="0">
                <a:latin typeface="+mj-lt"/>
              </a:rPr>
              <a:t>аптек</a:t>
            </a:r>
          </a:p>
          <a:p>
            <a:pPr marL="623888" indent="-273050">
              <a:buFont typeface="Arial" pitchFamily="34" charset="0"/>
              <a:buChar char="•"/>
            </a:pPr>
            <a:r>
              <a:rPr lang="ru-RU" sz="2200" dirty="0" err="1" smtClean="0"/>
              <a:t>Аквадистиллятор</a:t>
            </a:r>
            <a:r>
              <a:rPr lang="ru-RU" sz="2200" dirty="0" smtClean="0"/>
              <a:t> электрический производительностью 25 </a:t>
            </a:r>
            <a:r>
              <a:rPr lang="ru-RU" sz="2200" dirty="0" smtClean="0"/>
              <a:t>л/час;</a:t>
            </a:r>
          </a:p>
          <a:p>
            <a:pPr marL="623888" indent="-273050">
              <a:buFont typeface="Arial" pitchFamily="34" charset="0"/>
              <a:buChar char="•"/>
            </a:pPr>
            <a:r>
              <a:rPr lang="ru-RU" sz="2200" dirty="0" smtClean="0"/>
              <a:t>Сборник для дистиллированной воды объемом до 40 </a:t>
            </a:r>
            <a:r>
              <a:rPr lang="ru-RU" sz="2200" dirty="0" smtClean="0"/>
              <a:t>л.</a:t>
            </a:r>
            <a:endParaRPr lang="ru-RU" sz="22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VII. </a:t>
            </a:r>
            <a:r>
              <a:rPr lang="ru-RU" sz="2400" b="1" dirty="0" smtClean="0">
                <a:latin typeface="+mj-lt"/>
              </a:rPr>
              <a:t>Санитарно-хозяйственное имущество </a:t>
            </a:r>
            <a:r>
              <a:rPr lang="ru-RU" sz="2400" b="1" dirty="0" smtClean="0">
                <a:latin typeface="+mj-lt"/>
              </a:rPr>
              <a:t>инвентарное</a:t>
            </a:r>
          </a:p>
          <a:p>
            <a:pPr marL="623888" indent="-273050">
              <a:buFont typeface="Arial" pitchFamily="34" charset="0"/>
              <a:buChar char="•"/>
            </a:pPr>
            <a:r>
              <a:rPr lang="ru-RU" sz="2200" dirty="0" smtClean="0"/>
              <a:t>Холодильник бытовой электрический до 200 </a:t>
            </a:r>
            <a:r>
              <a:rPr lang="ru-RU" sz="2200" dirty="0" smtClean="0"/>
              <a:t>л;</a:t>
            </a:r>
          </a:p>
          <a:p>
            <a:pPr marL="623888" indent="-273050">
              <a:buFont typeface="Arial" pitchFamily="34" charset="0"/>
              <a:buChar char="•"/>
            </a:pPr>
            <a:r>
              <a:rPr lang="ru-RU" sz="2200" dirty="0" smtClean="0"/>
              <a:t>Холодильник бытовой электрический свыше 200 </a:t>
            </a:r>
            <a:r>
              <a:rPr lang="ru-RU" sz="2200" dirty="0" smtClean="0"/>
              <a:t>л.</a:t>
            </a:r>
            <a:endParaRPr lang="ru-RU" sz="2200" dirty="0" smtClean="0"/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ru-RU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7606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ru-RU" sz="2800" b="1" dirty="0" smtClean="0"/>
              <a:t>Военные фармацевты должны знать</a:t>
            </a:r>
            <a:r>
              <a:rPr lang="ru-RU" sz="2800" b="1" dirty="0" smtClean="0"/>
              <a:t>:</a:t>
            </a:r>
            <a:endParaRPr lang="ru-RU" sz="2800" dirty="0" smtClean="0"/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- задачи, назначение и организационно-штатную структуру довольствующих органов, учреждений и подразделений медицинского снабжения;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- принципы и порядок выполнения мероприятий по организации обеспечения войск медицинским имуществом и техникой в военное время;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- особенности приготовления лекарств в полевых условиях;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- комплектно-табельное оснащение, полевую медицинскую и санитарную технику военно-медицинской службы;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- задачи и порядок проведения контрольно-ревизионной работы военных аптек;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- порядок учета и представления отчетности по медицинскому имуществу.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72008"/>
            <a:ext cx="5184576" cy="6669360"/>
          </a:xfrm>
        </p:spPr>
        <p:txBody>
          <a:bodyPr>
            <a:normAutofit/>
          </a:bodyPr>
          <a:lstStyle/>
          <a:p>
            <a:pPr marL="273050" indent="-9525">
              <a:buNone/>
            </a:pPr>
            <a:r>
              <a:rPr lang="ru-RU" dirty="0" smtClean="0"/>
              <a:t>Военно-медицинское товароведение - научная дисциплина, изучающая свойства медицинских товаров, их качество в зависимости от исходного материала, технологии изготовления. Номенклатура этого имущества весьма </a:t>
            </a:r>
            <a:r>
              <a:rPr lang="ru-RU" dirty="0" smtClean="0"/>
              <a:t>обширна: медицинские </a:t>
            </a:r>
            <a:r>
              <a:rPr lang="ru-RU" dirty="0" smtClean="0"/>
              <a:t>инструменты, аппараты и приборы, перевязочные и шовные материалы, предметы ухода за больными и другие средства, применяемые в современной </a:t>
            </a:r>
            <a:r>
              <a:rPr lang="ru-RU" dirty="0" smtClean="0"/>
              <a:t>медицине.</a:t>
            </a:r>
            <a:endParaRPr lang="ru-RU" dirty="0"/>
          </a:p>
        </p:txBody>
      </p:sp>
      <p:pic>
        <p:nvPicPr>
          <p:cNvPr id="2051" name="Picture 3" descr="C:\Users\Юрик\AppData\Local\Microsoft\Windows\Temporary Internet Files\Content.IE5\HNT1OKDS\plus-31216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21088"/>
            <a:ext cx="2006352" cy="2006352"/>
          </a:xfrm>
          <a:prstGeom prst="rect">
            <a:avLst/>
          </a:prstGeom>
          <a:noFill/>
        </p:spPr>
      </p:pic>
      <p:pic>
        <p:nvPicPr>
          <p:cNvPr id="2055" name="Picture 7" descr="F: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692696"/>
            <a:ext cx="3312795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116632"/>
            <a:ext cx="9144000" cy="3456384"/>
          </a:xfrm>
        </p:spPr>
        <p:txBody>
          <a:bodyPr>
            <a:normAutofit fontScale="92500" lnSpcReduction="20000"/>
          </a:bodyPr>
          <a:lstStyle/>
          <a:p>
            <a:pPr marL="273050" indent="-9525" algn="ctr">
              <a:buNone/>
            </a:pPr>
            <a:r>
              <a:rPr lang="ru-RU" dirty="0" smtClean="0"/>
              <a:t>Военно-медицинское товароведение, как дисциплина, имеет важное значение в подготовке фармацевтических кадров для улучшения медицинского обеспечения. Изучение ее вытекает из требований, предъявляемых жизнью и практикой. </a:t>
            </a:r>
            <a:r>
              <a:rPr lang="ru-RU" dirty="0" smtClean="0"/>
              <a:t>Фармацевт должен </a:t>
            </a:r>
            <a:r>
              <a:rPr lang="ru-RU" dirty="0" smtClean="0"/>
              <a:t>хорошо знать не только медикаменты, но также медицинское оборудование, инструментарий, аппаратуру, медицинскую и санитарную технику. Он должен обладать конкретными знаниями о медицинском имуществе в таком объеме, чтобы самостоятельно решать вопросы его приемки, хорошо знать назначение, методы проверки качества, правила транспортировки и хранения.</a:t>
            </a:r>
            <a:endParaRPr lang="ru-RU" dirty="0"/>
          </a:p>
        </p:txBody>
      </p:sp>
      <p:pic>
        <p:nvPicPr>
          <p:cNvPr id="3074" name="Picture 2" descr="F:\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573015"/>
            <a:ext cx="4608512" cy="3072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7827121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530125-01a073868e7de6137def22b8761cf2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7056784" cy="5292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1029</TotalTime>
  <Words>405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Ассортимент товаров аптечной организации воинских частей</vt:lpstr>
      <vt:lpstr>Слайд 2</vt:lpstr>
      <vt:lpstr>Постановление Правительства РФ от 14.04.2011 № 270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Томка</dc:creator>
  <cp:lastModifiedBy>Юрик</cp:lastModifiedBy>
  <cp:revision>48</cp:revision>
  <dcterms:created xsi:type="dcterms:W3CDTF">2020-05-25T20:41:47Z</dcterms:created>
  <dcterms:modified xsi:type="dcterms:W3CDTF">2020-05-26T14:02:52Z</dcterms:modified>
</cp:coreProperties>
</file>