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30"/>
  </p:notesMasterIdLst>
  <p:sldIdLst>
    <p:sldId id="256" r:id="rId7"/>
    <p:sldId id="305" r:id="rId8"/>
    <p:sldId id="257" r:id="rId9"/>
    <p:sldId id="295" r:id="rId10"/>
    <p:sldId id="303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4" r:id="rId19"/>
    <p:sldId id="258" r:id="rId20"/>
    <p:sldId id="259" r:id="rId21"/>
    <p:sldId id="260" r:id="rId22"/>
    <p:sldId id="261" r:id="rId23"/>
    <p:sldId id="263" r:id="rId24"/>
    <p:sldId id="265" r:id="rId25"/>
    <p:sldId id="266" r:id="rId26"/>
    <p:sldId id="267" r:id="rId27"/>
    <p:sldId id="268" r:id="rId28"/>
    <p:sldId id="269" r:id="rId29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65" y="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72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77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78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79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80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81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82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84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85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86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7187" name="Rectangle 1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16537" cy="397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19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9800" cy="478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52788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5278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52788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5278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256115-DDE1-4CC9-9945-E37D90275E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66A0D7FC-95DC-4FB6-B8EB-1C7BD1E31824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95000"/>
              </a:lnSpc>
              <a:buClrTx/>
              <a:buFontTx/>
              <a:buNone/>
            </a:pPr>
            <a:fld id="{003A9C50-D907-4E99-95DD-8606011E09D7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95000"/>
              </a:lnSpc>
              <a:buClrTx/>
              <a:buFontTx/>
              <a:buNone/>
            </a:pPr>
            <a:fld id="{C1F84F05-9F3F-48DF-87B0-A59BCB26920A}" type="slidenum">
              <a:rPr lang="ru-RU" altLang="ru-RU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40409CC-043D-47FA-A041-88BD7EBBD309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11</a:t>
            </a:fld>
            <a:endParaRPr lang="ru-RU" altLang="ru-RU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27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4D4C349-30F3-486B-8786-FC150A65F8C6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12</a:t>
            </a:fld>
            <a:endParaRPr lang="ru-RU" altLang="ru-RU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574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25BD6327-7DDE-4706-9A46-4BFE781D5ADD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13</a:t>
            </a:fld>
            <a:endParaRPr lang="ru-RU" altLang="ru-RU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26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AD138A15-8E90-42C3-85C0-14133A0754F0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C6744C06-9E5A-477D-8F53-357C8AB1BA5F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856312A9-54E2-46B7-B682-CBC20A0F77C7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16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4C3982BD-67AE-4737-804D-436CADDC6DBE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550A00A9-9BC6-4061-B6A9-CEA0BB0E226E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AD8E31A8-A0B2-4B00-848A-D4FA517B3971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241713" y="-13793788"/>
            <a:ext cx="19470688" cy="146018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0438" cy="48037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0BF18545-23E1-4E91-BEB7-8C98104B9F3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20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240125" y="-13793788"/>
            <a:ext cx="19464338" cy="145970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7263" cy="4800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8CA5320B-49AC-4527-B1A4-0EA9F81ED251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D30D7DEA-4FAD-484B-8353-5E6D61720FE8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21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240125" y="-13793788"/>
            <a:ext cx="19464338" cy="145970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7263" cy="4800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9F0FF8D1-A818-4508-8DDA-28F3BFFA75D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22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81DFB693-1B9A-4843-A3E8-435747A07C60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23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8EF24D39-1051-42DB-BEB2-D3A2A06233EF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</a:t>
            </a:fld>
            <a:endParaRPr lang="ru-RU" altLang="ru-RU"/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550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EE737156-27F1-4BEA-B37D-E1519F147E4F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5</a:t>
            </a:fld>
            <a:endParaRPr lang="ru-RU" altLang="ru-RU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77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A56710E1-0ECC-4CD5-9C60-6692A89289C1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6</a:t>
            </a:fld>
            <a:endParaRPr lang="ru-RU" altLang="ru-RU"/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122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5E3994D-6E4A-4EFB-9D0F-CBF43245A0F4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7</a:t>
            </a:fld>
            <a:endParaRPr lang="ru-RU" altLang="ru-RU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535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FACFFE77-76E4-4380-BBFE-9B34F2B6B96F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8</a:t>
            </a:fld>
            <a:endParaRPr lang="ru-RU" altLang="ru-RU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716C9D6-802A-440B-A791-CF57CDE6E7E3}" type="slidenum">
              <a:rPr lang="ru-RU" altLang="ru-RU" sz="18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ru-RU" altLang="ru-RU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555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76878234-354E-4F34-97BF-B4FC5A332B00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9</a:t>
            </a:fld>
            <a:endParaRPr lang="ru-RU" altLang="ru-RU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188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11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4EF82AF0-05DA-4911-B2A9-016DA97263BD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10</a:t>
            </a:fld>
            <a:endParaRPr lang="ru-RU" altLang="ru-RU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93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18E5-E3A1-4262-880F-051C4D8306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67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7C6EE-20A5-4A16-9A2B-A36340C62C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33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5038" y="301625"/>
            <a:ext cx="2260600" cy="64277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29400" cy="64277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DCC1E-9BED-4188-B4B6-87E3E121B4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1695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A7244-8A6E-4AE0-B1CE-8486A37C44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8085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477DD-4DDC-4AC3-AA55-E888E9A865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5165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09445-0C58-4D4F-8916-C56098507C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1902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481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3813" y="1763713"/>
            <a:ext cx="4449762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6E04D-7F11-4B93-8441-120911FB20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7317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30D91-F2F5-4B02-A6D6-3EB2B8E6C0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7972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A1559-A1D6-4FBA-8CA0-68527454F1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0150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B82F-C5CE-4A67-8291-9CEB357346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3640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46346-D3C6-4393-9CF4-47F40BB1D4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547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5394-E3E4-4FE7-A129-D4AB4A4205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1374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094DC-309D-4010-ADCB-1F647F7516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7004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AD34F-83F8-43EC-88FA-35C9C3EAE7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7471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1388" y="303213"/>
            <a:ext cx="2262187" cy="64293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3213"/>
            <a:ext cx="6635750" cy="64293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1DFAA-E091-4DA0-AA36-02307FC081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9317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B70EF-49EC-4B71-A629-29EE2FDA04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6356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48C4A-8779-4EA9-992D-B685697A64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91538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7CAE7-19EF-4E61-AEDD-168CE97C8C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57167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46587" cy="4964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763713"/>
            <a:ext cx="4446588" cy="4964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0CDD7-9573-4B6D-8010-E813D155C6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0479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1D2A9-A72B-4B91-B576-5991EFE9EC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75024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18B29-3463-46D3-8F93-0B73125EE6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59974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189A9-4E71-4F70-9033-125393078B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03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60FFC-BC01-425E-BC10-4FD83CE65C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4882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9A816-4033-4001-8A8F-C81CFCAF70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5375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FCF09-46F4-4E01-ACBB-07FDAA0D0E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8098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98515-7755-42FF-8AA7-9E9851C82B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0418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8213" y="303213"/>
            <a:ext cx="2260600" cy="64246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3213"/>
            <a:ext cx="6632575" cy="64246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D94F4-6A65-4730-A006-10EB18A7D3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75013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21DC7-BC88-41F8-8178-02922EB888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20466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82BF0-5E33-42EE-AC4B-1028B6FE14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34839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BE29D-F489-4101-9EE4-B54DD3178A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9467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1650" y="1762125"/>
            <a:ext cx="2141538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95588" y="1762125"/>
            <a:ext cx="2141537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81CE3-4A4E-4A63-9F8D-3BA6207066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35648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12802-0469-4F9D-80EC-7419291DAF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33518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BA422-2A73-48EA-BC8F-4F4B231EBC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99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5000" cy="4960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0638" y="1768475"/>
            <a:ext cx="4445000" cy="4960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E0571-C278-44EC-BBCB-18520AF10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42477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23E70-8002-4EBE-B045-965C504D42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79308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AB65C-4107-4D88-8B9C-F9A54F7920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98928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BD30-DB57-4106-A232-8A887F2E17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9569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2C1BA-C712-4503-92FE-52C4E8E6B8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7339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5038" y="300038"/>
            <a:ext cx="2260600" cy="63960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1650" y="300038"/>
            <a:ext cx="6630988" cy="63960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E8F25-D820-4A8E-9A83-1553EDD948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27583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E5A4B-1323-4EC2-9DBE-263E5A6C14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0396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7C0AD-DB1C-43CC-ACC0-190EF52E3C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24282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FDA3-40BA-44B2-B8A0-484E4C3468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23340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1650" y="1762125"/>
            <a:ext cx="4445000" cy="237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99050" y="1762125"/>
            <a:ext cx="4446588" cy="237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C8A6-D21E-4BDC-952D-4CCDEB41F8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05378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306EC-5BE6-473B-A00F-E20BF97B84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48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FEFF7-EC68-43F1-AEB3-9D74A89856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2379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8F8D8-1A88-443E-AD8A-1CACE17FF8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05324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003F4-393F-44A6-946A-29E8651FBE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0362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CBB0B-BD90-471B-A560-EEA2754D67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68540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04BDF-84DA-4823-9590-A96D805C8D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14545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4795-B795-4DC3-8FAB-8811A8838B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83286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5038" y="300038"/>
            <a:ext cx="2260600" cy="38322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1650" y="300038"/>
            <a:ext cx="6630988" cy="38322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3D4BF-417E-4A60-BDA7-A68E3BD009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69100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9D1E-E631-4CDF-9B0A-4F37DD5A77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30958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2877-99BD-4483-80A9-A84CED1060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02745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5ACD-65FC-4EED-839D-194F665A49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78059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1650" y="1762125"/>
            <a:ext cx="4445000" cy="237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99050" y="1762125"/>
            <a:ext cx="4446588" cy="237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CC4E5-9B54-4965-9DD1-0DF60CC198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02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0C145-67D3-4D49-A2B0-0955AEA38B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66389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E2384-D1E8-45BB-BCEC-00FF6B5019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5917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20ACD-6950-403F-A68B-223710BAA8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8860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87F72-EC48-4975-B437-94F0274006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03776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B715-016F-4C68-BCC5-259D2355C9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44972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C7308-67E2-41EF-B8C5-6AC4552606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38204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BD870-D141-4E55-B5FA-0F245667C3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5755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85038" y="300038"/>
            <a:ext cx="2260600" cy="38322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1650" y="300038"/>
            <a:ext cx="6630988" cy="38322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5672-E229-479F-A4ED-32B4994FBB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4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5F053-90EE-47FE-B427-DB454FA096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439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2095A-17C3-45CC-A256-F7E2F61033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671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2E20A-F4A5-470E-B74A-BF6A075903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025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42400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42400" cy="49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193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670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93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7602930-2075-45FE-B29B-0405E9E207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3213"/>
            <a:ext cx="9050337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50337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7007225"/>
            <a:ext cx="23304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r>
              <a:rPr lang="ru-RU" altLang="ru-RU"/>
              <a:t>2.2.18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3288" y="7007225"/>
            <a:ext cx="31702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r>
              <a:rPr lang="ru-RU" altLang="ru-RU"/>
              <a:t>ФЗ от 22.08.1996 № 1250 ФЗ "О высшем и послузовском профессиональном образовании" 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3125" y="7007225"/>
            <a:ext cx="23304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mtClean="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9C76920-683D-45AC-A413-953ACCD041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anose="02020603050405020304" pitchFamily="18" charset="0"/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anose="02020603050405020304" pitchFamily="18" charset="0"/>
        <a:defRPr sz="27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3213"/>
            <a:ext cx="9045575" cy="123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45575" cy="496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7007225"/>
            <a:ext cx="2325687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r>
              <a:rPr lang="ru-RU" altLang="ru-RU"/>
              <a:t>14.12.17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443288" y="7007225"/>
            <a:ext cx="319087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3125" y="7007225"/>
            <a:ext cx="2325688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mtClean="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6E5BCC-36A4-4ADD-8879-98820A2631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anose="02020603050405020304" pitchFamily="18" charset="0"/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anose="02020603050405020304" pitchFamily="18" charset="0"/>
        <a:defRPr sz="27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7391400"/>
            <a:ext cx="10079038" cy="1666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10079038" cy="15351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0"/>
            <a:ext cx="166688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9912350" y="0"/>
            <a:ext cx="166688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65100" y="7042150"/>
            <a:ext cx="9736138" cy="341313"/>
          </a:xfrm>
          <a:prstGeom prst="rect">
            <a:avLst/>
          </a:prstGeom>
          <a:solidFill>
            <a:srgbClr val="8CAD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166688" y="171450"/>
            <a:ext cx="9736137" cy="7216775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166688" y="1406525"/>
            <a:ext cx="9737725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Oval 8"/>
          <p:cNvSpPr>
            <a:spLocks noChangeArrowheads="1"/>
          </p:cNvSpPr>
          <p:nvPr/>
        </p:nvSpPr>
        <p:spPr bwMode="auto">
          <a:xfrm>
            <a:off x="4703763" y="1054100"/>
            <a:ext cx="671512" cy="67151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6" name="Oval 9"/>
          <p:cNvSpPr>
            <a:spLocks noChangeArrowheads="1"/>
          </p:cNvSpPr>
          <p:nvPr/>
        </p:nvSpPr>
        <p:spPr bwMode="auto">
          <a:xfrm>
            <a:off x="4808538" y="1157288"/>
            <a:ext cx="463550" cy="463550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01650" y="300038"/>
            <a:ext cx="9043988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410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1650" y="1762125"/>
            <a:ext cx="4435475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4109" name="Freeform 12"/>
          <p:cNvSpPr>
            <a:spLocks noChangeArrowheads="1"/>
          </p:cNvSpPr>
          <p:nvPr/>
        </p:nvSpPr>
        <p:spPr bwMode="auto">
          <a:xfrm>
            <a:off x="5111750" y="1762125"/>
            <a:ext cx="4459288" cy="4957763"/>
          </a:xfrm>
          <a:custGeom>
            <a:avLst/>
            <a:gdLst/>
            <a:ahLst/>
            <a:cxnLst/>
            <a:rect l="0" t="0" r="0" b="0"/>
            <a:pathLst/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6383338" y="7061200"/>
            <a:ext cx="33559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11" name="Text Box 14"/>
          <p:cNvSpPr txBox="1">
            <a:spLocks noChangeArrowheads="1"/>
          </p:cNvSpPr>
          <p:nvPr/>
        </p:nvSpPr>
        <p:spPr bwMode="auto">
          <a:xfrm>
            <a:off x="336550" y="7067550"/>
            <a:ext cx="39481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4787900" y="1146175"/>
            <a:ext cx="479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defRPr smtClean="0">
                <a:solidFill>
                  <a:srgbClr val="000000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EA00C858-E58D-45B2-9282-C40825D95C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Georgia" charset="0"/>
          <a:ea typeface="Microsoft YaHei" charset="-122"/>
        </a:defRPr>
      </a:lvl2pPr>
      <a:lvl3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Georgia" charset="0"/>
          <a:ea typeface="Microsoft YaHei" charset="-122"/>
        </a:defRPr>
      </a:lvl3pPr>
      <a:lvl4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Georgia" charset="0"/>
          <a:ea typeface="Microsoft YaHei" charset="-122"/>
        </a:defRPr>
      </a:lvl4pPr>
      <a:lvl5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Georgia" charset="0"/>
          <a:ea typeface="Microsoft YaHei" charset="-122"/>
        </a:defRPr>
      </a:lvl5pPr>
      <a:lvl6pPr marL="25146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Georgia" charset="0"/>
          <a:ea typeface="Microsoft YaHei" charset="-122"/>
        </a:defRPr>
      </a:lvl6pPr>
      <a:lvl7pPr marL="29718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Georgia" charset="0"/>
          <a:ea typeface="Microsoft YaHei" charset="-122"/>
        </a:defRPr>
      </a:lvl7pPr>
      <a:lvl8pPr marL="34290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Georgia" charset="0"/>
          <a:ea typeface="Microsoft YaHei" charset="-122"/>
        </a:defRPr>
      </a:lvl8pPr>
      <a:lvl9pPr marL="38862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Georgia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646B86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7391400"/>
            <a:ext cx="10079038" cy="1666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10079038" cy="15351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166688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9912350" y="0"/>
            <a:ext cx="166688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165100" y="7042150"/>
            <a:ext cx="9736138" cy="341313"/>
          </a:xfrm>
          <a:prstGeom prst="rect">
            <a:avLst/>
          </a:prstGeom>
          <a:solidFill>
            <a:srgbClr val="8CAD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66688" y="171450"/>
            <a:ext cx="9736137" cy="7216775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>
            <a:off x="166688" y="1406525"/>
            <a:ext cx="9737725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9" name="Oval 8"/>
          <p:cNvSpPr>
            <a:spLocks noChangeArrowheads="1"/>
          </p:cNvSpPr>
          <p:nvPr/>
        </p:nvSpPr>
        <p:spPr bwMode="auto">
          <a:xfrm>
            <a:off x="4703763" y="1054100"/>
            <a:ext cx="671512" cy="67151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30" name="Oval 9"/>
          <p:cNvSpPr>
            <a:spLocks noChangeArrowheads="1"/>
          </p:cNvSpPr>
          <p:nvPr/>
        </p:nvSpPr>
        <p:spPr bwMode="auto">
          <a:xfrm>
            <a:off x="4808538" y="1157288"/>
            <a:ext cx="463550" cy="463550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01650" y="300038"/>
            <a:ext cx="9043988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513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1650" y="1762125"/>
            <a:ext cx="9043988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6383338" y="7061200"/>
            <a:ext cx="33559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336550" y="7067550"/>
            <a:ext cx="39481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787900" y="1146175"/>
            <a:ext cx="479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defRPr smtClean="0">
                <a:solidFill>
                  <a:srgbClr val="000000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1B9FF90A-3166-46A0-BC3A-EF901EDD92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Georgia" charset="0"/>
          <a:ea typeface="Microsoft YaHei" charset="-122"/>
        </a:defRPr>
      </a:lvl2pPr>
      <a:lvl3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Georgia" charset="0"/>
          <a:ea typeface="Microsoft YaHei" charset="-122"/>
        </a:defRPr>
      </a:lvl3pPr>
      <a:lvl4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Georgia" charset="0"/>
          <a:ea typeface="Microsoft YaHei" charset="-122"/>
        </a:defRPr>
      </a:lvl4pPr>
      <a:lvl5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Georgia" charset="0"/>
          <a:ea typeface="Microsoft YaHei" charset="-122"/>
        </a:defRPr>
      </a:lvl5pPr>
      <a:lvl6pPr marL="25146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Georgia" charset="0"/>
          <a:ea typeface="Microsoft YaHei" charset="-122"/>
        </a:defRPr>
      </a:lvl6pPr>
      <a:lvl7pPr marL="29718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Georgia" charset="0"/>
          <a:ea typeface="Microsoft YaHei" charset="-122"/>
        </a:defRPr>
      </a:lvl7pPr>
      <a:lvl8pPr marL="34290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Georgia" charset="0"/>
          <a:ea typeface="Microsoft YaHei" charset="-122"/>
        </a:defRPr>
      </a:lvl8pPr>
      <a:lvl9pPr marL="38862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Georgia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646B86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7391400"/>
            <a:ext cx="10079038" cy="1666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10079038" cy="15351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166688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9912350" y="0"/>
            <a:ext cx="166688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65100" y="7042150"/>
            <a:ext cx="9736138" cy="341313"/>
          </a:xfrm>
          <a:prstGeom prst="rect">
            <a:avLst/>
          </a:prstGeom>
          <a:solidFill>
            <a:srgbClr val="8CAD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166688" y="171450"/>
            <a:ext cx="9736137" cy="7216775"/>
          </a:xfrm>
          <a:prstGeom prst="rect">
            <a:avLst/>
          </a:prstGeom>
          <a:noFill/>
          <a:ln w="9360">
            <a:solidFill>
              <a:srgbClr val="7B98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166688" y="1406525"/>
            <a:ext cx="9737725" cy="1588"/>
          </a:xfrm>
          <a:prstGeom prst="line">
            <a:avLst/>
          </a:prstGeom>
          <a:noFill/>
          <a:ln w="9360">
            <a:solidFill>
              <a:srgbClr val="7B9899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Oval 8"/>
          <p:cNvSpPr>
            <a:spLocks noChangeArrowheads="1"/>
          </p:cNvSpPr>
          <p:nvPr/>
        </p:nvSpPr>
        <p:spPr bwMode="auto">
          <a:xfrm>
            <a:off x="4703763" y="1054100"/>
            <a:ext cx="671512" cy="67151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54" name="Oval 9"/>
          <p:cNvSpPr>
            <a:spLocks noChangeArrowheads="1"/>
          </p:cNvSpPr>
          <p:nvPr/>
        </p:nvSpPr>
        <p:spPr bwMode="auto">
          <a:xfrm>
            <a:off x="4808538" y="1157288"/>
            <a:ext cx="463550" cy="463550"/>
          </a:xfrm>
          <a:prstGeom prst="ellipse">
            <a:avLst/>
          </a:prstGeom>
          <a:solidFill>
            <a:srgbClr val="FFFFFF"/>
          </a:solidFill>
          <a:ln w="50760">
            <a:solidFill>
              <a:srgbClr val="7B98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5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01650" y="300038"/>
            <a:ext cx="9043988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615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1650" y="1762125"/>
            <a:ext cx="9043988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6383338" y="7061200"/>
            <a:ext cx="33559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336550" y="7067550"/>
            <a:ext cx="39481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787900" y="1146175"/>
            <a:ext cx="479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defRPr smtClean="0">
                <a:solidFill>
                  <a:srgbClr val="000000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4A8DD671-7510-4DEC-8C9A-30EF087664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Georgia" charset="0"/>
          <a:ea typeface="Microsoft YaHei" charset="-122"/>
        </a:defRPr>
      </a:lvl2pPr>
      <a:lvl3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Georgia" charset="0"/>
          <a:ea typeface="Microsoft YaHei" charset="-122"/>
        </a:defRPr>
      </a:lvl3pPr>
      <a:lvl4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Georgia" charset="0"/>
          <a:ea typeface="Microsoft YaHei" charset="-122"/>
        </a:defRPr>
      </a:lvl4pPr>
      <a:lvl5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Georgia" charset="0"/>
          <a:ea typeface="Microsoft YaHei" charset="-122"/>
        </a:defRPr>
      </a:lvl5pPr>
      <a:lvl6pPr marL="25146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Georgia" charset="0"/>
          <a:ea typeface="Microsoft YaHei" charset="-122"/>
        </a:defRPr>
      </a:lvl6pPr>
      <a:lvl7pPr marL="29718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Georgia" charset="0"/>
          <a:ea typeface="Microsoft YaHei" charset="-122"/>
        </a:defRPr>
      </a:lvl7pPr>
      <a:lvl8pPr marL="34290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Georgia" charset="0"/>
          <a:ea typeface="Microsoft YaHei" charset="-122"/>
        </a:defRPr>
      </a:lvl8pPr>
      <a:lvl9pPr marL="3886200" indent="-228600" algn="l" defTabSz="449263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Georgia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646B86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5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8017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14313" y="2130425"/>
            <a:ext cx="9647237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 rot="180000">
            <a:off x="7369175" y="3810000"/>
            <a:ext cx="2328863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008063" y="4248150"/>
            <a:ext cx="8640762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29527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lnSpc>
                <a:spcPct val="80000"/>
              </a:lnSpc>
              <a:buSzPct val="100000"/>
              <a:defRPr/>
            </a:pPr>
            <a:r>
              <a:rPr lang="ru-RU" altLang="ru-RU" sz="2600" dirty="0">
                <a:latin typeface="Calibri" charset="0"/>
              </a:rPr>
              <a:t>Практическое занятие 4</a:t>
            </a:r>
          </a:p>
          <a:p>
            <a:pPr algn="r" eaLnBrk="1" hangingPunct="1">
              <a:lnSpc>
                <a:spcPct val="80000"/>
              </a:lnSpc>
              <a:buSzPct val="100000"/>
              <a:defRPr/>
            </a:pPr>
            <a:r>
              <a:rPr lang="ru-RU" altLang="ru-RU" sz="2600" dirty="0">
                <a:latin typeface="Calibri" charset="0"/>
              </a:rPr>
              <a:t> </a:t>
            </a:r>
            <a:r>
              <a:rPr lang="ru-RU" altLang="ru-RU" sz="2600" dirty="0">
                <a:latin typeface="Calibri" charset="0"/>
                <a:cs typeface="Times New Roman" pitchFamily="16" charset="0"/>
              </a:rPr>
              <a:t>для студентов 1-го курса специальности </a:t>
            </a:r>
          </a:p>
          <a:p>
            <a:pPr indent="-90488" algn="r" eaLnBrk="1">
              <a:buSzPct val="100000"/>
              <a:defRPr/>
            </a:pPr>
            <a:r>
              <a:rPr lang="ru-RU" altLang="ru-RU" sz="2600">
                <a:latin typeface="Calibri" charset="0"/>
                <a:cs typeface="Times New Roman" pitchFamily="16" charset="0"/>
              </a:rPr>
              <a:t>Педиатрия</a:t>
            </a:r>
            <a:endParaRPr lang="ru-RU" altLang="ru-RU" sz="2600" dirty="0">
              <a:latin typeface="Calibri" charset="0"/>
              <a:cs typeface="Times New Roman" pitchFamily="16" charset="0"/>
            </a:endParaRPr>
          </a:p>
          <a:p>
            <a:pPr indent="-90488" algn="r" eaLnBrk="1">
              <a:buSzPct val="100000"/>
              <a:defRPr/>
            </a:pPr>
            <a:r>
              <a:rPr lang="ru-RU" altLang="ru-RU" sz="2800" b="1" dirty="0">
                <a:latin typeface="Calibri" charset="0"/>
                <a:cs typeface="Times New Roman" pitchFamily="16" charset="0"/>
              </a:rPr>
              <a:t> </a:t>
            </a:r>
            <a:r>
              <a:rPr lang="ru-RU" altLang="ru-RU" sz="3200" b="1" dirty="0">
                <a:latin typeface="Calibri" charset="0"/>
                <a:cs typeface="Times New Roman" pitchFamily="16" charset="0"/>
              </a:rPr>
              <a:t> </a:t>
            </a:r>
            <a:r>
              <a:rPr lang="ru-RU" altLang="ru-RU" sz="2800" dirty="0">
                <a:latin typeface="Calibri" charset="0"/>
                <a:cs typeface="Times New Roman" pitchFamily="16" charset="0"/>
              </a:rPr>
              <a:t>доцент  </a:t>
            </a:r>
          </a:p>
          <a:p>
            <a:pPr algn="r" eaLnBrk="1" hangingPunct="1">
              <a:lnSpc>
                <a:spcPct val="80000"/>
              </a:lnSpc>
              <a:buSzPct val="100000"/>
              <a:defRPr/>
            </a:pPr>
            <a:r>
              <a:rPr lang="ru-RU" altLang="ru-RU" sz="3200" dirty="0">
                <a:latin typeface="Calibri" charset="0"/>
              </a:rPr>
              <a:t>Гуров Виктор Александрович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457200" y="327025"/>
            <a:ext cx="623887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Кафедра педагогики и психологии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00">
                <a:solidFill>
                  <a:srgbClr val="000000"/>
                </a:solidFill>
              </a:rPr>
              <a:t> с курсом ПО</a:t>
            </a:r>
          </a:p>
        </p:txBody>
      </p:sp>
      <p:pic>
        <p:nvPicPr>
          <p:cNvPr id="820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360363"/>
            <a:ext cx="2087562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3559175" y="6911975"/>
            <a:ext cx="33686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2200" dirty="0">
                <a:solidFill>
                  <a:srgbClr val="000000"/>
                </a:solidFill>
              </a:rPr>
              <a:t>Красноярск 2023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3240087" y="2133599"/>
            <a:ext cx="6264275" cy="211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3600" b="1" dirty="0">
                <a:solidFill>
                  <a:srgbClr val="7E0021"/>
                </a:solidFill>
              </a:rPr>
              <a:t>Внимание и Память. Методы исследования.</a:t>
            </a:r>
          </a:p>
          <a:p>
            <a:pPr algn="ctr" eaLnBrk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3600" b="1" dirty="0">
                <a:solidFill>
                  <a:srgbClr val="7E0021"/>
                </a:solidFill>
              </a:rPr>
              <a:t> 1 часть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3600" b="1" dirty="0">
              <a:solidFill>
                <a:srgbClr val="7E002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35752" y="78747"/>
            <a:ext cx="9071610" cy="1055204"/>
          </a:xfrm>
          <a:solidFill>
            <a:schemeClr val="bg1"/>
          </a:solidFill>
        </p:spPr>
        <p:txBody>
          <a:bodyPr vert="horz" wrap="square" lIns="99208" tIns="49604" rIns="99208" bIns="49604" numCol="1" anchor="t" anchorCtr="0" compatLnSpc="1">
            <a:prstTxWarp prst="textNoShape">
              <a:avLst/>
            </a:prstTxWarp>
          </a:bodyPr>
          <a:lstStyle/>
          <a:p>
            <a:pPr marL="533720" eaLnBrk="1" hangingPunct="1">
              <a:lnSpc>
                <a:spcPct val="100000"/>
              </a:lnSpc>
              <a:buClrTx/>
              <a:tabLst>
                <a:tab pos="533720" algn="l"/>
                <a:tab pos="1027193" algn="l"/>
                <a:tab pos="1522414" algn="l"/>
                <a:tab pos="2017637" algn="l"/>
                <a:tab pos="2512858" algn="l"/>
                <a:tab pos="3008081" algn="l"/>
                <a:tab pos="3503302" algn="l"/>
                <a:tab pos="3998525" algn="l"/>
                <a:tab pos="4493746" algn="l"/>
                <a:tab pos="4988969" algn="l"/>
                <a:tab pos="5484191" algn="l"/>
                <a:tab pos="5979413" algn="l"/>
                <a:tab pos="6474635" algn="l"/>
                <a:tab pos="6969857" algn="l"/>
                <a:tab pos="7465079" algn="l"/>
                <a:tab pos="7960301" algn="l"/>
                <a:tab pos="8455523" algn="l"/>
                <a:tab pos="8950745" algn="l"/>
                <a:tab pos="9445967" algn="l"/>
                <a:tab pos="9941190" algn="l"/>
                <a:tab pos="10436411" algn="l"/>
              </a:tabLst>
            </a:pPr>
            <a:r>
              <a:rPr lang="ru-RU" altLang="ru-RU" sz="3968">
                <a:latin typeface="Century Gothic" panose="020B0502020202020204" pitchFamily="34" charset="0"/>
              </a:rPr>
              <a:t>3.Свойства внимания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29" y="808465"/>
            <a:ext cx="10079567" cy="67512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9208" tIns="49604" rIns="99208" bIns="49604"/>
          <a:lstStyle>
            <a:lvl1pPr marL="442913" indent="-382588"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1pPr>
            <a:lvl2pPr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2pPr>
            <a:lvl3pPr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3pPr>
            <a:lvl4pPr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4pPr>
            <a:lvl5pPr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9pPr>
          </a:lstStyle>
          <a:p>
            <a:pPr eaLnBrk="1" hangingPunct="1">
              <a:buClr>
                <a:srgbClr val="00B0F0"/>
              </a:buClr>
              <a:buSzPct val="80000"/>
              <a:buFont typeface="Wingdings 2" charset="2"/>
              <a:buChar char=""/>
              <a:defRPr/>
            </a:pPr>
            <a:r>
              <a:rPr lang="ru-RU" altLang="ru-RU" sz="2425" b="1" dirty="0">
                <a:latin typeface="Century Gothic" charset="0"/>
              </a:rPr>
              <a:t>1. Устойчивость внимания</a:t>
            </a:r>
          </a:p>
          <a:p>
            <a:pPr eaLnBrk="1" hangingPunct="1">
              <a:buClr>
                <a:srgbClr val="00B0F0"/>
              </a:buClr>
              <a:buSzPct val="80000"/>
              <a:buFont typeface="Wingdings 2" charset="2"/>
              <a:buChar char=""/>
              <a:defRPr/>
            </a:pPr>
            <a:r>
              <a:rPr lang="ru-RU" altLang="ru-RU" sz="2425" b="1" dirty="0">
                <a:latin typeface="Century Gothic" charset="0"/>
              </a:rPr>
              <a:t>2. Сосредоточенность (концентрация внимания)</a:t>
            </a:r>
          </a:p>
          <a:p>
            <a:pPr eaLnBrk="1" hangingPunct="1">
              <a:buClr>
                <a:srgbClr val="00B0F0"/>
              </a:buClr>
              <a:buSzPct val="80000"/>
              <a:buFont typeface="Wingdings 2" charset="2"/>
              <a:buChar char=""/>
              <a:defRPr/>
            </a:pPr>
            <a:r>
              <a:rPr lang="ru-RU" altLang="ru-RU" sz="2425" b="1" dirty="0">
                <a:latin typeface="Century Gothic" charset="0"/>
              </a:rPr>
              <a:t>3. Переключаемость</a:t>
            </a:r>
          </a:p>
          <a:p>
            <a:pPr eaLnBrk="1" hangingPunct="1">
              <a:buClr>
                <a:srgbClr val="00B0F0"/>
              </a:buClr>
              <a:buSzPct val="80000"/>
              <a:buFont typeface="Wingdings 2" charset="2"/>
              <a:buChar char=""/>
              <a:defRPr/>
            </a:pPr>
            <a:r>
              <a:rPr lang="ru-RU" altLang="ru-RU" sz="2425" b="1" dirty="0">
                <a:latin typeface="Century Gothic" charset="0"/>
              </a:rPr>
              <a:t>4. Распределение внимания</a:t>
            </a:r>
          </a:p>
          <a:p>
            <a:pPr eaLnBrk="1" hangingPunct="1">
              <a:buClr>
                <a:srgbClr val="00B0F0"/>
              </a:buClr>
              <a:buSzPct val="80000"/>
              <a:buFont typeface="Wingdings 2" charset="2"/>
              <a:buChar char=""/>
              <a:defRPr/>
            </a:pPr>
            <a:r>
              <a:rPr lang="ru-RU" altLang="ru-RU" sz="2425" b="1" dirty="0">
                <a:latin typeface="Century Gothic" charset="0"/>
              </a:rPr>
              <a:t>5. Объём внимания</a:t>
            </a:r>
          </a:p>
          <a:p>
            <a:pPr marL="491723" indent="-418227" eaLnBrk="1" hangingPunct="1">
              <a:buSzPct val="80000"/>
              <a:defRPr/>
            </a:pPr>
            <a:r>
              <a:rPr lang="ru-RU" altLang="ru-RU" sz="2425" dirty="0">
                <a:latin typeface="Century Gothic" charset="0"/>
              </a:rPr>
              <a:t>Прежде всего, внимание характеризуется тем, насколько оно сильно, напряжённо, насколько сконцентрировано на объекте, насколько человеку удаётся отвлечься от посторонних раздражителей. Соответствующее свойство называют </a:t>
            </a:r>
            <a:r>
              <a:rPr lang="ru-RU" altLang="ru-RU" sz="2425" b="1" i="1" dirty="0">
                <a:latin typeface="Century Gothic" charset="0"/>
              </a:rPr>
              <a:t>сосредоточенностью</a:t>
            </a:r>
            <a:r>
              <a:rPr lang="ru-RU" altLang="ru-RU" sz="2425" i="1" dirty="0">
                <a:latin typeface="Century Gothic" charset="0"/>
              </a:rPr>
              <a:t> внимания. </a:t>
            </a:r>
            <a:r>
              <a:rPr lang="ru-RU" altLang="ru-RU" sz="2425" dirty="0">
                <a:latin typeface="Century Gothic" charset="0"/>
              </a:rPr>
              <a:t>Но ведь важно не только это. Важно и то, как долго человек может поддерживать внимание,   т. е. </a:t>
            </a:r>
            <a:r>
              <a:rPr lang="ru-RU" altLang="ru-RU" sz="2425" b="1" i="1" dirty="0">
                <a:latin typeface="Century Gothic" charset="0"/>
              </a:rPr>
              <a:t>устойчивость внимания</a:t>
            </a:r>
            <a:r>
              <a:rPr lang="ru-RU" altLang="ru-RU" sz="2425" i="1" dirty="0">
                <a:latin typeface="Century Gothic" charset="0"/>
              </a:rPr>
              <a:t>. </a:t>
            </a:r>
            <a:r>
              <a:rPr lang="ru-RU" altLang="ru-RU" sz="2425" dirty="0">
                <a:latin typeface="Century Gothic" charset="0"/>
              </a:rPr>
              <a:t>Важно оценить внимание и с точки зрения его широты — насколько широко охватывает оно предметы и явления. Соответственно различают такие два свойства внимания, как его </a:t>
            </a:r>
            <a:r>
              <a:rPr lang="ru-RU" altLang="ru-RU" sz="2425" b="1" i="1" dirty="0">
                <a:latin typeface="Century Gothic" charset="0"/>
              </a:rPr>
              <a:t>объём</a:t>
            </a:r>
            <a:r>
              <a:rPr lang="ru-RU" altLang="ru-RU" sz="2425" i="1" dirty="0">
                <a:latin typeface="Century Gothic" charset="0"/>
              </a:rPr>
              <a:t> </a:t>
            </a:r>
            <a:r>
              <a:rPr lang="ru-RU" altLang="ru-RU" sz="2425" dirty="0">
                <a:latin typeface="Century Gothic" charset="0"/>
              </a:rPr>
              <a:t>и </a:t>
            </a:r>
            <a:r>
              <a:rPr lang="ru-RU" altLang="ru-RU" sz="2425" b="1" i="1" dirty="0">
                <a:latin typeface="Century Gothic" charset="0"/>
              </a:rPr>
              <a:t>распределение</a:t>
            </a:r>
            <a:r>
              <a:rPr lang="ru-RU" altLang="ru-RU" sz="2425" i="1" dirty="0">
                <a:latin typeface="Century Gothic" charset="0"/>
              </a:rPr>
              <a:t>. </a:t>
            </a:r>
            <a:r>
              <a:rPr lang="ru-RU" altLang="ru-RU" sz="2425" dirty="0">
                <a:latin typeface="Century Gothic" charset="0"/>
              </a:rPr>
              <a:t>И наконец, важно знать, насколько гибко внимание, как быстро оно может </a:t>
            </a:r>
            <a:r>
              <a:rPr lang="ru-RU" altLang="ru-RU" sz="2425" b="1" i="1" dirty="0">
                <a:latin typeface="Century Gothic" charset="0"/>
              </a:rPr>
              <a:t>переключаться</a:t>
            </a:r>
            <a:r>
              <a:rPr lang="ru-RU" altLang="ru-RU" sz="2425" i="1" dirty="0">
                <a:latin typeface="Century Gothic" charset="0"/>
              </a:rPr>
              <a:t> </a:t>
            </a:r>
            <a:r>
              <a:rPr lang="ru-RU" altLang="ru-RU" sz="2425" dirty="0">
                <a:latin typeface="Century Gothic" charset="0"/>
              </a:rPr>
              <a:t>с одного объекта на другой.</a:t>
            </a:r>
          </a:p>
        </p:txBody>
      </p:sp>
    </p:spTree>
    <p:extLst>
      <p:ext uri="{BB962C8B-B14F-4D97-AF65-F5344CB8AC3E}">
        <p14:creationId xmlns:p14="http://schemas.microsoft.com/office/powerpoint/2010/main" val="348420143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-237461" y="78747"/>
            <a:ext cx="10317556" cy="74809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08" tIns="49604" rIns="99208" bIns="49604"/>
          <a:lstStyle>
            <a:lvl1pPr marL="442913" indent="-382588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 sz="29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 sz="25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 sz="22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61"/>
              </a:spcBef>
              <a:buClr>
                <a:srgbClr val="7FD13B"/>
              </a:buClr>
              <a:buSzPct val="80000"/>
              <a:buFont typeface="Wingdings 2" panose="05020102010507070707" pitchFamily="18" charset="2"/>
              <a:buChar char=""/>
            </a:pPr>
            <a:r>
              <a:rPr lang="ru-RU" altLang="ru-RU" sz="1984">
                <a:solidFill>
                  <a:srgbClr val="FFFFFF"/>
                </a:solidFill>
                <a:latin typeface="Century Gothic" panose="020B0502020202020204" pitchFamily="34" charset="0"/>
              </a:rPr>
              <a:t>1</a:t>
            </a: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r>
              <a:rPr lang="ru-RU" altLang="ru-RU" sz="1984" b="1">
                <a:solidFill>
                  <a:srgbClr val="000000"/>
                </a:solidFill>
                <a:latin typeface="Century Gothic" panose="020B0502020202020204" pitchFamily="34" charset="0"/>
              </a:rPr>
              <a:t> Устойчивость внимания </a:t>
            </a: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– способность в течение длительного времени сохранять состояние внимания на каком-либо объекте, предмете или деятельности (временная характеристика). Устойчивость внимания сохраняется в активной и разнообразной практической деятельности с предметом, в активной умственной деятельности. Устойчивое внимание сохраняется в такой  деятельности, которая дает положительные результаты, особенно после преодоления трудностей, что вызывает положительные эмоции.</a:t>
            </a:r>
          </a:p>
          <a:p>
            <a:pPr eaLnBrk="1" hangingPunct="1">
              <a:lnSpc>
                <a:spcPct val="100000"/>
              </a:lnSpc>
              <a:spcBef>
                <a:spcPts val="661"/>
              </a:spcBef>
              <a:buClr>
                <a:srgbClr val="7FD13B"/>
              </a:buClr>
              <a:buSzPct val="80000"/>
              <a:buFont typeface="Wingdings 2" panose="05020102010507070707" pitchFamily="18" charset="2"/>
              <a:buChar char=""/>
            </a:pP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2. </a:t>
            </a:r>
            <a:r>
              <a:rPr lang="ru-RU" altLang="ru-RU" sz="1984" b="1">
                <a:solidFill>
                  <a:srgbClr val="000000"/>
                </a:solidFill>
                <a:latin typeface="Century Gothic" panose="020B0502020202020204" pitchFamily="34" charset="0"/>
              </a:rPr>
              <a:t>Сосредоточенность внимания </a:t>
            </a: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проявляется в различиях, которые имеются в степени концентрированности внимания на одних объектах и при отвлечении от всего остального. Сосредоточенность внимания обычно связана с глубоким, действенным интересом к деятельности, какому-нибудь событию или факту. Если человек полностью поглощён делом, не отвлекается ни на минуту, не замечает, как течет время, не реагирует на телефонные звонки, его можно окликнуть, позвать обедать — он не отвечает, а порой даже и не слышит. В этом случае говорят о большой силе его сосредоточенного внимания.</a:t>
            </a:r>
          </a:p>
          <a:p>
            <a:pPr eaLnBrk="1" hangingPunct="1">
              <a:lnSpc>
                <a:spcPct val="100000"/>
              </a:lnSpc>
              <a:spcBef>
                <a:spcPts val="661"/>
              </a:spcBef>
              <a:buClr>
                <a:srgbClr val="7FD13B"/>
              </a:buClr>
              <a:buSzPct val="80000"/>
              <a:buFont typeface="Wingdings 2" panose="05020102010507070707" pitchFamily="18" charset="2"/>
              <a:buChar char=""/>
            </a:pP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3. </a:t>
            </a:r>
            <a:r>
              <a:rPr lang="ru-RU" altLang="ru-RU" sz="1984" b="1">
                <a:solidFill>
                  <a:srgbClr val="000000"/>
                </a:solidFill>
                <a:latin typeface="Century Gothic" panose="020B0502020202020204" pitchFamily="34" charset="0"/>
              </a:rPr>
              <a:t>Переключаемость – </a:t>
            </a: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перевод внимания с одного объекта  на другой или с одной деятельности на другую в связи с постановкой новой задачи. В переключении внимания ярко проявляются индивидуальные особенности человека — некоторые люди могут быстро переходить от одной деятельности к другой, а другие — медленно и с трудом. Переключение внимания всегда сопровождается некоторым нервным напряжением, которое выражается в волевом усилии</a:t>
            </a:r>
          </a:p>
        </p:txBody>
      </p:sp>
    </p:spTree>
    <p:extLst>
      <p:ext uri="{BB962C8B-B14F-4D97-AF65-F5344CB8AC3E}">
        <p14:creationId xmlns:p14="http://schemas.microsoft.com/office/powerpoint/2010/main" val="353757929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529" y="236240"/>
            <a:ext cx="10079567" cy="560675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08" tIns="49604" rIns="99208" bIns="49604"/>
          <a:lstStyle>
            <a:lvl1pPr marL="442913" indent="-382588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 sz="29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 sz="25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 sz="22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ts val="1323"/>
              </a:spcAft>
              <a:buClr>
                <a:srgbClr val="7FD13B"/>
              </a:buClr>
              <a:buSzPct val="80000"/>
              <a:buFont typeface="Wingdings 2" panose="05020102010507070707" pitchFamily="18" charset="2"/>
              <a:buChar char=""/>
            </a:pPr>
            <a:r>
              <a:rPr lang="ru-RU" altLang="ru-RU" sz="1984">
                <a:solidFill>
                  <a:srgbClr val="FFFFFF"/>
                </a:solidFill>
                <a:latin typeface="Century Gothic" panose="020B0502020202020204" pitchFamily="34" charset="0"/>
              </a:rPr>
              <a:t>4.</a:t>
            </a:r>
            <a:r>
              <a:rPr lang="ru-RU" altLang="ru-RU" sz="2205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205" b="1">
                <a:solidFill>
                  <a:srgbClr val="000000"/>
                </a:solidFill>
                <a:latin typeface="Century Gothic" panose="020B0502020202020204" pitchFamily="34" charset="0"/>
              </a:rPr>
              <a:t>Распределение внимания</a:t>
            </a:r>
            <a:r>
              <a:rPr lang="ru-RU" altLang="ru-RU" sz="2205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– способность рассредоточить внимание на значительном пространстве и параллельно выполнять несколько видов деятельности (слушать и писать, писать и говорить). При каких условиях две работы могут успешно выполняться в одно и то же время? Только в том случае, если обе деятельности или, по крайней мере, одна из них настолько освоена, привычна, легка, что не требует сосредоточенного внимания, выполняется человеком очень свободно, лишь незначительно контролируется и регулируется им. В центре внимания человека только одна основная деятельность, другая же занимает относительно малую часть внимания, она находится не в центре внимания, а на его периферии.</a:t>
            </a:r>
          </a:p>
          <a:p>
            <a:pPr eaLnBrk="1" hangingPunct="1">
              <a:lnSpc>
                <a:spcPct val="100000"/>
              </a:lnSpc>
              <a:spcAft>
                <a:spcPts val="1323"/>
              </a:spcAft>
              <a:buClr>
                <a:srgbClr val="7FD13B"/>
              </a:buClr>
              <a:buSzPct val="80000"/>
              <a:buFont typeface="Wingdings 2" panose="05020102010507070707" pitchFamily="18" charset="2"/>
              <a:buChar char=""/>
            </a:pPr>
            <a:r>
              <a:rPr lang="ru-RU" altLang="ru-RU" sz="2205">
                <a:solidFill>
                  <a:srgbClr val="000000"/>
                </a:solidFill>
                <a:latin typeface="Century Gothic" panose="020B0502020202020204" pitchFamily="34" charset="0"/>
              </a:rPr>
              <a:t>5.  </a:t>
            </a:r>
            <a:r>
              <a:rPr lang="ru-RU" altLang="ru-RU" sz="2205" b="1">
                <a:solidFill>
                  <a:srgbClr val="000000"/>
                </a:solidFill>
                <a:latin typeface="Century Gothic" panose="020B0502020202020204" pitchFamily="34" charset="0"/>
              </a:rPr>
              <a:t>Объём внимания</a:t>
            </a:r>
            <a:r>
              <a:rPr lang="ru-RU" altLang="ru-RU" sz="2205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– количество информации, которое способно одновременно находиться в сфере повышенного внимания. Указание на одномоментность здесь важно, потому что наше внимание обычно может очень быстро переходить от одного объекта к другому, что создает иллюзию большого объема внимания. Важно уметь, объединять предметы в одно целое, воспринимать их целыми комплексами.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215" y="5776502"/>
            <a:ext cx="2792880" cy="185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41146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-78218" y="236240"/>
            <a:ext cx="10238810" cy="68789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9208" tIns="49604" rIns="99208" bIns="49604"/>
          <a:lstStyle>
            <a:lvl1pPr marL="442913" indent="-382588"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1pPr>
            <a:lvl2pPr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2pPr>
            <a:lvl3pPr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3pPr>
            <a:lvl4pPr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4pPr>
            <a:lvl5pPr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rgbClr val="7FD13B"/>
              </a:buClr>
              <a:buSzPct val="80000"/>
              <a:buFont typeface="Wingdings 2" charset="2"/>
              <a:buChar char=""/>
              <a:defRPr/>
            </a:pPr>
            <a:r>
              <a:rPr lang="ru-RU" altLang="ru-RU" sz="2094" dirty="0">
                <a:latin typeface="Century Gothic" charset="0"/>
              </a:rPr>
              <a:t>С вниманием связаны </a:t>
            </a:r>
            <a:r>
              <a:rPr lang="ru-RU" altLang="ru-RU" sz="2094" b="1" dirty="0">
                <a:latin typeface="Century Gothic" charset="0"/>
              </a:rPr>
              <a:t>направленность</a:t>
            </a:r>
            <a:r>
              <a:rPr lang="ru-RU" altLang="ru-RU" sz="2094" dirty="0">
                <a:latin typeface="Century Gothic" charset="0"/>
              </a:rPr>
              <a:t> и </a:t>
            </a:r>
            <a:r>
              <a:rPr lang="ru-RU" altLang="ru-RU" sz="2094" b="1" dirty="0">
                <a:latin typeface="Century Gothic" charset="0"/>
              </a:rPr>
              <a:t>избирательность</a:t>
            </a:r>
            <a:r>
              <a:rPr lang="ru-RU" altLang="ru-RU" sz="2094" dirty="0">
                <a:latin typeface="Century Gothic" charset="0"/>
              </a:rPr>
              <a:t> познавательных процессов. Их настройка непосредственно зависит от того, что в данный момент времени представляется наиболее важным для организма, для реализации интересов личности. Вниманием определяется точность и детализация восприятия, прочность и избирательность памяти, направленность и продуктивность мыслительной деятельности — словом, качество и результаты функционирования всей познавательной активности.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rgbClr val="7FD13B"/>
              </a:buClr>
              <a:buSzPct val="80000"/>
              <a:buFont typeface="Wingdings 2" charset="2"/>
              <a:buChar char=""/>
              <a:defRPr/>
            </a:pPr>
            <a:r>
              <a:rPr lang="ru-RU" altLang="ru-RU" sz="2094" dirty="0">
                <a:latin typeface="Century Gothic" charset="0"/>
              </a:rPr>
              <a:t>Для перцептивных процессов внимание является своеобразным </a:t>
            </a:r>
            <a:r>
              <a:rPr lang="ru-RU" altLang="ru-RU" sz="2094" b="1" dirty="0">
                <a:latin typeface="Century Gothic" charset="0"/>
              </a:rPr>
              <a:t>усилителем</a:t>
            </a:r>
            <a:r>
              <a:rPr lang="ru-RU" altLang="ru-RU" sz="2094" dirty="0">
                <a:latin typeface="Century Gothic" charset="0"/>
              </a:rPr>
              <a:t>, позволяющим различать детали изображений. Для человеческой памяти внимание выступает как фактор, способный удерживать нужную информацию в кратковременной и оперативной памяти, как обязательное условие перевода запоминаемого материала в хранилища долговременной памяти. Для мышления внимание выступает как обязательный фактор правильного понимания и решения задачи. В системе межчеловеческих отношений внимание способствует лучшему взаимопониманию, адаптации людей друг к другу, предупреждению и своевременному разрешению межличностных конфликтов.</a:t>
            </a:r>
          </a:p>
          <a:p>
            <a:pPr marL="491723" indent="-418227" eaLnBrk="1" hangingPunct="1"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ru-RU" altLang="ru-RU" sz="2094" dirty="0">
                <a:latin typeface="Century Gothic" charset="0"/>
              </a:rPr>
              <a:t> О внимательном человеке говорят как о приятном собеседнике, тактичном и деликатном партнёре по общению. Внимательный человек лучше и успешнее обучается, большего достигает в жизни, чем недостаточно внимательный. </a:t>
            </a:r>
          </a:p>
          <a:p>
            <a:pPr marL="491723" indent="-418227" eaLnBrk="1" hangingPunct="1">
              <a:spcBef>
                <a:spcPts val="0"/>
              </a:spcBef>
              <a:spcAft>
                <a:spcPts val="0"/>
              </a:spcAft>
              <a:buSzPct val="80000"/>
              <a:defRPr/>
            </a:pPr>
            <a:endParaRPr lang="ru-RU" altLang="ru-RU" sz="2094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793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790575" y="577850"/>
            <a:ext cx="9145588" cy="61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spcAft>
                <a:spcPts val="150"/>
              </a:spcAft>
              <a:buSzPct val="100000"/>
              <a:defRPr/>
            </a:pPr>
            <a:r>
              <a:rPr lang="ru-RU" altLang="ru-RU" sz="3200" b="1"/>
              <a:t>Память</a:t>
            </a:r>
            <a:r>
              <a:rPr lang="ru-RU" altLang="ru-RU" sz="3200"/>
              <a:t> — совокупность процессов </a:t>
            </a:r>
          </a:p>
          <a:p>
            <a:pPr marL="211138" indent="338138" eaLnBrk="1">
              <a:spcAft>
                <a:spcPts val="15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altLang="ru-RU" sz="3200"/>
              <a:t>запечатления, </a:t>
            </a:r>
          </a:p>
          <a:p>
            <a:pPr marL="211138" indent="338138" eaLnBrk="1">
              <a:spcAft>
                <a:spcPts val="15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altLang="ru-RU" sz="3200"/>
              <a:t>хранения, </a:t>
            </a:r>
          </a:p>
          <a:p>
            <a:pPr marL="211138" indent="338138" eaLnBrk="1">
              <a:spcAft>
                <a:spcPts val="15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altLang="ru-RU" sz="3200"/>
              <a:t>воспроизведения </a:t>
            </a:r>
            <a:r>
              <a:rPr lang="ru-RU" altLang="ru-RU" sz="2600"/>
              <a:t>и забывания </a:t>
            </a:r>
            <a:r>
              <a:rPr lang="ru-RU" altLang="ru-RU" sz="3200"/>
              <a:t>информации</a:t>
            </a:r>
          </a:p>
          <a:p>
            <a:pPr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endParaRPr lang="ru-RU" altLang="ru-RU" sz="3200"/>
          </a:p>
          <a:p>
            <a:pPr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r>
              <a:rPr lang="ru-RU" altLang="ru-RU" sz="3200" b="1">
                <a:solidFill>
                  <a:srgbClr val="7E0021"/>
                </a:solidFill>
              </a:rPr>
              <a:t> Память тесно связана с вниманием</a:t>
            </a:r>
            <a:r>
              <a:rPr lang="ru-RU" altLang="ru-RU" sz="3200">
                <a:solidFill>
                  <a:srgbClr val="7E0021"/>
                </a:solidFill>
              </a:rPr>
              <a:t> и лежит в основе способности человека воспроизводить жизненный опыт, извлекать из него важные для дальнейшей жизни сведения и на их основании планировать свои действия, прогнозировать их результативность.</a:t>
            </a:r>
          </a:p>
          <a:p>
            <a:pPr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endParaRPr lang="ru-RU" altLang="ru-RU" sz="3200">
              <a:solidFill>
                <a:srgbClr val="7E002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863600" y="457200"/>
            <a:ext cx="8999538" cy="659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buClrTx/>
              <a:buFontTx/>
              <a:buNone/>
            </a:pPr>
            <a:r>
              <a:rPr lang="ru-RU" altLang="ru-RU" sz="3200" b="1">
                <a:solidFill>
                  <a:srgbClr val="000000"/>
                </a:solidFill>
              </a:rPr>
              <a:t>1 вариант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Внимание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Физиологические механизмы внимания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Характеристика внимания: виды, свойства.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Нарушения внимания.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endParaRPr lang="ru-RU" altLang="ru-RU" sz="2800">
              <a:solidFill>
                <a:srgbClr val="000000"/>
              </a:solidFill>
            </a:endParaRPr>
          </a:p>
          <a:p>
            <a:pPr algn="ctr" eaLnBrk="1">
              <a:lnSpc>
                <a:spcPct val="100000"/>
              </a:lnSpc>
              <a:buClrTx/>
              <a:buFontTx/>
              <a:buNone/>
            </a:pPr>
            <a:r>
              <a:rPr lang="ru-RU" altLang="ru-RU" sz="3200" b="1">
                <a:solidFill>
                  <a:srgbClr val="000000"/>
                </a:solidFill>
              </a:rPr>
              <a:t>2 вариант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Память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Процессы памяти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Память: виды, функции, свойства.</a:t>
            </a:r>
          </a:p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Нарушения памяти.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615950" y="720725"/>
            <a:ext cx="9247188" cy="63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SzPct val="100000"/>
              <a:defRPr/>
            </a:pPr>
            <a:r>
              <a:rPr lang="ru-RU" altLang="ru-RU" sz="2800" b="1" dirty="0">
                <a:solidFill>
                  <a:schemeClr val="tx1"/>
                </a:solidFill>
              </a:rPr>
              <a:t>ПРАКТИКУМ</a:t>
            </a:r>
          </a:p>
          <a:p>
            <a:pPr algn="ctr" eaLnBrk="1">
              <a:buSzPct val="100000"/>
              <a:defRPr/>
            </a:pPr>
            <a:r>
              <a:rPr lang="ru-RU" altLang="ru-RU" sz="2800" dirty="0">
                <a:solidFill>
                  <a:schemeClr val="tx1"/>
                </a:solidFill>
              </a:rPr>
              <a:t>Работа в парах. </a:t>
            </a:r>
          </a:p>
          <a:p>
            <a:pPr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r>
              <a:rPr lang="ru-RU" altLang="ru-RU" sz="2800" dirty="0">
                <a:solidFill>
                  <a:schemeClr val="tx1"/>
                </a:solidFill>
              </a:rPr>
              <a:t>Методики исследования внимания, памяти составление протоколов исследования и заключения: </a:t>
            </a:r>
          </a:p>
          <a:p>
            <a:pPr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r>
              <a:rPr lang="ru-RU" altLang="ru-RU" sz="2800" dirty="0">
                <a:solidFill>
                  <a:schemeClr val="tx1"/>
                </a:solidFill>
              </a:rPr>
              <a:t>1. Таблицы </a:t>
            </a:r>
            <a:r>
              <a:rPr lang="ru-RU" altLang="ru-RU" sz="2800" dirty="0" err="1">
                <a:solidFill>
                  <a:schemeClr val="tx1"/>
                </a:solidFill>
              </a:rPr>
              <a:t>Шульте-Горбова</a:t>
            </a:r>
            <a:r>
              <a:rPr lang="ru-RU" altLang="ru-RU" sz="2800" dirty="0">
                <a:solidFill>
                  <a:schemeClr val="tx1"/>
                </a:solidFill>
              </a:rPr>
              <a:t>, </a:t>
            </a:r>
          </a:p>
          <a:p>
            <a:pPr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r>
              <a:rPr lang="ru-RU" altLang="ru-RU" sz="2800" dirty="0">
                <a:solidFill>
                  <a:schemeClr val="tx1"/>
                </a:solidFill>
              </a:rPr>
              <a:t>2. Методика оценки избирательности восприятия и внимания Хуго </a:t>
            </a:r>
            <a:r>
              <a:rPr lang="ru-RU" altLang="ru-RU" sz="2800" dirty="0" err="1">
                <a:solidFill>
                  <a:schemeClr val="tx1"/>
                </a:solidFill>
              </a:rPr>
              <a:t>Мюнстерберга</a:t>
            </a:r>
            <a:r>
              <a:rPr lang="ru-RU" altLang="ru-RU" sz="2800" dirty="0">
                <a:solidFill>
                  <a:schemeClr val="tx1"/>
                </a:solidFill>
              </a:rPr>
              <a:t>.</a:t>
            </a:r>
          </a:p>
          <a:p>
            <a:pPr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r>
              <a:rPr lang="ru-RU" altLang="ru-RU" sz="2800" dirty="0">
                <a:solidFill>
                  <a:schemeClr val="tx1"/>
                </a:solidFill>
              </a:rPr>
              <a:t>3. Методика счет по </a:t>
            </a:r>
            <a:r>
              <a:rPr lang="ru-RU" altLang="ru-RU" sz="2800" dirty="0" err="1">
                <a:solidFill>
                  <a:schemeClr val="tx1"/>
                </a:solidFill>
              </a:rPr>
              <a:t>Краппелину</a:t>
            </a:r>
            <a:endParaRPr lang="ru-RU" altLang="ru-RU" sz="2800" dirty="0">
              <a:solidFill>
                <a:schemeClr val="tx1"/>
              </a:solidFill>
            </a:endParaRPr>
          </a:p>
          <a:p>
            <a:pPr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endParaRPr lang="ru-RU" altLang="ru-RU" sz="2800" dirty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endParaRPr lang="ru-RU" altLang="ru-RU" sz="2800" dirty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endParaRPr lang="ru-RU" altLang="ru-RU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BBE0E3"/>
            </a:gs>
            <a:gs pos="100000">
              <a:srgbClr val="FFFF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57200" y="476250"/>
            <a:ext cx="9191625" cy="66516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                 Схема описания  исследования</a:t>
            </a:r>
          </a:p>
          <a:p>
            <a:pPr eaLnBrk="1" hangingPunct="1"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1. Что исследовано</a:t>
            </a:r>
          </a:p>
          <a:p>
            <a:pPr eaLnBrk="1" hangingPunct="1"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2. Каким методом: правильное/полное название, кем разработано, в каком году, особенности применения.</a:t>
            </a:r>
          </a:p>
          <a:p>
            <a:pPr eaLnBrk="1" hangingPunct="1"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3. Представление результата (запись полученных результатов — протокол исследований).</a:t>
            </a:r>
          </a:p>
          <a:p>
            <a:pPr eaLnBrk="1" hangingPunct="1"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4. Анализ результата </a:t>
            </a:r>
          </a:p>
          <a:p>
            <a:pPr eaLnBrk="1" hangingPunct="1"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5. Выводы (заключение): норма/среднее, выше/ниже среднего</a:t>
            </a:r>
          </a:p>
          <a:p>
            <a:pPr eaLnBrk="1" hangingPunct="1"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r>
              <a:rPr lang="ru-RU" altLang="ru-RU" sz="3200">
                <a:solidFill>
                  <a:srgbClr val="000000"/>
                </a:solidFill>
              </a:rPr>
              <a:t>6. Рекомендации - обычно там где что-то не в рамках Нормы.</a:t>
            </a:r>
          </a:p>
          <a:p>
            <a:pPr algn="ctr" eaLnBrk="1" hangingPunct="1">
              <a:spcBef>
                <a:spcPts val="338"/>
              </a:spcBef>
              <a:spcAft>
                <a:spcPts val="425"/>
              </a:spcAft>
              <a:buClrTx/>
              <a:buFontTx/>
              <a:buNone/>
            </a:pPr>
            <a:endParaRPr lang="ru-RU" altLang="ru-RU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863600" y="576263"/>
            <a:ext cx="8928100" cy="235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ru-RU" altLang="ru-RU" sz="4000">
                <a:solidFill>
                  <a:srgbClr val="000000"/>
                </a:solidFill>
              </a:rPr>
              <a:t>память можно и нужно тренировать</a:t>
            </a:r>
          </a:p>
          <a:p>
            <a:pPr eaLnBrk="1">
              <a:buClrTx/>
              <a:buFontTx/>
              <a:buNone/>
            </a:pPr>
            <a:endParaRPr lang="ru-RU" altLang="ru-RU" sz="4000">
              <a:solidFill>
                <a:srgbClr val="000000"/>
              </a:solidFill>
            </a:endParaRPr>
          </a:p>
          <a:p>
            <a:pPr algn="r" eaLnBrk="1">
              <a:buClrTx/>
              <a:buFontTx/>
              <a:buNone/>
            </a:pPr>
            <a:r>
              <a:rPr lang="ru-RU" altLang="ru-RU" sz="4000">
                <a:solidFill>
                  <a:srgbClr val="000000"/>
                </a:solidFill>
              </a:rPr>
              <a:t>В. Аткинсон</a:t>
            </a:r>
          </a:p>
          <a:p>
            <a:pPr algn="r" eaLnBrk="1">
              <a:buClrTx/>
              <a:buFontTx/>
              <a:buNone/>
            </a:pPr>
            <a:r>
              <a:rPr lang="ru-RU" altLang="ru-RU" sz="4000">
                <a:solidFill>
                  <a:srgbClr val="000000"/>
                </a:solidFill>
              </a:rPr>
              <a:t>Память и уход за ней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935856" y="827509"/>
            <a:ext cx="7858125" cy="46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198438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2800" b="1" dirty="0">
                <a:solidFill>
                  <a:srgbClr val="7E0021"/>
                </a:solidFill>
              </a:rPr>
              <a:t>Список тем докладов:</a:t>
            </a:r>
            <a:r>
              <a:rPr lang="ru-RU" altLang="ru-RU" sz="28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3200" b="1" dirty="0">
                <a:solidFill>
                  <a:schemeClr val="tx1"/>
                </a:solidFill>
              </a:rPr>
              <a:t>5 занятие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</a:rPr>
              <a:t>Методы развития внимания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</a:rPr>
              <a:t>Методы развития памяти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3200" b="1" dirty="0">
                <a:solidFill>
                  <a:schemeClr val="tx1"/>
                </a:solidFill>
              </a:rPr>
              <a:t>6 занятие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</a:rPr>
              <a:t>1. Проблемы и пути развития творческого мышления.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</a:rPr>
              <a:t>2. Развитие  клинического мышления.</a:t>
            </a:r>
          </a:p>
          <a:p>
            <a:pPr eaLnBrk="1" hangingPunct="1">
              <a:spcBef>
                <a:spcPts val="338"/>
              </a:spcBef>
              <a:spcAft>
                <a:spcPts val="150"/>
              </a:spcAft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BFE6A7-ED6F-5141-F20D-C88669DB9BCE}"/>
              </a:ext>
            </a:extLst>
          </p:cNvPr>
          <p:cNvSpPr txBox="1"/>
          <p:nvPr/>
        </p:nvSpPr>
        <p:spPr>
          <a:xfrm>
            <a:off x="359792" y="179437"/>
            <a:ext cx="9505056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Контрольная работа</a:t>
            </a:r>
          </a:p>
          <a:p>
            <a:pPr>
              <a:spcAft>
                <a:spcPts val="0"/>
              </a:spcAft>
            </a:pPr>
            <a:r>
              <a:rPr lang="ru-RU" sz="3200" b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 вариант </a:t>
            </a:r>
            <a:endParaRPr lang="ru-RU" sz="3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Познавательные процессы</a:t>
            </a: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Ощущения. Функции ощущения</a:t>
            </a: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Общие свойства ощущений </a:t>
            </a:r>
            <a:r>
              <a:rPr lang="ru-R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(Модальность, Качество, Интенсивность, Длительность, Локализация)</a:t>
            </a: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Нарушения ощущений</a:t>
            </a: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 вариант</a:t>
            </a:r>
            <a:endParaRPr lang="ru-RU" sz="3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Восприятие. Отличие восприятия от ощущений</a:t>
            </a: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Основные свойства восприятия </a:t>
            </a:r>
            <a:r>
              <a:rPr lang="ru-R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(Константность, Предметность, Целостность, Обобщенность)</a:t>
            </a: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Нарушения восприятия</a:t>
            </a:r>
          </a:p>
        </p:txBody>
      </p:sp>
    </p:spTree>
    <p:extLst>
      <p:ext uri="{BB962C8B-B14F-4D97-AF65-F5344CB8AC3E}">
        <p14:creationId xmlns:p14="http://schemas.microsoft.com/office/powerpoint/2010/main" val="2460797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38125" y="0"/>
            <a:ext cx="9842500" cy="75596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ru-RU" altLang="ru-RU" sz="2400" b="1">
                <a:solidFill>
                  <a:srgbClr val="000066"/>
                </a:solidFill>
              </a:rPr>
              <a:t>Следующее занятие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600" b="1">
                <a:solidFill>
                  <a:srgbClr val="7E0021"/>
                </a:solidFill>
              </a:rPr>
              <a:t>ТЕМА: Эмоциональные психические процессы. Эмоции и чувства. Волевая деятельность. Поведение. Методы исследования.</a:t>
            </a:r>
            <a:r>
              <a:rPr lang="ru-RU" altLang="ru-RU" sz="2600">
                <a:solidFill>
                  <a:srgbClr val="000000"/>
                </a:solidFill>
              </a:rPr>
              <a:t> </a:t>
            </a:r>
          </a:p>
          <a:p>
            <a:pPr eaLnBrk="1" hangingPunct="1">
              <a:buClrTx/>
              <a:buFontTx/>
              <a:buNone/>
            </a:pPr>
            <a:endParaRPr lang="ru-RU" altLang="ru-RU" sz="2400" b="1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План:</a:t>
            </a:r>
            <a:r>
              <a:rPr lang="ru-RU" altLang="ru-RU" sz="2800">
                <a:solidFill>
                  <a:srgbClr val="000000"/>
                </a:solidFill>
              </a:rPr>
              <a:t>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1. Определение понятий эмоции, чувства, воля.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2. Функции эмоций. Основные компоненты эмоций.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3. Эмоциональные феномены. Виды эмоциональных состояний.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4. Классификации эмоций.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5. Основные теории эмоций.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6. Воля. Становление волевых качеств личности.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7. Воля и мотивация. </a:t>
            </a:r>
          </a:p>
          <a:p>
            <a:pPr eaLnBrk="1" hangingPunct="1">
              <a:buClrTx/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8. Нарушения эмоционально волевой сферы.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793749" y="1115541"/>
            <a:ext cx="8493125" cy="578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</a:rPr>
              <a:t>Темы докладов 7 занятие: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</a:rPr>
              <a:t>1. Психологические методы саморегуляции эмоциональными состояниями врача</a:t>
            </a:r>
          </a:p>
          <a:p>
            <a:pPr eaLnBrk="1" hangingPunct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</a:rPr>
              <a:t>2. Основные принципы управления эмоциями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77825" y="431800"/>
            <a:ext cx="9486900" cy="650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SzPct val="100000"/>
              <a:defRPr/>
            </a:pPr>
            <a:r>
              <a:rPr lang="ru-RU" altLang="ru-RU" sz="2400" b="1">
                <a:solidFill>
                  <a:srgbClr val="000066"/>
                </a:solidFill>
              </a:rPr>
              <a:t>Рекомендуемая литература для самостоятельной работы</a:t>
            </a:r>
          </a:p>
          <a:p>
            <a:pPr algn="ctr" eaLnBrk="1">
              <a:spcAft>
                <a:spcPts val="1000"/>
              </a:spcAft>
              <a:buSzPct val="100000"/>
              <a:defRPr/>
            </a:pPr>
            <a:r>
              <a:rPr lang="ru-RU" altLang="ru-RU" sz="2600" b="1"/>
              <a:t>Основная литература</a:t>
            </a:r>
          </a:p>
          <a:p>
            <a:pPr indent="555625" eaLnBrk="1">
              <a:spcAft>
                <a:spcPts val="425"/>
              </a:spcAft>
              <a:buSzPct val="100000"/>
              <a:defRPr/>
            </a:pPr>
            <a:r>
              <a:rPr lang="ru-RU" altLang="ru-RU" sz="2600" b="1">
                <a:solidFill>
                  <a:srgbClr val="193300"/>
                </a:solidFill>
              </a:rPr>
              <a:t>Психология и педагогика</a:t>
            </a:r>
            <a:r>
              <a:rPr lang="ru-RU" altLang="ru-RU" sz="2600" b="1"/>
              <a:t> </a:t>
            </a:r>
            <a:r>
              <a:rPr lang="ru-RU" altLang="ru-RU" sz="2600" b="1">
                <a:solidFill>
                  <a:srgbClr val="7E0021"/>
                </a:solidFill>
              </a:rPr>
              <a:t>в медицинском образовании</a:t>
            </a:r>
            <a:r>
              <a:rPr lang="ru-RU" altLang="ru-RU" sz="2600"/>
              <a:t>/Под ред. Н.В. Кудрявой.-М. 2016.-320 с.</a:t>
            </a:r>
          </a:p>
          <a:p>
            <a:pPr indent="555625" algn="ctr" eaLnBrk="1">
              <a:spcAft>
                <a:spcPts val="425"/>
              </a:spcAft>
              <a:buSzPct val="100000"/>
              <a:defRPr/>
            </a:pPr>
            <a:r>
              <a:rPr lang="ru-RU" altLang="ru-RU" sz="2400" b="1"/>
              <a:t>Дополнительная</a:t>
            </a:r>
          </a:p>
          <a:p>
            <a:pPr indent="555625" eaLnBrk="1">
              <a:spcAft>
                <a:spcPts val="425"/>
              </a:spcAft>
              <a:buSzPct val="100000"/>
              <a:defRPr/>
            </a:pPr>
            <a:r>
              <a:rPr lang="ru-RU" altLang="ru-RU" sz="2400" b="1"/>
              <a:t>Бордовская, Н. В. </a:t>
            </a:r>
            <a:r>
              <a:rPr lang="ru-RU" altLang="ru-RU" sz="2400"/>
              <a:t>Психология и педагогика [Электронный ресурс] : учеб. для вузов / Н.В. Бордовская, С.И. Розум. - СПб. : Питер, 2014. - 624 с. - (Учебник для вузов).</a:t>
            </a:r>
          </a:p>
          <a:p>
            <a:pPr indent="555625" eaLnBrk="1">
              <a:spcAft>
                <a:spcPts val="425"/>
              </a:spcAft>
              <a:buSzPct val="100000"/>
              <a:defRPr/>
            </a:pPr>
            <a:r>
              <a:rPr lang="ru-RU" altLang="ru-RU" sz="2400" b="1"/>
              <a:t>Педагогика в клинической практике врача</a:t>
            </a:r>
            <a:r>
              <a:rPr lang="ru-RU" altLang="ru-RU" sz="2400"/>
              <a:t>: учебное пособие [Электронный ресурс] / Е.Ю. Васильева, М.Ю. Гайкина, Т.В. Тагаева. - Архангельск: Изд-во Северного ГМУ, 2017. -118 с. </a:t>
            </a:r>
          </a:p>
          <a:p>
            <a:pPr indent="555625" eaLnBrk="1">
              <a:spcAft>
                <a:spcPts val="425"/>
              </a:spcAft>
              <a:buSzPct val="100000"/>
              <a:defRPr/>
            </a:pPr>
            <a:r>
              <a:rPr lang="ru-RU" altLang="ru-RU" sz="2400" b="1"/>
              <a:t>Гавриленко, Л. С.</a:t>
            </a:r>
            <a:r>
              <a:rPr lang="ru-RU" altLang="ru-RU" sz="2400"/>
              <a:t> Психология и педагогика : учеб. пособие для студентов, обучающихся по специальности 060101 - Лечебное дело / Л. С. Гавриленко, В. Б. Чупина. - Красноярск : тип. КрасГМУ, 2015. - 240 с.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163" y="444500"/>
            <a:ext cx="4802187" cy="650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952500" y="952500"/>
            <a:ext cx="51593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4800" b="1">
                <a:solidFill>
                  <a:srgbClr val="7E0021"/>
                </a:solidFill>
                <a:latin typeface="Comic Sans MS" panose="030F0702030302020204" pitchFamily="66" charset="0"/>
              </a:rPr>
              <a:t>Спасибо 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4800" b="1">
                <a:solidFill>
                  <a:srgbClr val="7E0021"/>
                </a:solidFill>
                <a:latin typeface="Comic Sans MS" panose="030F0702030302020204" pitchFamily="66" charset="0"/>
              </a:rPr>
              <a:t>за внимание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007864" y="539477"/>
            <a:ext cx="8221663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4800" b="1" dirty="0">
                <a:solidFill>
                  <a:srgbClr val="000099"/>
                </a:solidFill>
              </a:rPr>
              <a:t>ПЛАН занятия: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3600" b="1" dirty="0">
                <a:solidFill>
                  <a:srgbClr val="000099"/>
                </a:solidFill>
              </a:rPr>
              <a:t>1 часть</a:t>
            </a:r>
          </a:p>
          <a:p>
            <a:pPr eaLnBrk="1">
              <a:spcBef>
                <a:spcPts val="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</a:rPr>
              <a:t>1. Характеристика внимания: виды, свойства.</a:t>
            </a:r>
          </a:p>
          <a:p>
            <a:pPr eaLnBrk="1">
              <a:spcBef>
                <a:spcPts val="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</a:rPr>
              <a:t>2. Основные нарушения внимания.</a:t>
            </a:r>
          </a:p>
          <a:p>
            <a:pPr eaLnBrk="1">
              <a:spcBef>
                <a:spcPts val="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</a:rPr>
              <a:t>3. Практикум: изучение памяти и внимания. 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ru-RU" altLang="ru-RU" sz="3600" b="1" dirty="0">
                <a:solidFill>
                  <a:schemeClr val="accent2">
                    <a:lumMod val="75000"/>
                  </a:schemeClr>
                </a:solidFill>
              </a:rPr>
              <a:t>2 часть </a:t>
            </a:r>
          </a:p>
          <a:p>
            <a:pPr eaLnBrk="1">
              <a:spcBef>
                <a:spcPts val="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</a:rPr>
              <a:t>1. Память: виды, функции, свойства.</a:t>
            </a:r>
          </a:p>
          <a:p>
            <a:pPr eaLnBrk="1">
              <a:spcBef>
                <a:spcPts val="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</a:rPr>
              <a:t>2. Основные нарушения памяти.</a:t>
            </a:r>
          </a:p>
          <a:p>
            <a:pPr eaLnBrk="1">
              <a:spcBef>
                <a:spcPts val="0"/>
              </a:spcBef>
              <a:spcAft>
                <a:spcPts val="600"/>
              </a:spcAft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</a:rPr>
              <a:t>3. Навыки эффективного запоминания.</a:t>
            </a:r>
          </a:p>
          <a:p>
            <a:pPr eaLnBrk="1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6511" y="568726"/>
            <a:ext cx="9071610" cy="976458"/>
          </a:xfrm>
        </p:spPr>
        <p:txBody>
          <a:bodyPr vert="horz" wrap="square" lIns="99208" tIns="49604" rIns="99208" bIns="49604" numCol="1" anchor="t" anchorCtr="0" compatLnSpc="1">
            <a:prstTxWarp prst="textNoShape">
              <a:avLst/>
            </a:prstTxWarp>
          </a:bodyPr>
          <a:lstStyle/>
          <a:p>
            <a:pPr marL="533720" eaLnBrk="1" hangingPunct="1">
              <a:lnSpc>
                <a:spcPct val="100000"/>
              </a:lnSpc>
              <a:buClrTx/>
              <a:tabLst>
                <a:tab pos="533720" algn="l"/>
                <a:tab pos="1027193" algn="l"/>
                <a:tab pos="1522414" algn="l"/>
                <a:tab pos="2017637" algn="l"/>
                <a:tab pos="2512858" algn="l"/>
                <a:tab pos="3008081" algn="l"/>
                <a:tab pos="3503302" algn="l"/>
                <a:tab pos="3998525" algn="l"/>
                <a:tab pos="4493746" algn="l"/>
                <a:tab pos="4988969" algn="l"/>
                <a:tab pos="5484191" algn="l"/>
                <a:tab pos="5979413" algn="l"/>
                <a:tab pos="6474635" algn="l"/>
                <a:tab pos="6969857" algn="l"/>
                <a:tab pos="7465079" algn="l"/>
                <a:tab pos="7960301" algn="l"/>
                <a:tab pos="8455523" algn="l"/>
                <a:tab pos="8950745" algn="l"/>
                <a:tab pos="9445967" algn="l"/>
                <a:tab pos="9941190" algn="l"/>
                <a:tab pos="10436411" algn="l"/>
              </a:tabLst>
            </a:pPr>
            <a:r>
              <a:rPr lang="ru-RU" altLang="ru-RU" sz="463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1. Что такое внимание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41765" y="1557433"/>
            <a:ext cx="9071610" cy="2222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9208" tIns="49604" rIns="99208" bIns="49604"/>
          <a:lstStyle>
            <a:lvl1pPr marL="442913" indent="-382588"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1pPr>
            <a:lvl2pPr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2pPr>
            <a:lvl3pPr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3pPr>
            <a:lvl4pPr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4pPr>
            <a:lvl5pPr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000000"/>
                </a:solidFill>
                <a:latin typeface="Verdana" pitchFamily="32" charset="0"/>
                <a:ea typeface="Microsoft YaHei" charset="-122"/>
              </a:defRPr>
            </a:lvl9pPr>
          </a:lstStyle>
          <a:p>
            <a:pPr eaLnBrk="1" hangingPunct="1">
              <a:spcBef>
                <a:spcPts val="661"/>
              </a:spcBef>
              <a:spcAft>
                <a:spcPts val="1571"/>
              </a:spcAft>
              <a:buClr>
                <a:srgbClr val="7FD13B"/>
              </a:buClr>
              <a:buSzPct val="80000"/>
              <a:buFont typeface="Wingdings 2" charset="2"/>
              <a:buChar char=""/>
              <a:defRPr/>
            </a:pPr>
            <a:r>
              <a:rPr lang="ru-RU" altLang="ru-RU" sz="3307" b="1" dirty="0">
                <a:solidFill>
                  <a:schemeClr val="tx1"/>
                </a:solidFill>
                <a:latin typeface="Century Gothic" charset="0"/>
              </a:rPr>
              <a:t>Внимание - это направленность и сосредоточенность сознания </a:t>
            </a:r>
            <a:r>
              <a:rPr lang="ru-RU" altLang="ru-RU" sz="3307" dirty="0">
                <a:solidFill>
                  <a:schemeClr val="tx1"/>
                </a:solidFill>
                <a:latin typeface="Century Gothic" charset="0"/>
              </a:rPr>
              <a:t>на каком-либо объекте или деятельности при отвлечении от всего остального.</a:t>
            </a:r>
          </a:p>
          <a:p>
            <a:pPr marL="491723" indent="-418227" eaLnBrk="1" hangingPunct="1">
              <a:spcBef>
                <a:spcPts val="661"/>
              </a:spcBef>
              <a:spcAft>
                <a:spcPts val="1571"/>
              </a:spcAft>
              <a:buSzPct val="80000"/>
              <a:defRPr/>
            </a:pPr>
            <a:endParaRPr lang="ru-RU" altLang="ru-RU" sz="3307" dirty="0">
              <a:latin typeface="Century Gothic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887" y="3939081"/>
            <a:ext cx="3701091" cy="2939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81975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507" y="293987"/>
            <a:ext cx="9071610" cy="1014956"/>
          </a:xfrm>
          <a:solidFill>
            <a:schemeClr val="bg1"/>
          </a:solidFill>
        </p:spPr>
        <p:txBody>
          <a:bodyPr vert="horz" wrap="square" lIns="99208" tIns="49604" rIns="99208" bIns="49604" numCol="1" anchor="t" anchorCtr="0" compatLnSpc="1">
            <a:prstTxWarp prst="textNoShape">
              <a:avLst/>
            </a:prstTxWarp>
          </a:bodyPr>
          <a:lstStyle/>
          <a:p>
            <a:pPr marL="533720" eaLnBrk="1" hangingPunct="1">
              <a:lnSpc>
                <a:spcPct val="100000"/>
              </a:lnSpc>
              <a:buClrTx/>
              <a:tabLst>
                <a:tab pos="533720" algn="l"/>
                <a:tab pos="1027193" algn="l"/>
                <a:tab pos="1522414" algn="l"/>
                <a:tab pos="2017637" algn="l"/>
                <a:tab pos="2512858" algn="l"/>
                <a:tab pos="3008081" algn="l"/>
                <a:tab pos="3503302" algn="l"/>
                <a:tab pos="3998525" algn="l"/>
                <a:tab pos="4493746" algn="l"/>
                <a:tab pos="4988969" algn="l"/>
                <a:tab pos="5484191" algn="l"/>
                <a:tab pos="5979413" algn="l"/>
                <a:tab pos="6474635" algn="l"/>
                <a:tab pos="6969857" algn="l"/>
                <a:tab pos="7465079" algn="l"/>
                <a:tab pos="7960301" algn="l"/>
                <a:tab pos="8455523" algn="l"/>
                <a:tab pos="8950745" algn="l"/>
                <a:tab pos="9445967" algn="l"/>
                <a:tab pos="9941190" algn="l"/>
                <a:tab pos="10436411" algn="l"/>
              </a:tabLst>
            </a:pPr>
            <a:r>
              <a:rPr lang="ru-RU" altLang="ru-RU" sz="463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2. Функции внимания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277017" y="1081454"/>
            <a:ext cx="9286851" cy="564525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08" tIns="49604" rIns="99208" bIns="49604"/>
          <a:lstStyle>
            <a:lvl1pPr marL="442913" indent="-382588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 sz="29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 sz="25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 sz="22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2913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9426575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61"/>
              </a:spcBef>
              <a:spcAft>
                <a:spcPts val="1571"/>
              </a:spcAft>
              <a:buClr>
                <a:srgbClr val="7FD13B"/>
              </a:buClr>
              <a:buSzPct val="80000"/>
              <a:buFont typeface="Wingdings 2" panose="05020102010507070707" pitchFamily="18" charset="2"/>
              <a:buChar char=""/>
            </a:pPr>
            <a:r>
              <a:rPr lang="ru-RU" altLang="ru-RU" sz="2866" dirty="0">
                <a:solidFill>
                  <a:srgbClr val="000000"/>
                </a:solidFill>
                <a:latin typeface="Century Gothic" panose="020B0502020202020204" pitchFamily="34" charset="0"/>
              </a:rPr>
              <a:t>Внимание в жизни и деятельности человека выполняет много различных функций. Оно активизирует нужные и тормозит ненужные в данный момент психологические и физиологические процессы, способствует организованному и целенаправленному отбору поступающей в организм информации в соответствии с его актуальными потребностями, обеспечивает избирательную и длительную сосредоточенность психической активности на одном и том же объекте или виде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73339167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469837" y="1667678"/>
            <a:ext cx="5174528" cy="4688048"/>
          </a:xfrm>
          <a:solidFill>
            <a:schemeClr val="bg1"/>
          </a:solidFill>
        </p:spPr>
        <p:txBody>
          <a:bodyPr vert="horz" wrap="square" lIns="99208" tIns="49604" rIns="99208" bIns="49604" numCol="1" anchor="t" anchorCtr="0" compatLnSpc="1">
            <a:prstTxWarp prst="textNoShape">
              <a:avLst/>
            </a:prstTxWarp>
          </a:bodyPr>
          <a:lstStyle/>
          <a:p>
            <a:pPr marL="533720" eaLnBrk="1" hangingPunct="1">
              <a:lnSpc>
                <a:spcPct val="100000"/>
              </a:lnSpc>
              <a:buClrTx/>
              <a:tabLst>
                <a:tab pos="533720" algn="l"/>
                <a:tab pos="1027193" algn="l"/>
                <a:tab pos="1522414" algn="l"/>
                <a:tab pos="2017637" algn="l"/>
                <a:tab pos="2512858" algn="l"/>
                <a:tab pos="3008081" algn="l"/>
                <a:tab pos="3503302" algn="l"/>
                <a:tab pos="3998525" algn="l"/>
                <a:tab pos="4493746" algn="l"/>
                <a:tab pos="4988969" algn="l"/>
                <a:tab pos="5484191" algn="l"/>
                <a:tab pos="5979413" algn="l"/>
                <a:tab pos="6474635" algn="l"/>
                <a:tab pos="6969857" algn="l"/>
                <a:tab pos="7465079" algn="l"/>
                <a:tab pos="7960301" algn="l"/>
                <a:tab pos="8455523" algn="l"/>
                <a:tab pos="8950745" algn="l"/>
                <a:tab pos="9445967" algn="l"/>
                <a:tab pos="9941190" algn="l"/>
                <a:tab pos="10436411" algn="l"/>
              </a:tabLst>
            </a:pPr>
            <a:r>
              <a:rPr lang="ru-RU" altLang="ru-RU" sz="2866" dirty="0">
                <a:solidFill>
                  <a:schemeClr val="tx1"/>
                </a:solidFill>
                <a:latin typeface="Century Gothic" panose="020B0502020202020204" pitchFamily="34" charset="0"/>
              </a:rPr>
              <a:t>В зависимости от  наличия сознательного выбора направления и регуляции выделяют </a:t>
            </a:r>
            <a:r>
              <a:rPr lang="ru-RU" altLang="ru-RU" sz="2866" b="1" dirty="0">
                <a:solidFill>
                  <a:schemeClr val="tx1"/>
                </a:solidFill>
                <a:latin typeface="Century Gothic" panose="020B0502020202020204" pitchFamily="34" charset="0"/>
              </a:rPr>
              <a:t>ПРОИЗВОЛЬНОЕ, НЕПРОИЗВОЛЬНОЕ </a:t>
            </a:r>
            <a:r>
              <a:rPr lang="ru-RU" altLang="ru-RU" sz="2866" dirty="0">
                <a:solidFill>
                  <a:schemeClr val="tx1"/>
                </a:solidFill>
                <a:latin typeface="Century Gothic" panose="020B0502020202020204" pitchFamily="34" charset="0"/>
              </a:rPr>
              <a:t>И ПОСЛЕПРОИЗВОЛЬНОЕ ВНИМАНИЕ. </a:t>
            </a:r>
            <a:br>
              <a:rPr lang="ru-RU" altLang="ru-RU" sz="463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ru-RU" altLang="ru-RU" sz="463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1" y="1667678"/>
            <a:ext cx="4033576" cy="4493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079872" y="554726"/>
            <a:ext cx="8210647" cy="843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 anchor="b"/>
          <a:lstStyle>
            <a:lvl1pPr marL="484188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31863" algn="l"/>
                <a:tab pos="1381125" algn="l"/>
                <a:tab pos="1830388" algn="l"/>
                <a:tab pos="2279650" algn="l"/>
                <a:tab pos="2728913" algn="l"/>
                <a:tab pos="3178175" algn="l"/>
                <a:tab pos="3627438" algn="l"/>
                <a:tab pos="4076700" algn="l"/>
                <a:tab pos="4525963" algn="l"/>
                <a:tab pos="4975225" algn="l"/>
                <a:tab pos="5424488" algn="l"/>
                <a:tab pos="5873750" algn="l"/>
                <a:tab pos="6323013" algn="l"/>
                <a:tab pos="6772275" algn="l"/>
                <a:tab pos="7221538" algn="l"/>
                <a:tab pos="7670800" algn="l"/>
                <a:tab pos="8120063" algn="l"/>
                <a:tab pos="8569325" algn="l"/>
                <a:tab pos="9018588" algn="l"/>
                <a:tab pos="9467850" algn="l"/>
              </a:tabLst>
              <a:defRPr sz="29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31863" algn="l"/>
                <a:tab pos="1381125" algn="l"/>
                <a:tab pos="1830388" algn="l"/>
                <a:tab pos="2279650" algn="l"/>
                <a:tab pos="2728913" algn="l"/>
                <a:tab pos="3178175" algn="l"/>
                <a:tab pos="3627438" algn="l"/>
                <a:tab pos="4076700" algn="l"/>
                <a:tab pos="4525963" algn="l"/>
                <a:tab pos="4975225" algn="l"/>
                <a:tab pos="5424488" algn="l"/>
                <a:tab pos="5873750" algn="l"/>
                <a:tab pos="6323013" algn="l"/>
                <a:tab pos="6772275" algn="l"/>
                <a:tab pos="7221538" algn="l"/>
                <a:tab pos="7670800" algn="l"/>
                <a:tab pos="8120063" algn="l"/>
                <a:tab pos="8569325" algn="l"/>
                <a:tab pos="9018588" algn="l"/>
                <a:tab pos="9467850" algn="l"/>
              </a:tabLst>
              <a:defRPr sz="25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31863" algn="l"/>
                <a:tab pos="1381125" algn="l"/>
                <a:tab pos="1830388" algn="l"/>
                <a:tab pos="2279650" algn="l"/>
                <a:tab pos="2728913" algn="l"/>
                <a:tab pos="3178175" algn="l"/>
                <a:tab pos="3627438" algn="l"/>
                <a:tab pos="4076700" algn="l"/>
                <a:tab pos="4525963" algn="l"/>
                <a:tab pos="4975225" algn="l"/>
                <a:tab pos="5424488" algn="l"/>
                <a:tab pos="5873750" algn="l"/>
                <a:tab pos="6323013" algn="l"/>
                <a:tab pos="6772275" algn="l"/>
                <a:tab pos="7221538" algn="l"/>
                <a:tab pos="7670800" algn="l"/>
                <a:tab pos="8120063" algn="l"/>
                <a:tab pos="8569325" algn="l"/>
                <a:tab pos="9018588" algn="l"/>
                <a:tab pos="9467850" algn="l"/>
              </a:tabLst>
              <a:defRPr sz="22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31863" algn="l"/>
                <a:tab pos="1381125" algn="l"/>
                <a:tab pos="1830388" algn="l"/>
                <a:tab pos="2279650" algn="l"/>
                <a:tab pos="2728913" algn="l"/>
                <a:tab pos="3178175" algn="l"/>
                <a:tab pos="3627438" algn="l"/>
                <a:tab pos="4076700" algn="l"/>
                <a:tab pos="4525963" algn="l"/>
                <a:tab pos="4975225" algn="l"/>
                <a:tab pos="5424488" algn="l"/>
                <a:tab pos="5873750" algn="l"/>
                <a:tab pos="6323013" algn="l"/>
                <a:tab pos="6772275" algn="l"/>
                <a:tab pos="7221538" algn="l"/>
                <a:tab pos="7670800" algn="l"/>
                <a:tab pos="8120063" algn="l"/>
                <a:tab pos="8569325" algn="l"/>
                <a:tab pos="9018588" algn="l"/>
                <a:tab pos="9467850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31863" algn="l"/>
                <a:tab pos="1381125" algn="l"/>
                <a:tab pos="1830388" algn="l"/>
                <a:tab pos="2279650" algn="l"/>
                <a:tab pos="2728913" algn="l"/>
                <a:tab pos="3178175" algn="l"/>
                <a:tab pos="3627438" algn="l"/>
                <a:tab pos="4076700" algn="l"/>
                <a:tab pos="4525963" algn="l"/>
                <a:tab pos="4975225" algn="l"/>
                <a:tab pos="5424488" algn="l"/>
                <a:tab pos="5873750" algn="l"/>
                <a:tab pos="6323013" algn="l"/>
                <a:tab pos="6772275" algn="l"/>
                <a:tab pos="7221538" algn="l"/>
                <a:tab pos="7670800" algn="l"/>
                <a:tab pos="8120063" algn="l"/>
                <a:tab pos="8569325" algn="l"/>
                <a:tab pos="9018588" algn="l"/>
                <a:tab pos="9467850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31863" algn="l"/>
                <a:tab pos="1381125" algn="l"/>
                <a:tab pos="1830388" algn="l"/>
                <a:tab pos="2279650" algn="l"/>
                <a:tab pos="2728913" algn="l"/>
                <a:tab pos="3178175" algn="l"/>
                <a:tab pos="3627438" algn="l"/>
                <a:tab pos="4076700" algn="l"/>
                <a:tab pos="4525963" algn="l"/>
                <a:tab pos="4975225" algn="l"/>
                <a:tab pos="5424488" algn="l"/>
                <a:tab pos="5873750" algn="l"/>
                <a:tab pos="6323013" algn="l"/>
                <a:tab pos="6772275" algn="l"/>
                <a:tab pos="7221538" algn="l"/>
                <a:tab pos="7670800" algn="l"/>
                <a:tab pos="8120063" algn="l"/>
                <a:tab pos="8569325" algn="l"/>
                <a:tab pos="9018588" algn="l"/>
                <a:tab pos="9467850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31863" algn="l"/>
                <a:tab pos="1381125" algn="l"/>
                <a:tab pos="1830388" algn="l"/>
                <a:tab pos="2279650" algn="l"/>
                <a:tab pos="2728913" algn="l"/>
                <a:tab pos="3178175" algn="l"/>
                <a:tab pos="3627438" algn="l"/>
                <a:tab pos="4076700" algn="l"/>
                <a:tab pos="4525963" algn="l"/>
                <a:tab pos="4975225" algn="l"/>
                <a:tab pos="5424488" algn="l"/>
                <a:tab pos="5873750" algn="l"/>
                <a:tab pos="6323013" algn="l"/>
                <a:tab pos="6772275" algn="l"/>
                <a:tab pos="7221538" algn="l"/>
                <a:tab pos="7670800" algn="l"/>
                <a:tab pos="8120063" algn="l"/>
                <a:tab pos="8569325" algn="l"/>
                <a:tab pos="9018588" algn="l"/>
                <a:tab pos="9467850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31863" algn="l"/>
                <a:tab pos="1381125" algn="l"/>
                <a:tab pos="1830388" algn="l"/>
                <a:tab pos="2279650" algn="l"/>
                <a:tab pos="2728913" algn="l"/>
                <a:tab pos="3178175" algn="l"/>
                <a:tab pos="3627438" algn="l"/>
                <a:tab pos="4076700" algn="l"/>
                <a:tab pos="4525963" algn="l"/>
                <a:tab pos="4975225" algn="l"/>
                <a:tab pos="5424488" algn="l"/>
                <a:tab pos="5873750" algn="l"/>
                <a:tab pos="6323013" algn="l"/>
                <a:tab pos="6772275" algn="l"/>
                <a:tab pos="7221538" algn="l"/>
                <a:tab pos="7670800" algn="l"/>
                <a:tab pos="8120063" algn="l"/>
                <a:tab pos="8569325" algn="l"/>
                <a:tab pos="9018588" algn="l"/>
                <a:tab pos="9467850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84188" algn="l"/>
                <a:tab pos="931863" algn="l"/>
                <a:tab pos="1381125" algn="l"/>
                <a:tab pos="1830388" algn="l"/>
                <a:tab pos="2279650" algn="l"/>
                <a:tab pos="2728913" algn="l"/>
                <a:tab pos="3178175" algn="l"/>
                <a:tab pos="3627438" algn="l"/>
                <a:tab pos="4076700" algn="l"/>
                <a:tab pos="4525963" algn="l"/>
                <a:tab pos="4975225" algn="l"/>
                <a:tab pos="5424488" algn="l"/>
                <a:tab pos="5873750" algn="l"/>
                <a:tab pos="6323013" algn="l"/>
                <a:tab pos="6772275" algn="l"/>
                <a:tab pos="7221538" algn="l"/>
                <a:tab pos="7670800" algn="l"/>
                <a:tab pos="8120063" algn="l"/>
                <a:tab pos="8569325" algn="l"/>
                <a:tab pos="9018588" algn="l"/>
                <a:tab pos="9467850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463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3. </a:t>
            </a:r>
            <a:r>
              <a:rPr lang="ru-RU" altLang="ru-RU" sz="463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Виды внимания</a:t>
            </a:r>
            <a:r>
              <a:rPr lang="ru-RU" altLang="ru-RU" sz="485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363226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19523" y="236240"/>
            <a:ext cx="9960572" cy="732343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08" tIns="49604" rIns="99208" bIns="49604"/>
          <a:lstStyle>
            <a:lvl1pPr marL="447675" indent="-377825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 sz="29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 sz="25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 sz="22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 b="1" i="1">
                <a:solidFill>
                  <a:srgbClr val="000000"/>
                </a:solidFill>
                <a:latin typeface="Century Gothic" panose="020B0502020202020204" pitchFamily="34" charset="0"/>
              </a:rPr>
              <a:t>1. Непроизвольное внимание </a:t>
            </a:r>
            <a:r>
              <a:rPr lang="ru-RU" altLang="ru-RU" sz="2205">
                <a:solidFill>
                  <a:srgbClr val="000000"/>
                </a:solidFill>
                <a:latin typeface="Century Gothic" panose="020B0502020202020204" pitchFamily="34" charset="0"/>
              </a:rPr>
              <a:t>– это внимание, возникающее без всякого намерения человека, без заранее поставленной цели, не связанное с участием воли.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 b="1" i="1">
                <a:solidFill>
                  <a:srgbClr val="7E0021"/>
                </a:solidFill>
                <a:latin typeface="Century Gothic" panose="020B0502020202020204" pitchFamily="34" charset="0"/>
              </a:rPr>
              <a:t>Условия возникновения непроизвольного внимания: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>
                <a:solidFill>
                  <a:srgbClr val="000000"/>
                </a:solidFill>
                <a:latin typeface="Century Gothic" panose="020B0502020202020204" pitchFamily="34" charset="0"/>
              </a:rPr>
              <a:t>Сила и неожиданность раздражителя                                                    </a:t>
            </a: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Сильный звук, яркая вспышка света, резкий запах всегда привлекут внимание</a:t>
            </a:r>
            <a:r>
              <a:rPr lang="ru-RU" altLang="ru-RU" sz="2205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>
                <a:solidFill>
                  <a:srgbClr val="000000"/>
                </a:solidFill>
                <a:latin typeface="Century Gothic" panose="020B0502020202020204" pitchFamily="34" charset="0"/>
              </a:rPr>
              <a:t>Новизна, необычность, контрастность раздражителя</a:t>
            </a:r>
            <a:r>
              <a:rPr lang="ru-RU" altLang="ru-RU" sz="2205" i="1">
                <a:solidFill>
                  <a:srgbClr val="000000"/>
                </a:solidFill>
                <a:latin typeface="Century Gothic" panose="020B0502020202020204" pitchFamily="34" charset="0"/>
              </a:rPr>
              <a:t>                </a:t>
            </a: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Необычная легковая машина новой марки, новые игрушки, наглядные пособия, которых дети ещё не видели, невольно привлекут внимание.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 i="1">
                <a:solidFill>
                  <a:srgbClr val="000000"/>
                </a:solidFill>
                <a:latin typeface="Century Gothic" panose="020B0502020202020204" pitchFamily="34" charset="0"/>
              </a:rPr>
              <a:t>Подвижность объекта</a:t>
            </a:r>
            <a:r>
              <a:rPr lang="ru-RU" altLang="ru-RU" sz="1984" i="1">
                <a:solidFill>
                  <a:srgbClr val="000000"/>
                </a:solidFill>
                <a:latin typeface="Century Gothic" panose="020B0502020202020204" pitchFamily="34" charset="0"/>
              </a:rPr>
              <a:t>, </a:t>
            </a: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а также Начало или, наоборот, прекращение действия раздражителя.                                                                                      Поэтому, например, маяки делают мерцающими, рекламу «прыгающей». 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205">
                <a:solidFill>
                  <a:srgbClr val="000000"/>
                </a:solidFill>
                <a:latin typeface="Century Gothic" panose="020B0502020202020204" pitchFamily="34" charset="0"/>
              </a:rPr>
              <a:t>Раздражитель соответствует интересам индивида.                                   </a:t>
            </a: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Один человек не заметит красочной афиши, извещающей о предстоящем футбольном матче, но обратит внимание на скромное объявление о концерте, другой — наоборот.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>
                <a:solidFill>
                  <a:srgbClr val="000000"/>
                </a:solidFill>
                <a:latin typeface="Century Gothic" panose="020B0502020202020204" pitchFamily="34" charset="0"/>
              </a:rPr>
              <a:t>Соответствие раздражителя внутреннему состоянию человека, его потребностям.</a:t>
            </a: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                                                                   Проголодавшийся человек невольно обратит внимание на запах пищи; плеск воды привлечет внимание человека, испытывающего жажду.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984">
                <a:solidFill>
                  <a:srgbClr val="000000"/>
                </a:solidFill>
                <a:latin typeface="Century Gothic" panose="020B0502020202020204" pitchFamily="34" charset="0"/>
              </a:rPr>
              <a:t>       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ru-RU" altLang="ru-RU" sz="1984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33742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529" y="314986"/>
            <a:ext cx="10158314" cy="68002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08" tIns="49604" rIns="99208" bIns="49604"/>
          <a:lstStyle>
            <a:lvl1pPr marL="447675" indent="-377825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 sz="29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 sz="25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 sz="22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094" b="1" i="1" dirty="0">
                <a:solidFill>
                  <a:srgbClr val="FFFFFF"/>
                </a:solidFill>
                <a:latin typeface="Century Gothic" panose="020B0502020202020204" pitchFamily="34" charset="0"/>
              </a:rPr>
              <a:t>2. </a:t>
            </a:r>
            <a:r>
              <a:rPr lang="ru-RU" altLang="ru-RU" sz="2205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Произвольное внимание </a:t>
            </a:r>
            <a:r>
              <a:rPr lang="ru-RU" altLang="ru-RU" sz="2205" dirty="0">
                <a:solidFill>
                  <a:schemeClr val="tx1"/>
                </a:solidFill>
                <a:latin typeface="Century Gothic" panose="020B0502020202020204" pitchFamily="34" charset="0"/>
              </a:rPr>
              <a:t>– возникает, если в деятельности человек ставит перед собой определённую задачу и вырабатывает программу действий(внимание с участием воли).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</a:t>
            </a:r>
            <a:r>
              <a:rPr lang="ru-RU" altLang="ru-RU" sz="1984" dirty="0">
                <a:solidFill>
                  <a:schemeClr val="tx1"/>
                </a:solidFill>
                <a:latin typeface="Century Gothic" panose="020B0502020202020204" pitchFamily="34" charset="0"/>
              </a:rPr>
              <a:t>Указания со стороны, собственная инструкция, намерение (в виде внутренней речи) создают возможность произвольного внимания, которое играет огромную роль в жизни человека. Ведь далеко не все, что необходимо делать человеку, представляет для него непосредственный интерес.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Условия поддержания произвольного внимания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 i="1" dirty="0">
                <a:solidFill>
                  <a:schemeClr val="tx1"/>
                </a:solidFill>
                <a:latin typeface="Century Gothic" panose="020B0502020202020204" pitchFamily="34" charset="0"/>
              </a:rPr>
              <a:t>Осознание долга и обязанности </a:t>
            </a:r>
            <a:r>
              <a:rPr lang="ru-RU" altLang="ru-RU" sz="2205" dirty="0">
                <a:solidFill>
                  <a:schemeClr val="tx1"/>
                </a:solidFill>
                <a:latin typeface="Century Gothic" panose="020B0502020202020204" pitchFamily="34" charset="0"/>
              </a:rPr>
              <a:t>в выполнении данной деятельности  </a:t>
            </a:r>
            <a:r>
              <a:rPr lang="ru-RU" altLang="ru-RU" sz="1984" dirty="0">
                <a:solidFill>
                  <a:schemeClr val="tx1"/>
                </a:solidFill>
                <a:latin typeface="Century Gothic" panose="020B0502020202020204" pitchFamily="34" charset="0"/>
              </a:rPr>
              <a:t>Большое значение имеет осознание важности, общественной значимости цели деятельности.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 dirty="0">
                <a:solidFill>
                  <a:schemeClr val="tx1"/>
                </a:solidFill>
                <a:latin typeface="Century Gothic" panose="020B0502020202020204" pitchFamily="34" charset="0"/>
              </a:rPr>
              <a:t>Благоприятные условия для деятельности, </a:t>
            </a:r>
            <a:r>
              <a:rPr lang="ru-RU" altLang="ru-RU" sz="1984" dirty="0">
                <a:solidFill>
                  <a:schemeClr val="tx1"/>
                </a:solidFill>
                <a:latin typeface="Century Gothic" panose="020B0502020202020204" pitchFamily="34" charset="0"/>
              </a:rPr>
              <a:t>т. е. исключение отрицательно действующих посторонних раздражителей (телевизионные передачи, интересный рассказ, читаемый по радио, громкая музыка, шум).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 dirty="0">
                <a:solidFill>
                  <a:schemeClr val="tx1"/>
                </a:solidFill>
                <a:latin typeface="Century Gothic" panose="020B0502020202020204" pitchFamily="34" charset="0"/>
              </a:rPr>
              <a:t>Привычные условия работы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 dirty="0">
                <a:solidFill>
                  <a:schemeClr val="tx1"/>
                </a:solidFill>
                <a:latin typeface="Century Gothic" panose="020B0502020202020204" pitchFamily="34" charset="0"/>
              </a:rPr>
              <a:t>Возникновение затруднений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 dirty="0">
                <a:solidFill>
                  <a:schemeClr val="tx1"/>
                </a:solidFill>
                <a:latin typeface="Century Gothic" panose="020B0502020202020204" pitchFamily="34" charset="0"/>
              </a:rPr>
              <a:t>Возникновение косвенных интересов</a:t>
            </a:r>
            <a:r>
              <a:rPr lang="ru-RU" altLang="ru-RU" sz="2205" i="1" dirty="0">
                <a:solidFill>
                  <a:schemeClr val="tx1"/>
                </a:solidFill>
                <a:latin typeface="Century Gothic" panose="020B0502020202020204" pitchFamily="34" charset="0"/>
              </a:rPr>
              <a:t>   </a:t>
            </a:r>
            <a:r>
              <a:rPr lang="ru-RU" altLang="ru-RU" sz="1984" dirty="0">
                <a:solidFill>
                  <a:schemeClr val="tx1"/>
                </a:solidFill>
                <a:latin typeface="Century Gothic" panose="020B0502020202020204" pitchFamily="34" charset="0"/>
              </a:rPr>
              <a:t>Сама деятельность, которую выполняет индивид, может и не вызывать непосредственного интереса, но  у него существует устойчивый интерес к результату деятельности.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2205" i="1" dirty="0">
                <a:solidFill>
                  <a:schemeClr val="tx1"/>
                </a:solidFill>
                <a:latin typeface="Century Gothic" panose="020B0502020202020204" pitchFamily="34" charset="0"/>
              </a:rPr>
              <a:t>Отчетливое понимание конкретной задачи </a:t>
            </a:r>
            <a:r>
              <a:rPr lang="ru-RU" altLang="ru-RU" sz="1984" dirty="0">
                <a:solidFill>
                  <a:schemeClr val="tx1"/>
                </a:solidFill>
                <a:latin typeface="Century Gothic" panose="020B0502020202020204" pitchFamily="34" charset="0"/>
              </a:rPr>
              <a:t>выполняемой деятельности.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ru-RU" altLang="ru-RU" sz="1984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ru-RU" altLang="ru-RU" sz="1984" i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92714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317265" y="237989"/>
            <a:ext cx="9762830" cy="32548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08" tIns="49604" rIns="99208" bIns="49604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5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33333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61"/>
              </a:spcBef>
              <a:spcAft>
                <a:spcPts val="1571"/>
              </a:spcAft>
              <a:buClrTx/>
            </a:pPr>
            <a:r>
              <a:rPr lang="ru-RU" altLang="ru-RU" sz="2646" b="1" i="1">
                <a:solidFill>
                  <a:srgbClr val="000000"/>
                </a:solidFill>
                <a:latin typeface="Century Gothic" panose="020B0502020202020204" pitchFamily="34" charset="0"/>
              </a:rPr>
              <a:t>3. Послепроизвольное внимание</a:t>
            </a:r>
            <a:r>
              <a:rPr lang="ru-RU" altLang="ru-RU" sz="2646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646" b="1" i="1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646">
                <a:solidFill>
                  <a:srgbClr val="000000"/>
                </a:solidFill>
                <a:latin typeface="Century Gothic" panose="020B0502020202020204" pitchFamily="34" charset="0"/>
              </a:rPr>
              <a:t>возникает на основе произвольного внимания, после него. Если в деятельности интересным и значимым для личности становится содержание и сам процесс деятельности, а не только результат, возникает послепроизвольное внимание. Деятельность так захватывает человека, что для поддержания внимания уже не требуется волевых усилий.</a:t>
            </a:r>
          </a:p>
          <a:p>
            <a:pPr eaLnBrk="1" hangingPunct="1">
              <a:lnSpc>
                <a:spcPct val="100000"/>
              </a:lnSpc>
              <a:spcBef>
                <a:spcPts val="661"/>
              </a:spcBef>
              <a:spcAft>
                <a:spcPts val="1571"/>
              </a:spcAft>
              <a:buClrTx/>
            </a:pPr>
            <a:endParaRPr lang="ru-RU" altLang="ru-RU" sz="2646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156" y="3492849"/>
            <a:ext cx="5669756" cy="377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61258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eorgia"/>
        <a:ea typeface="Microsoft YaHei"/>
        <a:cs typeface=""/>
      </a:majorFont>
      <a:minorFont>
        <a:latin typeface="Georgi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eorgia"/>
        <a:ea typeface="Microsoft YaHei"/>
        <a:cs typeface=""/>
      </a:majorFont>
      <a:minorFont>
        <a:latin typeface="Georgi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eorgia"/>
        <a:ea typeface="Microsoft YaHei"/>
        <a:cs typeface=""/>
      </a:majorFont>
      <a:minorFont>
        <a:latin typeface="Georgi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34491</TotalTime>
  <Words>1859</Words>
  <Application>Microsoft Office PowerPoint</Application>
  <PresentationFormat>Произвольный</PresentationFormat>
  <Paragraphs>160</Paragraphs>
  <Slides>23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23</vt:i4>
      </vt:variant>
    </vt:vector>
  </HeadingPairs>
  <TitlesOfParts>
    <vt:vector size="37" baseType="lpstr">
      <vt:lpstr>Arial</vt:lpstr>
      <vt:lpstr>Calibri</vt:lpstr>
      <vt:lpstr>Century Gothic</vt:lpstr>
      <vt:lpstr>Comic Sans MS</vt:lpstr>
      <vt:lpstr>Georgia</vt:lpstr>
      <vt:lpstr>Times New Roman</vt:lpstr>
      <vt:lpstr>Wingdings</vt:lpstr>
      <vt:lpstr>Wingdings 2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Презентация PowerPoint</vt:lpstr>
      <vt:lpstr>Презентация PowerPoint</vt:lpstr>
      <vt:lpstr>Презентация PowerPoint</vt:lpstr>
      <vt:lpstr>1. Что такое внимание</vt:lpstr>
      <vt:lpstr>2. Функции внимания</vt:lpstr>
      <vt:lpstr>В зависимости от  наличия сознательного выбора направления и регуляции выделяют ПРОИЗВОЛЬНОЕ, НЕПРОИЗВОЛЬНОЕ И ПОСЛЕПРОИЗВОЛЬНОЕ ВНИМАНИЕ.  </vt:lpstr>
      <vt:lpstr>Презентация PowerPoint</vt:lpstr>
      <vt:lpstr>Презентация PowerPoint</vt:lpstr>
      <vt:lpstr>Презентация PowerPoint</vt:lpstr>
      <vt:lpstr>3.Свойства внимания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Гуоров</dc:creator>
  <cp:lastModifiedBy>Виктор</cp:lastModifiedBy>
  <cp:revision>19</cp:revision>
  <cp:lastPrinted>1601-01-01T00:00:00Z</cp:lastPrinted>
  <dcterms:created xsi:type="dcterms:W3CDTF">2017-03-01T12:00:29Z</dcterms:created>
  <dcterms:modified xsi:type="dcterms:W3CDTF">2023-03-06T04:46:49Z</dcterms:modified>
</cp:coreProperties>
</file>