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58" r:id="rId3"/>
    <p:sldId id="260" r:id="rId4"/>
    <p:sldId id="303" r:id="rId5"/>
    <p:sldId id="302" r:id="rId6"/>
    <p:sldId id="294" r:id="rId7"/>
    <p:sldId id="295" r:id="rId8"/>
    <p:sldId id="296" r:id="rId9"/>
    <p:sldId id="297" r:id="rId10"/>
    <p:sldId id="299" r:id="rId11"/>
    <p:sldId id="301" r:id="rId12"/>
    <p:sldId id="288" r:id="rId13"/>
    <p:sldId id="298" r:id="rId14"/>
    <p:sldId id="287" r:id="rId15"/>
    <p:sldId id="291" r:id="rId16"/>
    <p:sldId id="2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D0C3"/>
    <a:srgbClr val="C9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7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8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1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2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2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5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7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8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EB70-6832-435B-8580-5F67729BE70A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1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802" y="1982787"/>
            <a:ext cx="9144000" cy="2716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/>
            </a:r>
            <a:br>
              <a:rPr lang="ru-RU" sz="2800" b="1" dirty="0">
                <a:solidFill>
                  <a:srgbClr val="800000"/>
                </a:solidFill>
              </a:rPr>
            </a:br>
            <a:r>
              <a:rPr lang="ru-RU" sz="2800" b="1" dirty="0">
                <a:solidFill>
                  <a:srgbClr val="800000"/>
                </a:solidFill>
              </a:rPr>
              <a:t>Современные концепции в диагностике </a:t>
            </a:r>
            <a:r>
              <a:rPr lang="ru-RU" sz="2800" b="1" dirty="0" smtClean="0">
                <a:solidFill>
                  <a:srgbClr val="800000"/>
                </a:solidFill>
              </a:rPr>
              <a:t>и постановке диагноза рака легких</a:t>
            </a:r>
            <a:r>
              <a:rPr lang="ru-RU" sz="2800" b="1" dirty="0" smtClean="0">
                <a:solidFill>
                  <a:srgbClr val="800000"/>
                </a:solidFill>
              </a:rPr>
              <a:t>(перевод </a:t>
            </a:r>
            <a:r>
              <a:rPr lang="ru-RU" sz="2800" b="1" dirty="0" smtClean="0">
                <a:solidFill>
                  <a:srgbClr val="800000"/>
                </a:solidFill>
              </a:rPr>
              <a:t>статьи)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4200" y="5588864"/>
            <a:ext cx="4775200" cy="101513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Выполнила : </a:t>
            </a:r>
            <a:r>
              <a:rPr lang="ru-RU" sz="2000" dirty="0" err="1" smtClean="0"/>
              <a:t>Ремкевич</a:t>
            </a:r>
            <a:r>
              <a:rPr lang="ru-RU" sz="2000" dirty="0" smtClean="0"/>
              <a:t> Е.Е, ординатор 1-го года </a:t>
            </a:r>
            <a:r>
              <a:rPr lang="ru-RU" sz="2000" dirty="0" err="1" smtClean="0"/>
              <a:t>каф.лучевой</a:t>
            </a:r>
            <a:r>
              <a:rPr lang="ru-RU" sz="2000" dirty="0" smtClean="0"/>
              <a:t> диагностики ИПО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9600" y="607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ФГБОУ ВО "Красноярский государственный медицинский университет имени</a:t>
            </a:r>
          </a:p>
          <a:p>
            <a:r>
              <a:rPr lang="ru-RU" dirty="0" smtClean="0"/>
              <a:t>профессора </a:t>
            </a:r>
            <a:r>
              <a:rPr lang="ru-RU" dirty="0" err="1" smtClean="0"/>
              <a:t>В.Ф.Войно-Ясенецкого</a:t>
            </a:r>
            <a:r>
              <a:rPr lang="ru-RU" dirty="0" smtClean="0"/>
              <a:t>" Министерства здравоохранения РФ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1900" y="723979"/>
            <a:ext cx="367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Кафедра лучевой диагностики ИПО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011" y="1093311"/>
            <a:ext cx="2627604" cy="2621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12" y="1826288"/>
            <a:ext cx="8059288" cy="15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Особенности визуализации </a:t>
            </a:r>
            <a:r>
              <a:rPr lang="ru-RU" b="1" dirty="0" err="1" smtClean="0">
                <a:solidFill>
                  <a:srgbClr val="FF0000"/>
                </a:solidFill>
              </a:rPr>
              <a:t>аденокарциномы</a:t>
            </a:r>
            <a:r>
              <a:rPr lang="ru-RU" b="1" dirty="0" smtClean="0">
                <a:solidFill>
                  <a:srgbClr val="FF0000"/>
                </a:solidFill>
              </a:rPr>
              <a:t> легкого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Р</a:t>
            </a:r>
            <a:r>
              <a:rPr lang="ru-RU" dirty="0" smtClean="0"/>
              <a:t>ак легких</a:t>
            </a:r>
            <a:r>
              <a:rPr lang="ru-RU" dirty="0"/>
              <a:t>, проявляющийся в виде множественных поражений с характерными признаками </a:t>
            </a:r>
            <a:r>
              <a:rPr lang="ru-RU" dirty="0" smtClean="0"/>
              <a:t>матового  </a:t>
            </a:r>
            <a:r>
              <a:rPr lang="ru-RU" dirty="0"/>
              <a:t>стекла </a:t>
            </a:r>
            <a:r>
              <a:rPr lang="ru-RU" dirty="0" smtClean="0"/>
              <a:t>почти </a:t>
            </a:r>
            <a:r>
              <a:rPr lang="ru-RU" dirty="0"/>
              <a:t>всегда является </a:t>
            </a:r>
            <a:r>
              <a:rPr lang="ru-RU" dirty="0" err="1"/>
              <a:t>аденокарциномой</a:t>
            </a:r>
            <a:r>
              <a:rPr lang="ru-RU" dirty="0"/>
              <a:t>, имеет тенденцию поражать </a:t>
            </a:r>
            <a:r>
              <a:rPr lang="ru-RU" dirty="0" smtClean="0"/>
              <a:t>некурящих  и ассоциируется </a:t>
            </a:r>
            <a:r>
              <a:rPr lang="ru-RU" dirty="0"/>
              <a:t>с отличными исходами у пациентов и редкими </a:t>
            </a:r>
            <a:r>
              <a:rPr lang="ru-RU" dirty="0" smtClean="0"/>
              <a:t>рецидивами. </a:t>
            </a:r>
          </a:p>
          <a:p>
            <a:pPr algn="just"/>
            <a:r>
              <a:rPr lang="ru-RU" dirty="0" smtClean="0"/>
              <a:t>По </a:t>
            </a:r>
            <a:r>
              <a:rPr lang="ru-RU" dirty="0"/>
              <a:t>сравнению с другими типами рака легких </a:t>
            </a:r>
            <a:r>
              <a:rPr lang="ru-RU" dirty="0" err="1" smtClean="0"/>
              <a:t>аденокарциномы</a:t>
            </a:r>
            <a:r>
              <a:rPr lang="ru-RU" dirty="0"/>
              <a:t>, как правило, имеют более низкую вероятность </a:t>
            </a:r>
            <a:r>
              <a:rPr lang="ru-RU" dirty="0" smtClean="0"/>
              <a:t>метастазирования и склонны </a:t>
            </a:r>
            <a:r>
              <a:rPr lang="ru-RU" dirty="0"/>
              <a:t>вести </a:t>
            </a:r>
            <a:r>
              <a:rPr lang="ru-RU" dirty="0" smtClean="0"/>
              <a:t>себя менее активно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Отличие </a:t>
            </a:r>
            <a:r>
              <a:rPr lang="en-US" b="1" dirty="0">
                <a:solidFill>
                  <a:srgbClr val="FF0000"/>
                </a:solidFill>
              </a:rPr>
              <a:t>TNM-7 </a:t>
            </a:r>
            <a:r>
              <a:rPr lang="ru-RU" b="1" dirty="0">
                <a:solidFill>
                  <a:srgbClr val="FF0000"/>
                </a:solidFill>
              </a:rPr>
              <a:t>и </a:t>
            </a:r>
            <a:r>
              <a:rPr lang="en-US" b="1" dirty="0">
                <a:solidFill>
                  <a:srgbClr val="FF0000"/>
                </a:solidFill>
              </a:rPr>
              <a:t>TNM-8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Аденокарциному</a:t>
            </a:r>
            <a:r>
              <a:rPr lang="ru-RU" dirty="0" smtClean="0"/>
              <a:t> согласно классификации </a:t>
            </a:r>
            <a:r>
              <a:rPr lang="en-US" dirty="0" smtClean="0"/>
              <a:t>TNM-8 </a:t>
            </a:r>
            <a:r>
              <a:rPr lang="ru-RU" dirty="0" smtClean="0"/>
              <a:t>следует </a:t>
            </a:r>
            <a:r>
              <a:rPr lang="ru-RU" dirty="0"/>
              <a:t>классифицировать как </a:t>
            </a:r>
            <a:r>
              <a:rPr lang="ru-RU" dirty="0" smtClean="0"/>
              <a:t>T1a</a:t>
            </a:r>
            <a:r>
              <a:rPr lang="en-US" dirty="0"/>
              <a:t>.</a:t>
            </a:r>
            <a:endParaRPr lang="en-US" dirty="0" smtClean="0"/>
          </a:p>
          <a:p>
            <a:pPr algn="just"/>
            <a:r>
              <a:rPr lang="ru-RU" dirty="0" smtClean="0"/>
              <a:t>Рекомендуется </a:t>
            </a:r>
            <a:r>
              <a:rPr lang="ru-RU" dirty="0"/>
              <a:t>использовать </a:t>
            </a:r>
            <a:r>
              <a:rPr lang="ru-RU" dirty="0" smtClean="0"/>
              <a:t>данную </a:t>
            </a:r>
            <a:r>
              <a:rPr lang="ru-RU" dirty="0"/>
              <a:t>классификацию </a:t>
            </a:r>
            <a:r>
              <a:rPr lang="ru-RU" dirty="0" smtClean="0"/>
              <a:t>независимо </a:t>
            </a:r>
            <a:r>
              <a:rPr lang="ru-RU" dirty="0"/>
              <a:t>от того, </a:t>
            </a:r>
            <a:r>
              <a:rPr lang="ru-RU" dirty="0" smtClean="0"/>
              <a:t>подозревается </a:t>
            </a:r>
            <a:r>
              <a:rPr lang="ru-RU" dirty="0"/>
              <a:t>ли </a:t>
            </a:r>
            <a:r>
              <a:rPr lang="ru-RU" dirty="0" smtClean="0"/>
              <a:t>данное поражение на </a:t>
            </a:r>
            <a:r>
              <a:rPr lang="ru-RU" dirty="0"/>
              <a:t>основе визуализации или имеется гистопатологическое подтверждение, и независимо от того, находятся ли поражения в одной и той же доле или в разных </a:t>
            </a:r>
            <a:r>
              <a:rPr lang="ru-RU" dirty="0" smtClean="0"/>
              <a:t>долях.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7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2100" y="146050"/>
            <a:ext cx="4521200" cy="6565900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pPr algn="just"/>
            <a:r>
              <a:rPr lang="ru-RU" sz="2400" dirty="0"/>
              <a:t>(а) </a:t>
            </a:r>
            <a:r>
              <a:rPr lang="ru-RU" sz="2400" dirty="0" smtClean="0"/>
              <a:t>КТ легких 58-летней </a:t>
            </a:r>
            <a:r>
              <a:rPr lang="ru-RU" sz="2400" dirty="0"/>
              <a:t>женщины с мультифокальной </a:t>
            </a:r>
            <a:r>
              <a:rPr lang="ru-RU" sz="2400" dirty="0" err="1"/>
              <a:t>аденокарциномой</a:t>
            </a:r>
            <a:r>
              <a:rPr lang="ru-RU" sz="2400" dirty="0"/>
              <a:t> легкого обнаруживается несколько </a:t>
            </a:r>
            <a:r>
              <a:rPr lang="ru-RU" sz="2400" dirty="0" smtClean="0"/>
              <a:t>участков </a:t>
            </a:r>
            <a:r>
              <a:rPr lang="ru-RU" sz="2400" dirty="0"/>
              <a:t>матового стекла в правом легком, самый большой из которых имеет размеры 1,6 см. </a:t>
            </a:r>
            <a:endParaRPr lang="ru-RU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б) </a:t>
            </a:r>
            <a:r>
              <a:rPr lang="ru-RU" sz="2400" dirty="0" smtClean="0"/>
              <a:t>КТ легких 64-летней </a:t>
            </a:r>
            <a:r>
              <a:rPr lang="ru-RU" sz="2400" dirty="0"/>
              <a:t>женщины с мультифокальной </a:t>
            </a:r>
            <a:r>
              <a:rPr lang="ru-RU" sz="2400" dirty="0" err="1"/>
              <a:t>аденокарциномой</a:t>
            </a:r>
            <a:r>
              <a:rPr lang="ru-RU" sz="2400" dirty="0"/>
              <a:t> легкого видны многочисленные узелки из матового стекла с двух сторон, самый большой из которых имеет </a:t>
            </a:r>
            <a:r>
              <a:rPr lang="ru-RU" dirty="0"/>
              <a:t>размеры 4,5 см.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92" y="0"/>
            <a:ext cx="5383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Отличие </a:t>
            </a:r>
            <a:r>
              <a:rPr lang="en-US" b="1" dirty="0" smtClean="0">
                <a:solidFill>
                  <a:srgbClr val="FF0000"/>
                </a:solidFill>
              </a:rPr>
              <a:t>TNM-7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en-US" b="1" dirty="0">
                <a:solidFill>
                  <a:srgbClr val="FF0000"/>
                </a:solidFill>
              </a:rPr>
              <a:t>TNM-8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Анализ новой базы данных о стадиях рака легкого </a:t>
            </a:r>
            <a:r>
              <a:rPr lang="ru-RU" dirty="0" smtClean="0"/>
              <a:t>выявил прогрессирующее </a:t>
            </a:r>
            <a:r>
              <a:rPr lang="ru-RU" dirty="0"/>
              <a:t>снижение выживаемости с увеличением расстояния между </a:t>
            </a:r>
            <a:r>
              <a:rPr lang="ru-RU" b="1" dirty="0"/>
              <a:t>первичным раком легкого </a:t>
            </a:r>
            <a:r>
              <a:rPr lang="ru-RU" dirty="0"/>
              <a:t>и </a:t>
            </a:r>
            <a:r>
              <a:rPr lang="ru-RU" b="1" dirty="0"/>
              <a:t>ассоциированным опухолевым узлом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Таким </a:t>
            </a:r>
            <a:r>
              <a:rPr lang="ru-RU" dirty="0"/>
              <a:t>образом, выживаемость пациентов лучше, когда рак легких имеет опухолевые узелки в той же доле, что и первичная опухоль (T3), по сравнению с этими поражениями с узлами в другой </a:t>
            </a:r>
            <a:r>
              <a:rPr lang="ru-RU" dirty="0" smtClean="0"/>
              <a:t>доле </a:t>
            </a:r>
            <a:r>
              <a:rPr lang="ru-RU" dirty="0"/>
              <a:t>(T4) или </a:t>
            </a:r>
            <a:r>
              <a:rPr lang="ru-RU" dirty="0" smtClean="0"/>
              <a:t>другом </a:t>
            </a:r>
            <a:r>
              <a:rPr lang="ru-RU" dirty="0"/>
              <a:t>легком (M1a).</a:t>
            </a:r>
          </a:p>
        </p:txBody>
      </p:sp>
    </p:spTree>
    <p:extLst>
      <p:ext uri="{BB962C8B-B14F-4D97-AF65-F5344CB8AC3E}">
        <p14:creationId xmlns:p14="http://schemas.microsoft.com/office/powerpoint/2010/main" val="33406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5700" y="365125"/>
            <a:ext cx="5765800" cy="527685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а)КТ </a:t>
            </a:r>
            <a:r>
              <a:rPr lang="ru-RU" sz="2400" dirty="0"/>
              <a:t>с контрастным усилением у 39-летней женщины с </a:t>
            </a:r>
            <a:r>
              <a:rPr lang="ru-RU" sz="2400" dirty="0" err="1"/>
              <a:t>немелкоклеточным</a:t>
            </a:r>
            <a:r>
              <a:rPr lang="ru-RU" sz="2400" dirty="0"/>
              <a:t> раком легкого демонстрирует опухоль в правой верхней доле (*) и отдельный опухолевый узелок (стрелка) в соседнем легком</a:t>
            </a:r>
            <a:r>
              <a:rPr lang="ru-RU" sz="2400" dirty="0" smtClean="0"/>
              <a:t>.</a:t>
            </a:r>
          </a:p>
          <a:p>
            <a:pPr algn="just"/>
            <a:r>
              <a:rPr lang="en-US" sz="2400" dirty="0" smtClean="0"/>
              <a:t>b</a:t>
            </a:r>
            <a:r>
              <a:rPr lang="ru-RU" sz="2400" dirty="0" smtClean="0"/>
              <a:t>)КТ </a:t>
            </a:r>
            <a:r>
              <a:rPr lang="ru-RU" sz="2400" dirty="0"/>
              <a:t>72-летней женщины с </a:t>
            </a:r>
            <a:r>
              <a:rPr lang="ru-RU" sz="2400" dirty="0" err="1"/>
              <a:t>немелкоклеточным</a:t>
            </a:r>
            <a:r>
              <a:rPr lang="ru-RU" sz="2400" dirty="0"/>
              <a:t> раком легких демонстрирует опухоль в правой верхней доле (*) и отдельный узелок опухоли в средней доле (стрелка). </a:t>
            </a:r>
            <a:endParaRPr lang="ru-RU" sz="2400" dirty="0" smtClean="0"/>
          </a:p>
          <a:p>
            <a:pPr algn="just"/>
            <a:r>
              <a:rPr lang="en-US" sz="2400" dirty="0" smtClean="0"/>
              <a:t>c</a:t>
            </a:r>
            <a:r>
              <a:rPr lang="ru-RU" sz="2400" dirty="0" smtClean="0"/>
              <a:t>) </a:t>
            </a:r>
            <a:r>
              <a:rPr lang="ru-RU" sz="2400" dirty="0"/>
              <a:t>К</a:t>
            </a:r>
            <a:r>
              <a:rPr lang="ru-RU" sz="2400" dirty="0" smtClean="0"/>
              <a:t>Т </a:t>
            </a:r>
            <a:r>
              <a:rPr lang="ru-RU" sz="2400" dirty="0"/>
              <a:t>с контрастным усилением у 63-летнего мужчины с </a:t>
            </a:r>
            <a:r>
              <a:rPr lang="ru-RU" sz="2400" dirty="0" err="1"/>
              <a:t>немелкоклеточным</a:t>
            </a:r>
            <a:r>
              <a:rPr lang="ru-RU" sz="2400" dirty="0"/>
              <a:t> раком легких демонстрирует опухоль в левом легком (*) и отдельный узелок опухоли в правой верхней доле (стрелка).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6" y="454025"/>
            <a:ext cx="6380823" cy="58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Пересмотренная система </a:t>
            </a:r>
            <a:r>
              <a:rPr lang="ru-RU" dirty="0" err="1" smtClean="0"/>
              <a:t>стадирования</a:t>
            </a:r>
            <a:r>
              <a:rPr lang="ru-RU" dirty="0" smtClean="0"/>
              <a:t> </a:t>
            </a:r>
            <a:r>
              <a:rPr lang="ru-RU" dirty="0"/>
              <a:t>TNM-8, включает в себя важные модификации классификаций T и M, изменения и дополнения к группам стадий и введение новых рекомендаций относительно постановки рака легкого с множественными участками легочного поражения и руководящих принципов для измерения </a:t>
            </a:r>
            <a:r>
              <a:rPr lang="ru-RU" dirty="0" smtClean="0"/>
              <a:t>опухоли.</a:t>
            </a:r>
          </a:p>
          <a:p>
            <a:r>
              <a:rPr lang="ru-RU" dirty="0" smtClean="0"/>
              <a:t>Понимание </a:t>
            </a:r>
            <a:r>
              <a:rPr lang="ru-RU" dirty="0"/>
              <a:t>TNM-8 позволит рентгенологам точно поставить пациентов с раком легких и оптимизировать ведение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22935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2603499"/>
            <a:ext cx="10515600" cy="3230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4827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Рак </a:t>
            </a:r>
            <a:r>
              <a:rPr lang="ru-RU" dirty="0"/>
              <a:t>легкого является основной причиной смертности </a:t>
            </a:r>
            <a:r>
              <a:rPr lang="ru-RU" dirty="0" smtClean="0"/>
              <a:t>от</a:t>
            </a:r>
            <a:r>
              <a:rPr lang="en-US" dirty="0" smtClean="0"/>
              <a:t> </a:t>
            </a:r>
            <a:r>
              <a:rPr lang="ru-RU" dirty="0" smtClean="0"/>
              <a:t>всех онкологических заболеваний и </a:t>
            </a:r>
            <a:r>
              <a:rPr lang="ru-RU" dirty="0"/>
              <a:t>точная </a:t>
            </a:r>
            <a:r>
              <a:rPr lang="ru-RU" dirty="0" smtClean="0"/>
              <a:t>стадия злокачественного  процесса </a:t>
            </a:r>
            <a:r>
              <a:rPr lang="ru-RU" dirty="0"/>
              <a:t>имеет решающее значение для разработки эффективных стратегий лечения.</a:t>
            </a:r>
          </a:p>
          <a:p>
            <a:pPr marL="0" indent="0" algn="just">
              <a:buNone/>
            </a:pPr>
            <a:r>
              <a:rPr lang="ru-RU" dirty="0"/>
              <a:t>Пересмотр </a:t>
            </a:r>
            <a:r>
              <a:rPr lang="ru-RU" dirty="0" err="1" smtClean="0"/>
              <a:t>стадирования</a:t>
            </a:r>
            <a:r>
              <a:rPr lang="ru-RU" dirty="0" smtClean="0"/>
              <a:t> опухолевого процесса (TNM</a:t>
            </a:r>
            <a:r>
              <a:rPr lang="ru-RU" dirty="0"/>
              <a:t>) основан на значительных различиях в выживаемости пациентов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Восьмое </a:t>
            </a:r>
            <a:r>
              <a:rPr lang="ru-RU" dirty="0"/>
              <a:t>издание </a:t>
            </a:r>
            <a:r>
              <a:rPr lang="ru-RU" dirty="0" smtClean="0"/>
              <a:t>международной классификации стадийности  злокачественного процесса (TNM-8) вводит </a:t>
            </a:r>
            <a:r>
              <a:rPr lang="ru-RU" dirty="0"/>
              <a:t>новые рекомендации для классификации паттернов </a:t>
            </a:r>
            <a:r>
              <a:rPr lang="ru-RU" dirty="0" smtClean="0"/>
              <a:t>заболевания.</a:t>
            </a:r>
          </a:p>
          <a:p>
            <a:pPr marL="0" indent="0" algn="just">
              <a:buNone/>
            </a:pPr>
            <a:r>
              <a:rPr lang="ru-RU" dirty="0" smtClean="0"/>
              <a:t>Поскольку </a:t>
            </a:r>
            <a:r>
              <a:rPr lang="ru-RU" dirty="0"/>
              <a:t>точная стадия необходима для формулирования подходящих стратегий лечения, рентгенологи должны быть в состоянии идентифицировать эти особенности при исследованиях </a:t>
            </a:r>
            <a:r>
              <a:rPr lang="ru-RU" dirty="0" smtClean="0"/>
              <a:t>визуализации.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33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169862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Роль лучевой диагностики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1325"/>
            <a:ext cx="11176000" cy="3800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  КТ </a:t>
            </a:r>
            <a:r>
              <a:rPr lang="ru-RU" sz="3200" dirty="0"/>
              <a:t>с внутривенным контрастом </a:t>
            </a:r>
            <a:r>
              <a:rPr lang="ru-RU" sz="3200" dirty="0" smtClean="0"/>
              <a:t>точно </a:t>
            </a:r>
            <a:r>
              <a:rPr lang="ru-RU" sz="3200" dirty="0"/>
              <a:t>демонстрирует </a:t>
            </a:r>
            <a:r>
              <a:rPr lang="ru-RU" sz="3200" dirty="0" smtClean="0"/>
              <a:t>расположение, размер </a:t>
            </a:r>
            <a:r>
              <a:rPr lang="ru-RU" sz="3200" dirty="0"/>
              <a:t>первичного </a:t>
            </a:r>
            <a:r>
              <a:rPr lang="ru-RU" sz="3200" dirty="0" smtClean="0"/>
              <a:t>поражения и </a:t>
            </a:r>
            <a:r>
              <a:rPr lang="ru-RU" sz="3200" dirty="0"/>
              <a:t>взаимосвязь опухоли с внутригрудными структурами. </a:t>
            </a:r>
          </a:p>
          <a:p>
            <a:pPr marL="0" indent="0" algn="just">
              <a:buNone/>
            </a:pPr>
            <a:r>
              <a:rPr lang="ru-RU" sz="3200" dirty="0" smtClean="0"/>
              <a:t> </a:t>
            </a:r>
            <a:r>
              <a:rPr lang="ru-RU" sz="3200" dirty="0"/>
              <a:t> </a:t>
            </a:r>
            <a:r>
              <a:rPr lang="ru-RU" sz="3200" dirty="0" smtClean="0"/>
              <a:t>КТ </a:t>
            </a:r>
            <a:r>
              <a:rPr lang="ru-RU" sz="3200" dirty="0"/>
              <a:t>с внутривенным контрастом можно использовать для определения наличия метастазов во внутригрудных и </a:t>
            </a:r>
            <a:r>
              <a:rPr lang="ru-RU" sz="3200" dirty="0" err="1"/>
              <a:t>внегрудных</a:t>
            </a:r>
            <a:r>
              <a:rPr lang="ru-RU" sz="3200" dirty="0"/>
              <a:t> лимфатических </a:t>
            </a:r>
            <a:r>
              <a:rPr lang="ru-RU" sz="3200" dirty="0" smtClean="0"/>
              <a:t>узлах.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914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Роль  лучевой диагностики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3200" dirty="0"/>
          </a:p>
          <a:p>
            <a:pPr marL="0" indent="0" algn="just">
              <a:buNone/>
            </a:pPr>
            <a:r>
              <a:rPr lang="ru-RU" sz="3200" dirty="0" smtClean="0"/>
              <a:t> FDG </a:t>
            </a:r>
            <a:r>
              <a:rPr lang="ru-RU" sz="3200" dirty="0"/>
              <a:t>PET / CT является более точным, чем КТ или отдельный PET, при определении классификации опухолей, при этом интегрированный PET / CT правильно предсказывает стадию опухоли в 86% случаев по сравнению с 68% с КТ и 46% с ПЭТ</a:t>
            </a:r>
          </a:p>
        </p:txBody>
      </p:sp>
    </p:spTree>
    <p:extLst>
      <p:ext uri="{BB962C8B-B14F-4D97-AF65-F5344CB8AC3E}">
        <p14:creationId xmlns:p14="http://schemas.microsoft.com/office/powerpoint/2010/main" val="23725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Клинические проявления рака легких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 большинства пациентов </a:t>
            </a:r>
            <a:r>
              <a:rPr lang="ru-RU" dirty="0" smtClean="0"/>
              <a:t> рак </a:t>
            </a:r>
            <a:r>
              <a:rPr lang="ru-RU" dirty="0"/>
              <a:t>легких проявляется </a:t>
            </a:r>
            <a:r>
              <a:rPr lang="ru-RU" dirty="0" smtClean="0"/>
              <a:t>на пятом </a:t>
            </a:r>
            <a:r>
              <a:rPr lang="ru-RU" dirty="0"/>
              <a:t>и шестом десятилетиях </a:t>
            </a:r>
            <a:r>
              <a:rPr lang="ru-RU" dirty="0" smtClean="0"/>
              <a:t>жизни.</a:t>
            </a:r>
          </a:p>
          <a:p>
            <a:pPr marL="0" indent="0">
              <a:buNone/>
            </a:pPr>
            <a:r>
              <a:rPr lang="ru-RU" dirty="0" smtClean="0"/>
              <a:t>Наиболее </a:t>
            </a:r>
            <a:r>
              <a:rPr lang="ru-RU" dirty="0"/>
              <a:t>распространенными </a:t>
            </a:r>
            <a:r>
              <a:rPr lang="ru-RU" dirty="0" smtClean="0"/>
              <a:t> симптомами являются:</a:t>
            </a:r>
          </a:p>
          <a:p>
            <a:r>
              <a:rPr lang="ru-RU" dirty="0" smtClean="0"/>
              <a:t> </a:t>
            </a:r>
            <a:r>
              <a:rPr lang="ru-RU" dirty="0"/>
              <a:t>кашель (50–75</a:t>
            </a:r>
            <a:r>
              <a:rPr lang="ru-RU" dirty="0" smtClean="0"/>
              <a:t>%)</a:t>
            </a:r>
          </a:p>
          <a:p>
            <a:r>
              <a:rPr lang="ru-RU" dirty="0" smtClean="0"/>
              <a:t> </a:t>
            </a:r>
            <a:r>
              <a:rPr lang="ru-RU" dirty="0"/>
              <a:t>кровохарканье (25–50</a:t>
            </a:r>
            <a:r>
              <a:rPr lang="ru-RU" dirty="0" smtClean="0"/>
              <a:t>%)</a:t>
            </a:r>
          </a:p>
          <a:p>
            <a:r>
              <a:rPr lang="ru-RU" dirty="0" smtClean="0"/>
              <a:t> </a:t>
            </a:r>
            <a:r>
              <a:rPr lang="ru-RU" dirty="0"/>
              <a:t>одышка (25%)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боль в груди (20%) </a:t>
            </a:r>
          </a:p>
        </p:txBody>
      </p:sp>
    </p:spTree>
    <p:extLst>
      <p:ext uri="{BB962C8B-B14F-4D97-AF65-F5344CB8AC3E}">
        <p14:creationId xmlns:p14="http://schemas.microsoft.com/office/powerpoint/2010/main" val="13606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Отличие </a:t>
            </a:r>
            <a:r>
              <a:rPr lang="en-US" b="1" dirty="0">
                <a:solidFill>
                  <a:srgbClr val="FF0000"/>
                </a:solidFill>
              </a:rPr>
              <a:t>TNM-7 </a:t>
            </a: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en-US" b="1" dirty="0">
                <a:solidFill>
                  <a:srgbClr val="FF0000"/>
                </a:solidFill>
              </a:rPr>
              <a:t>TNM-8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300" y="169068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Рак легкого, приводящий к частичному </a:t>
            </a:r>
            <a:r>
              <a:rPr lang="ru-RU" dirty="0" smtClean="0"/>
              <a:t>ателектазу или </a:t>
            </a:r>
            <a:r>
              <a:rPr lang="ru-RU" dirty="0" err="1" smtClean="0"/>
              <a:t>пневмониту</a:t>
            </a:r>
            <a:r>
              <a:rPr lang="ru-RU" dirty="0"/>
              <a:t> </a:t>
            </a:r>
            <a:r>
              <a:rPr lang="ru-RU" dirty="0" smtClean="0"/>
              <a:t>был </a:t>
            </a:r>
            <a:r>
              <a:rPr lang="ru-RU" dirty="0"/>
              <a:t>классифицирован как Т2 в TNM-7, тогда как ателектаз или </a:t>
            </a:r>
            <a:r>
              <a:rPr lang="ru-RU" dirty="0" err="1"/>
              <a:t>пневмонит</a:t>
            </a:r>
            <a:r>
              <a:rPr lang="ru-RU" dirty="0"/>
              <a:t> всего легкого был классифицирован как поражение Т3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Анализ новой базы данных по </a:t>
            </a:r>
            <a:r>
              <a:rPr lang="ru-RU" dirty="0" err="1"/>
              <a:t>стадированию</a:t>
            </a:r>
            <a:r>
              <a:rPr lang="ru-RU" dirty="0"/>
              <a:t> рака легких показал, что пациенты с полным ателектазом или </a:t>
            </a:r>
            <a:r>
              <a:rPr lang="ru-RU" dirty="0" err="1"/>
              <a:t>пневмонитом</a:t>
            </a:r>
            <a:r>
              <a:rPr lang="ru-RU" dirty="0"/>
              <a:t> легкого выживали лучше, чем пациенты с другими характеристиками T3. Таким образом, частичные и полные формы ателектаза легких и </a:t>
            </a:r>
            <a:r>
              <a:rPr lang="ru-RU" dirty="0" err="1"/>
              <a:t>пневмонита</a:t>
            </a:r>
            <a:r>
              <a:rPr lang="ru-RU" dirty="0"/>
              <a:t> сгруппированы вместе как поражения T2 в </a:t>
            </a:r>
            <a:r>
              <a:rPr lang="ru-RU" dirty="0" smtClean="0"/>
              <a:t>TNM-8</a:t>
            </a:r>
          </a:p>
        </p:txBody>
      </p:sp>
    </p:spTree>
    <p:extLst>
      <p:ext uri="{BB962C8B-B14F-4D97-AF65-F5344CB8AC3E}">
        <p14:creationId xmlns:p14="http://schemas.microsoft.com/office/powerpoint/2010/main" val="36899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14874"/>
            <a:ext cx="12204700" cy="53816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Ателектаз / </a:t>
            </a:r>
            <a:r>
              <a:rPr lang="ru-RU" sz="2400" dirty="0" err="1"/>
              <a:t>пневмонит</a:t>
            </a:r>
            <a:r>
              <a:rPr lang="ru-RU" sz="2400" dirty="0"/>
              <a:t>. </a:t>
            </a:r>
            <a:r>
              <a:rPr lang="ru-RU" sz="2400" dirty="0" smtClean="0"/>
              <a:t>(a) КТ </a:t>
            </a:r>
            <a:r>
              <a:rPr lang="ru-RU" sz="2400" dirty="0"/>
              <a:t>с контрастным усилением у 63-летнего мужчины с </a:t>
            </a:r>
            <a:r>
              <a:rPr lang="ru-RU" sz="2400" dirty="0" err="1"/>
              <a:t>немелкоклеточным</a:t>
            </a:r>
            <a:r>
              <a:rPr lang="ru-RU" sz="2400" dirty="0"/>
              <a:t> раком легкого демонстрирует окклюзию бронха правой верхней доли (стрелка) и полный ателектаз правой верхней доли </a:t>
            </a:r>
            <a:r>
              <a:rPr lang="ru-RU" sz="2400" dirty="0" smtClean="0"/>
              <a:t>(*). (</a:t>
            </a:r>
            <a:r>
              <a:rPr lang="ru-RU" sz="2400" dirty="0"/>
              <a:t>b) </a:t>
            </a:r>
            <a:r>
              <a:rPr lang="ru-RU" sz="2400" dirty="0" smtClean="0"/>
              <a:t>КТ </a:t>
            </a:r>
            <a:r>
              <a:rPr lang="ru-RU" sz="2400" dirty="0"/>
              <a:t>с контрастным усилением у 55-летнего мужчины с </a:t>
            </a:r>
            <a:r>
              <a:rPr lang="ru-RU" sz="2400" dirty="0" err="1"/>
              <a:t>немелкоклеточным</a:t>
            </a:r>
            <a:r>
              <a:rPr lang="ru-RU" sz="2400" dirty="0"/>
              <a:t> раком легкого демонстрирует полную окклюзию правого главного бронха (стрелка) и полный ателектаз правого легкого (*) </a:t>
            </a:r>
            <a:r>
              <a:rPr lang="ru-RU" sz="2400" b="1" dirty="0" smtClean="0"/>
              <a:t>В </a:t>
            </a:r>
            <a:r>
              <a:rPr lang="ru-RU" sz="2400" b="1" dirty="0"/>
              <a:t>TNM-8 частичный и полный ателектаз легкого / </a:t>
            </a:r>
            <a:r>
              <a:rPr lang="ru-RU" sz="2400" b="1" dirty="0" err="1"/>
              <a:t>пневмонит</a:t>
            </a:r>
            <a:r>
              <a:rPr lang="ru-RU" sz="2400" b="1" dirty="0"/>
              <a:t> </a:t>
            </a:r>
            <a:r>
              <a:rPr lang="ru-RU" sz="2400" b="1" dirty="0" smtClean="0"/>
              <a:t>оцениваются как  T2.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8900"/>
            <a:ext cx="901763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Отличие </a:t>
            </a:r>
            <a:r>
              <a:rPr lang="en-US" b="1" dirty="0">
                <a:solidFill>
                  <a:srgbClr val="FF0000"/>
                </a:solidFill>
              </a:rPr>
              <a:t>TNM-7 </a:t>
            </a:r>
            <a:r>
              <a:rPr lang="ru-RU" b="1" dirty="0">
                <a:solidFill>
                  <a:srgbClr val="FF0000"/>
                </a:solidFill>
              </a:rPr>
              <a:t>и </a:t>
            </a:r>
            <a:r>
              <a:rPr lang="en-US" b="1" dirty="0">
                <a:solidFill>
                  <a:srgbClr val="FF0000"/>
                </a:solidFill>
              </a:rPr>
              <a:t>TNM-8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 TNM-7 инвазия диафрагмы была включена в T3. Анализ новой базы данных показал, что 5-летняя выживаемость пациентов с этой особенностью была хуже, чем у пациентов с другими видами рака легких T3, но сходна с таковой у пациентов с опухолями T4. Следовательно, диафрагмальная инвазия была </a:t>
            </a:r>
            <a:r>
              <a:rPr lang="ru-RU" dirty="0" err="1"/>
              <a:t>переклассифицирована</a:t>
            </a:r>
            <a:r>
              <a:rPr lang="ru-RU" dirty="0"/>
              <a:t> как T4 в TNM-8</a:t>
            </a:r>
          </a:p>
        </p:txBody>
      </p:sp>
    </p:spTree>
    <p:extLst>
      <p:ext uri="{BB962C8B-B14F-4D97-AF65-F5344CB8AC3E}">
        <p14:creationId xmlns:p14="http://schemas.microsoft.com/office/powerpoint/2010/main" val="41548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81575"/>
            <a:ext cx="12319000" cy="619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  Диафрагмальная </a:t>
            </a:r>
            <a:r>
              <a:rPr lang="ru-RU" sz="2400" dirty="0"/>
              <a:t>инвазия. </a:t>
            </a:r>
            <a:r>
              <a:rPr lang="ru-RU" sz="2400" dirty="0" smtClean="0"/>
              <a:t>КТ </a:t>
            </a:r>
            <a:r>
              <a:rPr lang="ru-RU" sz="2400" dirty="0"/>
              <a:t>с </a:t>
            </a:r>
            <a:r>
              <a:rPr lang="ru-RU" sz="2400" dirty="0" smtClean="0"/>
              <a:t>контрастным усилением </a:t>
            </a:r>
            <a:r>
              <a:rPr lang="ru-RU" sz="2400" dirty="0"/>
              <a:t>у 61-летнего мужчины с </a:t>
            </a:r>
            <a:r>
              <a:rPr lang="ru-RU" sz="2400" dirty="0" err="1"/>
              <a:t>немелкоклеточным</a:t>
            </a:r>
            <a:r>
              <a:rPr lang="ru-RU" sz="2400" dirty="0"/>
              <a:t> раком </a:t>
            </a:r>
            <a:r>
              <a:rPr lang="ru-RU" sz="2400" dirty="0" smtClean="0"/>
              <a:t>в </a:t>
            </a:r>
            <a:r>
              <a:rPr lang="ru-RU" sz="2400" dirty="0"/>
              <a:t>правой нижней </a:t>
            </a:r>
            <a:r>
              <a:rPr lang="ru-RU" sz="2400" dirty="0" smtClean="0"/>
              <a:t>доле с инвазией опухоли в диафрагму(стрелка</a:t>
            </a:r>
            <a:r>
              <a:rPr lang="ru-RU" sz="2400" dirty="0"/>
              <a:t>). </a:t>
            </a:r>
            <a:r>
              <a:rPr lang="ru-RU" sz="2400" dirty="0" smtClean="0"/>
              <a:t>Поскольку </a:t>
            </a:r>
            <a:r>
              <a:rPr lang="ru-RU" sz="2400" dirty="0"/>
              <a:t>5-летняя выживаемость пациентов с диафрагмальной инвазией аналогична выживаемости пациентов с другими опухолями T4, диафрагмальная инвазия была </a:t>
            </a:r>
            <a:r>
              <a:rPr lang="ru-RU" sz="2400" dirty="0" err="1"/>
              <a:t>реклассифицирована</a:t>
            </a:r>
            <a:r>
              <a:rPr lang="ru-RU" sz="2400" dirty="0"/>
              <a:t> с T3 до T4 в TNM-8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83" y="482600"/>
            <a:ext cx="8736834" cy="43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896</Words>
  <Application>Microsoft Office PowerPoint</Application>
  <PresentationFormat>Широкоэкранный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 Современные концепции в диагностике и постановке диагноза рака легких(перевод статьи)</vt:lpstr>
      <vt:lpstr>Актуальность</vt:lpstr>
      <vt:lpstr>Роль лучевой диагностики </vt:lpstr>
      <vt:lpstr>Роль  лучевой диагностики </vt:lpstr>
      <vt:lpstr>Клинические проявления рака легких </vt:lpstr>
      <vt:lpstr>Отличие TNM-7 и TNM-8</vt:lpstr>
      <vt:lpstr>Презентация PowerPoint</vt:lpstr>
      <vt:lpstr>Отличие TNM-7 и TNM-8</vt:lpstr>
      <vt:lpstr>Презентация PowerPoint</vt:lpstr>
      <vt:lpstr>Особенности визуализации аденокарциномы легкого</vt:lpstr>
      <vt:lpstr>Отличие TNM-7 и TNM-8</vt:lpstr>
      <vt:lpstr>Презентация PowerPoint</vt:lpstr>
      <vt:lpstr>Отличие TNM-7 и TNM-8</vt:lpstr>
      <vt:lpstr>Презентация PowerPoint</vt:lpstr>
      <vt:lpstr>Вывод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Мелкоклеточная карцинома легкого: постановка диагноза, визуализация и лечение(перевод статьи)</dc:title>
  <dc:creator>Elizaveta</dc:creator>
  <cp:lastModifiedBy>Elizaveta</cp:lastModifiedBy>
  <cp:revision>31</cp:revision>
  <dcterms:created xsi:type="dcterms:W3CDTF">2020-03-31T09:12:03Z</dcterms:created>
  <dcterms:modified xsi:type="dcterms:W3CDTF">2020-04-11T15:23:33Z</dcterms:modified>
</cp:coreProperties>
</file>