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4" r:id="rId7"/>
    <p:sldId id="259" r:id="rId8"/>
    <p:sldId id="263" r:id="rId9"/>
    <p:sldId id="265" r:id="rId10"/>
    <p:sldId id="266" r:id="rId11"/>
    <p:sldId id="262" r:id="rId12"/>
    <p:sldId id="280" r:id="rId13"/>
    <p:sldId id="268" r:id="rId14"/>
    <p:sldId id="267" r:id="rId15"/>
    <p:sldId id="279" r:id="rId16"/>
    <p:sldId id="277" r:id="rId17"/>
    <p:sldId id="269" r:id="rId18"/>
    <p:sldId id="270" r:id="rId19"/>
    <p:sldId id="271" r:id="rId20"/>
    <p:sldId id="272" r:id="rId21"/>
    <p:sldId id="273" r:id="rId22"/>
    <p:sldId id="278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786742" cy="2000264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Подготовил:</a:t>
            </a:r>
          </a:p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 студент гр. 101 </a:t>
            </a:r>
            <a:r>
              <a:rPr lang="ru-RU" sz="1800" b="1" dirty="0" smtClean="0">
                <a:solidFill>
                  <a:srgbClr val="002060"/>
                </a:solidFill>
              </a:rPr>
              <a:t>специальности «</a:t>
            </a:r>
            <a:r>
              <a:rPr lang="ru-RU" sz="1800" b="1" dirty="0" smtClean="0">
                <a:solidFill>
                  <a:srgbClr val="002060"/>
                </a:solidFill>
              </a:rPr>
              <a:t>Медицинская кибернетика»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		</a:t>
            </a:r>
          </a:p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Проверила: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доцент </a:t>
            </a:r>
            <a:r>
              <a:rPr lang="ru-RU" sz="1800" b="1" dirty="0" smtClean="0">
                <a:solidFill>
                  <a:srgbClr val="002060"/>
                </a:solidFill>
              </a:rPr>
              <a:t>Ермакова И.Г.</a:t>
            </a:r>
            <a:r>
              <a:rPr lang="ru-RU" sz="1800" dirty="0" smtClean="0"/>
              <a:t>  </a:t>
            </a:r>
          </a:p>
          <a:p>
            <a:endParaRPr lang="ru-RU" sz="1800" dirty="0" smtClean="0"/>
          </a:p>
          <a:p>
            <a:r>
              <a:rPr lang="ru-RU" sz="1800" b="1" dirty="0" smtClean="0"/>
              <a:t>Красноярск 2013</a:t>
            </a:r>
            <a:endParaRPr lang="ru-RU" sz="18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1505930"/>
            <a:ext cx="9001156" cy="147002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Отряд </a:t>
            </a:r>
            <a:r>
              <a:rPr lang="ru-RU" sz="4400" dirty="0" err="1" smtClean="0"/>
              <a:t>трубкозубые</a:t>
            </a:r>
            <a:endParaRPr lang="ru-RU" sz="4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0034" y="214290"/>
            <a:ext cx="8208962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dirty="0"/>
              <a:t>Красноярский государственный медицинский университет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600" dirty="0"/>
              <a:t> им. В.Ф. </a:t>
            </a:r>
            <a:r>
              <a:rPr lang="ru-RU" sz="1600" dirty="0" err="1"/>
              <a:t>Войно-Ясенецкого</a:t>
            </a:r>
            <a:endParaRPr lang="ru-RU" sz="1600" dirty="0"/>
          </a:p>
          <a:p>
            <a:pPr algn="ctr" eaLnBrk="1" hangingPunct="1">
              <a:spcBef>
                <a:spcPct val="50000"/>
              </a:spcBef>
            </a:pPr>
            <a:r>
              <a:rPr lang="ru-RU" sz="1600" dirty="0"/>
              <a:t>Кафедра Биологии с экологией и курсом фармакогнозии</a:t>
            </a:r>
          </a:p>
          <a:p>
            <a:pPr eaLnBrk="1" hangingPunct="1">
              <a:spcBef>
                <a:spcPct val="50000"/>
              </a:spcBef>
            </a:pP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Язык </a:t>
            </a:r>
            <a:r>
              <a:rPr lang="ru-RU" dirty="0" smtClean="0"/>
              <a:t>длинный, клейкий.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морде много жёстких, длинных вибрисс; возле ноздрей расположены чувствительные участки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Уши трубковидные, длиной 15—21 см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Глаза маленькие; как и многие ночные животные, трубкозуб не различает цветов. </a:t>
            </a:r>
            <a:endParaRPr lang="ru-RU" dirty="0" smtClean="0"/>
          </a:p>
          <a:p>
            <a:r>
              <a:rPr lang="ru-RU" dirty="0" smtClean="0"/>
              <a:t>Конечности </a:t>
            </a:r>
            <a:r>
              <a:rPr lang="ru-RU" dirty="0" smtClean="0"/>
              <a:t>мощные, приспособленные к рытью и разрушению термитников; передние с 4 пальцами (</a:t>
            </a:r>
            <a:r>
              <a:rPr lang="ru-RU" dirty="0" err="1" smtClean="0"/>
              <a:t>пальцеходящие</a:t>
            </a:r>
            <a:r>
              <a:rPr lang="ru-RU" dirty="0" smtClean="0"/>
              <a:t>), задние — пятипалые (стопоходящие). </a:t>
            </a:r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 smtClean="0"/>
              <a:t>пальцы, особенно на передних лапах, вооружены сильными когтями, которые отчасти напоминают копыта.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самок две пары сосков, брюшная и паховая; матка двойная (</a:t>
            </a:r>
            <a:r>
              <a:rPr lang="ru-RU" dirty="0" err="1" smtClean="0"/>
              <a:t>Uterus</a:t>
            </a:r>
            <a:r>
              <a:rPr lang="ru-RU" dirty="0" smtClean="0"/>
              <a:t> </a:t>
            </a:r>
            <a:r>
              <a:rPr lang="ru-RU" dirty="0" err="1" smtClean="0"/>
              <a:t>duplex</a:t>
            </a:r>
            <a:r>
              <a:rPr lang="ru-RU" dirty="0" smtClean="0"/>
              <a:t>), как у грызунов.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8" name="Picture 8" descr="http://upload.wikimedia.org/wikipedia/commons/thumb/e/ee/Orycteropus_afer.jpg/290px-Orycteropus_af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6357982" cy="635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c.pics.livejournal.com/akvata/29104337/4949/4949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7166"/>
            <a:ext cx="5619750" cy="500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Образ жизни и </a:t>
            </a:r>
            <a:r>
              <a:rPr lang="ru-RU" b="1" dirty="0" smtClean="0"/>
              <a:t>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Трубкозуб обитает в самых разных ландшафтах, избегая только густых дождевых лесов Экваториальной Африки, болотистых местностей, а также участков каменистых почв, где трудно копать.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горах не встречаются выше 2000 м. Предпочитает саванны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Трубкозубы </a:t>
            </a:r>
            <a:r>
              <a:rPr lang="ru-RU" dirty="0" smtClean="0"/>
              <a:t>зачастую населяют территории, затапливаемые в сезон дождей, поскольку их рыхлый грунт максимально подходит для рытья. </a:t>
            </a:r>
            <a:endParaRPr lang="ru-RU" dirty="0" smtClean="0"/>
          </a:p>
          <a:p>
            <a:r>
              <a:rPr lang="ru-RU" dirty="0" smtClean="0"/>
              <a:t>Основным </a:t>
            </a:r>
            <a:r>
              <a:rPr lang="ru-RU" dirty="0" smtClean="0"/>
              <a:t>фактором, ограничивающим численность и распространение вида, является, видимо, наличие муравьёв и термитов — основной пищи трубкозуба.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assic-nsk.ru/plugins/p2007_image_gallery/images/md_2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7" y="285728"/>
            <a:ext cx="7048550" cy="52864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5715016"/>
            <a:ext cx="2802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Ландшафт саванны</a:t>
            </a:r>
            <a:endParaRPr lang="ru-RU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pics.livejournal.com/akvata/pic/0000gx5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6076"/>
            <a:ext cx="7096624" cy="5641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ile:Leefgebied aardvark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7966439" cy="407196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4429132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настоящее время трубкозуб встречается в следующих странах:</a:t>
            </a:r>
            <a:r>
              <a:rPr lang="ru-RU" sz="2000" b="1" dirty="0" smtClean="0"/>
              <a:t> Ангола, Ботсвана, Буркина-Фасо, Бурунди, Гамбия, </a:t>
            </a:r>
            <a:r>
              <a:rPr lang="ru-RU" sz="2000" b="1" dirty="0" err="1" smtClean="0"/>
              <a:t>Гана,Гвинея-Бисау</a:t>
            </a:r>
            <a:r>
              <a:rPr lang="ru-RU" sz="2000" b="1" dirty="0" smtClean="0"/>
              <a:t>, Демократическая </a:t>
            </a:r>
            <a:r>
              <a:rPr lang="ru-RU" sz="2000" b="1" dirty="0" smtClean="0"/>
              <a:t>республика </a:t>
            </a:r>
            <a:r>
              <a:rPr lang="ru-RU" sz="2000" b="1" dirty="0" smtClean="0"/>
              <a:t>Конго, Джибути, Замбия, Зимбабве, Камерун, Кения, Малави, Мали</a:t>
            </a:r>
            <a:r>
              <a:rPr lang="ru-RU" sz="2000" b="1" dirty="0" smtClean="0"/>
              <a:t>, Мозамбик</a:t>
            </a:r>
            <a:r>
              <a:rPr lang="ru-RU" sz="2000" b="1" dirty="0" smtClean="0"/>
              <a:t>, Намибия, Нигер</a:t>
            </a:r>
            <a:r>
              <a:rPr lang="ru-RU" sz="2000" b="1" dirty="0" smtClean="0"/>
              <a:t>, </a:t>
            </a:r>
            <a:r>
              <a:rPr lang="ru-RU" sz="2000" b="1" dirty="0" smtClean="0"/>
              <a:t>Нигерия, Руанда, Сенегал, Сомали, Судан</a:t>
            </a:r>
            <a:r>
              <a:rPr lang="ru-RU" sz="2000" b="1" dirty="0" smtClean="0"/>
              <a:t>, </a:t>
            </a:r>
            <a:r>
              <a:rPr lang="ru-RU" sz="2000" b="1" dirty="0" smtClean="0"/>
              <a:t>Сьерра-Леоне, Танзания, Уганда, Чад, Эритрея, Эфиопия, ЮАР</a:t>
            </a:r>
            <a:endParaRPr lang="ru-RU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Даже в твёрдом, сухом грунте он быстро роет норы своими сильными передними лапами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мягком выкапывает ямы быстрее, чем несколько человек с лопатами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Яму </a:t>
            </a:r>
            <a:r>
              <a:rPr lang="ru-RU" dirty="0" smtClean="0"/>
              <a:t>глубиной 1 м выкапывает менее чем за 5 минут. </a:t>
            </a:r>
            <a:endParaRPr lang="ru-RU" dirty="0" smtClean="0"/>
          </a:p>
          <a:p>
            <a:r>
              <a:rPr lang="ru-RU" dirty="0" smtClean="0"/>
              <a:t>Обычная </a:t>
            </a:r>
            <a:r>
              <a:rPr lang="ru-RU" dirty="0" smtClean="0"/>
              <a:t>нора трубкозуба имеет вид хода 2—3 м длиной; гнездовая глубже и длиннее, до 13 м, с несколькими выходами и заканчивается просторной камерой. </a:t>
            </a:r>
            <a:r>
              <a:rPr lang="ru-RU" dirty="0" smtClean="0"/>
              <a:t>Вход </a:t>
            </a:r>
            <a:r>
              <a:rPr lang="ru-RU" dirty="0" smtClean="0"/>
              <a:t>диаметром 50—60 см представляет собой самое узкое место норы; снаружи он часто замаскирован кустами или высокой травой. </a:t>
            </a:r>
            <a:endParaRPr lang="ru-RU" dirty="0" smtClean="0"/>
          </a:p>
          <a:p>
            <a:r>
              <a:rPr lang="ru-RU" dirty="0" smtClean="0"/>
              <a:t>Иногда </a:t>
            </a:r>
            <a:r>
              <a:rPr lang="ru-RU" dirty="0" smtClean="0"/>
              <a:t>трубкозубы занимают и старые термитники; кроме постоянных имеют также временные норы, в которых могут отдыхать днём. </a:t>
            </a:r>
            <a:endParaRPr lang="ru-RU" dirty="0" smtClean="0"/>
          </a:p>
          <a:p>
            <a:r>
              <a:rPr lang="ru-RU" dirty="0" smtClean="0"/>
              <a:t>Норы </a:t>
            </a:r>
            <a:r>
              <a:rPr lang="ru-RU" dirty="0" smtClean="0"/>
              <a:t>трубкозубов служат пристанищем для многих </a:t>
            </a:r>
            <a:r>
              <a:rPr lang="ru-RU" dirty="0" smtClean="0"/>
              <a:t>других животных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поиски корма </a:t>
            </a:r>
            <a:r>
              <a:rPr lang="ru-RU" dirty="0" err="1" smtClean="0"/>
              <a:t>трубкозуботправляется</a:t>
            </a:r>
            <a:r>
              <a:rPr lang="ru-RU" dirty="0" smtClean="0"/>
              <a:t> </a:t>
            </a:r>
            <a:r>
              <a:rPr lang="ru-RU" dirty="0" smtClean="0"/>
              <a:t>только через 1—2 часа после захода солнца. </a:t>
            </a:r>
            <a:endParaRPr lang="ru-RU" dirty="0" smtClean="0"/>
          </a:p>
          <a:p>
            <a:r>
              <a:rPr lang="ru-RU" dirty="0" smtClean="0"/>
              <a:t>Свою </a:t>
            </a:r>
            <a:r>
              <a:rPr lang="ru-RU" dirty="0" smtClean="0"/>
              <a:t>кормовую территорию он обходит по постоянным тропам, посещая термитники и муравейники с интервалом примерно 1 раз в неделю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Движется он зигзагами, опустив морду к земле и громко принюхиваясь. За ночь трубкозуб таким образом проходит 8—12 км (максимум — 30 км), отыскивая «дорожки» термитов и муравьёв, по которым приходит к гнёздам насекомых, пробивает в них когтями дыру диаметром 30—40 см и кормится.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edebiyatdefteri.com/resim/resimli_yazi/buyuk/70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4286250" cy="5715000"/>
          </a:xfrm>
          <a:prstGeom prst="rect">
            <a:avLst/>
          </a:prstGeom>
          <a:noFill/>
        </p:spPr>
      </p:pic>
      <p:pic>
        <p:nvPicPr>
          <p:cNvPr id="26628" name="Picture 4" descr="http://zateya.info/wp-content/uploads/fotki_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714356"/>
            <a:ext cx="2936868" cy="264318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00760" y="3500438"/>
            <a:ext cx="1143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Термит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5572140"/>
            <a:ext cx="1627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Термитник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доклада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Систематическое положение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Эволюционное происхождение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Внешний вид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Образ жизни и </a:t>
            </a:r>
            <a:r>
              <a:rPr lang="ru-RU" b="1" dirty="0" smtClean="0"/>
              <a:t>питание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Размножение и забота о потомстве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Статус популяции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Трубкозуб довольно медлителен и неуклюж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smtClean="0"/>
              <a:t>малейшем подозрительном шорохе он прячется в нору или закапывается. </a:t>
            </a:r>
            <a:endParaRPr lang="ru-RU" dirty="0" smtClean="0"/>
          </a:p>
          <a:p>
            <a:r>
              <a:rPr lang="ru-RU" dirty="0" smtClean="0"/>
              <a:t>Застигнутый </a:t>
            </a:r>
            <a:r>
              <a:rPr lang="ru-RU" dirty="0" smtClean="0"/>
              <a:t>врасплох, обороняется мощными передними лапами, либо падает на спину и защищается всеми лапами и мускулистым хвостом. Хорошо плавает. </a:t>
            </a:r>
            <a:endParaRPr lang="ru-RU" dirty="0" smtClean="0"/>
          </a:p>
          <a:p>
            <a:r>
              <a:rPr lang="ru-RU" dirty="0" smtClean="0"/>
              <a:t>Главными </a:t>
            </a:r>
            <a:r>
              <a:rPr lang="ru-RU" dirty="0" smtClean="0"/>
              <a:t>врагами трубкозубов являются пятнистые гиены и люди. Гиены и питоны, как правило, охотятся на молодняк.</a:t>
            </a:r>
          </a:p>
          <a:p>
            <a:r>
              <a:rPr lang="ru-RU" dirty="0" smtClean="0"/>
              <a:t>Как правило, трубкозубы молчаливы, только при сильном испуге издают подобие мычащего крика. Обычными издаваемыми ими звуками являются шумное сопение и похрюкивание.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Размножение и забота о </a:t>
            </a:r>
            <a:r>
              <a:rPr lang="ru-RU" b="1" dirty="0" smtClean="0"/>
              <a:t>потомстве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Трубкозубы предположительно полигамны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Беременность </a:t>
            </a:r>
            <a:r>
              <a:rPr lang="ru-RU" dirty="0" smtClean="0"/>
              <a:t>длится около 7 месяцев и заканчивается рождением одного, редко двух детёнышей. </a:t>
            </a:r>
            <a:endParaRPr lang="ru-RU" dirty="0" smtClean="0"/>
          </a:p>
          <a:p>
            <a:r>
              <a:rPr lang="ru-RU" dirty="0" smtClean="0"/>
              <a:t>Новорожденные весят </a:t>
            </a:r>
            <a:r>
              <a:rPr lang="ru-RU" dirty="0" smtClean="0"/>
              <a:t>от 1,8 до 2 кг при длине 55 см, имеют развитые когти. До 2 недель они не покидают норы, позднее сопровождают мать на ночной кормёжке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возрасте 14 недель начинают поедать муравьёв; молочное вскармливание продолжается до 16 недель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возрасте 6 месяцев молодые трубкозубы уже роют собственные норы, но с матерью остаются обычно до следующего брачного сезона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Размеров взрослого животного достигают к 12 месяцам. Половая зрелость наступает в 2 года. В природе могут дожить до 18 лет, в неволе — до 24 лет; из 58 детёнышей, родившихся в зоопарках с 1962 по 1980 г., 63 % умерли в раннем возрасте.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4-tub-ru.yandex.net/i?id=266196455-62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3786214" cy="30209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628" y="4071942"/>
            <a:ext cx="36433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домашних условиях трубкозуб довольно миролюбив и как собака любит прогулки.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35846" name="Picture 6" descr="http://allphoto.in.ua/photo/24/es22398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8703" y="142852"/>
            <a:ext cx="4491139" cy="3214710"/>
          </a:xfrm>
          <a:prstGeom prst="rect">
            <a:avLst/>
          </a:prstGeom>
          <a:noFill/>
        </p:spPr>
      </p:pic>
      <p:pic>
        <p:nvPicPr>
          <p:cNvPr id="8" name="Picture 4" descr="http://ic.pics.livejournal.com/akvata/29104337/3283/3283_1000.jpg"/>
          <p:cNvPicPr>
            <a:picLocks noChangeAspect="1" noChangeArrowheads="1"/>
          </p:cNvPicPr>
          <p:nvPr/>
        </p:nvPicPr>
        <p:blipFill>
          <a:blip r:embed="rId4"/>
          <a:srcRect l="9038"/>
          <a:stretch>
            <a:fillRect/>
          </a:stretch>
        </p:blipFill>
        <p:spPr bwMode="auto">
          <a:xfrm>
            <a:off x="357158" y="3286124"/>
            <a:ext cx="4313724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Статус </a:t>
            </a:r>
            <a:r>
              <a:rPr lang="ru-RU" b="1" dirty="0" smtClean="0"/>
              <a:t>популяции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Несмотря на то, что на трубкозубов иногда охотятся ради мяса, вкусом напоминающего свинину, прочной шкуры и зубов, этот вид не относится к числу охраняемых.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 smtClean="0"/>
              <a:t>численность точно неизвестна, но, предположительно, постепенно снижается.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некоторых районах (особенно сельскохозяйственных) он почти полностью истреблён. </a:t>
            </a:r>
            <a:endParaRPr lang="ru-RU" dirty="0" smtClean="0"/>
          </a:p>
          <a:p>
            <a:r>
              <a:rPr lang="ru-RU" dirty="0" smtClean="0"/>
              <a:t>Трубкозуб </a:t>
            </a:r>
            <a:r>
              <a:rPr lang="ru-RU" dirty="0" smtClean="0"/>
              <a:t>приносит определённую пользу, контролируя популяции термитов, наносящих вред посевам. Однако норы трубкозубов часто портят сельскохозяйственные угодья. С 1 июля</a:t>
            </a:r>
            <a:r>
              <a:rPr lang="en-US" dirty="0" smtClean="0"/>
              <a:t> </a:t>
            </a:r>
            <a:r>
              <a:rPr lang="ru-RU" dirty="0" smtClean="0"/>
              <a:t>1975</a:t>
            </a:r>
            <a:r>
              <a:rPr lang="en-US" dirty="0" smtClean="0"/>
              <a:t> </a:t>
            </a:r>
            <a:r>
              <a:rPr lang="ru-RU" dirty="0" smtClean="0"/>
              <a:t>г. трубкозуб внесён в Приложение </a:t>
            </a:r>
            <a:r>
              <a:rPr lang="en-US" dirty="0" smtClean="0"/>
              <a:t>II </a:t>
            </a:r>
            <a:r>
              <a:rPr lang="ru-RU" dirty="0" smtClean="0"/>
              <a:t>к</a:t>
            </a:r>
            <a:r>
              <a:rPr lang="en-US" dirty="0" smtClean="0"/>
              <a:t> CITES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 1 июля</a:t>
            </a:r>
            <a:r>
              <a:rPr lang="en-US" dirty="0" smtClean="0"/>
              <a:t> </a:t>
            </a:r>
            <a:r>
              <a:rPr lang="ru-RU" dirty="0" smtClean="0"/>
              <a:t>1975</a:t>
            </a:r>
            <a:r>
              <a:rPr lang="en-US" dirty="0" smtClean="0"/>
              <a:t> </a:t>
            </a:r>
            <a:r>
              <a:rPr lang="ru-RU" dirty="0" smtClean="0"/>
              <a:t>г. трубкозуб внесён в </a:t>
            </a:r>
            <a:r>
              <a:rPr lang="en-US" dirty="0" smtClean="0"/>
              <a:t> CITES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Convention</a:t>
            </a:r>
            <a:r>
              <a:rPr lang="ru-RU" dirty="0" smtClean="0"/>
              <a:t> </a:t>
            </a:r>
            <a:r>
              <a:rPr lang="ru-RU" dirty="0" err="1" smtClean="0"/>
              <a:t>on</a:t>
            </a:r>
            <a:r>
              <a:rPr lang="ru-RU" dirty="0" smtClean="0"/>
              <a:t> </a:t>
            </a:r>
            <a:r>
              <a:rPr lang="ru-RU" dirty="0" err="1" smtClean="0"/>
              <a:t>International</a:t>
            </a:r>
            <a:r>
              <a:rPr lang="ru-RU" dirty="0" smtClean="0"/>
              <a:t> </a:t>
            </a:r>
            <a:r>
              <a:rPr lang="ru-RU" dirty="0" err="1" smtClean="0"/>
              <a:t>Trade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Endangered</a:t>
            </a:r>
            <a:r>
              <a:rPr lang="ru-RU" dirty="0" smtClean="0"/>
              <a:t> </a:t>
            </a:r>
            <a:r>
              <a:rPr lang="ru-RU" dirty="0" err="1" smtClean="0"/>
              <a:t>Species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Wild</a:t>
            </a:r>
            <a:r>
              <a:rPr lang="ru-RU" dirty="0" smtClean="0"/>
              <a:t> </a:t>
            </a:r>
            <a:r>
              <a:rPr lang="ru-RU" dirty="0" err="1" smtClean="0"/>
              <a:t>Fauna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Flora</a:t>
            </a:r>
            <a:r>
              <a:rPr lang="ru-RU" dirty="0" smtClean="0"/>
              <a:t> – Конвенция о международной торговле видами дикой фауны и флоры, находящимися под угрозой уничтожении. </a:t>
            </a:r>
            <a:endParaRPr lang="ru-RU" dirty="0" smtClean="0"/>
          </a:p>
          <a:p>
            <a:r>
              <a:rPr lang="ru-RU" dirty="0" smtClean="0"/>
              <a:t>Цель </a:t>
            </a:r>
            <a:r>
              <a:rPr lang="ru-RU" dirty="0" smtClean="0"/>
              <a:t>Конвенции состоит в том, чтобы гарантировать, что международная торговля дикими животными  и растениями не создаёт угрозы их выживанию; соглашение представляет различные степени защиты для более чем 33 000 видов животных и растений.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Соколов В. Е. Пятиязычный словарь названий животных. Млекопитающие. </a:t>
            </a:r>
            <a:r>
              <a:rPr lang="ru-RU" dirty="0" err="1" smtClean="0"/>
              <a:t>Латинский-русский-английский-немецкий-французский</a:t>
            </a:r>
            <a:r>
              <a:rPr lang="ru-RU" dirty="0" smtClean="0"/>
              <a:t>. — М.: Русский язык, 1984. — С. 123. — </a:t>
            </a:r>
            <a:r>
              <a:rPr lang="ru-RU" dirty="0" smtClean="0"/>
              <a:t>352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images.yandex.ru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http://ru.wikipedia.org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Систематическое </a:t>
            </a:r>
            <a:r>
              <a:rPr lang="ru-RU" b="1" dirty="0" smtClean="0"/>
              <a:t>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 </a:t>
            </a:r>
            <a:r>
              <a:rPr lang="ru-RU" b="1" dirty="0" smtClean="0"/>
              <a:t>Млекопитающие (</a:t>
            </a:r>
            <a:r>
              <a:rPr lang="ru-RU" b="1" i="1" dirty="0" err="1" smtClean="0"/>
              <a:t>Mammalia</a:t>
            </a:r>
            <a:r>
              <a:rPr lang="ru-RU" b="1" dirty="0" smtClean="0"/>
              <a:t>)</a:t>
            </a:r>
          </a:p>
          <a:p>
            <a:r>
              <a:rPr lang="ru-RU" dirty="0" err="1" smtClean="0"/>
              <a:t>Инфракласс</a:t>
            </a:r>
            <a:r>
              <a:rPr lang="ru-RU" dirty="0" smtClean="0"/>
              <a:t> </a:t>
            </a:r>
            <a:r>
              <a:rPr lang="de-DE" b="1" dirty="0" err="1" smtClean="0"/>
              <a:t>Eutheria</a:t>
            </a:r>
            <a:r>
              <a:rPr lang="ru-RU" b="1" dirty="0" smtClean="0"/>
              <a:t> (Плацентарные</a:t>
            </a:r>
            <a:r>
              <a:rPr lang="ru-RU" b="1" dirty="0" smtClean="0"/>
              <a:t>)</a:t>
            </a:r>
          </a:p>
          <a:p>
            <a:r>
              <a:rPr lang="ru-RU" dirty="0" smtClean="0"/>
              <a:t>Отряд</a:t>
            </a:r>
            <a:r>
              <a:rPr lang="ru-RU" b="1" dirty="0" smtClean="0"/>
              <a:t> </a:t>
            </a:r>
            <a:r>
              <a:rPr lang="ru-RU" b="1" dirty="0" err="1" smtClean="0"/>
              <a:t>трубкозубые</a:t>
            </a:r>
            <a:r>
              <a:rPr lang="ru-RU" b="1" dirty="0" smtClean="0"/>
              <a:t> (</a:t>
            </a:r>
            <a:r>
              <a:rPr lang="ru-RU" b="1" dirty="0" err="1" smtClean="0"/>
              <a:t>Tubulidentata</a:t>
            </a:r>
            <a:endParaRPr lang="ru-RU" b="1" dirty="0" smtClean="0"/>
          </a:p>
          <a:p>
            <a:r>
              <a:rPr lang="ru-RU" dirty="0" smtClean="0"/>
              <a:t>Единственный современный представитель отряда </a:t>
            </a:r>
            <a:r>
              <a:rPr lang="ru-RU" dirty="0" err="1" smtClean="0"/>
              <a:t>трубкозубых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err="1" smtClean="0"/>
              <a:t>Трубкозу́б</a:t>
            </a:r>
            <a:r>
              <a:rPr lang="ru-RU" b="1" dirty="0" smtClean="0"/>
              <a:t>, или африканский (капский) трубкозуб (</a:t>
            </a:r>
            <a:r>
              <a:rPr lang="ru-RU" b="1" dirty="0" err="1" smtClean="0"/>
              <a:t>Orycteropus</a:t>
            </a:r>
            <a:r>
              <a:rPr lang="ru-RU" b="1" dirty="0" smtClean="0"/>
              <a:t> </a:t>
            </a:r>
            <a:r>
              <a:rPr lang="ru-RU" b="1" dirty="0" err="1" smtClean="0"/>
              <a:t>afer</a:t>
            </a:r>
            <a:r>
              <a:rPr lang="ru-RU" b="1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6" name="Picture 6" descr="http://upload.wikimedia.org/wikipedia/commons/thumb/3/35/Orycteropus_afer_stuffed.jpg/250px-Orycteropus_afer_stuff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556" y="714356"/>
            <a:ext cx="6764956" cy="35719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7" y="4429132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err="1" smtClean="0"/>
              <a:t>Трубкозу́б</a:t>
            </a:r>
            <a:r>
              <a:rPr lang="ru-RU" sz="2400" b="1" dirty="0" smtClean="0"/>
              <a:t>, 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или </a:t>
            </a:r>
            <a:r>
              <a:rPr lang="ru-RU" sz="2400" b="1" dirty="0" smtClean="0"/>
              <a:t>африканский (капский) трубкозуб (</a:t>
            </a:r>
            <a:r>
              <a:rPr lang="ru-RU" sz="2400" b="1" dirty="0" err="1" smtClean="0"/>
              <a:t>Orycteropus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afer</a:t>
            </a:r>
            <a:r>
              <a:rPr lang="ru-RU" sz="2400" b="1" dirty="0" smtClean="0"/>
              <a:t>)</a:t>
            </a:r>
          </a:p>
          <a:p>
            <a:pPr>
              <a:buNone/>
            </a:pPr>
            <a:r>
              <a:rPr lang="ru-RU" sz="2400" dirty="0" smtClean="0"/>
              <a:t>Научное название вида происходит от </a:t>
            </a:r>
            <a:r>
              <a:rPr lang="ru-RU" sz="2400" dirty="0" err="1" smtClean="0"/>
              <a:t>Orycteropus</a:t>
            </a:r>
            <a:r>
              <a:rPr lang="ru-RU" sz="2400" dirty="0" smtClean="0"/>
              <a:t>, греч</a:t>
            </a:r>
            <a:r>
              <a:rPr lang="ru-RU" sz="2400" dirty="0" smtClean="0"/>
              <a:t>. «роющие конечности», и </a:t>
            </a:r>
            <a:r>
              <a:rPr lang="ru-RU" sz="2400" dirty="0" err="1" smtClean="0"/>
              <a:t>afer</a:t>
            </a:r>
            <a:r>
              <a:rPr lang="ru-RU" sz="2400" dirty="0" smtClean="0"/>
              <a:t>, производного от «Африка».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Эволюционное </a:t>
            </a:r>
            <a:r>
              <a:rPr lang="ru-RU" b="1" dirty="0" smtClean="0"/>
              <a:t>происхождение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Происхождение </a:t>
            </a:r>
            <a:r>
              <a:rPr lang="ru-RU" dirty="0" smtClean="0"/>
              <a:t>отряда </a:t>
            </a:r>
            <a:r>
              <a:rPr lang="ru-RU" dirty="0" err="1" smtClean="0"/>
              <a:t>трубкозубых</a:t>
            </a:r>
            <a:r>
              <a:rPr lang="ru-RU" dirty="0" smtClean="0"/>
              <a:t> остается неясным; </a:t>
            </a:r>
            <a:endParaRPr lang="ru-RU" dirty="0" smtClean="0"/>
          </a:p>
          <a:p>
            <a:r>
              <a:rPr lang="ru-RU" dirty="0" smtClean="0"/>
              <a:t>Считают, что </a:t>
            </a:r>
            <a:r>
              <a:rPr lang="ru-RU" dirty="0" smtClean="0"/>
              <a:t>он близок к </a:t>
            </a:r>
            <a:r>
              <a:rPr lang="ru-RU" dirty="0" smtClean="0"/>
              <a:t>сиренам, даманам и</a:t>
            </a:r>
            <a:r>
              <a:rPr lang="ru-RU" dirty="0" smtClean="0"/>
              <a:t> хоботным. </a:t>
            </a:r>
            <a:endParaRPr lang="ru-RU" dirty="0" smtClean="0"/>
          </a:p>
          <a:p>
            <a:r>
              <a:rPr lang="ru-RU" dirty="0" smtClean="0"/>
              <a:t>Старейшие </a:t>
            </a:r>
            <a:r>
              <a:rPr lang="ru-RU" dirty="0" smtClean="0"/>
              <a:t>ископаемые остатки </a:t>
            </a:r>
            <a:r>
              <a:rPr lang="ru-RU" dirty="0" err="1" smtClean="0"/>
              <a:t>трубкозубых</a:t>
            </a:r>
            <a:r>
              <a:rPr lang="ru-RU" dirty="0" smtClean="0"/>
              <a:t>, найденные </a:t>
            </a:r>
            <a:r>
              <a:rPr lang="ru-RU" dirty="0" smtClean="0"/>
              <a:t>в Кении, датируют ранним миоценом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Миоце́н</a:t>
            </a:r>
            <a:r>
              <a:rPr lang="ru-RU" dirty="0" smtClean="0"/>
              <a:t>  — первая эпоха неогенового периода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Началась 23,03 миллиона лет назад и закончилась 5,333 миллиона лет </a:t>
            </a:r>
            <a:r>
              <a:rPr lang="ru-RU" dirty="0" smtClean="0"/>
              <a:t>назад. </a:t>
            </a:r>
          </a:p>
          <a:p>
            <a:r>
              <a:rPr lang="ru-RU" dirty="0" smtClean="0"/>
              <a:t>Эпохе </a:t>
            </a:r>
            <a:r>
              <a:rPr lang="ru-RU" dirty="0" smtClean="0"/>
              <a:t>миоцена предшествует эпоха олигоцена, а последовательницей является эпоха плиоцена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Первоначально трубкозуб </a:t>
            </a:r>
            <a:r>
              <a:rPr lang="ru-RU" dirty="0" smtClean="0"/>
              <a:t> был </a:t>
            </a:r>
            <a:r>
              <a:rPr lang="ru-RU" dirty="0" smtClean="0"/>
              <a:t>отнесён к тому же семейству, что и южноамериканские муравьеды, однако поверхностное сходство с ними оказалось результатом </a:t>
            </a:r>
            <a:r>
              <a:rPr lang="ru-RU" b="1" dirty="0" smtClean="0"/>
              <a:t>конвергентной эволюции</a:t>
            </a:r>
            <a:r>
              <a:rPr lang="ru-RU" dirty="0" smtClean="0"/>
              <a:t> — приспособления к питанию термитами и муравьями.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 smtClean="0"/>
              <a:t>Внешний </a:t>
            </a:r>
            <a:r>
              <a:rPr lang="ru-RU" b="1" dirty="0" smtClean="0"/>
              <a:t>вид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Трубкозуб — млекопитающее среднего размера, внешне напоминающее свинью с удлинённой мордой, заячьими ушами и сильным мускулистым хвостом, похожим на хвост кенгуру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Свое название трубкозуб получил из-за своеобразного строения коренных зубов, которые состоят из сросшихся </a:t>
            </a:r>
            <a:r>
              <a:rPr lang="ru-RU" dirty="0" err="1" smtClean="0"/>
              <a:t>дентиновых</a:t>
            </a:r>
            <a:r>
              <a:rPr lang="ru-RU" dirty="0" smtClean="0"/>
              <a:t> трубочек, лишены эмали и корней и постоянно растут.</a:t>
            </a:r>
          </a:p>
          <a:p>
            <a:endParaRPr lang="ru-RU" dirty="0"/>
          </a:p>
        </p:txBody>
      </p:sp>
      <p:pic>
        <p:nvPicPr>
          <p:cNvPr id="4" name="Picture 6" descr="http://upload.wikimedia.org/wikipedia/commons/thumb/3/35/Orycteropus_afer_stuffed.jpg/250px-Orycteropus_afer_stuff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290"/>
            <a:ext cx="3382478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Обонятельный отдел черепа сильно увеличен; обоняние является самым сильным чувством. </a:t>
            </a:r>
            <a:endParaRPr lang="ru-RU" dirty="0" smtClean="0"/>
          </a:p>
          <a:p>
            <a:r>
              <a:rPr lang="ru-RU" dirty="0" smtClean="0"/>
              <a:t>Внутри </a:t>
            </a:r>
            <a:r>
              <a:rPr lang="ru-RU" dirty="0" smtClean="0"/>
              <a:t>рыла трубкозуба находится своеобразный лабиринт из 9—10 тонких костей, что нехарактерно для других млекопитающих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Длина тела взрослого трубкозуба — </a:t>
            </a:r>
            <a:r>
              <a:rPr lang="ru-RU" dirty="0" smtClean="0"/>
              <a:t>1 – 1,5 м, </a:t>
            </a:r>
            <a:r>
              <a:rPr lang="ru-RU" dirty="0" smtClean="0"/>
              <a:t>хвоста — 44—71 см, высота </a:t>
            </a:r>
            <a:r>
              <a:rPr lang="ru-RU" dirty="0" smtClean="0"/>
              <a:t>около 60</a:t>
            </a:r>
            <a:r>
              <a:rPr lang="ru-RU" dirty="0" smtClean="0"/>
              <a:t> см. Весит он до 100 кг, чаще 50—70 кг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Самки немного мельче самцов, с белым кончиком хвоста (очевидно, это позволяет детёнышам в темноте следовать за матерью).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461</Words>
  <PresentationFormat>Экран (4:3)</PresentationFormat>
  <Paragraphs>93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Отряд трубкозубые</vt:lpstr>
      <vt:lpstr>План доклада</vt:lpstr>
      <vt:lpstr>Систематическое положение</vt:lpstr>
      <vt:lpstr>Слайд 4</vt:lpstr>
      <vt:lpstr>Эволюционное происхождение</vt:lpstr>
      <vt:lpstr>Слайд 6</vt:lpstr>
      <vt:lpstr>Слайд 7</vt:lpstr>
      <vt:lpstr>Внешний вид</vt:lpstr>
      <vt:lpstr>Слайд 9</vt:lpstr>
      <vt:lpstr>Слайд 10</vt:lpstr>
      <vt:lpstr>Слайд 11</vt:lpstr>
      <vt:lpstr>Слайд 12</vt:lpstr>
      <vt:lpstr>Образ жизни и питание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Размножение и забота о потомстве</vt:lpstr>
      <vt:lpstr>Слайд 22</vt:lpstr>
      <vt:lpstr>Статус популяции</vt:lpstr>
      <vt:lpstr>Слайд 24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Отряд трубкозубые</dc:title>
  <dc:creator>Simeon</dc:creator>
  <cp:lastModifiedBy>Simeon</cp:lastModifiedBy>
  <cp:revision>12</cp:revision>
  <dcterms:created xsi:type="dcterms:W3CDTF">2013-04-10T02:58:11Z</dcterms:created>
  <dcterms:modified xsi:type="dcterms:W3CDTF">2013-04-10T04:01:46Z</dcterms:modified>
</cp:coreProperties>
</file>