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7" r:id="rId4"/>
    <p:sldId id="258" r:id="rId5"/>
    <p:sldId id="260" r:id="rId6"/>
    <p:sldId id="275" r:id="rId7"/>
    <p:sldId id="276" r:id="rId8"/>
    <p:sldId id="261" r:id="rId9"/>
    <p:sldId id="277" r:id="rId10"/>
    <p:sldId id="278" r:id="rId11"/>
    <p:sldId id="279" r:id="rId12"/>
    <p:sldId id="309" r:id="rId13"/>
    <p:sldId id="262" r:id="rId14"/>
    <p:sldId id="264" r:id="rId15"/>
    <p:sldId id="265" r:id="rId16"/>
    <p:sldId id="272" r:id="rId17"/>
    <p:sldId id="310" r:id="rId18"/>
    <p:sldId id="266" r:id="rId19"/>
    <p:sldId id="267" r:id="rId20"/>
    <p:sldId id="273" r:id="rId21"/>
    <p:sldId id="311" r:id="rId22"/>
    <p:sldId id="280" r:id="rId23"/>
    <p:sldId id="281" r:id="rId24"/>
    <p:sldId id="282" r:id="rId25"/>
    <p:sldId id="283" r:id="rId26"/>
    <p:sldId id="284" r:id="rId27"/>
    <p:sldId id="312" r:id="rId28"/>
    <p:sldId id="285" r:id="rId29"/>
    <p:sldId id="286" r:id="rId30"/>
    <p:sldId id="287" r:id="rId31"/>
    <p:sldId id="288" r:id="rId32"/>
    <p:sldId id="313" r:id="rId33"/>
    <p:sldId id="289" r:id="rId34"/>
    <p:sldId id="290" r:id="rId35"/>
    <p:sldId id="292" r:id="rId36"/>
    <p:sldId id="314" r:id="rId37"/>
    <p:sldId id="293" r:id="rId38"/>
    <p:sldId id="294" r:id="rId39"/>
    <p:sldId id="296" r:id="rId40"/>
    <p:sldId id="315" r:id="rId41"/>
    <p:sldId id="297" r:id="rId42"/>
    <p:sldId id="298" r:id="rId43"/>
    <p:sldId id="299" r:id="rId44"/>
    <p:sldId id="300" r:id="rId45"/>
    <p:sldId id="301" r:id="rId46"/>
    <p:sldId id="316" r:id="rId47"/>
    <p:sldId id="302" r:id="rId48"/>
    <p:sldId id="303" r:id="rId49"/>
    <p:sldId id="305" r:id="rId50"/>
    <p:sldId id="317" r:id="rId51"/>
    <p:sldId id="306" r:id="rId52"/>
    <p:sldId id="307" r:id="rId53"/>
    <p:sldId id="308" r:id="rId54"/>
    <p:sldId id="318" r:id="rId55"/>
    <p:sldId id="319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2" autoAdjust="0"/>
    <p:restoredTop sz="94660"/>
  </p:normalViewPr>
  <p:slideViewPr>
    <p:cSldViewPr>
      <p:cViewPr varScale="1">
        <p:scale>
          <a:sx n="87" d="100"/>
          <a:sy n="87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F8138-5E8D-4614-9A0D-446D25DE6C0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7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FBB5-F20A-4C82-AA4A-642D280314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9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4604-BE4A-4191-BCE6-6900565480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86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F705A-6E3C-469C-9770-746E48279B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86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01CCF-4894-43F3-95BC-367AA3FFB3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3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BE5B9-F986-47BF-8624-CD87ED0181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50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13B77-A6B7-4714-A4A4-830608BC55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05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C278D-C664-4314-9F2C-31932A846A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18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5688-A887-49B1-BE22-472E9FC384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41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D525-6CC2-4668-AE15-791C55FF14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497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C803D-70D5-47A1-B58B-7C62727AE8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186A-478D-4D82-AFF6-7CD2CF0463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50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0C78-52CA-4690-BDEE-47A061E8F3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98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AF84-F7EC-4F6A-9DF6-DEADE4A3AD4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10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635CA-3ADB-4E24-96F8-506B4AC38C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CEE4A-424A-4068-852D-C5D5680649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7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9D5F7-E137-4F53-9651-08432D40B4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6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074AA-75F6-41CB-AA29-D3FD0AB3D7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24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AE31B-7354-496B-AA33-882F3037F5C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9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F1E1-62A5-42F7-9ACD-2F4AB7C490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7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00AA0-4B7B-4D6E-BBC8-4F82F7CEEF0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3C4A8-5F02-4550-895B-BA6BE321A3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1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EB8C4E-EC2E-4FB6-B1B4-78717D38F16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A1577D-B8B6-4130-870C-FE8965593D5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8%D0%B8%D0%B7%D0%BE%D1%84%D1%80%D0%B5%D0%BD%D0%B8%D1%8F-%D0%B8-%D1%81%D0%B2%D1%8F%D0%B7%D0%B0%D0%BD%D0%BD%D1%8B%D0%B5-%D1%81-%D0%BD%D0%B5%D0%B9-%D1%80%D0%B0%D1%81%D1%81%D1%82%D1%80%D0%BE%D0%B9%D1%81%D1%82%D0%B2%D0%B0/%D0%B1%D1%80%D0%B5%D0%B4%D0%BE%D0%B2%D0%BE%D0%B5-%D1%80%D0%B0%D1%81%D1%81%D1%82%D1%80%D0%BE%D0%B9%D1%81%D1%82%D0%B2%D0%BE" TargetMode="External"/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8%D0%B8%D0%B7%D0%BE%D1%82%D0%B8%D0%BF%D0%B8%D1%87%D0%B5%D1%81%D0%BA%D0%BE%D0%B5-%D1%80%D0%B0%D1%81%D1%81%D1%82%D1%80%D0%BE%D0%B9%D1%81%D1%82%D0%B2%D0%BE-%D0%BB%D0%B8%D1%87%D0%BD%D0%BE%D1%81%D1%82%D0%B8-stpd" TargetMode="External"/><Relationship Id="rId7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2%D1%80%D0%B5%D0%B2%D0%BE%D0%B6%D0%BD%D0%BE%D0%B5-%D1%80%D0%B0%D1%81%D1%81%D1%82%D1%80%D0%BE%D0%B9%D1%81%D1%82%D0%B2%D0%BE-%D0%BB%D0%B8%D1%87%D0%BD%D0%BE%D1%81%D1%82%D0%B8-%D1%82%D1%80%D0%BB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8%D0%B8%D0%B7%D0%BE%D0%B8%D0%B4%D0%BD%D0%BE%D0%B5-%D1%80%D0%B0%D1%81%D1%81%D1%82%D1%80%D0%BE%D0%B9%D1%81%D1%82%D0%B2%D0%BE-%D0%BB%D0%B8%D1%87%D0%BD%D0%BE%D1%81%D1%82%D0%B8-%D1%88%D1%80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4%D0%B8%D1%81%D1%81%D0%BE%D1%86%D0%B8%D0%B0%D0%BB%D1%8C%D0%BD%D0%BE%D0%B5-%D1%80%D0%B0%D1%81%D1%81%D1%82%D1%80%D0%BE%D0%B9%D1%81%D1%82%D0%B2%D0%BE-%D0%BB%D0%B8%D1%87%D0%BD%D0%BE%D1%81%D1%82%D0%B8-%D0%B4%D1%80%D0%BB" TargetMode="Externa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D%D0%B0%D1%80%D1%86%D0%B8%D1%81%D1%81%D0%B8%D1%87%D0%B5%D1%81%D0%BA%D0%BE%D0%B5-%D1%80%D0%B0%D1%81%D1%81%D1%82%D1%80%D0%BE%D0%B9%D1%81%D1%82%D0%B2%D0%BE-%D0%BB%D0%B8%D1%87%D0%BD%D0%BE%D1%81%D1%82%D0%B8-%D0%BD%D1%80%D0%BB" TargetMode="External"/><Relationship Id="rId10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E%D0%B1%D0%B7%D0%BE%D1%80-%D0%B0%D1%84%D1%84%D0%B5%D0%BA%D1%82%D0%B8%D0%B2%D0%BD%D1%8B%D1%85-%D1%80%D0%B0%D1%81%D1%81%D1%82%D1%80%D0%BE%D0%B9%D1%81%D1%82%D0%B2-overview-of-mood-disorders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F%D0%BE%D0%B3%D1%80%D0%B0%D0%BD%D0%B8%D1%87%D0%BD%D0%BE%D0%B5-%D1%80%D0%B0%D1%81%D1%81%D1%82%D1%80%D0%BE%D0%B9%D1%81%D1%82%D0%B2%D0%BE-%D0%BB%D0%B8%D1%87%D0%BD%D0%BE%D1%81%D1%82%D0%B8-%D0%BF%D1%80%D0%BB" TargetMode="External"/><Relationship Id="rId9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8%D0%B8%D0%B7%D0%BE%D1%84%D1%80%D0%B5%D0%BD%D0%B8%D1%8F-%D0%B8-%D1%81%D0%B2%D1%8F%D0%B7%D0%B0%D0%BD%D0%BD%D1%8B%D0%B5-%D1%81-%D0%BD%D0%B5%D0%B9-%D1%80%D0%B0%D1%81%D1%81%D1%82%D1%80%D0%BE%D0%B9%D1%81%D1%82%D0%B2%D0%B0/%D1%88%D0%B8%D0%B7%D0%BE%D1%84%D1%80%D0%B5%D0%BD%D0%B8%D1%8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F%D0%B5%D0%B4%D0%B8%D0%B0%D1%82%D1%80%D0%B8%D1%8F/%D1%80%D0%B0%D1%81%D1%81%D1%82%D1%80%D0%BE%D0%B9%D1%81%D1%82%D0%B2%D0%B0-%D0%BE%D0%B1%D1%83%D1%87%D0%B5%D0%BD%D0%B8%D1%8F-%D0%B8-%D0%BF%D1%81%D0%B8%D1%85%D0%B8%D1%87%D0%B5%D1%81%D0%BA%D0%BE%D0%B3%D0%BE-%D1%80%D0%B0%D0%B7%D0%B2%D0%B8%D1%82%D0%B8%D1%8F/%D1%80%D0%B0%D1%81%D1%81%D1%82%D1%80%D0%BE%D0%B9%D1%81%D1%82%D0%B2%D0%B0-%D0%B0%D1%83%D1%82%D0%B8%D1%81%D1%82%D0%B8%D1%87%D0%B5%D1%81%D0%BA%D0%BE%D0%B3%D0%BE-%D1%81%D0%BF%D0%B5%D0%BA%D1%82%D1%80%D0%B0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8%D0%B8%D0%B7%D0%BE%D1%84%D1%80%D0%B5%D0%BD%D0%B8%D1%8F-%D0%B8-%D1%81%D0%B2%D1%8F%D0%B7%D0%B0%D0%BD%D0%BD%D1%8B%D0%B5-%D1%81-%D0%BD%D0%B5%D0%B9-%D1%80%D0%B0%D1%81%D1%81%D1%82%D1%80%D0%BE%D0%B9%D1%81%D1%82%D0%B2%D0%B0/%D0%B2%D0%B2%D0%B5%D0%B4%D0%B5%D0%BD%D0%B8%D0%B5-%D0%B2-%D1%88%D0%B8%D0%B7%D0%BE%D1%84%D1%80%D0%B5%D0%BD%D0%B8%D1%8E-%D0%B8-%D1%81%D0%B2%D1%8F%D0%B7%D0%B0%D0%BD%D0%BD%D1%8B%D0%B5-%D1%81-%D0%BD%D0%B5%D0%B9-%D1%80%D0%B0%D1%81%D1%81%D1%82%D1%80%D0%BE%D0%B9%D1%81%D1%82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2%D1%80%D0%B5%D0%B2%D0%BE%D0%B6%D0%BD%D0%BE%D0%B5-%D1%80%D0%B0%D1%81%D1%81%D1%82%D1%80%D0%BE%D0%B9%D1%81%D1%82%D0%B2%D0%BE-%D0%BB%D0%B8%D1%87%D0%BD%D0%BE%D1%81%D1%82%D0%B8-%D1%82%D1%80%D0%BB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8%D0%B8%D0%B7%D0%BE%D1%82%D0%B8%D0%BF%D0%B8%D1%87%D0%B5%D1%81%D0%BA%D0%BE%D0%B5-%D1%80%D0%B0%D1%81%D1%81%D1%82%D1%80%D0%BE%D0%B9%D1%81%D1%82%D0%B2%D0%BE-%D0%BB%D0%B8%D1%87%D0%BD%D0%BE%D1%81%D1%82%D0%B8-stpd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1%D0%B8%D0%BF%D0%BE%D0%BB%D1%8F%D1%80%D0%BD%D1%8B%D0%B5-%D1%80%D0%B0%D1%81%D1%81%D1%82%D1%80%D0%BE%D0%B9%D1%81%D1%82%D0%B2%D0%B0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8%D0%B8%D0%B7%D0%BE%D1%84%D1%80%D0%B5%D0%BD%D0%B8%D1%8F-%D0%B8-%D1%81%D0%B2%D1%8F%D0%B7%D0%B0%D0%BD%D0%BD%D1%8B%D0%B5-%D1%81-%D0%BD%D0%B5%D0%B9-%D1%80%D0%B0%D1%81%D1%81%D1%82%D1%80%D0%BE%D0%B9%D1%81%D1%82%D0%B2%D0%B0/%D1%88%D0%B8%D0%B7%D0%BE%D1%84%D1%80%D0%B5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8%D0%B8%D0%B7%D0%BE%D0%B8%D0%B4%D0%BD%D0%BE%D0%B5-%D1%80%D0%B0%D1%81%D1%81%D1%82%D1%80%D0%BE%D0%B9%D1%81%D1%82%D0%B2%D0%BE-%D0%BB%D0%B8%D1%87%D0%BD%D0%BE%D1%81%D1%82%D0%B8-%D1%88%D1%80%D0%BB" TargetMode="Externa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F%D0%B0%D1%80%D0%B0%D0%BD%D0%BE%D0%B8%D0%B4%D0%B0%D0%BB%D1%8C%D0%BD%D0%BE%D0%B5-%D1%80%D0%B0%D1%81%D1%81%D1%82%D1%80%D0%BE%D0%B9%D1%81%D1%82%D0%B2%D0%BE-%D0%BB%D0%B8%D1%87%D0%BD%D0%BE%D1%81%D1%82%D0%B8-%D0%BF%D0%BF%D0%B4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4%D0%B5%D0%BF%D1%80%D0%B5%D1%81%D1%81%D0%B8%D0%B2%D0%BD%D1%8B%D0%B5-%D1%80%D0%B0%D1%81%D1%81%D1%82%D1%80%D0%BE%D0%B9%D1%81%D1%82%D0%B2%D0%B0#v9170824_ru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F%D0%B5%D0%B4%D0%B8%D0%B0%D1%82%D1%80%D0%B8%D1%8F/%D0%BF%D1%81%D0%B8%D1%85%D0%B8%D1%87%D0%B5%D1%81%D0%BA%D0%B8%D0%B5-%D1%80%D0%B0%D1%81%D1%81%D1%82%D1%80%D0%BE%D0%B9%D1%81%D1%82%D0%B2%D0%B0-%D1%83-%D0%B4%D0%B5%D1%82%D0%B5%D0%B9-%D0%B8-%D0%BF%D0%BE%D0%B4%D1%80%D0%BE%D1%81%D1%82%D0%BA%D0%BE%D0%B2/%D1%80%D0%B0%D1%81%D1%81%D1%82%D1%80%D0%BE%D0%B9%D1%81%D1%82%D0%B2%D0%B0-%D0%BF%D0%BE%D0%B2%D0%B5%D0%B4%D0%B5%D0%BD%D0%B8%D1%8F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1%81%D0%B2%D1%8F%D0%B7%D0%B0%D0%BD%D0%BD%D1%8B%D0%B5-%D1%81-%D1%83%D0%BF%D0%BE%D1%82%D1%80%D0%B5%D0%B1%D0%BB%D0%B5%D0%BD%D0%B8%D0%B5%D0%BC-%D0%BF%D1%81%D0%B8%D1%85%D0%BE%D0%B0%D0%BA%D1%82%D0%B8%D0%B2%D0%BD%D1%8B%D1%85-%D0%B2%D0%B5%D1%89%D0%B5%D1%81%D1%82%D0%B2/%D0%BE%D0%B1%D0%B7%D0%BE%D1%80-%D0%B7%D0%B0%D0%B1%D0%BE%D0%BB%D0%B5%D0%B2%D0%B0%D0%BD%D0%B8%D0%B9-%D1%81%D0%B2%D1%8F%D0%B7%D0%B0%D0%BD%D0%BD%D1%8B%D1%85-%D1%81-%D1%83%D0%BF%D0%BE%D1%82%D1%80%D0%B5%D0%B1%D0%BB%D0%B5%D0%BD%D0%B8%D0%B5%D0%BC-%D0%BF%D1%81%D0%B8%D1%85%D0%BE%D0%B0%D0%BA%D1%82%D0%B8%D0%B2%D0%BD%D1%8B%D1%85-%D0%B2%D0%B5%D1%89%D0%B5%D1%81%D1%82%D0%B2-overview-of-substance-related-disorder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F%D0%BE%D0%B3%D1%80%D0%B0%D0%BD%D0%B8%D1%87%D0%BD%D0%BE%D0%B5-%D1%80%D0%B0%D1%81%D1%81%D1%82%D1%80%D0%BE%D0%B9%D1%81%D1%82%D0%B2%D0%BE-%D0%BB%D0%B8%D1%87%D0%BD%D0%BE%D1%81%D1%82%D0%B8-%D0%BF%D1%80%D0%BB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D%D0%B0%D1%80%D1%86%D0%B8%D1%81%D1%81%D0%B8%D1%87%D0%B5%D1%81%D0%BA%D0%BE%D0%B5-%D1%80%D0%B0%D1%81%D1%81%D1%82%D1%80%D0%BE%D0%B9%D1%81%D1%82%D0%B2%D0%BE-%D0%BB%D0%B8%D1%87%D0%BD%D0%BE%D1%81%D1%82%D0%B8-%D0%BD%D1%80%D0%BB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8%D1%81%D1%82%D0%B5%D1%80%D0%BE%D0%B8%D0%B4%D0%BD%D0%BE%D0%B5-%D1%80%D0%B0%D1%81%D1%81%D1%82%D1%80%D0%BE%D0%B9%D1%81%D1%82%D0%B2%D0%BE-%D0%BB%D0%B8%D1%87%D0%BD%D0%BE%D1%81%D1%82%D0%B8-hpd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1%D0%B8%D0%BF%D0%BE%D0%BB%D1%8F%D1%80%D0%BD%D1%8B%D0%B5-%D1%80%D0%B0%D1%81%D1%81%D1%82%D1%80%D0%BE%D0%B9%D1%81%D1%82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2%D1%80%D0%B5%D0%B2%D0%BE%D0%B6%D0%BD%D1%8B%D0%B5-%D1%80%D0%B0%D1%81%D1%81%D1%82%D1%80%D0%BE%D0%B9%D1%81%D1%82%D0%B2%D0%B0-%D0%B8-%D1%80%D0%B0%D1%81%D1%81%D1%82%D1%80%D0%BE%D0%B9%D1%81%D1%82%D0%B2%D0%B0-%D1%81%D0%B2%D1%8F%D0%B7%D0%B0%D0%BD%D0%BD%D1%8B%D0%B5-%D1%81%D0%BE-%D1%81%D1%82%D1%80%D0%B5%D1%81%D1%81%D0%BE%D0%BC/%D0%BE%D0%B1%D0%B7%D0%BE%D1%80-%D1%82%D1%80%D0%B5%D0%B2%D0%BE%D0%B6%D0%BD%D1%8B%D1%85-%D1%80%D0%B0%D1%81%D1%81%D1%82%D1%80%D0%BE%D0%B9%D1%81%D1%82%D0%B2-overview-of-anxiety-disorders" TargetMode="Externa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E%D0%B1%D0%B7%D0%BE%D1%80-%D0%B0%D1%84%D1%84%D0%B5%D0%BA%D1%82%D0%B8%D0%B2%D0%BD%D1%8B%D1%85-%D1%80%D0%B0%D1%81%D1%81%D1%82%D1%80%D0%BE%D0%B9%D1%81%D1%82%D0%B2-overview-of-mood-disorders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D%D0%B0%D1%80%D1%86%D0%B8%D1%81%D1%81%D0%B8%D1%87%D0%B5%D1%81%D0%BA%D0%BE%D0%B5-%D1%80%D0%B0%D1%81%D1%81%D1%82%D1%80%D0%BE%D0%B9%D1%81%D1%82%D0%B2%D0%BE-%D0%BB%D0%B8%D1%87%D0%BD%D0%BE%D1%81%D1%82%D0%B8-%D0%BD%D1%80%D0%BB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F%D0%BE%D0%B3%D1%80%D0%B0%D0%BD%D0%B8%D1%87%D0%BD%D0%BE%D0%B5-%D1%80%D0%B0%D1%81%D1%81%D1%82%D1%80%D0%BE%D0%B9%D1%81%D1%82%D0%B2%D0%BE-%D0%BB%D0%B8%D1%87%D0%BD%D0%BE%D1%81%D1%82%D0%B8-%D0%BF%D1%80%D0%BB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D%D0%B0%D1%80%D1%86%D0%B8%D1%81%D1%81%D0%B8%D1%87%D0%B5%D1%81%D0%BA%D0%BE%D0%B5-%D1%80%D0%B0%D1%81%D1%81%D1%82%D1%80%D0%BE%D0%B9%D1%81%D1%82%D0%B2%D0%BE-%D0%BB%D0%B8%D1%87%D0%BD%D0%BE%D1%81%D1%82%D0%B8-%D0%BD%D1%80%D0%B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7%D0%B0%D0%B2%D0%B8%D1%81%D0%B8%D0%BC%D0%BE%D0%B5-%D1%80%D0%B0%D1%81%D1%81%D1%82%D1%80%D0%BE%D0%B9%D1%81%D1%82%D0%B2%D0%BE-%D0%BB%D0%B8%D1%87%D0%BD%D0%BE%D1%81%D1%82%D0%B8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4%D0%B5%D0%BF%D1%80%D0%B5%D1%81%D1%81%D0%B8%D0%B2%D0%BD%D1%8B%D0%B5-%D1%80%D0%B0%D1%81%D1%81%D1%82%D1%80%D0%BE%D0%B9%D1%81%D1%82%D0%B2%D0%B0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1%D0%B8%D0%BF%D0%BE%D0%BB%D1%8F%D1%80%D0%BD%D1%8B%D0%B5-%D1%80%D0%B0%D1%81%D1%81%D1%82%D1%80%D0%BE%D0%B9%D1%81%D1%82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8%D1%81%D1%82%D0%B5%D1%80%D0%BE%D0%B8%D0%B4%D0%BD%D0%BE%D0%B5-%D1%80%D0%B0%D1%81%D1%81%D1%82%D1%80%D0%BE%D0%B9%D1%81%D1%82%D0%B2%D0%BE-%D0%BB%D0%B8%D1%87%D0%BD%D0%BE%D1%81%D1%82%D0%B8-hpd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4%D0%B8%D1%81%D1%81%D0%BE%D1%86%D0%B8%D0%B0%D0%BB%D1%8C%D0%BD%D0%BE%D0%B5-%D1%80%D0%B0%D1%81%D1%81%D1%82%D1%80%D0%BE%D0%B9%D1%81%D1%82%D0%B2%D0%BE-%D0%BB%D0%B8%D1%87%D0%BD%D0%BE%D1%81%D1%82%D0%B8-%D0%B4%D1%80%D0%B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8%D0%B8%D0%B7%D0%BE%D0%B8%D0%B4%D0%BD%D0%BE%D0%B5-%D1%80%D0%B0%D1%81%D1%81%D1%82%D1%80%D0%BE%D0%B9%D1%81%D1%82%D0%B2%D0%BE-%D0%BB%D0%B8%D1%87%D0%BD%D0%BE%D1%81%D1%82%D0%B8-%D1%88%D1%80%D0%BB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2%D1%80%D0%B5%D0%B2%D0%BE%D0%B6%D0%BD%D1%8B%D0%B5-%D1%80%D0%B0%D1%81%D1%81%D1%82%D1%80%D0%BE%D0%B9%D1%81%D1%82%D0%B2%D0%B0-%D0%B8-%D1%80%D0%B0%D1%81%D1%81%D1%82%D1%80%D0%BE%D0%B9%D1%81%D1%82%D0%B2%D0%B0-%D1%81%D0%B2%D1%8F%D0%B7%D0%B0%D0%BD%D0%BD%D1%8B%D0%B5-%D1%81%D0%BE-%D1%81%D1%82%D1%80%D0%B5%D1%81%D1%81%D0%BE%D0%BC/%D1%81%D0%BE%D1%86%D0%B8%D0%B0%D0%BB%D1%8C%D0%BD%D0%B0%D1%8F-%D1%84%D0%BE%D0%B1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7%D0%B0%D0%B2%D0%B8%D1%81%D0%B8%D0%BC%D0%BE%D0%B5-%D1%80%D0%B0%D1%81%D1%81%D1%82%D1%80%D0%BE%D0%B9%D1%81%D1%82%D0%B2%D0%BE-%D0%BB%D0%B8%D1%87%D0%BD%D0%BE%D1%81%D1%82%D0%B8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2%D1%80%D0%B5%D0%B2%D0%BE%D0%B6%D0%BD%D0%BE%D0%B5-%D1%80%D0%B0%D1%81%D1%81%D1%82%D1%80%D0%BE%D0%B9%D1%81%D1%82%D0%B2%D0%BE-%D0%BB%D0%B8%D1%87%D0%BD%D0%BE%D1%81%D1%82%D0%B8-%D1%82%D1%80%D0%BB" TargetMode="External"/><Relationship Id="rId7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2%D1%80%D0%B5%D0%B2%D0%BE%D0%B6%D0%BD%D1%8B%D0%B5-%D1%80%D0%B0%D1%81%D1%81%D1%82%D1%80%D0%BE%D0%B9%D1%81%D1%82%D0%B2%D0%B0-%D0%B8-%D1%80%D0%B0%D1%81%D1%81%D1%82%D1%80%D0%BE%D0%B9%D1%81%D1%82%D0%B2%D0%B0-%D1%81%D0%B2%D1%8F%D0%B7%D0%B0%D0%BD%D0%BD%D1%8B%D0%B5-%D1%81%D0%BE-%D1%81%D1%82%D1%80%D0%B5%D1%81%D1%81%D0%BE%D0%BC/%D0%B0%D0%B3%D0%BE%D1%80%D0%B0%D1%84%D0%BE%D0%B1%D0%B8%D1%8F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F%D0%BE%D0%B3%D1%80%D0%B0%D0%BD%D0%B8%D1%87%D0%BD%D0%BE%D0%B5-%D1%80%D0%B0%D1%81%D1%81%D1%82%D1%80%D0%BE%D0%B9%D1%81%D1%82%D0%B2%D0%BE-%D0%BB%D0%B8%D1%87%D0%BD%D0%BE%D1%81%D1%82%D0%B8-%D0%BF%D1%80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2%D1%80%D0%B5%D0%B2%D0%BE%D0%B6%D0%BD%D1%8B%D0%B5-%D1%80%D0%B0%D1%81%D1%81%D1%82%D1%80%D0%BE%D0%B9%D1%81%D1%82%D0%B2%D0%B0-%D0%B8-%D1%80%D0%B0%D1%81%D1%81%D1%82%D1%80%D0%BE%D0%B9%D1%81%D1%82%D0%B2%D0%B0-%D1%81%D0%B2%D1%8F%D0%B7%D0%B0%D0%BD%D0%BD%D1%8B%D0%B5-%D1%81%D0%BE-%D1%81%D1%82%D1%80%D0%B5%D1%81%D1%81%D0%BE%D0%BC/%D0%BF%D1%80%D0%B8%D1%81%D1%82%D1%83%D0%BF%D1%8B-%D0%BF%D0%B0%D0%BD%D0%B8%D0%BA%D0%B8-%D0%B8-%D0%BF%D0%B0%D0%BD%D0%B8%D1%87%D0%B5%D1%81%D0%BA%D0%BE%D0%B5-%D1%80%D0%B0%D1%81%D1%81%D1%82%D1%80%D0%BE%D0%B9%D1%81%D1%82%D0%B2%D0%BE" TargetMode="External"/><Relationship Id="rId5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0%D1%84%D1%84%D0%B5%D0%BA%D1%82%D0%B8%D0%B2%D0%BD%D1%8B%D0%B5-%D1%80%D0%B0%D1%81%D1%81%D1%82%D1%80%D0%BE%D0%B9%D1%81%D1%82%D0%B2%D0%B0/%D0%BE%D0%B1%D0%B7%D0%BE%D1%80-%D0%B0%D1%84%D1%84%D0%B5%D0%BA%D1%82%D0%B8%D0%B2%D0%BD%D1%8B%D1%85-%D1%80%D0%B0%D1%81%D1%81%D1%82%D1%80%D0%BE%D0%B9%D1%81%D1%82%D0%B2-overview-of-mood-disorders" TargetMode="Externa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0%B8%D1%81%D1%82%D0%B5%D1%80%D0%BE%D0%B8%D0%B4%D0%BD%D0%BE%D0%B5-%D1%80%D0%B0%D1%81%D1%81%D1%82%D1%80%D0%BE%D0%B9%D1%81%D1%82%D0%B2%D0%BE-%D0%BB%D0%B8%D1%87%D0%BD%D0%BE%D1%81%D1%82%D0%B8-hp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2%D1%80%D0%B5%D0%B2%D0%BE%D0%B6%D0%BD%D0%BE%D0%B5-%D1%80%D0%B0%D1%81%D1%81%D1%82%D1%80%D0%BE%D0%B9%D1%81%D1%82%D0%B2%D0%BE-%D0%BB%D0%B8%D1%87%D0%BD%D0%BE%D1%81%D1%82%D0%B8-%D1%82%D1%80%D0%BB" TargetMode="External"/><Relationship Id="rId2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0%BE%D0%B1%D1%81%D0%B5%D1%81%D1%81%D0%B8%D0%B2%D0%BD%D0%BE-%D0%BA%D0%BE%D0%BC%D0%BF%D1%83%D0%BB%D1%8C%D1%81%D0%B8%D0%B2%D0%BD%D0%BE%D0%B5-%D0%B8-%D1%80%D0%BE%D0%B4%D1%81%D1%82%D0%B2%D0%B5%D0%BD%D0%BD%D1%8B%D0%B5-%D1%80%D0%B0%D1%81%D1%81%D1%82%D1%80%D0%BE%D0%B9%D1%81%D1%82%D0%B2%D0%B0/%D0%BE%D0%B1%D1%81%D0%B5%D1%81%D1%81%D0%B8%D0%B2%D0%BD%D0%BE-%D0%BA%D0%BE%D0%BC%D0%BF%D1%83%D0%BB%D1%8C%D1%81%D0%B8%D0%B2%D0%BD%D0%BE%D0%B5-%D1%80%D0%B0%D1%81%D1%81%D1%82%D1%80%D0%BE%D0%B9%D1%81%D1%82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sdmanuals.com/ru/%D0%BF%D1%80%D0%BE%D1%84%D0%B5%D1%81%D1%81%D0%B8%D0%BE%D0%BD%D0%B0%D0%BB%D1%8C%D0%BD%D1%8B%D0%B9/%D0%BD%D0%B0%D1%80%D1%83%D1%88%D0%B5%D0%BD%D0%B8%D1%8F-%D0%BF%D1%81%D0%B8%D1%85%D0%B8%D0%BA%D0%B8/%D1%80%D0%B0%D1%81%D1%81%D1%82%D1%80%D0%BE%D0%B9%D1%81%D1%82%D0%B2%D0%B0-%D0%BB%D0%B8%D1%87%D0%BD%D0%BE%D1%81%D1%82%D0%B8/%D1%88%D0%B8%D0%B7%D0%BE%D0%B8%D0%B4%D0%BD%D0%BE%D0%B5-%D1%80%D0%B0%D1%81%D1%81%D1%82%D1%80%D0%BE%D0%B9%D1%81%D1%82%D0%B2%D0%BE-%D0%BB%D0%B8%D1%87%D0%BD%D0%BE%D1%81%D1%82%D0%B8-%D1%88%D1%80%D0%BB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33375"/>
            <a:ext cx="7643812" cy="3600450"/>
          </a:xfrm>
        </p:spPr>
        <p:txBody>
          <a:bodyPr/>
          <a:lstStyle/>
          <a:p>
            <a:pPr algn="ctr" eaLnBrk="1" hangingPunct="1"/>
            <a:r>
              <a:rPr lang="ru-RU" sz="2400" dirty="0" smtClean="0"/>
              <a:t>КрасГМУ им. проф. В.Ф. Войно-Ясенецкого</a:t>
            </a:r>
            <a:br>
              <a:rPr lang="ru-RU" sz="2400" dirty="0" smtClean="0"/>
            </a:br>
            <a:r>
              <a:rPr lang="ru-RU" sz="2200" dirty="0" smtClean="0"/>
              <a:t>Кафедра психиатрии и наркологии с курсом ПО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u="sng" dirty="0" smtClean="0"/>
              <a:t>Тема:</a:t>
            </a:r>
            <a:r>
              <a:rPr lang="ru-RU" sz="3600" dirty="0" smtClean="0"/>
              <a:t> </a:t>
            </a:r>
            <a:r>
              <a:rPr lang="ru-RU" sz="3600" b="1" dirty="0" smtClean="0"/>
              <a:t>Р</a:t>
            </a:r>
            <a:r>
              <a:rPr lang="ru-RU" sz="3200" b="1" dirty="0" smtClean="0"/>
              <a:t>асстройства личности </a:t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en-US" sz="3200" b="1" dirty="0" smtClean="0"/>
              <a:t>DSM-5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3634453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kern="0" dirty="0" smtClean="0">
              <a:solidFill>
                <a:srgbClr val="330033"/>
              </a:solidFill>
              <a:latin typeface="Times New Roman"/>
              <a:ea typeface="+mj-ea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kern="0" dirty="0" smtClean="0">
                <a:solidFill>
                  <a:srgbClr val="330033"/>
                </a:solidFill>
                <a:latin typeface="Times New Roman"/>
                <a:ea typeface="+mj-ea"/>
              </a:rPr>
              <a:t>Лекция </a:t>
            </a:r>
            <a:r>
              <a:rPr lang="ru-RU" sz="2000" kern="0" dirty="0">
                <a:solidFill>
                  <a:srgbClr val="330033"/>
                </a:solidFill>
                <a:latin typeface="Times New Roman"/>
                <a:ea typeface="+mj-ea"/>
              </a:rPr>
              <a:t>для студентов </a:t>
            </a:r>
            <a:r>
              <a:rPr lang="ru-RU" sz="2000" kern="0" dirty="0">
                <a:solidFill>
                  <a:srgbClr val="330033"/>
                </a:solidFill>
                <a:latin typeface="Arial" charset="0"/>
                <a:ea typeface="+mj-ea"/>
              </a:rPr>
              <a:t>3</a:t>
            </a:r>
            <a:r>
              <a:rPr lang="ru-RU" sz="2000" kern="0" dirty="0">
                <a:solidFill>
                  <a:srgbClr val="330033"/>
                </a:solidFill>
                <a:latin typeface="Times New Roman"/>
                <a:ea typeface="+mj-ea"/>
              </a:rPr>
              <a:t> курса, обучающихся по специальности 37.05.01 – Клиническая психология (очная форма обучения)</a:t>
            </a:r>
            <a:endParaRPr lang="ru-RU" sz="2800" kern="0" dirty="0">
              <a:solidFill>
                <a:srgbClr val="330033"/>
              </a:solidFill>
              <a:latin typeface="Times New Roman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924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Диагностика</a:t>
            </a:r>
            <a:endParaRPr lang="ru-RU" sz="3200" b="1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827088" y="1557338"/>
            <a:ext cx="7848600" cy="4679950"/>
          </a:xfrm>
        </p:spPr>
        <p:txBody>
          <a:bodyPr/>
          <a:lstStyle/>
          <a:p>
            <a:pPr algn="just" eaLnBrk="1" hangingPunct="1"/>
            <a:r>
              <a:rPr lang="ru-RU" sz="1600" dirty="0" smtClean="0"/>
              <a:t>Постоянное недоверие и подозрительность к окружающим</a:t>
            </a:r>
          </a:p>
          <a:p>
            <a:pPr marL="0" indent="0" algn="ctr" eaLnBrk="1" hangingPunct="1">
              <a:buNone/>
            </a:pPr>
            <a:r>
              <a:rPr lang="ru-RU" sz="1600" b="1" i="1" dirty="0" smtClean="0"/>
              <a:t>Это недоверие и подозрительность к окружающим проявляются при наличии ≥ 4 следующих факторов:</a:t>
            </a:r>
          </a:p>
          <a:p>
            <a:pPr algn="just" eaLnBrk="1" hangingPunct="1"/>
            <a:r>
              <a:rPr lang="ru-RU" sz="1600" dirty="0" smtClean="0"/>
              <a:t>Необоснованное подозрение, что другие люди эксплуатируют, травмируют или обманывают их</a:t>
            </a:r>
          </a:p>
          <a:p>
            <a:pPr algn="just" eaLnBrk="1" hangingPunct="1"/>
            <a:r>
              <a:rPr lang="ru-RU" sz="1600" dirty="0" smtClean="0"/>
              <a:t>Озабоченность неоправданными сомнениями в надежности своих друзей и коллег</a:t>
            </a:r>
          </a:p>
          <a:p>
            <a:pPr algn="just" eaLnBrk="1" hangingPunct="1"/>
            <a:r>
              <a:rPr lang="ru-RU" sz="1600" dirty="0" smtClean="0"/>
              <a:t>Нежелание довериться другим, чтобы информация не была использована против них</a:t>
            </a:r>
          </a:p>
          <a:p>
            <a:pPr algn="just" eaLnBrk="1" hangingPunct="1"/>
            <a:r>
              <a:rPr lang="ru-RU" sz="1600" dirty="0" smtClean="0"/>
              <a:t>Неверная интерпретация доброжелательных замечаний или событий, как имеющих скрытое пренебрежение, враждебный, или угрожающий смысл</a:t>
            </a:r>
          </a:p>
          <a:p>
            <a:pPr algn="just" eaLnBrk="1" hangingPunct="1"/>
            <a:r>
              <a:rPr lang="ru-RU" sz="1600" dirty="0" smtClean="0"/>
              <a:t>Склонность долго таить злобу в ответ на оскорбления, травмы или пренебрежение</a:t>
            </a:r>
          </a:p>
          <a:p>
            <a:pPr algn="just" eaLnBrk="1" hangingPunct="1"/>
            <a:r>
              <a:rPr lang="ru-RU" sz="1600" dirty="0" smtClean="0"/>
              <a:t>Склонность полагать, что их характер или репутация подверглась нападению, а также быстро гневно реагировать или контратаковать</a:t>
            </a:r>
          </a:p>
          <a:p>
            <a:pPr algn="just" eaLnBrk="1" hangingPunct="1"/>
            <a:r>
              <a:rPr lang="ru-RU" sz="1600" dirty="0" smtClean="0"/>
              <a:t>Повторяющиеся, необоснованные подозрения, что их супруг или партнер неверен</a:t>
            </a:r>
          </a:p>
        </p:txBody>
      </p:sp>
    </p:spTree>
    <p:extLst>
      <p:ext uri="{BB962C8B-B14F-4D97-AF65-F5344CB8AC3E}">
        <p14:creationId xmlns:p14="http://schemas.microsoft.com/office/powerpoint/2010/main" val="3549485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Параноидное (параноическое)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189" y="1772816"/>
            <a:ext cx="7777236" cy="4751809"/>
          </a:xfrm>
        </p:spPr>
        <p:txBody>
          <a:bodyPr/>
          <a:lstStyle/>
          <a:p>
            <a:r>
              <a:rPr lang="ru-RU" sz="2000" b="1" u="sng" dirty="0" smtClean="0">
                <a:hlinkClick r:id="rId2" tooltip="Шизоидное расстройство личности (ШРЛ)"/>
              </a:rPr>
              <a:t>Шизоидное РЛ</a:t>
            </a:r>
            <a:r>
              <a:rPr lang="ru-RU" sz="2000" b="1" dirty="0" smtClean="0"/>
              <a:t>: </a:t>
            </a:r>
            <a:r>
              <a:rPr lang="ru-RU" sz="2000" dirty="0"/>
              <a:t>безразличие (в отличие от недоверия при </a:t>
            </a:r>
            <a:r>
              <a:rPr lang="ru-RU" sz="2000" dirty="0" smtClean="0"/>
              <a:t>параноидном </a:t>
            </a:r>
            <a:r>
              <a:rPr lang="ru-RU" sz="2000" dirty="0"/>
              <a:t>расстройстве)</a:t>
            </a:r>
          </a:p>
          <a:p>
            <a:r>
              <a:rPr lang="ru-RU" sz="2000" b="1" u="sng" dirty="0" smtClean="0">
                <a:hlinkClick r:id="rId3" tooltip="Шизотипическое расстройство личности (ШтРЛ)"/>
              </a:rPr>
              <a:t>Шизотипическое РЛ</a:t>
            </a:r>
            <a:r>
              <a:rPr lang="ru-RU" sz="2000" b="1" dirty="0" smtClean="0"/>
              <a:t>:</a:t>
            </a:r>
            <a:r>
              <a:rPr lang="ru-RU" sz="2000" dirty="0" smtClean="0"/>
              <a:t> </a:t>
            </a:r>
            <a:r>
              <a:rPr lang="ru-RU" sz="2000" dirty="0"/>
              <a:t>эксцентричные идеи, речь и поведение</a:t>
            </a:r>
          </a:p>
          <a:p>
            <a:r>
              <a:rPr lang="ru-RU" sz="2000" b="1" u="sng" dirty="0" smtClean="0">
                <a:hlinkClick r:id="rId4" tooltip="Пограничное расстройство личности (ПРЛ)"/>
              </a:rPr>
              <a:t>Пограничное РЛ</a:t>
            </a:r>
            <a:r>
              <a:rPr lang="ru-RU" sz="2000" b="1" dirty="0" smtClean="0"/>
              <a:t>: </a:t>
            </a:r>
            <a:r>
              <a:rPr lang="ru-RU" sz="2000" dirty="0"/>
              <a:t>зависимость</a:t>
            </a:r>
          </a:p>
          <a:p>
            <a:r>
              <a:rPr lang="ru-RU" sz="2000" b="1" u="sng" dirty="0" smtClean="0">
                <a:hlinkClick r:id="rId5"/>
              </a:rPr>
              <a:t>Нарциссическое РЛ</a:t>
            </a:r>
            <a:r>
              <a:rPr lang="ru-RU" sz="2000" b="1" dirty="0" smtClean="0"/>
              <a:t>: </a:t>
            </a:r>
            <a:r>
              <a:rPr lang="ru-RU" sz="2000" dirty="0"/>
              <a:t>чувство собственного величия</a:t>
            </a:r>
          </a:p>
          <a:p>
            <a:r>
              <a:rPr lang="ru-RU" sz="2000" b="1" u="sng" dirty="0" smtClean="0">
                <a:hlinkClick r:id="rId6" tooltip="Антисоциальное расстройство личности (АРЛ)"/>
              </a:rPr>
              <a:t>Антисоциальное РЛ</a:t>
            </a:r>
            <a:r>
              <a:rPr lang="ru-RU" sz="2000" b="1" dirty="0" smtClean="0"/>
              <a:t>: </a:t>
            </a:r>
            <a:r>
              <a:rPr lang="ru-RU" sz="2000" dirty="0"/>
              <a:t>эксплуатация</a:t>
            </a:r>
          </a:p>
          <a:p>
            <a:r>
              <a:rPr lang="ru-RU" sz="2000" b="1" u="sng" dirty="0" smtClean="0">
                <a:hlinkClick r:id="rId7" tooltip="Тревожное расстройство личности (ТРЛ)"/>
              </a:rPr>
              <a:t>Избегающее РЛ</a:t>
            </a:r>
            <a:r>
              <a:rPr lang="ru-RU" sz="2000" b="1" dirty="0" smtClean="0"/>
              <a:t>: </a:t>
            </a:r>
            <a:r>
              <a:rPr lang="ru-RU" sz="2000" dirty="0"/>
              <a:t>страх быть отвергнутым</a:t>
            </a:r>
          </a:p>
          <a:p>
            <a:r>
              <a:rPr lang="ru-RU" sz="2000" dirty="0" smtClean="0"/>
              <a:t>Параноидное РЛ можно </a:t>
            </a:r>
            <a:r>
              <a:rPr lang="ru-RU" sz="2000" dirty="0"/>
              <a:t>отличить от </a:t>
            </a:r>
            <a:r>
              <a:rPr lang="ru-RU" sz="2000" u="sng" dirty="0">
                <a:hlinkClick r:id="rId8" tooltip="Бредовое расстройство"/>
              </a:rPr>
              <a:t>бредового </a:t>
            </a:r>
            <a:r>
              <a:rPr lang="ru-RU" sz="2000" u="sng" dirty="0" smtClean="0">
                <a:hlinkClick r:id="rId8" tooltip="Бредовое расстройство"/>
              </a:rPr>
              <a:t>расстройства</a:t>
            </a:r>
            <a:r>
              <a:rPr lang="ru-RU" sz="2000" dirty="0" smtClean="0"/>
              <a:t>,</a:t>
            </a:r>
            <a:r>
              <a:rPr lang="ru-RU" sz="2000" dirty="0"/>
              <a:t> </a:t>
            </a:r>
            <a:r>
              <a:rPr lang="ru-RU" sz="2000" u="sng" dirty="0">
                <a:hlinkClick r:id="rId9" tooltip="Шизофрения"/>
              </a:rPr>
              <a:t>шизофрении</a:t>
            </a:r>
            <a:r>
              <a:rPr lang="ru-RU" sz="2000" dirty="0"/>
              <a:t> и </a:t>
            </a:r>
            <a:r>
              <a:rPr lang="ru-RU" sz="2000" u="sng" dirty="0">
                <a:hlinkClick r:id="rId10" tooltip="Обзор аффективных расстройств (Overview of Mood Disorders)"/>
              </a:rPr>
              <a:t>депрессивного или биполярного расстройства</a:t>
            </a:r>
            <a:r>
              <a:rPr lang="ru-RU" sz="2000" dirty="0"/>
              <a:t> с психотическими признаками, так как при этих расстройствах эпизоды психотических симптомов (например, бред, галлюцинации) являются ярко выраженными.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87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/>
              <a:t>Шизоидное 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71601" y="1600200"/>
            <a:ext cx="7488832" cy="49244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характеризуется всепроникающей картиной отрешенности и общей незаинтересованностью в социальных отношениях, а также ограниченным диапазоном эмоций при межличностных взаимодействиях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Распространенность 3,1-4,9%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/>
              <a:t>Н</a:t>
            </a:r>
            <a:r>
              <a:rPr lang="ru-RU" sz="1800" dirty="0" smtClean="0"/>
              <a:t>емного </a:t>
            </a:r>
            <a:r>
              <a:rPr lang="ru-RU" sz="1800" dirty="0"/>
              <a:t>чаще встречается у </a:t>
            </a:r>
            <a:r>
              <a:rPr lang="ru-RU" sz="1800" dirty="0" smtClean="0"/>
              <a:t>мужчин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Более распространено </a:t>
            </a:r>
            <a:r>
              <a:rPr lang="ru-RU" sz="1800" dirty="0"/>
              <a:t>среди людей с семейным анамнезом шизофрении или шизотипического расстройства </a:t>
            </a:r>
            <a:r>
              <a:rPr lang="ru-RU" sz="1800" dirty="0" smtClean="0"/>
              <a:t>личности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Часто имеют </a:t>
            </a:r>
            <a:r>
              <a:rPr lang="ru-RU" sz="1800" dirty="0"/>
              <a:t>другие расстройства </a:t>
            </a:r>
            <a:r>
              <a:rPr lang="ru-RU" sz="1800" dirty="0" smtClean="0"/>
              <a:t>личности (шизотипическое</a:t>
            </a:r>
            <a:r>
              <a:rPr lang="ru-RU" sz="1800" dirty="0"/>
              <a:t>, </a:t>
            </a:r>
            <a:r>
              <a:rPr lang="ru-RU" sz="1800" dirty="0" smtClean="0"/>
              <a:t>параноидное</a:t>
            </a:r>
            <a:r>
              <a:rPr lang="ru-RU" sz="1800" dirty="0"/>
              <a:t>, пограничное или </a:t>
            </a:r>
            <a:r>
              <a:rPr lang="ru-RU" sz="1800" dirty="0" smtClean="0"/>
              <a:t>избегающее)</a:t>
            </a:r>
          </a:p>
        </p:txBody>
      </p:sp>
    </p:spTree>
    <p:extLst>
      <p:ext uri="{BB962C8B-B14F-4D97-AF65-F5344CB8AC3E}">
        <p14:creationId xmlns:p14="http://schemas.microsoft.com/office/powerpoint/2010/main" val="237419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Шизоидные личности 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Впервые возникающие в подростковом возрасте модели поведения, которые проявляются в виде обособления от социальных контактов и ограничения выражения эмоций в межличностных отношениях</a:t>
            </a:r>
          </a:p>
          <a:p>
            <a:pPr eaLnBrk="1" hangingPunct="1"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Этим людям свойственны эмоциональная холодность, неспособность проявлять нежные чувства или гнев по отношению к другим людям </a:t>
            </a:r>
          </a:p>
          <a:p>
            <a:pPr eaLnBrk="1" hangingPunct="1"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Однако они очень ранимы к повседневным жизненным трудностям. Внешне «толстокожие», они имеют эмоционально богатый внутренний мир </a:t>
            </a:r>
          </a:p>
          <a:p>
            <a:pPr eaLnBrk="1" hangingPunct="1"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Просто они испытывают выраженное нежелание иметь близкие отношения с окружающими, не испытывают радости от таких отношений. Это распространяется даже на отношения с членами семьи </a:t>
            </a:r>
          </a:p>
          <a:p>
            <a:pPr eaLnBrk="1" hangingPunct="1"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Именно повышенная чувствительность и ранимость приводит их к защитной аутистической реакции, замыкании в своем внутреннем мире и к сложным вспышкам ярости при нарушении их увеличенного личностного пространства </a:t>
            </a:r>
          </a:p>
        </p:txBody>
      </p:sp>
    </p:spTree>
    <p:extLst>
      <p:ext uri="{BB962C8B-B14F-4D97-AF65-F5344CB8AC3E}">
        <p14:creationId xmlns:p14="http://schemas.microsoft.com/office/powerpoint/2010/main" val="1367636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Шизоидные личности 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1600200"/>
            <a:ext cx="8186737" cy="45307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ru-RU" sz="1700" dirty="0" smtClean="0"/>
              <a:t>Общение их утомляет, это заставляет их быть активно холодными и бесстрастными в отношениях, ограничивать свои интересы на ограниченном круге деятельности, которую они предпочитают выполнять индивидуально. </a:t>
            </a:r>
          </a:p>
          <a:p>
            <a:pPr eaLnBrk="1" hangingPunct="1">
              <a:spcBef>
                <a:spcPts val="1800"/>
              </a:spcBef>
            </a:pPr>
            <a:r>
              <a:rPr lang="ru-RU" sz="1700" dirty="0" smtClean="0"/>
              <a:t>Им свойственны слабая ответная реакция и на похвалу, и на критику; незначительный интерес к сексуальным контактам, повышенная озабоченность фантазиями и </a:t>
            </a:r>
            <a:r>
              <a:rPr lang="ru-RU" sz="1700" dirty="0" err="1" smtClean="0"/>
              <a:t>самокопанием</a:t>
            </a:r>
            <a:r>
              <a:rPr lang="ru-RU" sz="1700" dirty="0" smtClean="0"/>
              <a:t> </a:t>
            </a:r>
          </a:p>
          <a:p>
            <a:pPr eaLnBrk="1" hangingPunct="1">
              <a:spcBef>
                <a:spcPts val="1800"/>
              </a:spcBef>
            </a:pPr>
            <a:r>
              <a:rPr lang="ru-RU" sz="1700" dirty="0" smtClean="0"/>
              <a:t>У них мало близких друзей или приятелей, и они не стремятся к развитию общения с другими</a:t>
            </a:r>
          </a:p>
          <a:p>
            <a:pPr eaLnBrk="1" hangingPunct="1">
              <a:spcBef>
                <a:spcPts val="1800"/>
              </a:spcBef>
            </a:pPr>
            <a:r>
              <a:rPr lang="ru-RU" sz="1700" dirty="0" smtClean="0"/>
              <a:t>В межличностных отношениях шизоидные личности склонны к внезапным разрывам контактов. </a:t>
            </a:r>
          </a:p>
          <a:p>
            <a:pPr eaLnBrk="1" hangingPunct="1">
              <a:spcBef>
                <a:spcPts val="1800"/>
              </a:spcBef>
            </a:pPr>
            <a:r>
              <a:rPr lang="ru-RU" sz="1700" dirty="0" smtClean="0"/>
              <a:t>Часто они впадают в морализаторство или фанатическую религиозность</a:t>
            </a:r>
          </a:p>
        </p:txBody>
      </p:sp>
    </p:spTree>
    <p:extLst>
      <p:ext uri="{BB962C8B-B14F-4D97-AF65-F5344CB8AC3E}">
        <p14:creationId xmlns:p14="http://schemas.microsoft.com/office/powerpoint/2010/main" val="243617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53072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Отрешенность и общая незаинтересованность в социальных отношениях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Ограниченное выражение эмоций в межличностных взаимоотношениях</a:t>
            </a:r>
          </a:p>
          <a:p>
            <a:pPr marL="0" indent="0" algn="ctr" eaLnBrk="1" hangingPunct="1">
              <a:spcBef>
                <a:spcPts val="600"/>
              </a:spcBef>
              <a:buNone/>
            </a:pPr>
            <a:r>
              <a:rPr lang="ru-RU" sz="1700" b="1" i="1" dirty="0" smtClean="0"/>
              <a:t>Эта модель проявляется при наличии ≥ 4 из следующих признаков: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Отсутствие желания близких взаимоотношений или удовольствия от них, включая отношения с членами семьи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Уверенное предпочтение уединенных видов деятельности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Незначительный, если вообще имеется, интерес к сексуальной активности с другим человеком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Наслаждение приносят немногие, если таковые имеются, виды деятельности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Отсутствие близких друзей или доверенных, за исключением, возможно, родственников первой линии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Кажущаяся индифферентность к похвале или критике от других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 smtClean="0"/>
              <a:t>Эмоциональная холодность, отстраненность, или аффективная тупость</a:t>
            </a:r>
          </a:p>
        </p:txBody>
      </p:sp>
    </p:spTree>
    <p:extLst>
      <p:ext uri="{BB962C8B-B14F-4D97-AF65-F5344CB8AC3E}">
        <p14:creationId xmlns:p14="http://schemas.microsoft.com/office/powerpoint/2010/main" val="2602817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/>
              <a:t>Шизоидное 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8064896" cy="49244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800" b="1" u="sng" dirty="0">
                <a:hlinkClick r:id="rId2" tooltip="Введение в шизофрению и связанные с ней расстройства"/>
              </a:rPr>
              <a:t>Шизофрения и сопутствующие расстройства</a:t>
            </a:r>
            <a:r>
              <a:rPr lang="ru-RU" sz="1800" b="1" dirty="0"/>
              <a:t>:</a:t>
            </a:r>
            <a:r>
              <a:rPr lang="ru-RU" sz="1800" dirty="0"/>
              <a:t> у пациентов с шизоидным </a:t>
            </a:r>
            <a:r>
              <a:rPr lang="ru-RU" sz="1800" dirty="0" smtClean="0"/>
              <a:t>РЛ, </a:t>
            </a:r>
            <a:r>
              <a:rPr lang="ru-RU" sz="1800" dirty="0"/>
              <a:t>в отличие от пациентов с шизофренией, нет когнитивных нарушений или </a:t>
            </a:r>
            <a:r>
              <a:rPr lang="ru-RU" sz="1800" dirty="0" smtClean="0"/>
              <a:t>психотических симптомов (например</a:t>
            </a:r>
            <a:r>
              <a:rPr lang="ru-RU" sz="1800" dirty="0"/>
              <a:t>, </a:t>
            </a:r>
            <a:r>
              <a:rPr lang="ru-RU" sz="1800" dirty="0" smtClean="0"/>
              <a:t>бреда, </a:t>
            </a:r>
            <a:r>
              <a:rPr lang="ru-RU" sz="1800" dirty="0"/>
              <a:t>галлюцинаций).</a:t>
            </a:r>
          </a:p>
          <a:p>
            <a:pPr>
              <a:spcBef>
                <a:spcPts val="600"/>
              </a:spcBef>
            </a:pPr>
            <a:r>
              <a:rPr lang="ru-RU" sz="1800" b="1" u="sng" dirty="0">
                <a:hlinkClick r:id="rId3" tooltip="Расстройства аутистического спектра"/>
              </a:rPr>
              <a:t>Расстройства аутистического спектра</a:t>
            </a:r>
            <a:r>
              <a:rPr lang="ru-RU" sz="1800" b="1" dirty="0"/>
              <a:t>:</a:t>
            </a:r>
            <a:r>
              <a:rPr lang="ru-RU" sz="1800" dirty="0"/>
              <a:t> Социальная недостаточность и стереотипные формы поведения или интересы менее выражены у пациентов с шизоидным расстройством личности.</a:t>
            </a:r>
          </a:p>
          <a:p>
            <a:pPr>
              <a:spcBef>
                <a:spcPts val="600"/>
              </a:spcBef>
            </a:pPr>
            <a:r>
              <a:rPr lang="ru-RU" sz="1800" b="1" u="sng" dirty="0" smtClean="0">
                <a:hlinkClick r:id="rId4" tooltip="Шизотипическое расстройство личности (ШтРЛ)"/>
              </a:rPr>
              <a:t>Шизотипическое РЛ</a:t>
            </a:r>
            <a:r>
              <a:rPr lang="ru-RU" sz="1800" b="1" dirty="0" smtClean="0"/>
              <a:t>:</a:t>
            </a:r>
            <a:r>
              <a:rPr lang="ru-RU" sz="1800" dirty="0"/>
              <a:t> Это расстройство характеризуется искаженным восприятием и мышлением; эти признаки отсутствуют при шизоидном </a:t>
            </a:r>
            <a:r>
              <a:rPr lang="ru-RU" sz="1800" dirty="0" smtClean="0"/>
              <a:t>РЛ.</a:t>
            </a:r>
            <a:endParaRPr lang="ru-RU" sz="1800" dirty="0"/>
          </a:p>
          <a:p>
            <a:pPr>
              <a:spcBef>
                <a:spcPts val="600"/>
              </a:spcBef>
            </a:pPr>
            <a:r>
              <a:rPr lang="ru-RU" sz="1800" b="1" u="sng" dirty="0" smtClean="0">
                <a:hlinkClick r:id="rId5" tooltip="Тревожное расстройство личности (ТРЛ)"/>
              </a:rPr>
              <a:t>Избегающее РЛ</a:t>
            </a:r>
            <a:r>
              <a:rPr lang="ru-RU" sz="1800" b="1" dirty="0" smtClean="0"/>
              <a:t>:</a:t>
            </a:r>
            <a:r>
              <a:rPr lang="ru-RU" sz="1800" dirty="0"/>
              <a:t> Социальная изоляция при шизоидном </a:t>
            </a:r>
            <a:r>
              <a:rPr lang="ru-RU" sz="1800" dirty="0" smtClean="0"/>
              <a:t>РЛ </a:t>
            </a:r>
            <a:r>
              <a:rPr lang="ru-RU" sz="1800" dirty="0"/>
              <a:t>связана с повсеместной отстраненностью и незаинтересованностью в социальных отношениях, тогда как при избегающем </a:t>
            </a:r>
            <a:r>
              <a:rPr lang="ru-RU" sz="1800" dirty="0" smtClean="0"/>
              <a:t>РЛ </a:t>
            </a:r>
            <a:r>
              <a:rPr lang="ru-RU" sz="1800" dirty="0"/>
              <a:t>это происходит из-за страха быть смущенным или отвергнутым.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2832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Шизотипическое расстройство личности </a:t>
            </a:r>
            <a:endParaRPr lang="ru-RU" sz="3200" b="1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112568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Впервые возникающие в подростковом возрасте нарушения социального и межличностного взаимодействия, которые характеризуются дискомфортом, связанным с недостаточной способностью создавать тесные взаимоотношения с окружающими, когнитивными нарушениями (аномальное мышление), искажением восприятия и эксцентричностью поведения или внешнего вида 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Главным признаком выступает чудаковатое поведение, которое сопровождается неадекватными или сдержанными аффектами (выглядят эмоционально холодными и отрешенными)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>
                <a:latin typeface="+mj-lt"/>
              </a:rPr>
              <a:t>Распространенность около 3,9% </a:t>
            </a:r>
            <a:endParaRPr lang="ru-RU" sz="2000" dirty="0" smtClean="0">
              <a:latin typeface="+mj-lt"/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Немного </a:t>
            </a:r>
            <a:r>
              <a:rPr lang="ru-RU" sz="2000" dirty="0">
                <a:latin typeface="+mj-lt"/>
              </a:rPr>
              <a:t>чаще встречается у </a:t>
            </a:r>
            <a:r>
              <a:rPr lang="ru-RU" sz="2000" dirty="0" smtClean="0">
                <a:latin typeface="+mj-lt"/>
              </a:rPr>
              <a:t>мужчин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Часто </a:t>
            </a:r>
            <a:r>
              <a:rPr lang="ru-RU" sz="2000" dirty="0">
                <a:latin typeface="+mj-lt"/>
              </a:rPr>
              <a:t>имеют большое депрессивное </a:t>
            </a:r>
            <a:r>
              <a:rPr lang="ru-RU" sz="2000" dirty="0" smtClean="0">
                <a:latin typeface="+mj-lt"/>
              </a:rPr>
              <a:t>расстройство, а также расстройства</a:t>
            </a:r>
            <a:r>
              <a:rPr lang="ru-RU" sz="2000" dirty="0">
                <a:latin typeface="+mj-lt"/>
              </a:rPr>
              <a:t>, вызванные употреблением </a:t>
            </a:r>
            <a:r>
              <a:rPr lang="ru-RU" sz="2000" dirty="0" smtClean="0">
                <a:latin typeface="+mj-lt"/>
              </a:rPr>
              <a:t>ПАВ</a:t>
            </a:r>
            <a:endParaRPr lang="ru-RU" sz="2000" dirty="0">
              <a:latin typeface="+mj-lt"/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529463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Шизотипическое расстройство личности </a:t>
            </a:r>
            <a:endParaRPr lang="ru-RU" sz="3200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83568" y="1500188"/>
            <a:ext cx="8174682" cy="4630737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Плохо контактируют с другими, стремясь к социальной отгороженности.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 Склонны к магическому мышлению, подозрительности.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 Иногда возникают навязчивые размышления и нарушения восприятия (иллюзии, галлюцинации).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 Аномалии мышления проявляются в аморфности, обстоятельности, избыточной метафоричности и детализации, вычурности речи. 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1800" dirty="0" smtClean="0"/>
              <a:t> Иногда вычурное поведение может сопровождаться стойкими обсессивно-</a:t>
            </a:r>
            <a:r>
              <a:rPr lang="ru-RU" sz="1800" dirty="0" err="1" smtClean="0"/>
              <a:t>фобическими</a:t>
            </a:r>
            <a:r>
              <a:rPr lang="ru-RU" sz="1800" dirty="0" smtClean="0"/>
              <a:t> или истерическими реакциями, поведенческими штампами и инертностью.</a:t>
            </a:r>
          </a:p>
        </p:txBody>
      </p:sp>
    </p:spTree>
    <p:extLst>
      <p:ext uri="{BB962C8B-B14F-4D97-AF65-F5344CB8AC3E}">
        <p14:creationId xmlns:p14="http://schemas.microsoft.com/office/powerpoint/2010/main" val="2133932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683568" y="1500188"/>
            <a:ext cx="8174682" cy="488114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устойчивая модель интенсивного дискомфорта и пониженной способности поддерживать близкие отношения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когнитивные или перцептивные искажения и эксцентричность поведения</a:t>
            </a:r>
          </a:p>
          <a:p>
            <a:pPr marL="0" indent="0" algn="ctr" eaLnBrk="1" hangingPunct="1">
              <a:spcBef>
                <a:spcPts val="600"/>
              </a:spcBef>
              <a:buNone/>
            </a:pPr>
            <a:r>
              <a:rPr lang="ru-RU" sz="1400" b="1" i="1" dirty="0" smtClean="0"/>
              <a:t>Эта модель проявляется при наличии ≥ 5 из следующих признаков: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Идеи ложных взаимосвязей (убежденность в том, что ежедневные события имеют особый смысл и имеют прямое важное отношение к ним), но не бредовые иллюзии (которые имеют схожесть, но характеризуются большей убежденностью)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Странные верования или магическое мышление (например, вера в ясновидение, телепатию или шестое чувство; озабоченность </a:t>
            </a:r>
            <a:r>
              <a:rPr lang="ru-RU" sz="1400" dirty="0" err="1" smtClean="0"/>
              <a:t>паранормальными</a:t>
            </a:r>
            <a:r>
              <a:rPr lang="ru-RU" sz="1400" dirty="0" smtClean="0"/>
              <a:t> явлениями)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Необычные перцепционные переживания (например, слушание голоса шепчущего их имя)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Странные мысли и манера речи (например, расплывчатые, метафорические, чрезмерно сложные или стереотипные)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Подозрения или параноидальные мысли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Несоответствующий или ограниченный аффект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Странное, эксцентричное или необычное поведение и/или внешний вид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Отсутствие близких друзей или доверенных, кроме родственников первой степени родства</a:t>
            </a:r>
          </a:p>
          <a:p>
            <a:pPr eaLnBrk="1" hangingPunct="1">
              <a:spcBef>
                <a:spcPts val="600"/>
              </a:spcBef>
            </a:pPr>
            <a:r>
              <a:rPr lang="ru-RU" sz="1400" dirty="0" smtClean="0"/>
              <a:t>Чрезмерная социальная тревожность, что не умаляет фамильярности и связана главным образом с параноидальными страхами</a:t>
            </a:r>
          </a:p>
        </p:txBody>
      </p:sp>
    </p:spTree>
    <p:extLst>
      <p:ext uri="{BB962C8B-B14F-4D97-AF65-F5344CB8AC3E}">
        <p14:creationId xmlns:p14="http://schemas.microsoft.com/office/powerpoint/2010/main" val="314099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Расстройства личности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00200"/>
            <a:ext cx="6984776" cy="4530725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это доминирующие, устойчивые модели восприятия, реагирования и поведения, которые доставляют значительные страдания или вызывают функциональные нарушения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7527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Шизотипическое расстройство личности </a:t>
            </a:r>
            <a:endParaRPr lang="ru-RU" sz="3200" b="1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848872" cy="48965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u="sng" dirty="0" smtClean="0">
                <a:hlinkClick r:id="rId2" tooltip="Шизофрения"/>
              </a:rPr>
              <a:t>Шизофрения</a:t>
            </a:r>
            <a:r>
              <a:rPr lang="ru-RU" sz="1800" b="1" dirty="0" smtClean="0"/>
              <a:t>,</a:t>
            </a:r>
            <a:r>
              <a:rPr lang="ru-RU" sz="1800" b="1" dirty="0"/>
              <a:t> </a:t>
            </a:r>
            <a:r>
              <a:rPr lang="ru-RU" sz="1800" b="1" u="sng" dirty="0" smtClean="0">
                <a:hlinkClick r:id="rId3" tooltip="Биполярные расстройства"/>
              </a:rPr>
              <a:t>биполярное</a:t>
            </a:r>
            <a:r>
              <a:rPr lang="ru-RU" sz="1800" dirty="0"/>
              <a:t> или </a:t>
            </a:r>
            <a:r>
              <a:rPr lang="ru-RU" sz="1800" b="1" u="sng" dirty="0" smtClean="0">
                <a:hlinkClick r:id="rId4" tooltip="Дополнительные признаки"/>
              </a:rPr>
              <a:t>депрессивное расстройство</a:t>
            </a:r>
            <a:r>
              <a:rPr lang="ru-RU" sz="1800" dirty="0"/>
              <a:t> с психотическими </a:t>
            </a:r>
            <a:r>
              <a:rPr lang="ru-RU" sz="1800" dirty="0" smtClean="0"/>
              <a:t>признаками, </a:t>
            </a:r>
            <a:r>
              <a:rPr lang="ru-RU" sz="1800" dirty="0"/>
              <a:t>которые обычно имеют более тяжелые проявления и сопровождаются бредом и галлюцинациями.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800" b="1" u="sng" dirty="0" smtClean="0">
                <a:hlinkClick r:id="rId5" tooltip="Параноидальное расстройство личности (ППД)"/>
              </a:rPr>
              <a:t>Параноидное РЛ</a:t>
            </a:r>
            <a:r>
              <a:rPr lang="ru-RU" sz="1800" dirty="0"/>
              <a:t> и </a:t>
            </a:r>
            <a:r>
              <a:rPr lang="ru-RU" sz="1800" b="1" u="sng" dirty="0" smtClean="0">
                <a:hlinkClick r:id="rId6" tooltip="Шизоидное расстройство личности (ШРЛ)"/>
              </a:rPr>
              <a:t>шизоидное РЛ</a:t>
            </a:r>
            <a:r>
              <a:rPr lang="ru-RU" sz="1800" dirty="0" smtClean="0"/>
              <a:t>: </a:t>
            </a:r>
            <a:r>
              <a:rPr lang="ru-RU" sz="1800" dirty="0"/>
              <a:t>шизотипическое </a:t>
            </a:r>
            <a:r>
              <a:rPr lang="ru-RU" sz="1800" dirty="0" smtClean="0"/>
              <a:t>РЛ </a:t>
            </a:r>
            <a:r>
              <a:rPr lang="ru-RU" sz="1800" dirty="0"/>
              <a:t>можно отличить от </a:t>
            </a:r>
            <a:r>
              <a:rPr lang="ru-RU" sz="1800" dirty="0" smtClean="0"/>
              <a:t>параноидного </a:t>
            </a:r>
            <a:r>
              <a:rPr lang="ru-RU" sz="1800" dirty="0"/>
              <a:t>и </a:t>
            </a:r>
            <a:r>
              <a:rPr lang="ru-RU" sz="1800" dirty="0" smtClean="0"/>
              <a:t>шизоидного </a:t>
            </a:r>
            <a:r>
              <a:rPr lang="ru-RU" sz="1800" dirty="0"/>
              <a:t>расстройств личности, потому что пациенты с этими расстройствами не имеют необычного, неорганизованного мышления и поведения.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6498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Кластер В: Демонстративные </a:t>
            </a:r>
            <a:br>
              <a:rPr lang="ru-RU" sz="3200" b="1" dirty="0" smtClean="0">
                <a:ea typeface="+mn-ea"/>
                <a:cs typeface="+mn-cs"/>
              </a:rPr>
            </a:br>
            <a:r>
              <a:rPr lang="ru-RU" sz="3200" b="1" dirty="0" smtClean="0">
                <a:ea typeface="+mn-ea"/>
                <a:cs typeface="+mn-cs"/>
              </a:rPr>
              <a:t>расстройства личности </a:t>
            </a:r>
            <a:endParaRPr lang="ru-RU" sz="3200" b="1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928813" y="1928813"/>
            <a:ext cx="5786437" cy="420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/>
              <a:t>с преобладанием эмоциональных нарушений 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Антисоциальное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Пограничное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Истерическое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Нарциссическое </a:t>
            </a:r>
            <a:r>
              <a:rPr lang="ru-RU" sz="2400" dirty="0">
                <a:solidFill>
                  <a:srgbClr val="000000"/>
                </a:solidFill>
              </a:rPr>
              <a:t>(самовлюбленное</a:t>
            </a:r>
            <a:r>
              <a:rPr lang="ru-RU" sz="2400" dirty="0" smtClean="0">
                <a:solidFill>
                  <a:srgbClr val="000000"/>
                </a:solidFill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744453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Антисоциальное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99591" y="1772816"/>
            <a:ext cx="7488833" cy="4751809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</a:t>
            </a:r>
            <a:r>
              <a:rPr lang="ru-RU" sz="2000" dirty="0">
                <a:latin typeface="+mj-lt"/>
              </a:rPr>
              <a:t>постоянной тенденцией к игнорированию последствий и прав других </a:t>
            </a:r>
            <a:r>
              <a:rPr lang="ru-RU" sz="2000" dirty="0" smtClean="0">
                <a:latin typeface="+mj-lt"/>
              </a:rPr>
              <a:t>людей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Пациенты </a:t>
            </a:r>
            <a:r>
              <a:rPr lang="ru-RU" sz="2000" dirty="0">
                <a:latin typeface="+mj-lt"/>
              </a:rPr>
              <a:t>совершают неправомерные, мошеннические, эксплуатирующие, неосторожные действия с целью получения личной выгоды или удовольствия, не испытывая при этом чувства вины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0,2-3,3% 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Чаще </a:t>
            </a:r>
            <a:r>
              <a:rPr lang="ru-RU" sz="2000" dirty="0">
                <a:latin typeface="+mj-lt"/>
              </a:rPr>
              <a:t>встречается среди </a:t>
            </a:r>
            <a:r>
              <a:rPr lang="ru-RU" sz="2000" dirty="0" smtClean="0">
                <a:latin typeface="+mj-lt"/>
              </a:rPr>
              <a:t>мужчин (6:1)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Большинство пациентов также имеют зависимость </a:t>
            </a:r>
            <a:r>
              <a:rPr lang="ru-RU" sz="2000" dirty="0" smtClean="0">
                <a:latin typeface="+mj-lt"/>
              </a:rPr>
              <a:t>от ПАВ</a:t>
            </a:r>
          </a:p>
        </p:txBody>
      </p:sp>
    </p:spTree>
    <p:extLst>
      <p:ext uri="{BB962C8B-B14F-4D97-AF65-F5344CB8AC3E}">
        <p14:creationId xmlns:p14="http://schemas.microsoft.com/office/powerpoint/2010/main" val="601425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Антисоциальные личности 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Впервые </a:t>
            </a:r>
            <a:r>
              <a:rPr lang="ru-RU" sz="2000" dirty="0"/>
              <a:t>возникают в возрасте до 15 лет как грубое несоответствие поведения доминирующим социальным нормам, игнорирование и нарушение прав окружающих 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Уже </a:t>
            </a:r>
            <a:r>
              <a:rPr lang="ru-RU" sz="2000" dirty="0"/>
              <a:t>в детстве у потенциально диссоциальной личности часты побеги из дома, кражи, прогулы уроков 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 </a:t>
            </a:r>
            <a:r>
              <a:rPr lang="ru-RU" sz="2000" dirty="0"/>
              <a:t>15 годам отмечается употребление ПАВ и желание прекратить учебу 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Кульминация </a:t>
            </a:r>
            <a:r>
              <a:rPr lang="ru-RU" sz="2000" dirty="0"/>
              <a:t>расстройства наступает в возрасте поздней юности 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Склонность </a:t>
            </a:r>
            <a:r>
              <a:rPr lang="ru-RU" sz="2000" dirty="0"/>
              <a:t>ко лжи, которая проявляется в частых и повторных обманах окружающих, стремлении получить из лжи личную выгоду или удовольствие </a:t>
            </a:r>
          </a:p>
        </p:txBody>
      </p:sp>
    </p:spTree>
    <p:extLst>
      <p:ext uri="{BB962C8B-B14F-4D97-AF65-F5344CB8AC3E}">
        <p14:creationId xmlns:p14="http://schemas.microsoft.com/office/powerpoint/2010/main" val="4196742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Антисоциальные личности 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ru-RU" sz="2000" dirty="0" smtClean="0"/>
              <a:t>Нередко </a:t>
            </a:r>
            <a:r>
              <a:rPr lang="ru-RU" sz="2000" dirty="0"/>
              <a:t>встречается безрассудное игнорирование личной безопасности и безопасности других людей, что повышает риск травматизации и насильственной смерти, а также развития делинквентного (противоправного) поведения </a:t>
            </a:r>
          </a:p>
          <a:p>
            <a:pPr eaLnBrk="1" hangingPunct="1">
              <a:spcBef>
                <a:spcPts val="1800"/>
              </a:spcBef>
            </a:pPr>
            <a:r>
              <a:rPr lang="ru-RU" sz="2000" dirty="0"/>
              <a:t>Часто раздражаются и физически агрессивны. Раскаяние за совершенные действия отсутствует</a:t>
            </a:r>
          </a:p>
          <a:p>
            <a:pPr eaLnBrk="1" hangingPunct="1">
              <a:spcBef>
                <a:spcPts val="1800"/>
              </a:spcBef>
            </a:pPr>
            <a:r>
              <a:rPr lang="ru-RU" sz="2000" dirty="0" smtClean="0"/>
              <a:t>Эти </a:t>
            </a:r>
            <a:r>
              <a:rPr lang="ru-RU" sz="2000" dirty="0"/>
              <a:t>пациенты социально и финансово </a:t>
            </a:r>
            <a:r>
              <a:rPr lang="ru-RU" sz="2000" dirty="0" smtClean="0"/>
              <a:t>безответственны</a:t>
            </a:r>
          </a:p>
          <a:p>
            <a:pPr eaLnBrk="1" hangingPunct="1">
              <a:spcBef>
                <a:spcPts val="1800"/>
              </a:spcBef>
            </a:pPr>
            <a:r>
              <a:rPr lang="ru-RU" sz="2000" dirty="0"/>
              <a:t>Пациенты с антисоциальным расстройством личности, как правило, имеют очень высокое мнение о себе, могут быть очень упрямы, самоуверенны, и высокомерны</a:t>
            </a:r>
          </a:p>
          <a:p>
            <a:pPr eaLnBrk="1" hangingPunct="1">
              <a:spcBef>
                <a:spcPts val="1800"/>
              </a:spcBef>
            </a:pPr>
            <a:endParaRPr lang="ru-RU" sz="1700" dirty="0" smtClean="0"/>
          </a:p>
          <a:p>
            <a:pPr eaLnBrk="1" hangingPunct="1">
              <a:spcBef>
                <a:spcPts val="1800"/>
              </a:spcBef>
            </a:pPr>
            <a:endParaRPr lang="ru-RU" sz="1700" dirty="0" smtClean="0"/>
          </a:p>
          <a:p>
            <a:pPr eaLnBrk="1" hangingPunct="1">
              <a:spcBef>
                <a:spcPts val="1800"/>
              </a:spcBef>
            </a:pPr>
            <a:endParaRPr lang="ru-RU" sz="1700" dirty="0"/>
          </a:p>
          <a:p>
            <a:pPr eaLnBrk="1" hangingPunct="1">
              <a:spcBef>
                <a:spcPts val="1800"/>
              </a:spcBef>
            </a:pPr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3716647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82453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700" dirty="0"/>
              <a:t>Постоянное пренебрежение правами других </a:t>
            </a:r>
            <a:r>
              <a:rPr lang="ru-RU" sz="1700" dirty="0" smtClean="0"/>
              <a:t>людей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ru-RU" sz="1700" b="1" i="1" dirty="0"/>
              <a:t> </a:t>
            </a:r>
            <a:r>
              <a:rPr lang="ru-RU" sz="1700" b="1" i="1" dirty="0" smtClean="0"/>
              <a:t>   Эта модель проявляется при наличии ≥ 3 из следующих признаков: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Игнорирование закона путем неоднократного совершения действий, являющихся основанием для ареста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Неоднократная ложь, использование вымышленных имен, обмана других для личной выгоды или удовольствия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Импульсивные поступки или отсутствие перспективного планирования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Легко раздражаются или впадают в агрессию, о чем свидетельствуют постоянные драки или угрозы другим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Безрассудное игнорирование своей безопасности или безопасности других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Систематическое совершение безответственных поступков, о чем свидетельствуют ситуации увольнения с работы без планирования найти другую или неоплата счетов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Отсутствует чувство раскаяния, о чем свидетельствует безразличие или рационализация плохого обращения с </a:t>
            </a:r>
            <a:r>
              <a:rPr lang="ru-RU" sz="1700" dirty="0" smtClean="0"/>
              <a:t>другими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61387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Антисоциальное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5" y="1556792"/>
            <a:ext cx="7992888" cy="496783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>
                <a:hlinkClick r:id="rId2" tooltip="Обзор заболеваний, связанных с употреблением психоактивных веществ (Overview of Substance-Related Disorders)"/>
              </a:rPr>
              <a:t>Расстройство, вызванное </a:t>
            </a:r>
            <a:r>
              <a:rPr lang="ru-RU" sz="1600" b="1" u="sng" dirty="0" smtClean="0">
                <a:hlinkClick r:id="rId2" tooltip="Обзор заболеваний, связанных с употреблением психоактивных веществ (Overview of Substance-Related Disorders)"/>
              </a:rPr>
              <a:t>употреблением ПАВ</a:t>
            </a:r>
            <a:r>
              <a:rPr lang="ru-RU" sz="1600" b="1" dirty="0" smtClean="0"/>
              <a:t>:</a:t>
            </a:r>
            <a:r>
              <a:rPr lang="ru-RU" sz="1600" dirty="0" smtClean="0"/>
              <a:t> </a:t>
            </a:r>
            <a:r>
              <a:rPr lang="ru-RU" sz="1600" dirty="0"/>
              <a:t>является ли импульсивность и безответственность результатом злоупотребления </a:t>
            </a:r>
            <a:r>
              <a:rPr lang="ru-RU" sz="1600" dirty="0" smtClean="0"/>
              <a:t>ПАВ или </a:t>
            </a:r>
            <a:r>
              <a:rPr lang="ru-RU" sz="1600" dirty="0"/>
              <a:t>вследствие антисоциального </a:t>
            </a:r>
            <a:r>
              <a:rPr lang="ru-RU" sz="1600" dirty="0" smtClean="0"/>
              <a:t>РЛ. </a:t>
            </a:r>
            <a:r>
              <a:rPr lang="ru-RU" sz="1600" dirty="0"/>
              <a:t>Диагностику проводят на основе анализа истории пациента, в том числе ранней истории, чтобы изучить периоды воздержания</a:t>
            </a:r>
            <a:r>
              <a:rPr lang="ru-RU" sz="1600"/>
              <a:t>. </a:t>
            </a:r>
            <a:endParaRPr lang="ru-RU" sz="160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smtClean="0">
                <a:hlinkClick r:id="rId3" tooltip="Расстройства поведения"/>
              </a:rPr>
              <a:t>Расстройства </a:t>
            </a:r>
            <a:r>
              <a:rPr lang="ru-RU" sz="1600" b="1" u="sng" dirty="0">
                <a:hlinkClick r:id="rId3" tooltip="Расстройства поведения"/>
              </a:rPr>
              <a:t>поведения</a:t>
            </a:r>
            <a:r>
              <a:rPr lang="ru-RU" sz="1600" b="1" dirty="0"/>
              <a:t>:</a:t>
            </a:r>
            <a:r>
              <a:rPr lang="ru-RU" sz="1600" dirty="0"/>
              <a:t> Пациенты с расстройством поведения имеет похожую тенденцию к нарушению общественных норм и законов, но расстройство поведения должно присутствовать до возраста 15-ти лет.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4" tooltip="Нарциссическое расстройство личности (НРЛ)"/>
              </a:rPr>
              <a:t>Нарциссическое РЛ </a:t>
            </a:r>
            <a:r>
              <a:rPr lang="ru-RU" sz="1600" b="1" dirty="0" smtClean="0"/>
              <a:t>:</a:t>
            </a:r>
            <a:r>
              <a:rPr lang="ru-RU" sz="1600" dirty="0"/>
              <a:t> Пациенты также склонны к эксплуатации и не способны к эмпатии, но они, как правило, не склонны к агрессии и лжи, как при антисоциальном </a:t>
            </a:r>
            <a:r>
              <a:rPr lang="ru-RU" sz="1600" dirty="0" smtClean="0"/>
              <a:t>РЛ.</a:t>
            </a:r>
            <a:endParaRPr lang="ru-RU" sz="16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5" tooltip="Пограничное расстройство личности (ПРЛ)"/>
              </a:rPr>
              <a:t>Пограничное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также склонны к манипуляциям, но в основном, с целью получения поддержки, а не с целью получения желаемого </a:t>
            </a:r>
            <a:r>
              <a:rPr lang="ru-RU" sz="1600" dirty="0" smtClean="0"/>
              <a:t>(деньги</a:t>
            </a:r>
            <a:r>
              <a:rPr lang="ru-RU" sz="1600" dirty="0"/>
              <a:t>, власть), как это происходит при антисоциальном расстройстве личности.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24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Пограничное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352928" cy="5039841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</a:t>
            </a:r>
            <a:r>
              <a:rPr lang="ru-RU" sz="2000" dirty="0">
                <a:latin typeface="+mj-lt"/>
              </a:rPr>
              <a:t>преобладающей тенденцией к нестабильности, гиперчувствительности в межличностных отношениях, нестабильной самооценкой, крайние колебаниями настроения и импульсивностью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не переносят одиночество; делают отчаянные усилия, чтобы их не оставили одних, порождают кризисные ситуации, проявляя суицидальные жесты, чтобы получить внимание и заботу </a:t>
            </a:r>
            <a:r>
              <a:rPr lang="ru-RU" sz="2000" dirty="0" smtClean="0">
                <a:latin typeface="+mj-lt"/>
              </a:rPr>
              <a:t>других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1,6-5,9%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Чаще </a:t>
            </a:r>
            <a:r>
              <a:rPr lang="ru-RU" sz="2000" dirty="0">
                <a:latin typeface="+mj-lt"/>
              </a:rPr>
              <a:t>встречается среди </a:t>
            </a:r>
            <a:r>
              <a:rPr lang="ru-RU" sz="2000" dirty="0" smtClean="0">
                <a:latin typeface="+mj-lt"/>
              </a:rPr>
              <a:t>женщин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Сопутствующие заболевания: депрессия, тревожные расстройства (например, паническое расстройство), посттравматическое стрессовое расстройство, а также расстройство пищевого поведения и расстройство, связанное с употреблением психоактивных веществ.</a:t>
            </a: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9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/>
              <a:t>Клинические проявления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с пограничным расстройством личности чувствуют сильный страх или гнев, когда считают, что их проигнорировали или отвергли. Они боятся быть покинутыми, так как они не хотят оставаться в </a:t>
            </a:r>
            <a:r>
              <a:rPr lang="ru-RU" sz="2000" dirty="0" smtClean="0">
                <a:latin typeface="+mj-lt"/>
              </a:rPr>
              <a:t>одиночестве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Могут </a:t>
            </a:r>
            <a:r>
              <a:rPr lang="ru-RU" sz="2000" dirty="0">
                <a:latin typeface="+mj-lt"/>
              </a:rPr>
              <a:t>сопереживать и оказывать заботу, только если чувствуют, что другой будет доступен для них всякий раз, когда это </a:t>
            </a:r>
            <a:r>
              <a:rPr lang="ru-RU" sz="2000" dirty="0" smtClean="0">
                <a:latin typeface="+mj-lt"/>
              </a:rPr>
              <a:t>необходимо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Трудно </a:t>
            </a:r>
            <a:r>
              <a:rPr lang="ru-RU" sz="2000" dirty="0">
                <a:latin typeface="+mj-lt"/>
              </a:rPr>
              <a:t>контролируют свой гнев, часто ведут себя неуместно и сильно злятся. После взрыва эмоций, они часто чувствуют стыд и вину, подкрепляя в своих глазах образ себя </a:t>
            </a:r>
            <a:r>
              <a:rPr lang="ru-RU" sz="2000" dirty="0" smtClean="0">
                <a:latin typeface="+mj-lt"/>
              </a:rPr>
              <a:t>плохого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Как </a:t>
            </a:r>
            <a:r>
              <a:rPr lang="ru-RU" sz="2000" dirty="0">
                <a:latin typeface="+mj-lt"/>
              </a:rPr>
              <a:t>правило, они считают себя плохими, иногда они чувствуют, что они вовсе не существуют, например, когда никто не заботится о них. Часто они чувствуют внутреннюю пустоту</a:t>
            </a:r>
          </a:p>
        </p:txBody>
      </p:sp>
    </p:spTree>
    <p:extLst>
      <p:ext uri="{BB962C8B-B14F-4D97-AF65-F5344CB8AC3E}">
        <p14:creationId xmlns:p14="http://schemas.microsoft.com/office/powerpoint/2010/main" val="3494740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Пограничные личности 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307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ru-RU" sz="2000" dirty="0" smtClean="0">
                <a:latin typeface="+mj-lt"/>
              </a:rPr>
              <a:t>Распространенным явлением является импульсивность</a:t>
            </a:r>
            <a:r>
              <a:rPr lang="ru-RU" sz="2000" dirty="0">
                <a:latin typeface="+mj-lt"/>
              </a:rPr>
              <a:t>. распространено суицидальное поведение, жесты, а также угрозы и </a:t>
            </a:r>
            <a:r>
              <a:rPr lang="ru-RU" sz="2000" dirty="0" smtClean="0">
                <a:latin typeface="+mj-lt"/>
              </a:rPr>
              <a:t>самоповреждение</a:t>
            </a:r>
          </a:p>
          <a:p>
            <a:pPr eaLnBrk="1" hangingPunct="1">
              <a:spcBef>
                <a:spcPts val="1800"/>
              </a:spcBef>
            </a:pPr>
            <a:r>
              <a:rPr lang="ru-RU" sz="2000" dirty="0">
                <a:latin typeface="+mj-lt"/>
              </a:rPr>
              <a:t>Р</a:t>
            </a:r>
            <a:r>
              <a:rPr lang="ru-RU" sz="2000" dirty="0" smtClean="0">
                <a:latin typeface="+mj-lt"/>
              </a:rPr>
              <a:t>иск </a:t>
            </a:r>
            <a:r>
              <a:rPr lang="ru-RU" sz="2000" dirty="0">
                <a:latin typeface="+mj-lt"/>
              </a:rPr>
              <a:t>самоубийства </a:t>
            </a:r>
            <a:r>
              <a:rPr lang="ru-RU" sz="2000" dirty="0" smtClean="0">
                <a:latin typeface="+mj-lt"/>
              </a:rPr>
              <a:t>в </a:t>
            </a:r>
            <a:r>
              <a:rPr lang="ru-RU" sz="2000" dirty="0">
                <a:latin typeface="+mj-lt"/>
              </a:rPr>
              <a:t>40 раз выше, чем в общей численности населения; </a:t>
            </a:r>
            <a:r>
              <a:rPr lang="ru-RU" sz="2000" dirty="0" smtClean="0">
                <a:latin typeface="+mj-lt"/>
              </a:rPr>
              <a:t>от </a:t>
            </a:r>
            <a:r>
              <a:rPr lang="ru-RU" sz="2000" dirty="0">
                <a:latin typeface="+mj-lt"/>
              </a:rPr>
              <a:t>8 до 10% этих пациентов погибают в результате самоубийства. Причиной самоповреждающих действий обычно является отвержение, риск быть покинутым, а также разочарование в близком или любимом </a:t>
            </a:r>
            <a:r>
              <a:rPr lang="ru-RU" sz="2000" dirty="0" smtClean="0">
                <a:latin typeface="+mj-lt"/>
              </a:rPr>
              <a:t>человеке</a:t>
            </a:r>
          </a:p>
          <a:p>
            <a:pPr eaLnBrk="1" hangingPunct="1">
              <a:spcBef>
                <a:spcPts val="1800"/>
              </a:spcBef>
            </a:pPr>
            <a:r>
              <a:rPr lang="ru-RU" sz="2000" dirty="0">
                <a:latin typeface="+mj-lt"/>
              </a:rPr>
              <a:t>Диссоциативные эпизоды, </a:t>
            </a:r>
            <a:r>
              <a:rPr lang="ru-RU" sz="2000" dirty="0" smtClean="0">
                <a:latin typeface="+mj-lt"/>
              </a:rPr>
              <a:t>параноидные </a:t>
            </a:r>
            <a:r>
              <a:rPr lang="ru-RU" sz="2000" dirty="0">
                <a:latin typeface="+mj-lt"/>
              </a:rPr>
              <a:t>мысли, а иногда симптомы подобные психотическим </a:t>
            </a:r>
            <a:r>
              <a:rPr lang="ru-RU" sz="2000" dirty="0" smtClean="0">
                <a:latin typeface="+mj-lt"/>
              </a:rPr>
              <a:t>(галлюцинации</a:t>
            </a:r>
            <a:r>
              <a:rPr lang="ru-RU" sz="2000" dirty="0">
                <a:latin typeface="+mj-lt"/>
              </a:rPr>
              <a:t>, идеи </a:t>
            </a:r>
            <a:r>
              <a:rPr lang="ru-RU" sz="2000" dirty="0" smtClean="0">
                <a:latin typeface="+mj-lt"/>
              </a:rPr>
              <a:t>отношения) </a:t>
            </a:r>
            <a:r>
              <a:rPr lang="ru-RU" sz="2000" dirty="0">
                <a:latin typeface="+mj-lt"/>
              </a:rPr>
              <a:t>могут быть вызваны сильным стрессом, как правило, страхом покинутости</a:t>
            </a:r>
          </a:p>
          <a:p>
            <a:pPr eaLnBrk="1" hangingPunct="1">
              <a:spcBef>
                <a:spcPts val="1800"/>
              </a:spcBef>
            </a:pPr>
            <a:endParaRPr lang="ru-RU" sz="2000" dirty="0" smtClean="0">
              <a:latin typeface="+mj-lt"/>
            </a:endParaRPr>
          </a:p>
          <a:p>
            <a:pPr eaLnBrk="1" hangingPunct="1">
              <a:spcBef>
                <a:spcPts val="1800"/>
              </a:spcBef>
            </a:pPr>
            <a:endParaRPr lang="ru-RU" sz="1700" dirty="0"/>
          </a:p>
          <a:p>
            <a:pPr eaLnBrk="1" hangingPunct="1">
              <a:spcBef>
                <a:spcPts val="1800"/>
              </a:spcBef>
            </a:pPr>
            <a:endParaRPr 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37430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330033"/>
                </a:solidFill>
              </a:rPr>
              <a:t>Расстройства личности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97152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+mj-lt"/>
              </a:rPr>
              <a:t>О расстройстве личности можно говорить тогда, когда эти особенности становятся настолько выраженными, ригидными и дезадаптивными, что нарушают образ жизни человека, мешают работе и/или влияют на межличностные отношения. </a:t>
            </a:r>
          </a:p>
          <a:p>
            <a:r>
              <a:rPr lang="ru-RU" sz="2200" dirty="0" smtClean="0">
                <a:latin typeface="+mj-lt"/>
              </a:rPr>
              <a:t>Снижение социальной адаптивности причиняет значительные неудобства лицам с расстройством личности и окружающим их людям. </a:t>
            </a:r>
          </a:p>
          <a:p>
            <a:r>
              <a:rPr lang="ru-RU" sz="2200" dirty="0" smtClean="0">
                <a:latin typeface="+mj-lt"/>
              </a:rPr>
              <a:t>У лиц с расстройством личности (в отличие от всех других, кто обращается за психологической помощью) именно стресс, вызванный последствиями социально-</a:t>
            </a:r>
            <a:r>
              <a:rPr lang="ru-RU" sz="2200" dirty="0" err="1" smtClean="0">
                <a:latin typeface="+mj-lt"/>
              </a:rPr>
              <a:t>дезадаптивного</a:t>
            </a:r>
            <a:r>
              <a:rPr lang="ru-RU" sz="2200" dirty="0" smtClean="0">
                <a:latin typeface="+mj-lt"/>
              </a:rPr>
              <a:t> поведения, как правило, является основной причиной, по которой они обращаются за медицинской помощь</a:t>
            </a:r>
            <a:endParaRPr lang="ru-RU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9062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5256584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700" dirty="0"/>
              <a:t>Постоянная тенденция к нестабильности отношений, самооценки и эмоций (т.е. эмоциональная дисрегуляция) и выраженная </a:t>
            </a:r>
            <a:r>
              <a:rPr lang="ru-RU" sz="1700" dirty="0" smtClean="0"/>
              <a:t>импульсивность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ru-RU" sz="1700" b="1" i="1" dirty="0" smtClean="0"/>
              <a:t>   Эта тенденция проявляется при наличии ≥ 5 из следующих признаков: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Отчаянные усилия избежать состояния </a:t>
            </a:r>
            <a:r>
              <a:rPr lang="ru-RU" sz="1700" dirty="0" smtClean="0"/>
              <a:t>покинутости</a:t>
            </a:r>
            <a:endParaRPr lang="ru-RU" sz="1700" dirty="0"/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Нестабильные, интенсивные отношения, с периодами идеализации и обесценивания другого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Нестабильная самооценка или самоощущение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Импульсивность в ≥ 2 сферах, в которых пациент может наносить себе вред (небезопасный секс, переедание, опасное вождение)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Повторяющееся суицидальное поведение, жесты, угрозы, или самоповреждение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Быстрое изменение настроения, длящееся обычно всего несколько часов и редко больше нескольких дней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Стойкое чувство пустоты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Неадекватно сильный гнев или неконтролируемый гнев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Временные </a:t>
            </a:r>
            <a:r>
              <a:rPr lang="ru-RU" sz="1700" dirty="0" smtClean="0"/>
              <a:t>параноидные </a:t>
            </a:r>
            <a:r>
              <a:rPr lang="ru-RU" sz="1700" dirty="0"/>
              <a:t>мысли или серьезные диссоциативные симптомы, вызванные </a:t>
            </a:r>
            <a:r>
              <a:rPr lang="ru-RU" sz="1700" dirty="0" smtClean="0"/>
              <a:t>стрессом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437491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Пограничное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992888" cy="503984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2" tooltip="Биполярные расстройства"/>
              </a:rPr>
              <a:t>БАР</a:t>
            </a:r>
            <a:r>
              <a:rPr lang="ru-RU" sz="1600" b="1" dirty="0" smtClean="0"/>
              <a:t>:</a:t>
            </a:r>
            <a:r>
              <a:rPr lang="ru-RU" sz="1600" dirty="0"/>
              <a:t> </a:t>
            </a:r>
            <a:r>
              <a:rPr lang="ru-RU" sz="1600" dirty="0" smtClean="0"/>
              <a:t>также </a:t>
            </a:r>
            <a:r>
              <a:rPr lang="ru-RU" sz="1600" dirty="0"/>
              <a:t>характеризуется большими колебаниями настроения, поведения и сна. Однако при пограничном </a:t>
            </a:r>
            <a:r>
              <a:rPr lang="ru-RU" sz="1600" dirty="0" smtClean="0"/>
              <a:t>РЛ наблюдается </a:t>
            </a:r>
            <a:r>
              <a:rPr lang="ru-RU" sz="1600" dirty="0"/>
              <a:t>частая смена настроения в ответ на стресс, особенно в межличностных отношениях, в то время как при </a:t>
            </a:r>
            <a:r>
              <a:rPr lang="ru-RU" sz="1600" dirty="0" smtClean="0"/>
              <a:t>БАР настроение </a:t>
            </a:r>
            <a:r>
              <a:rPr lang="ru-RU" sz="1600" dirty="0"/>
              <a:t>является более устойчивым и менее реактивным и у пациентов часто наблюдаются значительные изменения в уровне энергии и активности.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dirty="0" smtClean="0"/>
              <a:t>Пациенты </a:t>
            </a:r>
            <a:r>
              <a:rPr lang="ru-RU" sz="1600" dirty="0"/>
              <a:t>с </a:t>
            </a:r>
            <a:r>
              <a:rPr lang="ru-RU" sz="1600" b="1" u="sng" dirty="0" smtClean="0">
                <a:hlinkClick r:id="rId3" tooltip="Истероидное расстройство личности (HPD)"/>
              </a:rPr>
              <a:t>истерическим РЛ</a:t>
            </a:r>
            <a:r>
              <a:rPr lang="ru-RU" sz="1600" dirty="0"/>
              <a:t> или </a:t>
            </a:r>
            <a:r>
              <a:rPr lang="ru-RU" sz="1600" b="1" u="sng" dirty="0" smtClean="0">
                <a:hlinkClick r:id="rId4" tooltip="Нарциссическое расстройство личности (НРЛ)"/>
              </a:rPr>
              <a:t>нарциссическим РЛ</a:t>
            </a:r>
            <a:r>
              <a:rPr lang="ru-RU" sz="1600" dirty="0" smtClean="0"/>
              <a:t>: могут </a:t>
            </a:r>
            <a:r>
              <a:rPr lang="ru-RU" sz="1600" dirty="0"/>
              <a:t>постоянно нуждаться во внимании и быть </a:t>
            </a:r>
            <a:r>
              <a:rPr lang="ru-RU" sz="1600" dirty="0" err="1"/>
              <a:t>манипулятивными</a:t>
            </a:r>
            <a:r>
              <a:rPr lang="ru-RU" sz="1600" dirty="0"/>
              <a:t>, но пациенты с пограничным </a:t>
            </a:r>
            <a:r>
              <a:rPr lang="ru-RU" sz="1600" dirty="0" smtClean="0"/>
              <a:t>РЛ также </a:t>
            </a:r>
            <a:r>
              <a:rPr lang="ru-RU" sz="1600" dirty="0"/>
              <a:t>считают себя плохими и ощущают внутреннюю пустоту. </a:t>
            </a:r>
            <a:endParaRPr lang="ru-RU" sz="1600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5" tooltip="Обзор аффективных расстройств (Overview of Mood Disorders)"/>
              </a:rPr>
              <a:t>Депрессивные </a:t>
            </a:r>
            <a:r>
              <a:rPr lang="ru-RU" sz="1600" b="1" u="sng" dirty="0">
                <a:hlinkClick r:id="rId5" tooltip="Обзор аффективных расстройств (Overview of Mood Disorders)"/>
              </a:rPr>
              <a:t>расстройства</a:t>
            </a:r>
            <a:r>
              <a:rPr lang="ru-RU" sz="1600" dirty="0"/>
              <a:t> и </a:t>
            </a:r>
            <a:r>
              <a:rPr lang="ru-RU" sz="1600" b="1" u="sng" dirty="0">
                <a:hlinkClick r:id="rId6" tooltip="Обзор тревожных расстройств (Overview of Anxiety Disorders)"/>
              </a:rPr>
              <a:t>тревожное расстройство</a:t>
            </a:r>
            <a:r>
              <a:rPr lang="ru-RU" sz="1600" dirty="0"/>
              <a:t> можно отличить от пограничного </a:t>
            </a:r>
            <a:r>
              <a:rPr lang="ru-RU" sz="1600" dirty="0" smtClean="0"/>
              <a:t>РЛ по </a:t>
            </a:r>
            <a:r>
              <a:rPr lang="ru-RU" sz="1600" dirty="0"/>
              <a:t>наличию отрицательной самооценки, небезопасных привязанностей, а также чувствительности к отвержению. Эти черты являются характерными для пограничного </a:t>
            </a:r>
            <a:r>
              <a:rPr lang="ru-RU" sz="1600" dirty="0" smtClean="0"/>
              <a:t>РЛ и</a:t>
            </a:r>
            <a:r>
              <a:rPr lang="ru-RU" sz="1600" dirty="0"/>
              <a:t>, как правило, отсутствуют у пациентов с аффективным или тревожным расстройством.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8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Истерическое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776864" cy="475180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</a:t>
            </a:r>
            <a:r>
              <a:rPr lang="ru-RU" sz="2000" dirty="0">
                <a:latin typeface="+mj-lt"/>
              </a:rPr>
              <a:t>первазивной моделью поведения с чрезмерной эмоциональностью и потребностью во </a:t>
            </a:r>
            <a:r>
              <a:rPr lang="ru-RU" sz="2000" dirty="0" smtClean="0">
                <a:latin typeface="+mj-lt"/>
              </a:rPr>
              <a:t>внимании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err="1" smtClean="0">
                <a:latin typeface="+mj-lt"/>
              </a:rPr>
              <a:t>Истероидные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личности используют свою внешность, действуя неуместно соблазнительным или провокационным образом, с целью привлечения внимание других. У них отсутствует саморегуляция и они легко поддаются внушению, часто ведут себя послушно, чтобы удержать внимание </a:t>
            </a:r>
            <a:r>
              <a:rPr lang="ru-RU" sz="2000" dirty="0" smtClean="0">
                <a:latin typeface="+mj-lt"/>
              </a:rPr>
              <a:t>других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около 2%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Чаще </a:t>
            </a:r>
            <a:r>
              <a:rPr lang="ru-RU" sz="2000" dirty="0">
                <a:latin typeface="+mj-lt"/>
              </a:rPr>
              <a:t>встречается среди </a:t>
            </a:r>
            <a:r>
              <a:rPr lang="ru-RU" sz="2000" dirty="0" smtClean="0">
                <a:latin typeface="+mj-lt"/>
              </a:rPr>
              <a:t>женщин</a:t>
            </a:r>
          </a:p>
        </p:txBody>
      </p:sp>
    </p:spTree>
    <p:extLst>
      <p:ext uri="{BB962C8B-B14F-4D97-AF65-F5344CB8AC3E}">
        <p14:creationId xmlns:p14="http://schemas.microsoft.com/office/powerpoint/2010/main" val="9646036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/>
              <a:t>Клинические проявления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постоянно пытаются быть в центре внимания, часто впадают в депрессивное состояние, когда им это не </a:t>
            </a:r>
            <a:r>
              <a:rPr lang="ru-RU" sz="2000" dirty="0" smtClean="0">
                <a:latin typeface="+mj-lt"/>
              </a:rPr>
              <a:t>удается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Часто </a:t>
            </a:r>
            <a:r>
              <a:rPr lang="ru-RU" sz="2000" dirty="0">
                <a:latin typeface="+mj-lt"/>
              </a:rPr>
              <a:t>одеваются и ведут себя неуместно соблазнительно и провокационно, не только при потенциальном романтическом интересе, но также и в большинстве </a:t>
            </a:r>
            <a:r>
              <a:rPr lang="ru-RU" sz="2000" dirty="0" smtClean="0">
                <a:latin typeface="+mj-lt"/>
              </a:rPr>
              <a:t>других. </a:t>
            </a:r>
            <a:r>
              <a:rPr lang="ru-RU" sz="2000" dirty="0">
                <a:latin typeface="+mj-lt"/>
              </a:rPr>
              <a:t>Они хотят впечатлить других своим внешним видом, поэтому </a:t>
            </a:r>
            <a:r>
              <a:rPr lang="ru-RU" sz="2000" dirty="0" smtClean="0">
                <a:latin typeface="+mj-lt"/>
              </a:rPr>
              <a:t>озабочены </a:t>
            </a:r>
            <a:r>
              <a:rPr lang="ru-RU" sz="2000" dirty="0">
                <a:latin typeface="+mj-lt"/>
              </a:rPr>
              <a:t>тем, как они </a:t>
            </a:r>
            <a:r>
              <a:rPr lang="ru-RU" sz="2000" dirty="0" smtClean="0">
                <a:latin typeface="+mj-lt"/>
              </a:rPr>
              <a:t>выглядят</a:t>
            </a:r>
          </a:p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Выражаемые эмоции </a:t>
            </a:r>
            <a:r>
              <a:rPr lang="ru-RU" sz="2000" dirty="0" smtClean="0">
                <a:latin typeface="+mj-lt"/>
              </a:rPr>
              <a:t>не глубоки и преувеличенны. </a:t>
            </a:r>
            <a:r>
              <a:rPr lang="ru-RU" sz="2000" dirty="0">
                <a:latin typeface="+mj-lt"/>
              </a:rPr>
              <a:t>Они </a:t>
            </a:r>
            <a:r>
              <a:rPr lang="ru-RU" sz="2000" dirty="0" smtClean="0">
                <a:latin typeface="+mj-lt"/>
              </a:rPr>
              <a:t>легко </a:t>
            </a:r>
            <a:r>
              <a:rPr lang="ru-RU" sz="2000" dirty="0">
                <a:latin typeface="+mj-lt"/>
              </a:rPr>
              <a:t>поддаются влиянию </a:t>
            </a:r>
            <a:r>
              <a:rPr lang="ru-RU" sz="2000" dirty="0" smtClean="0">
                <a:latin typeface="+mj-lt"/>
              </a:rPr>
              <a:t>других</a:t>
            </a:r>
          </a:p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Они жаждут новизны, и, как правило, быстро впадают в скуку. Задержка в удовлетворении потребностей является очень фрустрирующей для них, поэтому их действия часто мотивированы получением немедленного удовлетворения.</a:t>
            </a:r>
            <a:endParaRPr lang="ru-RU" sz="2000" dirty="0" smtClean="0">
              <a:latin typeface="+mj-lt"/>
            </a:endParaRPr>
          </a:p>
          <a:p>
            <a:pPr>
              <a:spcBef>
                <a:spcPts val="1200"/>
              </a:spcBef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8705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184576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Устойчивая модель поведения с чрезмерной эмоциональностью и потребностью во внимании</a:t>
            </a:r>
            <a:r>
              <a:rPr lang="ru-RU" sz="1700" dirty="0" smtClean="0"/>
              <a:t>.</a:t>
            </a:r>
          </a:p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700" b="1" i="1" dirty="0" smtClean="0"/>
              <a:t>   Эта модель проявляется при наличии ≥ 5 из следующих признаков: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Дискомфорт, когда они не находятся в центре внимания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Неуместное сексуально соблазнительное или провокационное взаимодействие с другими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Быстрая смена и поверхностное выражение эмоций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Постоянное использование внешности с целью привлечения внимание к себе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Манера речи чрезмерно импрессионистична и отсутствуют конкретные детали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Самодраматизация, театральность и экстравагантное выражение эмоций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Внушаемость (легко подпадает под влияние других людей или ситуаций)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</a:pPr>
            <a:r>
              <a:rPr lang="ru-RU" sz="1700" dirty="0"/>
              <a:t>Интерпретация отношений как более близких, чем они есть</a:t>
            </a:r>
          </a:p>
        </p:txBody>
      </p:sp>
    </p:spTree>
    <p:extLst>
      <p:ext uri="{BB962C8B-B14F-4D97-AF65-F5344CB8AC3E}">
        <p14:creationId xmlns:p14="http://schemas.microsoft.com/office/powerpoint/2010/main" val="245070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Истерическое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72816"/>
            <a:ext cx="7776864" cy="475180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2" tooltip="Нарциссическое расстройство личности (НРЛ)"/>
              </a:rPr>
              <a:t>Нарциссическое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с нарциссическим </a:t>
            </a:r>
            <a:r>
              <a:rPr lang="ru-RU" sz="1600" dirty="0" smtClean="0"/>
              <a:t>РЛ также </a:t>
            </a:r>
            <a:r>
              <a:rPr lang="ru-RU" sz="1600" dirty="0"/>
              <a:t>ищут внимания, но они, в отличие от страдающих истероидным </a:t>
            </a:r>
            <a:r>
              <a:rPr lang="ru-RU" sz="1600" dirty="0" smtClean="0"/>
              <a:t>РЛ, </a:t>
            </a:r>
            <a:r>
              <a:rPr lang="ru-RU" sz="1600" dirty="0"/>
              <a:t>хотят чувствовать восхищение и возвышение со стороны других; пациенты с истерической психопатией не столь разборчивы в том, какого рода внимание они получают и не против прослыть милыми или глупыми.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3" tooltip="Пограничное расстройство личности (ПРЛ)"/>
              </a:rPr>
              <a:t>Пограничное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с пограничным </a:t>
            </a:r>
            <a:r>
              <a:rPr lang="ru-RU" sz="1600" dirty="0" smtClean="0"/>
              <a:t>РЛ считают </a:t>
            </a:r>
            <a:r>
              <a:rPr lang="ru-RU" sz="1600" dirty="0"/>
              <a:t>себя плохими и испытывают глубокие и интенсивные эмоции; в то время как </a:t>
            </a:r>
            <a:r>
              <a:rPr lang="ru-RU" sz="1600" dirty="0" smtClean="0"/>
              <a:t>люди с истерическим РЛ не </a:t>
            </a:r>
            <a:r>
              <a:rPr lang="ru-RU" sz="1600" dirty="0"/>
              <a:t>считают себя плохими, даже если их зависимость от реакции других обусловлена низкой самооценкой.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4" tooltip="Зависимое расстройство личности (ЗРЛ)"/>
              </a:rPr>
              <a:t>Зависимое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с зависимым </a:t>
            </a:r>
            <a:r>
              <a:rPr lang="ru-RU" sz="1600" dirty="0" smtClean="0"/>
              <a:t>РЛ, </a:t>
            </a:r>
            <a:r>
              <a:rPr lang="ru-RU" sz="1600" dirty="0"/>
              <a:t>подобно людям с истероидным </a:t>
            </a:r>
            <a:r>
              <a:rPr lang="ru-RU" sz="1600" dirty="0" smtClean="0"/>
              <a:t>РЛ, </a:t>
            </a:r>
            <a:r>
              <a:rPr lang="ru-RU" sz="1600" dirty="0"/>
              <a:t>стараются быть рядом с другими, но более беспокойно, </a:t>
            </a:r>
            <a:r>
              <a:rPr lang="ru-RU" sz="1600" dirty="0" smtClean="0"/>
              <a:t>сдержанно</a:t>
            </a:r>
            <a:r>
              <a:rPr lang="ru-RU" sz="1600" dirty="0"/>
              <a:t>, и безропотно (из-за боязни быть отвергнутыми); пациенты с истерической психопатией менее замкнуты и более яркие.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14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Нарциссическое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6864" cy="482381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первазивной </a:t>
            </a:r>
            <a:r>
              <a:rPr lang="ru-RU" sz="2000" dirty="0">
                <a:latin typeface="+mj-lt"/>
              </a:rPr>
              <a:t>моделью грандиозности, потребностью в лести и отсутствием эмпатии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нуждаются в похвале и принадлежности к особенным людям или организациям; они также склонны обесценивать других людей, чтобы поддерживать чувство превосходства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до 6,2% 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Чаще </a:t>
            </a:r>
            <a:r>
              <a:rPr lang="ru-RU" sz="2000" dirty="0">
                <a:latin typeface="+mj-lt"/>
              </a:rPr>
              <a:t>встречается среди </a:t>
            </a:r>
            <a:r>
              <a:rPr lang="ru-RU" sz="2000" dirty="0" smtClean="0">
                <a:latin typeface="+mj-lt"/>
              </a:rPr>
              <a:t>мужчин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Сопутствующие заболевания: депрессия, </a:t>
            </a:r>
            <a:r>
              <a:rPr lang="ru-RU" sz="2000" dirty="0" smtClean="0">
                <a:latin typeface="+mj-lt"/>
              </a:rPr>
              <a:t>нервная анорексия, </a:t>
            </a:r>
            <a:r>
              <a:rPr lang="ru-RU" sz="2000" dirty="0">
                <a:latin typeface="+mj-lt"/>
              </a:rPr>
              <a:t>расстройства, вызванные употреблением </a:t>
            </a:r>
            <a:r>
              <a:rPr lang="ru-RU" sz="2000" dirty="0" smtClean="0">
                <a:latin typeface="+mj-lt"/>
              </a:rPr>
              <a:t>ПАВ (в </a:t>
            </a:r>
            <a:r>
              <a:rPr lang="ru-RU" sz="2000" dirty="0">
                <a:latin typeface="+mj-lt"/>
              </a:rPr>
              <a:t>особенности кокаина) </a:t>
            </a: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8159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/>
              <a:t>Клинические проявления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8064896" cy="50691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переоценивают свои способности и преувеличивают свои достижения. Они думают, что они лучше других, уникальные или особенные. Их завышенное восприятие собственного достоинства и достижений часто подразумевает занижение значимости и достижений </a:t>
            </a:r>
            <a:r>
              <a:rPr lang="ru-RU" sz="2000" dirty="0" smtClean="0">
                <a:latin typeface="+mj-lt"/>
              </a:rPr>
              <a:t>других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Озабочены </a:t>
            </a:r>
            <a:r>
              <a:rPr lang="ru-RU" sz="2000" dirty="0">
                <a:latin typeface="+mj-lt"/>
              </a:rPr>
              <a:t>фантазиями великих </a:t>
            </a:r>
            <a:r>
              <a:rPr lang="ru-RU" sz="2000" dirty="0" smtClean="0">
                <a:latin typeface="+mj-lt"/>
              </a:rPr>
              <a:t>достижений – быть </a:t>
            </a:r>
            <a:r>
              <a:rPr lang="ru-RU" sz="2000" dirty="0">
                <a:latin typeface="+mj-lt"/>
              </a:rPr>
              <a:t>предметом восхищения за их непомерный интеллект или красоту, иметь авторитет и влияние или испытывать большую любовь</a:t>
            </a:r>
            <a:r>
              <a:rPr lang="ru-RU" sz="2000" dirty="0" smtClean="0">
                <a:latin typeface="+mj-lt"/>
              </a:rPr>
              <a:t>. Считают</a:t>
            </a:r>
            <a:r>
              <a:rPr lang="ru-RU" sz="2000" dirty="0">
                <a:latin typeface="+mj-lt"/>
              </a:rPr>
              <a:t>, что должны общаться только с такими же особенными и </a:t>
            </a:r>
            <a:r>
              <a:rPr lang="ru-RU" sz="2000" dirty="0" smtClean="0">
                <a:latin typeface="+mj-lt"/>
              </a:rPr>
              <a:t>талантливыми людьми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Их </a:t>
            </a:r>
            <a:r>
              <a:rPr lang="ru-RU" sz="2000" dirty="0">
                <a:latin typeface="+mj-lt"/>
              </a:rPr>
              <a:t>самооценка зависит от положительного отношения других и </a:t>
            </a:r>
            <a:r>
              <a:rPr lang="ru-RU" sz="2000" dirty="0" smtClean="0">
                <a:latin typeface="+mj-lt"/>
              </a:rPr>
              <a:t>поэтому </a:t>
            </a:r>
            <a:r>
              <a:rPr lang="ru-RU" sz="2000" dirty="0">
                <a:latin typeface="+mj-lt"/>
              </a:rPr>
              <a:t>очень </a:t>
            </a:r>
            <a:r>
              <a:rPr lang="ru-RU" sz="2000" dirty="0" smtClean="0">
                <a:latin typeface="+mj-lt"/>
              </a:rPr>
              <a:t>хрупкая. Они часто </a:t>
            </a:r>
            <a:r>
              <a:rPr lang="ru-RU" sz="2000" dirty="0">
                <a:latin typeface="+mj-lt"/>
              </a:rPr>
              <a:t>наблюдают за тем, что другие думают о них и насколько хорошо их оценивают. Они чувствительны к критике </a:t>
            </a:r>
            <a:r>
              <a:rPr lang="ru-RU" sz="2000" dirty="0" smtClean="0">
                <a:latin typeface="+mj-lt"/>
              </a:rPr>
              <a:t>и </a:t>
            </a:r>
            <a:r>
              <a:rPr lang="ru-RU" sz="2000" dirty="0">
                <a:latin typeface="+mj-lt"/>
              </a:rPr>
              <a:t>к неудачам, беспокоятся из-за них, чувствуя себя униженными и побежденными</a:t>
            </a:r>
          </a:p>
        </p:txBody>
      </p:sp>
    </p:spTree>
    <p:extLst>
      <p:ext uri="{BB962C8B-B14F-4D97-AF65-F5344CB8AC3E}">
        <p14:creationId xmlns:p14="http://schemas.microsoft.com/office/powerpoint/2010/main" val="1556023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504056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700" dirty="0"/>
              <a:t>Устойчивая модель поведения с чувством собственного величия, потребностью в восхищении и отсутствием </a:t>
            </a:r>
            <a:r>
              <a:rPr lang="ru-RU" sz="1700" dirty="0" smtClean="0"/>
              <a:t>эмпатии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ru-RU" sz="1700" b="1" i="1" dirty="0" smtClean="0"/>
              <a:t>   Эта модель проявляется при наличии ≥ 5 из следующих признаков: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Преувеличенное, необоснованное чувство собственной значимости и талантов (грандиозность)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Озабоченность фантазиями неограниченных достижений, влияния, власти, интеллекта, красоты или идеальной любви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Вера в свою особенность и уникальность, сопровождающаяся потребностью в общении только с людьми самого высокого уровня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Необходимость в безоговорочном восхищении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Ощущения права на вознаграждение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Эксплуатация других для достижения своих собственных целей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Отсутствие эмпатии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Зависть к другим и убеждение, что другие им завидуют</a:t>
            </a:r>
          </a:p>
          <a:p>
            <a:pPr eaLnBrk="1" hangingPunct="1">
              <a:spcBef>
                <a:spcPts val="600"/>
              </a:spcBef>
            </a:pPr>
            <a:r>
              <a:rPr lang="ru-RU" sz="1700" dirty="0"/>
              <a:t>Высокомерие и надменность</a:t>
            </a:r>
          </a:p>
        </p:txBody>
      </p:sp>
    </p:spTree>
    <p:extLst>
      <p:ext uri="{BB962C8B-B14F-4D97-AF65-F5344CB8AC3E}">
        <p14:creationId xmlns:p14="http://schemas.microsoft.com/office/powerpoint/2010/main" val="159979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Нарциссическое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6864" cy="482381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2" tooltip="Биполярные расстройства"/>
              </a:rPr>
              <a:t>БАР</a:t>
            </a:r>
            <a:r>
              <a:rPr lang="ru-RU" sz="1600" b="1" dirty="0" smtClean="0"/>
              <a:t>:</a:t>
            </a:r>
            <a:r>
              <a:rPr lang="ru-RU" sz="1600" dirty="0"/>
              <a:t> У пациентов с нарциссическим </a:t>
            </a:r>
            <a:r>
              <a:rPr lang="ru-RU" sz="1600" dirty="0" smtClean="0"/>
              <a:t>РЛ часто </a:t>
            </a:r>
            <a:r>
              <a:rPr lang="ru-RU" sz="1600" dirty="0"/>
              <a:t>присутствуют депрессии, а из-за их грандиозности, может быть ошибочно диагностировано </a:t>
            </a:r>
            <a:r>
              <a:rPr lang="ru-RU" sz="1600" dirty="0" smtClean="0"/>
              <a:t>БАР. </a:t>
            </a:r>
            <a:r>
              <a:rPr lang="ru-RU" sz="1600" dirty="0"/>
              <a:t>Такие пациенты могут иметь </a:t>
            </a:r>
            <a:r>
              <a:rPr lang="ru-RU" sz="1600" u="sng" dirty="0">
                <a:hlinkClick r:id="rId3"/>
              </a:rPr>
              <a:t>депрессию</a:t>
            </a:r>
            <a:r>
              <a:rPr lang="ru-RU" sz="1600" dirty="0"/>
              <a:t>, но их настойчивая потребность возвыситься над другими отличает их от тех, которые страдают </a:t>
            </a:r>
            <a:r>
              <a:rPr lang="ru-RU" sz="1600" dirty="0" smtClean="0"/>
              <a:t>БАР. </a:t>
            </a:r>
            <a:r>
              <a:rPr lang="ru-RU" sz="1600" dirty="0"/>
              <a:t>Кроме того, при нарциссическом </a:t>
            </a:r>
            <a:r>
              <a:rPr lang="ru-RU" sz="1600" dirty="0" smtClean="0"/>
              <a:t>РЛ изменения настроения </a:t>
            </a:r>
            <a:r>
              <a:rPr lang="ru-RU" sz="1600" dirty="0"/>
              <a:t>вызваны ударами по самооценке.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4" tooltip="Антисоциальное расстройство личности (АРЛ)"/>
              </a:rPr>
              <a:t>Антисоциальное РЛ</a:t>
            </a:r>
            <a:r>
              <a:rPr lang="ru-RU" sz="1600" b="1" dirty="0" smtClean="0"/>
              <a:t>:</a:t>
            </a:r>
            <a:r>
              <a:rPr lang="ru-RU" sz="1600" dirty="0"/>
              <a:t> Эксплуатация других с целью продвижения себя характерна для обоих </a:t>
            </a:r>
            <a:r>
              <a:rPr lang="ru-RU" sz="1600" dirty="0" smtClean="0"/>
              <a:t>РЛ. </a:t>
            </a:r>
            <a:r>
              <a:rPr lang="ru-RU" sz="1600" dirty="0"/>
              <a:t>Однако мотивы разные. Пациенты с антисоциальным </a:t>
            </a:r>
            <a:r>
              <a:rPr lang="ru-RU" sz="1600" dirty="0" smtClean="0"/>
              <a:t>РЛ используют </a:t>
            </a:r>
            <a:r>
              <a:rPr lang="ru-RU" sz="1600" dirty="0"/>
              <a:t>других для материальной выгоды; те, у которых присутствует нарциссическое </a:t>
            </a:r>
            <a:r>
              <a:rPr lang="ru-RU" sz="1600" dirty="0" smtClean="0"/>
              <a:t>РЛ, эксплуатируют </a:t>
            </a:r>
            <a:r>
              <a:rPr lang="ru-RU" sz="1600" dirty="0"/>
              <a:t>других, чтобы поддерживать свою самооценку.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5" tooltip="Истероидное расстройство личности (HPD)"/>
              </a:rPr>
              <a:t>Истерическое РЛ</a:t>
            </a:r>
            <a:r>
              <a:rPr lang="ru-RU" sz="1600" b="1" dirty="0" smtClean="0"/>
              <a:t>:</a:t>
            </a:r>
            <a:r>
              <a:rPr lang="ru-RU" sz="1600" dirty="0"/>
              <a:t> Поиск внимания других характерен для обоих </a:t>
            </a:r>
            <a:r>
              <a:rPr lang="ru-RU" sz="1600" dirty="0" smtClean="0"/>
              <a:t>РЛ. </a:t>
            </a:r>
            <a:r>
              <a:rPr lang="ru-RU" sz="1600" dirty="0"/>
              <a:t>Но пациенты с нарциссическим </a:t>
            </a:r>
            <a:r>
              <a:rPr lang="ru-RU" sz="1600" dirty="0" smtClean="0"/>
              <a:t>РЛ, </a:t>
            </a:r>
            <a:r>
              <a:rPr lang="ru-RU" sz="1600" dirty="0"/>
              <a:t>в отличие от тех, у которых истерическая психопатия, пренебрегают милыми и глупыми действиями для привлечения внимания; они хотят, чтобы ими восхищались.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endParaRPr lang="ru-RU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842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Типы личностных расстройств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00200"/>
            <a:ext cx="7906072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b="1" dirty="0" smtClean="0"/>
              <a:t>Кластер А </a:t>
            </a:r>
            <a:r>
              <a:rPr lang="ru-RU" sz="3300" dirty="0" smtClean="0"/>
              <a:t>характеризуется странным или эксцентричным поведением. </a:t>
            </a:r>
          </a:p>
          <a:p>
            <a:r>
              <a:rPr lang="ru-RU" dirty="0" smtClean="0"/>
              <a:t>Параноидное: Недоверие и подозрительность</a:t>
            </a:r>
          </a:p>
          <a:p>
            <a:r>
              <a:rPr lang="ru-RU" dirty="0" smtClean="0"/>
              <a:t>Шизоидное: Незаинтересованность в других</a:t>
            </a:r>
          </a:p>
          <a:p>
            <a:r>
              <a:rPr lang="ru-RU" dirty="0" smtClean="0"/>
              <a:t>Шизотипическое: Эксцентричные идеи и поведение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3300" b="1" dirty="0" smtClean="0"/>
              <a:t>Кластер B </a:t>
            </a:r>
            <a:r>
              <a:rPr lang="ru-RU" sz="3300" dirty="0" smtClean="0"/>
              <a:t>характеризуется драматическим, эмоциональным или неустойчивыми поведением. </a:t>
            </a:r>
          </a:p>
          <a:p>
            <a:r>
              <a:rPr lang="ru-RU" dirty="0" smtClean="0"/>
              <a:t>Антисоциальное: Социальная безответственность, пренебрежение к другим, лживость и манипулирование другими для личной выгоды</a:t>
            </a:r>
          </a:p>
          <a:p>
            <a:r>
              <a:rPr lang="ru-RU" dirty="0" smtClean="0"/>
              <a:t>Пограничное: Непереносимость одиночества и эмоциональная дисрегуляция</a:t>
            </a:r>
          </a:p>
          <a:p>
            <a:r>
              <a:rPr lang="ru-RU" dirty="0" smtClean="0"/>
              <a:t>Истерическое: Поиск внимания</a:t>
            </a:r>
          </a:p>
          <a:p>
            <a:r>
              <a:rPr lang="ru-RU" dirty="0" smtClean="0"/>
              <a:t>Нарциссическое (самовлюбленное): В основе лежат нерегулируемая хрупкая самооценка и явная мания величия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Кластер C </a:t>
            </a:r>
            <a:r>
              <a:rPr lang="ru-RU" dirty="0" smtClean="0"/>
              <a:t>характеризуется наличием беспокойства или страха. </a:t>
            </a:r>
          </a:p>
          <a:p>
            <a:r>
              <a:rPr lang="ru-RU" dirty="0" smtClean="0"/>
              <a:t>Избегающее: Избегание межличностного контакта из-за чувствительности к отвержению</a:t>
            </a:r>
          </a:p>
          <a:p>
            <a:r>
              <a:rPr lang="ru-RU" dirty="0" smtClean="0"/>
              <a:t>Зависимое: Покорность и потребность в заботе других</a:t>
            </a:r>
          </a:p>
          <a:p>
            <a:r>
              <a:rPr lang="ru-RU" dirty="0" smtClean="0"/>
              <a:t>Обсессивно-компульсивное: гиперисполнительность, строгость и упрямство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660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Кластер С: Тревожно-астенические </a:t>
            </a:r>
            <a:br>
              <a:rPr lang="ru-RU" sz="3200" b="1" dirty="0" smtClean="0">
                <a:ea typeface="+mn-ea"/>
                <a:cs typeface="+mn-cs"/>
              </a:rPr>
            </a:br>
            <a:r>
              <a:rPr lang="ru-RU" sz="3200" b="1" dirty="0" smtClean="0">
                <a:ea typeface="+mn-ea"/>
                <a:cs typeface="+mn-cs"/>
              </a:rPr>
              <a:t>расстройства личности </a:t>
            </a:r>
            <a:endParaRPr lang="ru-RU" sz="3200" b="1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928813" y="1928813"/>
            <a:ext cx="5786437" cy="420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/>
              <a:t>с  преобладанием волевых  нарушений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/>
              <a:t> 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Избегающее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Зависимое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Обсессивно-компульсивное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3868265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Избегающее (тревожное) 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99591" y="1772816"/>
            <a:ext cx="7488833" cy="4751809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</a:t>
            </a:r>
            <a:r>
              <a:rPr lang="ru-RU" sz="2000" dirty="0">
                <a:latin typeface="+mj-lt"/>
              </a:rPr>
              <a:t>избеганием социальных ситуаций и взаимодействия, в котором может возникнуть риск отвержения, критики или унижения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справляются с </a:t>
            </a:r>
            <a:r>
              <a:rPr lang="ru-RU" sz="2000" dirty="0" err="1">
                <a:latin typeface="+mj-lt"/>
              </a:rPr>
              <a:t>неадаптивностью</a:t>
            </a:r>
            <a:r>
              <a:rPr lang="ru-RU" sz="2000" dirty="0">
                <a:latin typeface="+mj-lt"/>
              </a:rPr>
              <a:t>, избегая любых ситуаций, в которых они могут получить отрицательную </a:t>
            </a:r>
            <a:r>
              <a:rPr lang="ru-RU" sz="2000" dirty="0" smtClean="0">
                <a:latin typeface="+mj-lt"/>
              </a:rPr>
              <a:t>оценку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около 2,4% 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м : ж = 1 : 1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БДР, ОКР, паническое расстройство, зависимое РЛ</a:t>
            </a:r>
          </a:p>
        </p:txBody>
      </p:sp>
    </p:spTree>
    <p:extLst>
      <p:ext uri="{BB962C8B-B14F-4D97-AF65-F5344CB8AC3E}">
        <p14:creationId xmlns:p14="http://schemas.microsoft.com/office/powerpoint/2010/main" val="2331541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Избегающие личности 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531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Избегание ситуаций социального взаимодействия </a:t>
            </a:r>
            <a:r>
              <a:rPr lang="ru-RU" sz="2000" dirty="0" smtClean="0">
                <a:latin typeface="+mj-lt"/>
              </a:rPr>
              <a:t>обнаруживается </a:t>
            </a:r>
            <a:r>
              <a:rPr lang="ru-RU" sz="2000" dirty="0">
                <a:latin typeface="+mj-lt"/>
              </a:rPr>
              <a:t>уже в возрасте около 2 </a:t>
            </a:r>
            <a:r>
              <a:rPr lang="ru-RU" sz="2000" dirty="0" smtClean="0">
                <a:latin typeface="+mj-lt"/>
              </a:rPr>
              <a:t>лет</a:t>
            </a:r>
          </a:p>
          <a:p>
            <a:pPr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</a:t>
            </a:r>
            <a:r>
              <a:rPr lang="ru-RU" sz="2000" dirty="0" smtClean="0">
                <a:latin typeface="+mj-lt"/>
              </a:rPr>
              <a:t>избегают </a:t>
            </a:r>
            <a:r>
              <a:rPr lang="ru-RU" sz="2000" dirty="0">
                <a:latin typeface="+mj-lt"/>
              </a:rPr>
              <a:t>социального взаимодействия, в том числе в рабочих ситуациях, из-за страха критики или </a:t>
            </a:r>
            <a:r>
              <a:rPr lang="ru-RU" sz="2000" dirty="0" smtClean="0">
                <a:latin typeface="+mj-lt"/>
              </a:rPr>
              <a:t>непринятия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Уклоняются </a:t>
            </a:r>
            <a:r>
              <a:rPr lang="ru-RU" sz="2000" dirty="0">
                <a:latin typeface="+mj-lt"/>
              </a:rPr>
              <a:t>от длительного социального взаимодействия, боятся потерять свое благополучие при взаимодействии с </a:t>
            </a:r>
            <a:r>
              <a:rPr lang="ru-RU" sz="2000" dirty="0" smtClean="0">
                <a:latin typeface="+mj-lt"/>
              </a:rPr>
              <a:t>другими,  </a:t>
            </a:r>
            <a:r>
              <a:rPr lang="ru-RU" sz="2000" dirty="0">
                <a:latin typeface="+mj-lt"/>
              </a:rPr>
              <a:t>живут относительно изолированно, ограничивают свой круг </a:t>
            </a:r>
            <a:r>
              <a:rPr lang="ru-RU" sz="2000" dirty="0" smtClean="0">
                <a:latin typeface="+mj-lt"/>
              </a:rPr>
              <a:t>общения</a:t>
            </a: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Очень </a:t>
            </a:r>
            <a:r>
              <a:rPr lang="ru-RU" sz="2000" dirty="0">
                <a:latin typeface="+mj-lt"/>
              </a:rPr>
              <a:t>чувствительны к любому незначительному критическому неодобрению или насмешке, так как постоянно думают о критике или неприятии. Они бдительны к любому признаку негативной реакции в свою сторону. Их напряженный, тревожный вид может вызывать насмешки или подшучивание, тем самым подтверждая их неуверенность в себе</a:t>
            </a: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975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Избегающие личности 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632848" cy="45307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ru-RU" sz="2000" dirty="0" smtClean="0">
                <a:latin typeface="+mj-lt"/>
              </a:rPr>
              <a:t>Избегают </a:t>
            </a:r>
            <a:r>
              <a:rPr lang="ru-RU" sz="2000" dirty="0">
                <a:latin typeface="+mj-lt"/>
              </a:rPr>
              <a:t>взаимодействия с новыми людьми, так как ощущают себя социально неадаптированными, непривлекательными и хуже других</a:t>
            </a:r>
            <a:r>
              <a:rPr lang="ru-RU" sz="2000" dirty="0" smtClean="0">
                <a:latin typeface="+mj-lt"/>
              </a:rPr>
              <a:t>. Они </a:t>
            </a:r>
            <a:r>
              <a:rPr lang="ru-RU" sz="2000" dirty="0">
                <a:latin typeface="+mj-lt"/>
              </a:rPr>
              <a:t>ведут себя тихо, робко, стараясь быть незаметными, так как склонны думать, что </a:t>
            </a:r>
            <a:r>
              <a:rPr lang="ru-RU" sz="2000" dirty="0" smtClean="0">
                <a:latin typeface="+mj-lt"/>
              </a:rPr>
              <a:t>все, </a:t>
            </a:r>
            <a:r>
              <a:rPr lang="ru-RU" sz="2000" dirty="0">
                <a:latin typeface="+mj-lt"/>
              </a:rPr>
              <a:t>что они </a:t>
            </a:r>
            <a:r>
              <a:rPr lang="ru-RU" sz="2000" dirty="0" smtClean="0">
                <a:latin typeface="+mj-lt"/>
              </a:rPr>
              <a:t>скажут, </a:t>
            </a:r>
            <a:r>
              <a:rPr lang="ru-RU" sz="2000" dirty="0">
                <a:latin typeface="+mj-lt"/>
              </a:rPr>
              <a:t>будет опровергнуто другими. Они опасаются говорить о себе, чтобы не стать </a:t>
            </a:r>
            <a:r>
              <a:rPr lang="ru-RU" sz="2000" dirty="0" smtClean="0">
                <a:latin typeface="+mj-lt"/>
              </a:rPr>
              <a:t>объектом </a:t>
            </a:r>
            <a:r>
              <a:rPr lang="ru-RU" sz="2000" dirty="0">
                <a:latin typeface="+mj-lt"/>
              </a:rPr>
              <a:t>насмешек и унижений. Они переживают, что будут смущаться или заплачут в ответ на </a:t>
            </a:r>
            <a:r>
              <a:rPr lang="ru-RU" sz="2000" dirty="0" smtClean="0">
                <a:latin typeface="+mj-lt"/>
              </a:rPr>
              <a:t>критику</a:t>
            </a:r>
          </a:p>
          <a:p>
            <a:pPr eaLnBrk="1" hangingPunct="1">
              <a:spcBef>
                <a:spcPts val="1800"/>
              </a:spcBef>
            </a:pPr>
            <a:r>
              <a:rPr lang="ru-RU" sz="2000" dirty="0" smtClean="0">
                <a:latin typeface="+mj-lt"/>
              </a:rPr>
              <a:t>Неохотно </a:t>
            </a:r>
            <a:r>
              <a:rPr lang="ru-RU" sz="2000" dirty="0">
                <a:latin typeface="+mj-lt"/>
              </a:rPr>
              <a:t>идут на личные риски. Из-за своих потребностей в безопасности и стабильности, они предпочитают ограниченный образ жизни</a:t>
            </a:r>
            <a:endParaRPr lang="ru-RU" sz="2000" dirty="0" smtClean="0">
              <a:latin typeface="+mj-lt"/>
            </a:endParaRPr>
          </a:p>
          <a:p>
            <a:pPr eaLnBrk="1" hangingPunct="1">
              <a:spcBef>
                <a:spcPts val="1800"/>
              </a:spcBef>
            </a:pPr>
            <a:endParaRPr lang="ru-RU" sz="2000" dirty="0" smtClean="0">
              <a:latin typeface="+mj-lt"/>
            </a:endParaRPr>
          </a:p>
          <a:p>
            <a:pPr eaLnBrk="1" hangingPunct="1">
              <a:spcBef>
                <a:spcPts val="1800"/>
              </a:spcBef>
            </a:pPr>
            <a:endParaRPr lang="ru-RU" sz="2000" dirty="0">
              <a:latin typeface="+mj-lt"/>
            </a:endParaRPr>
          </a:p>
          <a:p>
            <a:pPr eaLnBrk="1" hangingPunct="1">
              <a:spcBef>
                <a:spcPts val="18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96528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04056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Постоянная тенденция избегать социальных контактов, чувствовать себя неадекватным и быть гиперчувствительным к критике и </a:t>
            </a:r>
            <a:r>
              <a:rPr lang="ru-RU" sz="1800" dirty="0" smtClean="0">
                <a:latin typeface="+mj-lt"/>
              </a:rPr>
              <a:t>отторжению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ru-RU" sz="1800" b="1" i="1" dirty="0" smtClean="0">
                <a:latin typeface="+mj-lt"/>
              </a:rPr>
              <a:t>    Эта модель проявляется при наличии ≥ 4 из следующих признаков: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Уклоняются от рабочих заданий, включающих межличностный контакт, так как боятся стать объектом критики или быть отвергнутыми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Не хотят связываться с людьми, пока не </a:t>
            </a:r>
            <a:r>
              <a:rPr lang="ru-RU" sz="1800" dirty="0" smtClean="0">
                <a:latin typeface="+mj-lt"/>
              </a:rPr>
              <a:t>убедятся</a:t>
            </a:r>
            <a:r>
              <a:rPr lang="ru-RU" sz="1800" dirty="0">
                <a:latin typeface="+mj-lt"/>
              </a:rPr>
              <a:t>, что их действительно принимают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 smtClean="0">
                <a:latin typeface="+mj-lt"/>
              </a:rPr>
              <a:t>Избегают тесных отношений, </a:t>
            </a:r>
            <a:r>
              <a:rPr lang="ru-RU" sz="1800" dirty="0">
                <a:latin typeface="+mj-lt"/>
              </a:rPr>
              <a:t>так как опасаются насмешек или унижения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Чрезмерно озабочены вероятностью критики или отвержения в социальных ситуациях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Симптомы усиливаются в новой социальной обстановке из-за ощущения своей неадекватности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Считают себя социально некомпетентными, непривлекательными, "ниже" других</a:t>
            </a:r>
          </a:p>
          <a:p>
            <a:pPr eaLnBrk="1" hangingPunct="1">
              <a:spcBef>
                <a:spcPts val="600"/>
              </a:spcBef>
            </a:pPr>
            <a:r>
              <a:rPr lang="ru-RU" sz="1800" dirty="0">
                <a:latin typeface="+mj-lt"/>
              </a:rPr>
              <a:t>Неохотно идут на личные риски или берут участие в новых видах деятельности из-за вероятности быть смущенными</a:t>
            </a:r>
          </a:p>
        </p:txBody>
      </p:sp>
    </p:spTree>
    <p:extLst>
      <p:ext uri="{BB962C8B-B14F-4D97-AF65-F5344CB8AC3E}">
        <p14:creationId xmlns:p14="http://schemas.microsoft.com/office/powerpoint/2010/main" val="30265922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Избегающее (тревожное) 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99591" y="1772816"/>
            <a:ext cx="7488833" cy="475180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>
                <a:hlinkClick r:id="rId2" tooltip="Социальная фобия"/>
              </a:rPr>
              <a:t>Социофобия</a:t>
            </a:r>
            <a:r>
              <a:rPr lang="ru-RU" sz="1600" b="1" dirty="0"/>
              <a:t>:</a:t>
            </a:r>
            <a:r>
              <a:rPr lang="ru-RU" sz="1600" dirty="0"/>
              <a:t> Различия между социофобией и </a:t>
            </a:r>
            <a:r>
              <a:rPr lang="ru-RU" sz="1600" dirty="0" smtClean="0"/>
              <a:t>тревожным РЛ едва </a:t>
            </a:r>
            <a:r>
              <a:rPr lang="ru-RU" sz="1600" dirty="0"/>
              <a:t>различимы. При тревожном </a:t>
            </a:r>
            <a:r>
              <a:rPr lang="ru-RU" sz="1600" dirty="0" smtClean="0"/>
              <a:t>РЛ тревожность </a:t>
            </a:r>
            <a:r>
              <a:rPr lang="ru-RU" sz="1600" dirty="0"/>
              <a:t>и избегание преобладают больше, чем при социофобии, зачастую характерной для ситуаций, в которых присутствует риск публичного унижения (например, публичная речь, выступление на сцене). Тем не менее, социофобия может включать в себя более широкую модель избегания и, таким образом, может быть трудно различима. </a:t>
            </a:r>
            <a:r>
              <a:rPr lang="ru-RU" sz="1600" dirty="0" smtClean="0"/>
              <a:t>Эти виды нарушений </a:t>
            </a:r>
            <a:r>
              <a:rPr lang="ru-RU" sz="1600" dirty="0"/>
              <a:t>часто встречаются вместе.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3" tooltip="Шизоидное расстройство личности (ШРЛ)"/>
              </a:rPr>
              <a:t>Шизоидное РЛ</a:t>
            </a:r>
            <a:r>
              <a:rPr lang="ru-RU" sz="1600" b="1" dirty="0" smtClean="0"/>
              <a:t>:</a:t>
            </a:r>
            <a:r>
              <a:rPr lang="ru-RU" sz="1600" dirty="0"/>
              <a:t> Оба расстройства характеризуются социальной изоляцией. Однако пациенты с шизоидным </a:t>
            </a:r>
            <a:r>
              <a:rPr lang="ru-RU" sz="1600" dirty="0" smtClean="0"/>
              <a:t>РЛ замкнуты</a:t>
            </a:r>
            <a:r>
              <a:rPr lang="ru-RU" sz="1600" dirty="0"/>
              <a:t>, так как не </a:t>
            </a:r>
            <a:r>
              <a:rPr lang="ru-RU" sz="1600" dirty="0" smtClean="0"/>
              <a:t>заинтересованы </a:t>
            </a:r>
            <a:r>
              <a:rPr lang="ru-RU" sz="1600" dirty="0"/>
              <a:t>в других, в то время как пациенты с тревожным </a:t>
            </a:r>
            <a:r>
              <a:rPr lang="ru-RU" sz="1600" dirty="0" smtClean="0"/>
              <a:t>РЛ </a:t>
            </a:r>
            <a:r>
              <a:rPr lang="ru-RU" sz="1600" dirty="0"/>
              <a:t>оказываются изолированными из-за гиперчувствительности к возможному отвержению или критике</a:t>
            </a:r>
            <a:r>
              <a:rPr lang="ru-RU" sz="16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4" tooltip="Зависимое расстройство личности (ЗРЛ)"/>
              </a:rPr>
              <a:t>Зависимому  </a:t>
            </a:r>
            <a:r>
              <a:rPr lang="ru-RU" sz="1600" b="1" dirty="0" smtClean="0">
                <a:hlinkClick r:id="rId4" tooltip="Зависимое расстройство личности (ЗРЛ)"/>
              </a:rPr>
              <a:t>РЛ</a:t>
            </a:r>
            <a:r>
              <a:rPr lang="ru-RU" sz="1600" b="1" dirty="0"/>
              <a:t> </a:t>
            </a:r>
            <a:r>
              <a:rPr lang="ru-RU" sz="1600" dirty="0" smtClean="0"/>
              <a:t>характерна </a:t>
            </a:r>
            <a:r>
              <a:rPr lang="ru-RU" sz="1600" dirty="0"/>
              <a:t>потребность в </a:t>
            </a:r>
            <a:r>
              <a:rPr lang="ru-RU" sz="1600" dirty="0" smtClean="0"/>
              <a:t>заботе</a:t>
            </a:r>
            <a:r>
              <a:rPr lang="ru-RU" sz="1600" dirty="0"/>
              <a:t> против избегания ситуаций отвержения и критики при тревожном </a:t>
            </a:r>
            <a:r>
              <a:rPr lang="ru-RU" sz="1600" dirty="0" smtClean="0"/>
              <a:t>расстройстве.</a:t>
            </a:r>
            <a:endParaRPr lang="ru-RU" sz="1600" dirty="0"/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88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Зависимое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992887" cy="48958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</a:t>
            </a:r>
            <a:r>
              <a:rPr lang="ru-RU" sz="2000" dirty="0">
                <a:latin typeface="+mj-lt"/>
              </a:rPr>
              <a:t>насущной потребностью в излишней заботе, что приводит к склонности к повиновению, чрезмерной привязанности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нуждаются в проявлении излишней заботы, что приводит к потере их независимости и интересов. По причине интенсивного беспокойства, связанного с потребностью в заботе, они становятся чрезмерно зависимыми и </a:t>
            </a:r>
            <a:r>
              <a:rPr lang="ru-RU" sz="2000" dirty="0" smtClean="0">
                <a:latin typeface="+mj-lt"/>
              </a:rPr>
              <a:t>покорными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менее 1% 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Чаще встречается у женщин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БДР, тревожное РЛ, пограничное РЛ, злоупотребление ПАВ</a:t>
            </a:r>
          </a:p>
        </p:txBody>
      </p:sp>
    </p:spTree>
    <p:extLst>
      <p:ext uri="{BB962C8B-B14F-4D97-AF65-F5344CB8AC3E}">
        <p14:creationId xmlns:p14="http://schemas.microsoft.com/office/powerpoint/2010/main" val="31796656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Зависимые личности 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8245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Считают</a:t>
            </a:r>
            <a:r>
              <a:rPr lang="ru-RU" sz="2000" dirty="0">
                <a:latin typeface="+mj-lt"/>
              </a:rPr>
              <a:t>, что они не могут позаботиться о себе. Они становятся ведомыми, чтобы заставить других людей заботиться о </a:t>
            </a:r>
            <a:r>
              <a:rPr lang="ru-RU" sz="2000" dirty="0" smtClean="0">
                <a:latin typeface="+mj-lt"/>
              </a:rPr>
              <a:t>них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Требуют </a:t>
            </a:r>
            <a:r>
              <a:rPr lang="ru-RU" sz="2000" dirty="0">
                <a:latin typeface="+mj-lt"/>
              </a:rPr>
              <a:t>подтверждений и рекомендаций для принятия обыденных решений. Они часто позволяют другим </a:t>
            </a:r>
            <a:r>
              <a:rPr lang="ru-RU" sz="2000" dirty="0" smtClean="0">
                <a:latin typeface="+mj-lt"/>
              </a:rPr>
              <a:t>брать </a:t>
            </a:r>
            <a:r>
              <a:rPr lang="ru-RU" sz="2000" dirty="0">
                <a:latin typeface="+mj-lt"/>
              </a:rPr>
              <a:t>на себя ответственность за многие аспекты их </a:t>
            </a:r>
            <a:r>
              <a:rPr lang="ru-RU" sz="2000" dirty="0" smtClean="0">
                <a:latin typeface="+mj-lt"/>
              </a:rPr>
              <a:t>жизни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Считают </a:t>
            </a:r>
            <a:r>
              <a:rPr lang="ru-RU" sz="2000" dirty="0">
                <a:latin typeface="+mj-lt"/>
              </a:rPr>
              <a:t>себя неполноценными и, как правило, принижают свои способности; принимают любую критику или неодобрение, как доказательство своей </a:t>
            </a:r>
            <a:r>
              <a:rPr lang="ru-RU" sz="2000" dirty="0" smtClean="0">
                <a:latin typeface="+mj-lt"/>
              </a:rPr>
              <a:t>некомпетентности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+mj-lt"/>
              </a:rPr>
              <a:t>Они скорее согласятся с тем, что считают неправильным, чем подвергнутся риску потерять поддержку </a:t>
            </a:r>
            <a:r>
              <a:rPr lang="ru-RU" sz="2000" dirty="0" smtClean="0">
                <a:latin typeface="+mj-lt"/>
              </a:rPr>
              <a:t>других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Они избегают </a:t>
            </a:r>
            <a:r>
              <a:rPr lang="ru-RU" sz="2000" dirty="0">
                <a:latin typeface="+mj-lt"/>
              </a:rPr>
              <a:t>задач, которые требуют взятие на себя </a:t>
            </a:r>
            <a:r>
              <a:rPr lang="ru-RU" sz="2000" dirty="0" smtClean="0">
                <a:latin typeface="+mj-lt"/>
              </a:rPr>
              <a:t>ответственности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Выстраивают </a:t>
            </a:r>
            <a:r>
              <a:rPr lang="ru-RU" sz="2000" dirty="0">
                <a:latin typeface="+mj-lt"/>
              </a:rPr>
              <a:t>социальное взаимодействие только с некоторыми людьми, от которых они зависят. После завершения одних близких отношений </a:t>
            </a:r>
            <a:r>
              <a:rPr lang="ru-RU" sz="2000" dirty="0" smtClean="0">
                <a:latin typeface="+mj-lt"/>
              </a:rPr>
              <a:t>сразу </a:t>
            </a:r>
            <a:r>
              <a:rPr lang="ru-RU" sz="2000" dirty="0">
                <a:latin typeface="+mj-lt"/>
              </a:rPr>
              <a:t>же пытаются найти им замену</a:t>
            </a: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8488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Необходимо принять меры в случае постоянной, чрезмерной потребности в принятии, что вызывает склонность к повиновению и </a:t>
            </a:r>
            <a:r>
              <a:rPr lang="ru-RU" sz="1800" dirty="0" smtClean="0">
                <a:latin typeface="+mj-lt"/>
              </a:rPr>
              <a:t>привязанности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1800" b="1" i="1" dirty="0" smtClean="0">
                <a:latin typeface="+mj-lt"/>
              </a:rPr>
              <a:t>    Эта потребность характеризуется наличием ≥ 5 из следующих признаков: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Сложности с принятием ежедневных решений без излишних рекомендаций и заверений от других людей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 smtClean="0">
                <a:latin typeface="+mj-lt"/>
              </a:rPr>
              <a:t>Необходимость, </a:t>
            </a:r>
            <a:r>
              <a:rPr lang="ru-RU" sz="1800" dirty="0">
                <a:latin typeface="+mj-lt"/>
              </a:rPr>
              <a:t>чтобы другие несли ответственность за наиболее важные аспекты их жизни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Сложности с выражением несогласия с другими из-за страха лишиться поддержки или одобрения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Трудности при инициации самостоятельных проектов из-за отсутствия уверенности в своих суждениях и/или </a:t>
            </a:r>
            <a:r>
              <a:rPr lang="ru-RU" sz="1800" dirty="0" smtClean="0">
                <a:latin typeface="+mj-lt"/>
              </a:rPr>
              <a:t>способностях</a:t>
            </a:r>
            <a:endParaRPr lang="ru-RU" sz="18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Готовность идти на большие уступки </a:t>
            </a:r>
            <a:r>
              <a:rPr lang="ru-RU" sz="1800" dirty="0" smtClean="0">
                <a:latin typeface="+mj-lt"/>
              </a:rPr>
              <a:t>с </a:t>
            </a:r>
            <a:r>
              <a:rPr lang="ru-RU" sz="1800" dirty="0">
                <a:latin typeface="+mj-lt"/>
              </a:rPr>
              <a:t>целью получения поддержки от других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Чувство дискомфорта или беспомощности при пребывании в одиночестве из-за страха неспособности позаботиться о себе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Устойчивая необходимость устанавливать новые отношения с тем, кто будет помогать и поддерживать в случае завершения прежних отношений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Нереалистичная обеспокоенность страхом остаться одному и заботиться о себе</a:t>
            </a:r>
          </a:p>
        </p:txBody>
      </p:sp>
    </p:spTree>
    <p:extLst>
      <p:ext uri="{BB962C8B-B14F-4D97-AF65-F5344CB8AC3E}">
        <p14:creationId xmlns:p14="http://schemas.microsoft.com/office/powerpoint/2010/main" val="28415456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Зависимое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8280920" cy="489582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2" tooltip="Пограничное расстройство личности (ПРЛ)"/>
              </a:rPr>
              <a:t>Пограничное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</a:t>
            </a:r>
            <a:r>
              <a:rPr lang="ru-RU" sz="1600" dirty="0" smtClean="0"/>
              <a:t>очень </a:t>
            </a:r>
            <a:r>
              <a:rPr lang="ru-RU" sz="1600" dirty="0"/>
              <a:t>боятся передавать такую степень контроля над своей жизнью, в отличие от пациентов с зависимым </a:t>
            </a:r>
            <a:r>
              <a:rPr lang="ru-RU" sz="1600" dirty="0" smtClean="0"/>
              <a:t>РЛ. </a:t>
            </a:r>
            <a:r>
              <a:rPr lang="ru-RU" sz="1600" dirty="0"/>
              <a:t>Пациенты с пограничным </a:t>
            </a:r>
            <a:r>
              <a:rPr lang="ru-RU" sz="1600" dirty="0" smtClean="0"/>
              <a:t>РЛ, </a:t>
            </a:r>
            <a:r>
              <a:rPr lang="ru-RU" sz="1600" dirty="0"/>
              <a:t>в отличие от зависимого, колеблются между покорностью и яростной враждебностью.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3" tooltip="Тревожное расстройство личности (ТРЛ)"/>
              </a:rPr>
              <a:t>Тревожное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</a:t>
            </a:r>
            <a:r>
              <a:rPr lang="ru-RU" sz="1600" dirty="0" smtClean="0"/>
              <a:t>также </a:t>
            </a:r>
            <a:r>
              <a:rPr lang="ru-RU" sz="1600" dirty="0"/>
              <a:t>могут слишком бояться подчиняться такой степени контроля, в отличие от пациентов с зависимым </a:t>
            </a:r>
            <a:r>
              <a:rPr lang="ru-RU" sz="1600" dirty="0" smtClean="0"/>
              <a:t>РЛ. </a:t>
            </a:r>
            <a:r>
              <a:rPr lang="ru-RU" sz="1600" dirty="0"/>
              <a:t>Пациенты с тревожным </a:t>
            </a:r>
            <a:r>
              <a:rPr lang="ru-RU" sz="1600" dirty="0" smtClean="0"/>
              <a:t>РЛ ведут </a:t>
            </a:r>
            <a:r>
              <a:rPr lang="ru-RU" sz="1600" dirty="0"/>
              <a:t>себя избегающим образом до тех пор, пока они не убедятся, что будут приняты без критики; в отличие от зависимых пациентов, они стремятся поддерживать отношения с другими людьми.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600" b="1" u="sng" dirty="0" smtClean="0">
                <a:hlinkClick r:id="rId4" tooltip="Истероидное расстройство личности (HPD)"/>
              </a:rPr>
              <a:t>Истероидное РЛ</a:t>
            </a:r>
            <a:r>
              <a:rPr lang="ru-RU" sz="1600" b="1" dirty="0" smtClean="0"/>
              <a:t>:</a:t>
            </a:r>
            <a:r>
              <a:rPr lang="ru-RU" sz="1600" dirty="0"/>
              <a:t> Пациенты </a:t>
            </a:r>
            <a:r>
              <a:rPr lang="ru-RU" sz="1600" dirty="0" smtClean="0"/>
              <a:t>скорее </a:t>
            </a:r>
            <a:r>
              <a:rPr lang="ru-RU" sz="1600" dirty="0"/>
              <a:t>нуждаются во внимании, чем в успокоении (как и пациенты с зависимым расстройством), но они более расторможены. Они более яркие и активно ищут внимания; в то время как зависимые пациенты скромны и застенчивы.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1600" dirty="0"/>
              <a:t>Зависимое расстройство личности следует дифференцировать от зависимости, присущей другим психическим расстройствам (например, </a:t>
            </a:r>
            <a:r>
              <a:rPr lang="ru-RU" sz="1600" b="1" u="sng" dirty="0">
                <a:hlinkClick r:id="rId5" tooltip="Обзор аффективных расстройств (Overview of Mood Disorders)"/>
              </a:rPr>
              <a:t>депрессивное расстройство</a:t>
            </a:r>
            <a:r>
              <a:rPr lang="ru-RU" sz="1600" b="1" dirty="0"/>
              <a:t>, </a:t>
            </a:r>
            <a:r>
              <a:rPr lang="ru-RU" sz="1600" b="1" u="sng" dirty="0">
                <a:hlinkClick r:id="rId6" tooltip="Приступы паники и паническое расстройство"/>
              </a:rPr>
              <a:t>паническое расстройство</a:t>
            </a:r>
            <a:r>
              <a:rPr lang="ru-RU" sz="1600" b="1" dirty="0"/>
              <a:t>, </a:t>
            </a:r>
            <a:r>
              <a:rPr lang="ru-RU" sz="1600" b="1" u="sng" dirty="0">
                <a:hlinkClick r:id="rId7" tooltip="Агорафобия"/>
              </a:rPr>
              <a:t>агорафобии</a:t>
            </a:r>
            <a:r>
              <a:rPr lang="ru-RU" sz="1600" dirty="0"/>
              <a:t>).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36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Клинические проявления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6832"/>
            <a:ext cx="7488832" cy="453650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/>
              <a:t>Согласно DSM-5,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личностные </a:t>
            </a:r>
            <a:r>
              <a:rPr lang="ru-RU" sz="2400" dirty="0"/>
              <a:t>расстройства в основном 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/>
              <a:t>проявляются </a:t>
            </a:r>
            <a:r>
              <a:rPr lang="ru-RU" sz="2400" dirty="0"/>
              <a:t>проблемами в </a:t>
            </a:r>
            <a:r>
              <a:rPr lang="ru-RU" sz="2400" dirty="0" smtClean="0"/>
              <a:t>сферах</a:t>
            </a:r>
            <a:endParaRPr lang="ru-RU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/>
              <a:t>самоидентификации</a:t>
            </a:r>
            <a:endParaRPr lang="ru-RU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/>
              <a:t>межличностных взаимодействий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81237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Обсессивно-компульсивное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992887" cy="48958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</a:t>
            </a:r>
            <a:r>
              <a:rPr lang="ru-RU" sz="2000" dirty="0">
                <a:latin typeface="+mj-lt"/>
              </a:rPr>
              <a:t>первазивной обеспокоенностью порядком, перфекционизмом и контролем (в котором нет места для гибкости), что в конечном итоге замедляет или мешает выполнить задачу. 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Пациенты испытывают потребность в контроле, </a:t>
            </a:r>
            <a:r>
              <a:rPr lang="ru-RU" sz="2000" dirty="0" smtClean="0">
                <a:latin typeface="+mj-lt"/>
              </a:rPr>
              <a:t>поэтому, </a:t>
            </a:r>
            <a:r>
              <a:rPr lang="ru-RU" sz="2000" dirty="0">
                <a:latin typeface="+mj-lt"/>
              </a:rPr>
              <a:t>как правило, одиноки в своих усилиях и не доверяют помощи других</a:t>
            </a:r>
            <a:endParaRPr lang="ru-RU" sz="2000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2,1-7,9% 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Более распространено среди мужчин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БДР, дистимическое расстройство, употребление алкоголя</a:t>
            </a:r>
          </a:p>
        </p:txBody>
      </p:sp>
    </p:spTree>
    <p:extLst>
      <p:ext uri="{BB962C8B-B14F-4D97-AF65-F5344CB8AC3E}">
        <p14:creationId xmlns:p14="http://schemas.microsoft.com/office/powerpoint/2010/main" val="9233681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Клинические проявления</a:t>
            </a:r>
            <a:endParaRPr lang="ru-RU" sz="32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496855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Зацикленность </a:t>
            </a:r>
            <a:r>
              <a:rPr lang="ru-RU" sz="2000" dirty="0">
                <a:latin typeface="+mj-lt"/>
              </a:rPr>
              <a:t>на порядке, </a:t>
            </a:r>
            <a:r>
              <a:rPr lang="ru-RU" sz="2000" dirty="0" smtClean="0">
                <a:latin typeface="+mj-lt"/>
              </a:rPr>
              <a:t>перфекционизм </a:t>
            </a:r>
            <a:r>
              <a:rPr lang="ru-RU" sz="2000" dirty="0">
                <a:latin typeface="+mj-lt"/>
              </a:rPr>
              <a:t>и </a:t>
            </a:r>
            <a:r>
              <a:rPr lang="ru-RU" sz="2000" dirty="0" smtClean="0">
                <a:latin typeface="+mj-lt"/>
              </a:rPr>
              <a:t>необходимость </a:t>
            </a:r>
            <a:r>
              <a:rPr lang="ru-RU" sz="2000" dirty="0">
                <a:latin typeface="+mj-lt"/>
              </a:rPr>
              <a:t>контроля себя и </a:t>
            </a:r>
            <a:r>
              <a:rPr lang="ru-RU" sz="2000" dirty="0" smtClean="0">
                <a:latin typeface="+mj-lt"/>
              </a:rPr>
              <a:t>ситуации; им </a:t>
            </a:r>
            <a:r>
              <a:rPr lang="ru-RU" sz="2000" dirty="0">
                <a:latin typeface="+mj-lt"/>
              </a:rPr>
              <a:t>не хватает гибкости, эффективности и открытости. Жесткие и упрямые в своей деятельности, </a:t>
            </a:r>
            <a:r>
              <a:rPr lang="ru-RU" sz="2000" dirty="0" smtClean="0">
                <a:latin typeface="+mj-lt"/>
              </a:rPr>
              <a:t>они настаивают </a:t>
            </a:r>
            <a:r>
              <a:rPr lang="ru-RU" sz="2000" dirty="0">
                <a:latin typeface="+mj-lt"/>
              </a:rPr>
              <a:t>на том, чтобы все было сделано определенным </a:t>
            </a:r>
            <a:r>
              <a:rPr lang="ru-RU" sz="2000" dirty="0" smtClean="0">
                <a:latin typeface="+mj-lt"/>
              </a:rPr>
              <a:t>образом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Чтобы </a:t>
            </a:r>
            <a:r>
              <a:rPr lang="ru-RU" sz="2000" dirty="0">
                <a:latin typeface="+mj-lt"/>
              </a:rPr>
              <a:t>сохранить чувство контроля, </a:t>
            </a:r>
            <a:r>
              <a:rPr lang="ru-RU" sz="2000" dirty="0" smtClean="0">
                <a:latin typeface="+mj-lt"/>
              </a:rPr>
              <a:t>они </a:t>
            </a:r>
            <a:r>
              <a:rPr lang="ru-RU" sz="2000" dirty="0">
                <a:latin typeface="+mj-lt"/>
              </a:rPr>
              <a:t>сосредоточиваются на правилах, мельчайших деталях, процедурах, графиках и списках; неоднократно проверяют ошибки и обращают исключительное внимание на </a:t>
            </a:r>
            <a:r>
              <a:rPr lang="ru-RU" sz="2000" dirty="0" smtClean="0">
                <a:latin typeface="+mj-lt"/>
              </a:rPr>
              <a:t>детали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+mj-lt"/>
              </a:rPr>
              <a:t>Завершение работы может бесконечно откладываться из-за их поглощенности деталями и проверками того, что все </a:t>
            </a:r>
            <a:r>
              <a:rPr lang="ru-RU" sz="2000" dirty="0" smtClean="0">
                <a:latin typeface="+mj-lt"/>
              </a:rPr>
              <a:t>идеально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+mj-lt"/>
              </a:rPr>
              <a:t>Они пренебрегают проведением досуга и отношениями; целью является </a:t>
            </a:r>
            <a:r>
              <a:rPr lang="ru-RU" sz="2000" dirty="0" smtClean="0">
                <a:latin typeface="+mj-lt"/>
              </a:rPr>
              <a:t>идеал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Планируют </a:t>
            </a:r>
            <a:r>
              <a:rPr lang="ru-RU" sz="2000" dirty="0">
                <a:latin typeface="+mj-lt"/>
              </a:rPr>
              <a:t>все заранее в деталях и не хотят рассматривать </a:t>
            </a:r>
            <a:r>
              <a:rPr lang="ru-RU" sz="2000" dirty="0" smtClean="0">
                <a:latin typeface="+mj-lt"/>
              </a:rPr>
              <a:t>изменения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+mj-lt"/>
              </a:rPr>
              <a:t>Чрезмерно придирчивы </a:t>
            </a:r>
            <a:r>
              <a:rPr lang="ru-RU" sz="2000" dirty="0">
                <a:latin typeface="+mj-lt"/>
              </a:rPr>
              <a:t>и </a:t>
            </a:r>
            <a:r>
              <a:rPr lang="ru-RU" sz="2000" dirty="0" smtClean="0">
                <a:latin typeface="+mj-lt"/>
              </a:rPr>
              <a:t>жестки </a:t>
            </a:r>
            <a:r>
              <a:rPr lang="ru-RU" sz="2000" dirty="0">
                <a:latin typeface="+mj-lt"/>
              </a:rPr>
              <a:t>в </a:t>
            </a:r>
            <a:r>
              <a:rPr lang="ru-RU" sz="2000" dirty="0" smtClean="0">
                <a:latin typeface="+mj-lt"/>
              </a:rPr>
              <a:t>вопросах, </a:t>
            </a:r>
            <a:r>
              <a:rPr lang="ru-RU" sz="2000" dirty="0">
                <a:latin typeface="+mj-lt"/>
              </a:rPr>
              <a:t>касающихся морали, этики и ценностей</a:t>
            </a: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59923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/>
              <a:t>Диагностика</a:t>
            </a:r>
            <a:endParaRPr lang="ru-RU" sz="3200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Устойчивая модель поведения со стремлением к порядку, перфекционизму и контролю над собой, другими людьми и </a:t>
            </a:r>
            <a:r>
              <a:rPr lang="ru-RU" sz="1800" dirty="0" smtClean="0">
                <a:latin typeface="+mj-lt"/>
              </a:rPr>
              <a:t>ситуациями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1800" b="1" i="1" dirty="0" smtClean="0">
                <a:latin typeface="+mj-lt"/>
              </a:rPr>
              <a:t>    Эта модель проявляется при наличии ≥ </a:t>
            </a:r>
            <a:r>
              <a:rPr lang="ru-RU" sz="1800" b="1" i="1" dirty="0">
                <a:latin typeface="+mj-lt"/>
              </a:rPr>
              <a:t>4</a:t>
            </a:r>
            <a:r>
              <a:rPr lang="ru-RU" sz="1800" b="1" i="1" dirty="0" smtClean="0">
                <a:latin typeface="+mj-lt"/>
              </a:rPr>
              <a:t> из следующих признаков: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Зацикленность на деталях, правилах, расписаниях, распорядке и списках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Стремление сделать что-то идеально, что мешает завершению задачи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Чрезмерная преданность работе и производительности (не обусловленная финансовой необходимостью), что приводит к игнорированию досуга и друзей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Чрезмерная совестливость, скрупулезность и негибкость по отношению к этическим и моральным проблемам и ценностям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Нежелание выбрасывать изношенные или бесполезные предметы, даже те, которые не несут сентиментальной ценности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Нежелание делегировать полномочия или работать с другими людьми, если эти люди не соглашаются поступать так, как этого хотят пациенты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Скупой подход к расходам для себя и других, потому что они рассматривают деньги как то, что следует сохранить на случай будущих бедствий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ru-RU" sz="1800" dirty="0">
                <a:latin typeface="+mj-lt"/>
              </a:rPr>
              <a:t>Жесткость и упрямство</a:t>
            </a:r>
          </a:p>
        </p:txBody>
      </p:sp>
    </p:spTree>
    <p:extLst>
      <p:ext uri="{BB962C8B-B14F-4D97-AF65-F5344CB8AC3E}">
        <p14:creationId xmlns:p14="http://schemas.microsoft.com/office/powerpoint/2010/main" val="7806013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Обсессивно-компульсивное (</a:t>
            </a:r>
            <a:r>
              <a:rPr lang="ru-RU" sz="3200" b="1" dirty="0" err="1" smtClean="0"/>
              <a:t>ананкастное</a:t>
            </a:r>
            <a:r>
              <a:rPr lang="ru-RU" sz="3200" b="1" dirty="0" smtClean="0"/>
              <a:t>)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80920" cy="48958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600" b="1" u="sng" dirty="0" smtClean="0">
                <a:hlinkClick r:id="rId2" tooltip="Обсессивно-компульсивное расстройство (ОКР)"/>
              </a:rPr>
              <a:t>ОКР</a:t>
            </a:r>
            <a:r>
              <a:rPr lang="ru-RU" sz="1600" b="1" dirty="0" smtClean="0"/>
              <a:t>:</a:t>
            </a:r>
            <a:r>
              <a:rPr lang="ru-RU" sz="1600" dirty="0"/>
              <a:t> Пациенты с ОКР имеют истинные обсессии (повторяющиеся, нежелательные, навязчивые мысли, которые вызывают заметное беспокойство) и компульсии (ритуальное поведение, в выполнении которого они чувствуют необходимость, чтобы контролировать свои навязчивые идеи). Пациенты с ОКР часто огорчены отсутствием контроля над </a:t>
            </a:r>
            <a:r>
              <a:rPr lang="ru-RU" sz="1600" dirty="0" smtClean="0"/>
              <a:t>компульсиями; </a:t>
            </a:r>
            <a:r>
              <a:rPr lang="ru-RU" sz="1600" dirty="0"/>
              <a:t>у больных с </a:t>
            </a:r>
            <a:r>
              <a:rPr lang="ru-RU" sz="1600" dirty="0" smtClean="0"/>
              <a:t>ОКРЛ </a:t>
            </a:r>
            <a:r>
              <a:rPr lang="ru-RU" sz="1600" dirty="0"/>
              <a:t>потребность в контроле обусловлена их зацикленностью на том, чтобы их поведение, ценности и чувства являлись приемлемыми и соответствовали их самоощущению.</a:t>
            </a:r>
          </a:p>
          <a:p>
            <a:pPr>
              <a:spcBef>
                <a:spcPts val="600"/>
              </a:spcBef>
            </a:pPr>
            <a:r>
              <a:rPr lang="ru-RU" sz="1600" b="1" u="sng" dirty="0" smtClean="0">
                <a:hlinkClick r:id="rId3" tooltip="Тревожное расстройство личности (ТРЛ)"/>
              </a:rPr>
              <a:t>Избегающее РЛ</a:t>
            </a:r>
            <a:r>
              <a:rPr lang="ru-RU" sz="1600" b="1" dirty="0" smtClean="0"/>
              <a:t>:</a:t>
            </a:r>
            <a:r>
              <a:rPr lang="ru-RU" sz="1600" dirty="0"/>
              <a:t> Оба </a:t>
            </a:r>
            <a:r>
              <a:rPr lang="ru-RU" sz="1600" dirty="0" smtClean="0"/>
              <a:t>расстройства характеризуются </a:t>
            </a:r>
            <a:r>
              <a:rPr lang="ru-RU" sz="1600" dirty="0"/>
              <a:t>социальной изоляцией; однако у пациентов с </a:t>
            </a:r>
            <a:r>
              <a:rPr lang="ru-RU" sz="1600" dirty="0" smtClean="0"/>
              <a:t>ОКРЛ изоляция </a:t>
            </a:r>
            <a:r>
              <a:rPr lang="ru-RU" sz="1600" dirty="0"/>
              <a:t>становится результатом предоставления приоритета работе и производительности, а не отношениям, кроме того, эти </a:t>
            </a:r>
            <a:r>
              <a:rPr lang="ru-RU" sz="1600" dirty="0" smtClean="0"/>
              <a:t>люди </a:t>
            </a:r>
            <a:r>
              <a:rPr lang="ru-RU" sz="1600" dirty="0"/>
              <a:t>не доверяют другим только из-за их способности вторгнуться в перфекционизм пациентов.</a:t>
            </a:r>
          </a:p>
          <a:p>
            <a:pPr>
              <a:spcBef>
                <a:spcPts val="600"/>
              </a:spcBef>
            </a:pPr>
            <a:r>
              <a:rPr lang="ru-RU" sz="1600" b="1" u="sng" dirty="0" smtClean="0">
                <a:hlinkClick r:id="rId4" tooltip="Шизоидное расстройство личности (ШРЛ)"/>
              </a:rPr>
              <a:t>Шизоидное РЛ</a:t>
            </a:r>
            <a:r>
              <a:rPr lang="ru-RU" sz="1600" b="1" dirty="0" smtClean="0"/>
              <a:t>:</a:t>
            </a:r>
            <a:r>
              <a:rPr lang="ru-RU" sz="1600" dirty="0"/>
              <a:t> Оба </a:t>
            </a:r>
            <a:r>
              <a:rPr lang="ru-RU" sz="1600" dirty="0" smtClean="0"/>
              <a:t>РЛ характеризуются </a:t>
            </a:r>
            <a:r>
              <a:rPr lang="ru-RU" sz="1600" dirty="0"/>
              <a:t>кажущейся формальностью и обособленностью в межличностных отношениях. Однако мотивы разные: основная неспособность к интимности у пациентов с шизоидным </a:t>
            </a:r>
            <a:r>
              <a:rPr lang="ru-RU" sz="1600" dirty="0" smtClean="0"/>
              <a:t>РЛ противостоит  </a:t>
            </a:r>
            <a:r>
              <a:rPr lang="ru-RU" sz="1600" dirty="0"/>
              <a:t>эмоциональному дискомфорту и приверженности к работе у </a:t>
            </a:r>
            <a:r>
              <a:rPr lang="ru-RU" sz="1600" dirty="0" smtClean="0"/>
              <a:t>пациентов </a:t>
            </a:r>
            <a:r>
              <a:rPr lang="ru-RU" sz="1600" dirty="0"/>
              <a:t>с обсессивно-компульсивным </a:t>
            </a:r>
            <a:r>
              <a:rPr lang="ru-RU" sz="1600" dirty="0" smtClean="0"/>
              <a:t>РЛ.</a:t>
            </a:r>
            <a:endParaRPr lang="ru-RU" sz="1600" dirty="0"/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84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920880" cy="4895825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ru-RU" sz="2000" dirty="0"/>
              <a:t>Необходимо добавить, что границы </a:t>
            </a:r>
            <a:r>
              <a:rPr lang="ru-RU" sz="2000" dirty="0" smtClean="0"/>
              <a:t>между отдельными </a:t>
            </a:r>
            <a:r>
              <a:rPr lang="ru-RU" sz="2000" dirty="0"/>
              <a:t>психопатиями столь же расплывчаты и неопределенны, как и общие рамки </a:t>
            </a:r>
            <a:r>
              <a:rPr lang="ru-RU" sz="2000" dirty="0" smtClean="0"/>
              <a:t>всей этой </a:t>
            </a:r>
            <a:r>
              <a:rPr lang="ru-RU" sz="2000" dirty="0"/>
              <a:t>подлежащей изучению области. Выделяемые нами отдельные формы большею </a:t>
            </a:r>
            <a:r>
              <a:rPr lang="ru-RU" sz="2000" dirty="0" smtClean="0"/>
              <a:t>частью представляют </a:t>
            </a:r>
            <a:r>
              <a:rPr lang="ru-RU" sz="2000" dirty="0"/>
              <a:t>искусственный продукт схематической обработки того, что наблюдается </a:t>
            </a:r>
            <a:r>
              <a:rPr lang="ru-RU" sz="2000" dirty="0" smtClean="0"/>
              <a:t>в действительности</a:t>
            </a:r>
            <a:r>
              <a:rPr lang="ru-RU" sz="2000" dirty="0"/>
              <a:t>: на самом деле чистые формы психопатий в том виде, как их </a:t>
            </a:r>
            <a:r>
              <a:rPr lang="ru-RU" sz="2000" dirty="0" smtClean="0"/>
              <a:t>принято описывать</a:t>
            </a:r>
            <a:r>
              <a:rPr lang="ru-RU" sz="2000" dirty="0"/>
              <a:t>, встречаются редко: в жизни преобладают формы смешанные – отсюда </a:t>
            </a:r>
            <a:r>
              <a:rPr lang="ru-RU" sz="2000" dirty="0" smtClean="0"/>
              <a:t>и необыкновенное </a:t>
            </a:r>
            <a:r>
              <a:rPr lang="ru-RU" sz="2000" dirty="0"/>
              <a:t>многообразие, и большая неустойчивость отдельных симптомов</a:t>
            </a:r>
            <a:r>
              <a:rPr lang="ru-RU" sz="2000" dirty="0" smtClean="0"/>
              <a:t>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ru-RU" sz="2000" dirty="0">
                <a:latin typeface="+mj-lt"/>
              </a:rPr>
              <a:t>	</a:t>
            </a:r>
            <a:r>
              <a:rPr lang="ru-RU" sz="2000" dirty="0" smtClean="0">
                <a:latin typeface="+mj-lt"/>
              </a:rPr>
              <a:t>					</a:t>
            </a:r>
            <a:r>
              <a:rPr lang="ru-RU" sz="1800" dirty="0" smtClean="0">
                <a:latin typeface="+mj-lt"/>
              </a:rPr>
              <a:t>(П.Б. Ганнушкин)</a:t>
            </a:r>
            <a:endParaRPr lang="ru-RU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80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Критерии диагноза </a:t>
            </a:r>
            <a:br>
              <a:rPr lang="ru-RU" sz="3200" b="1" dirty="0" smtClean="0"/>
            </a:br>
            <a:r>
              <a:rPr lang="ru-RU" sz="3200" b="1" dirty="0" smtClean="0"/>
              <a:t>Расстройство личности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064896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2400" dirty="0"/>
              <a:t>Недостаточность адаптации имеет стойкий, жесткий и устойчивый характер при наличии ≥ 2 признаков из числа следующих: восприятие (способ интерпретации себя, других и окружения), эмоциональность, межличностное функционирование и контроль побуждений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2400" dirty="0"/>
              <a:t>Выраженное расстройство или нарушение функционирования в результате неадаптивного поведения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2400" dirty="0"/>
              <a:t>Относительная стабильность и раннее начало (по крайней мере, в подростковом или раннем юношеском возрасте) этой модели поведения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2400" dirty="0"/>
              <a:t>Также должны быть исключены остальные возможные причины проявления симптомов (другие психические расстройства, употребление психоактивных веществ, черепно-мозговая травма</a:t>
            </a:r>
            <a:r>
              <a:rPr lang="ru-RU" sz="2400" dirty="0" smtClean="0"/>
              <a:t>)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2400" dirty="0" smtClean="0"/>
              <a:t>Возраст 18 лет и старше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827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Кластер А: Эксцентричные </a:t>
            </a:r>
            <a:br>
              <a:rPr lang="ru-RU" sz="3200" b="1" dirty="0" smtClean="0">
                <a:ea typeface="+mn-ea"/>
                <a:cs typeface="+mn-cs"/>
              </a:rPr>
            </a:br>
            <a:r>
              <a:rPr lang="ru-RU" sz="3200" b="1" dirty="0" smtClean="0">
                <a:ea typeface="+mn-ea"/>
                <a:cs typeface="+mn-cs"/>
              </a:rPr>
              <a:t>расстройства личности </a:t>
            </a:r>
            <a:endParaRPr lang="ru-RU" sz="3200" b="1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835696" y="1928813"/>
            <a:ext cx="6480719" cy="420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/>
              <a:t>с преобладанием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/>
              <a:t>нарушений мышления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4000" dirty="0" smtClean="0"/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Параноидное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Шизоидное</a:t>
            </a:r>
          </a:p>
          <a:p>
            <a:pPr lvl="0">
              <a:buClr>
                <a:srgbClr val="B2B2B2"/>
              </a:buClr>
            </a:pPr>
            <a:r>
              <a:rPr lang="ru-RU" sz="2400" dirty="0" smtClean="0">
                <a:solidFill>
                  <a:srgbClr val="000000"/>
                </a:solidFill>
              </a:rPr>
              <a:t>Шизотипическое</a:t>
            </a:r>
            <a:endParaRPr lang="ru-RU" sz="2400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867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08962" cy="1143000"/>
          </a:xfrm>
        </p:spPr>
        <p:txBody>
          <a:bodyPr/>
          <a:lstStyle/>
          <a:p>
            <a:pPr algn="ctr" eaLnBrk="1" hangingPunct="1"/>
            <a:r>
              <a:rPr lang="ru-RU" sz="3200" b="1" dirty="0" smtClean="0"/>
              <a:t>Параноидное (параноическое) расстройство личности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189" y="1772816"/>
            <a:ext cx="7777236" cy="4751809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Характеризуется первазивной моделью необоснованного недоверия и подозрительности к другим, что включает в себя интерпретацию их мотивов как вредоносных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Пациенты не доверяют другим и предполагают, что другие намерены причинить им вред или обмануть их, даже при отсутствии или недостаточной обоснованности для этих чувств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Распространенность 2,3-4,4% 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 smtClean="0">
                <a:latin typeface="+mj-lt"/>
              </a:rPr>
              <a:t>Чаще </a:t>
            </a:r>
            <a:r>
              <a:rPr lang="ru-RU" sz="2000" dirty="0">
                <a:latin typeface="+mj-lt"/>
              </a:rPr>
              <a:t>встречается среди </a:t>
            </a:r>
            <a:r>
              <a:rPr lang="ru-RU" sz="2000" dirty="0" smtClean="0">
                <a:latin typeface="+mj-lt"/>
              </a:rPr>
              <a:t>мужчин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ru-RU" sz="2000" dirty="0">
                <a:latin typeface="+mj-lt"/>
              </a:rPr>
              <a:t>Сопутствующие заболевания: социальные </a:t>
            </a:r>
            <a:r>
              <a:rPr lang="ru-RU" sz="2000" dirty="0" smtClean="0">
                <a:latin typeface="+mj-lt"/>
              </a:rPr>
              <a:t>фобии, ПТСР, употребление алкоголя</a:t>
            </a:r>
          </a:p>
        </p:txBody>
      </p:sp>
    </p:spTree>
    <p:extLst>
      <p:ext uri="{BB962C8B-B14F-4D97-AF65-F5344CB8AC3E}">
        <p14:creationId xmlns:p14="http://schemas.microsoft.com/office/powerpoint/2010/main" val="278305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a typeface="+mn-ea"/>
                <a:cs typeface="+mn-cs"/>
              </a:rPr>
              <a:t>Параноидная личность </a:t>
            </a:r>
            <a:endParaRPr lang="ru-RU" sz="3200" b="1" dirty="0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827088" y="1557338"/>
            <a:ext cx="7848600" cy="4679950"/>
          </a:xfrm>
        </p:spPr>
        <p:txBody>
          <a:bodyPr/>
          <a:lstStyle/>
          <a:p>
            <a:pPr algn="just" eaLnBrk="1" hangingPunct="1"/>
            <a:r>
              <a:rPr lang="ru-RU" sz="2000" dirty="0" smtClean="0">
                <a:latin typeface="+mj-lt"/>
              </a:rPr>
              <a:t>Озабочена сомнениями в лояльности и надежности друзей и коллег, считает, что другие угрожают ее репутации или будут использовать информацию против нее, сомневается в верности своего сексуального партнера. </a:t>
            </a:r>
          </a:p>
          <a:p>
            <a:pPr algn="just" eaLnBrk="1" hangingPunct="1"/>
            <a:endParaRPr lang="ru-RU" sz="2000" dirty="0" smtClean="0">
              <a:latin typeface="+mj-lt"/>
            </a:endParaRPr>
          </a:p>
          <a:p>
            <a:pPr algn="just" eaLnBrk="1" hangingPunct="1"/>
            <a:r>
              <a:rPr lang="ru-RU" sz="2000" dirty="0" smtClean="0">
                <a:latin typeface="+mj-lt"/>
              </a:rPr>
              <a:t>Лишена чувства юмора и эмоционально </a:t>
            </a:r>
            <a:r>
              <a:rPr lang="ru-RU" sz="2000" dirty="0" err="1" smtClean="0">
                <a:latin typeface="+mj-lt"/>
              </a:rPr>
              <a:t>ригидна</a:t>
            </a:r>
            <a:r>
              <a:rPr lang="ru-RU" sz="2000" dirty="0" smtClean="0">
                <a:latin typeface="+mj-lt"/>
              </a:rPr>
              <a:t>. Затруднительные ситуации легко приводят к умышленной враждебности и агрессивности по отношению к партнерам. </a:t>
            </a:r>
          </a:p>
          <a:p>
            <a:pPr algn="just" eaLnBrk="1" hangingPunct="1"/>
            <a:endParaRPr lang="ru-RU" sz="2000" dirty="0" smtClean="0">
              <a:latin typeface="+mj-lt"/>
            </a:endParaRPr>
          </a:p>
          <a:p>
            <a:pPr algn="just" eaLnBrk="1" hangingPunct="1"/>
            <a:r>
              <a:rPr lang="ru-RU" sz="2000" dirty="0" smtClean="0">
                <a:latin typeface="+mj-lt"/>
              </a:rPr>
              <a:t>Имеет воинственно-щепетильное отношение к вопросам, связанным с правами человека (без учета фактической ситуации); тенденцию к переживанию своей повышенной значимости (все относит на свой счет); поиск тайного смысла в происходящем.</a:t>
            </a:r>
          </a:p>
        </p:txBody>
      </p:sp>
    </p:spTree>
    <p:extLst>
      <p:ext uri="{BB962C8B-B14F-4D97-AF65-F5344CB8AC3E}">
        <p14:creationId xmlns:p14="http://schemas.microsoft.com/office/powerpoint/2010/main" val="4601297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3813</Words>
  <Application>Microsoft Office PowerPoint</Application>
  <PresentationFormat>Экран (4:3)</PresentationFormat>
  <Paragraphs>353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54</vt:i4>
      </vt:variant>
    </vt:vector>
  </HeadingPairs>
  <TitlesOfParts>
    <vt:vector size="56" baseType="lpstr">
      <vt:lpstr>Слои</vt:lpstr>
      <vt:lpstr>1_Слои</vt:lpstr>
      <vt:lpstr>КрасГМУ им. проф. В.Ф. Войно-Ясенецкого Кафедра психиатрии и наркологии с курсом ПО   Тема: Расстройства личности  в DSM-5  </vt:lpstr>
      <vt:lpstr>Расстройства личности </vt:lpstr>
      <vt:lpstr>Расстройства личности </vt:lpstr>
      <vt:lpstr>Типы личностных расстройств</vt:lpstr>
      <vt:lpstr>Клинические проявления</vt:lpstr>
      <vt:lpstr>Критерии диагноза  Расстройство личности</vt:lpstr>
      <vt:lpstr>Кластер А: Эксцентричные  расстройства личности </vt:lpstr>
      <vt:lpstr>Параноидное (параноическое) расстройство личности</vt:lpstr>
      <vt:lpstr>Параноидная личность </vt:lpstr>
      <vt:lpstr>Диагностика</vt:lpstr>
      <vt:lpstr>Параноидное (параноическое) расстройство личности</vt:lpstr>
      <vt:lpstr>Шизоидное  расстройство личности</vt:lpstr>
      <vt:lpstr>Шизоидные личности </vt:lpstr>
      <vt:lpstr>Шизоидные личности </vt:lpstr>
      <vt:lpstr>Диагностика</vt:lpstr>
      <vt:lpstr>Шизоидное  расстройство личности</vt:lpstr>
      <vt:lpstr>Шизотипическое расстройство личности </vt:lpstr>
      <vt:lpstr>Шизотипическое расстройство личности </vt:lpstr>
      <vt:lpstr>Диагностика</vt:lpstr>
      <vt:lpstr>Шизотипическое расстройство личности </vt:lpstr>
      <vt:lpstr>Кластер В: Демонстративные  расстройства личности </vt:lpstr>
      <vt:lpstr>Антисоциальное расстройство личности</vt:lpstr>
      <vt:lpstr>Антисоциальные личности </vt:lpstr>
      <vt:lpstr>Антисоциальные личности </vt:lpstr>
      <vt:lpstr>Диагностика</vt:lpstr>
      <vt:lpstr>Антисоциальное расстройство личности</vt:lpstr>
      <vt:lpstr>Пограничное расстройство личности</vt:lpstr>
      <vt:lpstr>Клинические проявления</vt:lpstr>
      <vt:lpstr>Пограничные личности </vt:lpstr>
      <vt:lpstr>Диагностика</vt:lpstr>
      <vt:lpstr>Пограничное расстройство личности</vt:lpstr>
      <vt:lpstr>Истерическое расстройство личности</vt:lpstr>
      <vt:lpstr>Клинические проявления</vt:lpstr>
      <vt:lpstr>Диагностика</vt:lpstr>
      <vt:lpstr>Истерическое расстройство личности</vt:lpstr>
      <vt:lpstr>Нарциссическое расстройство личности</vt:lpstr>
      <vt:lpstr>Клинические проявления</vt:lpstr>
      <vt:lpstr>Диагностика</vt:lpstr>
      <vt:lpstr>Нарциссическое расстройство личности</vt:lpstr>
      <vt:lpstr>Кластер С: Тревожно-астенические  расстройства личности </vt:lpstr>
      <vt:lpstr>Избегающее (тревожное)  расстройство личности</vt:lpstr>
      <vt:lpstr>Избегающие личности </vt:lpstr>
      <vt:lpstr>Избегающие личности </vt:lpstr>
      <vt:lpstr>Диагностика</vt:lpstr>
      <vt:lpstr>Избегающее (тревожное)  расстройство личности</vt:lpstr>
      <vt:lpstr>Зависимое расстройство личности</vt:lpstr>
      <vt:lpstr>Зависимые личности </vt:lpstr>
      <vt:lpstr>Диагностика</vt:lpstr>
      <vt:lpstr>Зависимое расстройство личности</vt:lpstr>
      <vt:lpstr>Обсессивно-компульсивное расстройство личности</vt:lpstr>
      <vt:lpstr>Клинические проявления</vt:lpstr>
      <vt:lpstr>Диагностика</vt:lpstr>
      <vt:lpstr>Обсессивно-компульсивное (ананкастное) расстройство личности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2021-09-21T14:54:12Z</dcterms:created>
  <dcterms:modified xsi:type="dcterms:W3CDTF">2023-11-05T14:08:25Z</dcterms:modified>
</cp:coreProperties>
</file>