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4" r:id="rId2"/>
    <p:sldId id="265" r:id="rId3"/>
    <p:sldId id="282" r:id="rId4"/>
    <p:sldId id="286" r:id="rId5"/>
    <p:sldId id="287" r:id="rId6"/>
    <p:sldId id="283" r:id="rId7"/>
    <p:sldId id="310" r:id="rId8"/>
    <p:sldId id="312" r:id="rId9"/>
    <p:sldId id="277" r:id="rId10"/>
    <p:sldId id="278" r:id="rId11"/>
    <p:sldId id="276" r:id="rId12"/>
    <p:sldId id="279" r:id="rId13"/>
    <p:sldId id="311" r:id="rId14"/>
    <p:sldId id="328" r:id="rId15"/>
    <p:sldId id="315" r:id="rId16"/>
    <p:sldId id="326" r:id="rId17"/>
    <p:sldId id="327" r:id="rId18"/>
    <p:sldId id="329" r:id="rId19"/>
    <p:sldId id="337" r:id="rId20"/>
    <p:sldId id="325" r:id="rId21"/>
    <p:sldId id="306" r:id="rId22"/>
    <p:sldId id="313" r:id="rId23"/>
    <p:sldId id="341" r:id="rId24"/>
    <p:sldId id="342" r:id="rId25"/>
    <p:sldId id="324" r:id="rId26"/>
    <p:sldId id="339" r:id="rId27"/>
    <p:sldId id="338" r:id="rId28"/>
    <p:sldId id="309" r:id="rId29"/>
    <p:sldId id="340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C6D"/>
    <a:srgbClr val="FFEB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E518C-F295-4E23-A81E-5929B3E0FFA5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B1235-5B36-4C21-93ED-54D4CFC0A5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9025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D10E-2190-45DB-8A99-9793FC10E97F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8C35-5729-47AB-A3EE-D7D38F3CE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868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D10E-2190-45DB-8A99-9793FC10E97F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8C35-5729-47AB-A3EE-D7D38F3CE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189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D10E-2190-45DB-8A99-9793FC10E97F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8C35-5729-47AB-A3EE-D7D38F3CE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019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D10E-2190-45DB-8A99-9793FC10E97F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8C35-5729-47AB-A3EE-D7D38F3CE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66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D10E-2190-45DB-8A99-9793FC10E97F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8C35-5729-47AB-A3EE-D7D38F3CE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874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D10E-2190-45DB-8A99-9793FC10E97F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8C35-5729-47AB-A3EE-D7D38F3CE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2497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D10E-2190-45DB-8A99-9793FC10E97F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8C35-5729-47AB-A3EE-D7D38F3CE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627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D10E-2190-45DB-8A99-9793FC10E97F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8C35-5729-47AB-A3EE-D7D38F3CE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895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D10E-2190-45DB-8A99-9793FC10E97F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8C35-5729-47AB-A3EE-D7D38F3CE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651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D10E-2190-45DB-8A99-9793FC10E97F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8C35-5729-47AB-A3EE-D7D38F3CE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5078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D10E-2190-45DB-8A99-9793FC10E97F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38C35-5729-47AB-A3EE-D7D38F3CE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1946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DD10E-2190-45DB-8A99-9793FC10E97F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38C35-5729-47AB-A3EE-D7D38F3CE8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01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radiopaedia.org/articles/diverticular-disease?lang=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radiopaedia.org/articles/diverticulitis?lang=u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radiopaedia.org/articles/diverticulitis?lang=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radiopaedia.org/articles/diverticulitis?lang=u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radiopaedia.org/articles/diverticulitis?lang=u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39148"/>
            <a:ext cx="9144000" cy="4353339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ЛУЧЕВОЙ ДИАГНОСТИКИ ИПО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Рентгенологическая диагностика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дивертикулярной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болезни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толстой кишки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2661" y="4715220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Солтукиева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Замира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Халидовна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31.08.09 Рентгенология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426610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10788926" cy="89452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 дивертикулярной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олезни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52938" y="1160291"/>
            <a:ext cx="9680713" cy="145111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давления внутри толстой кишки (более 90 мм рт. ст.)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5483915" y="2611403"/>
            <a:ext cx="735495" cy="61622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2938" y="3227629"/>
            <a:ext cx="9680713" cy="153062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Выпячивание слизистой и подслизистой оболочки  через слабые участки стенки кишки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5493852" y="4758255"/>
            <a:ext cx="735495" cy="616226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52938" y="5374481"/>
            <a:ext cx="9591261" cy="134437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Дивертикулез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75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1270" y="-1"/>
            <a:ext cx="10472530" cy="155050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дивертикулярной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олезни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270" y="1550505"/>
            <a:ext cx="10515600" cy="5163171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основные клинические формы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дивертикулеза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Дивертикулез без клинических проявлений, случайно выявляемый при исследовании кишечника при диспансерном осмотре.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Дивертикулез с клиническими проявлениями.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Дивертикулез, сопровождаемый осложнениями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дивертикулитом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параколитическими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абсцессами, внутренними и наружными свищами, перфорацией, кровотечением).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37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3484"/>
            <a:ext cx="10515600" cy="88720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Рентгенологическая диагностика дивертикулярной болезни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261" y="1738265"/>
            <a:ext cx="10828699" cy="4980586"/>
          </a:xfrm>
        </p:spPr>
        <p:txBody>
          <a:bodyPr>
            <a:normAutofit/>
          </a:bodyPr>
          <a:lstStyle/>
          <a:p>
            <a:pPr marL="0" indent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Ирригоскопия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Компьютерная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томография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контрастированием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s://zhktrakt.ru/wp-content/uploads/2016/11/irrigosko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741" y="1257300"/>
            <a:ext cx="3445676" cy="2819400"/>
          </a:xfrm>
          <a:prstGeom prst="rect">
            <a:avLst/>
          </a:prstGeom>
          <a:noFill/>
        </p:spPr>
      </p:pic>
      <p:pic>
        <p:nvPicPr>
          <p:cNvPr id="15364" name="Picture 4" descr="https://mrtbest.ru/wp-content/uploads/2016/11/kt-min-680x3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800" y="4760511"/>
            <a:ext cx="3673475" cy="1933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821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434" y="1657350"/>
            <a:ext cx="11857567" cy="5011739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ru-RU" sz="2800" dirty="0" err="1" smtClean="0"/>
              <a:t>мешковидное</a:t>
            </a:r>
            <a:r>
              <a:rPr lang="ru-RU" sz="2800" dirty="0" smtClean="0"/>
              <a:t> выпячивание стенки толстой кишки с четким и ровным контуром, соединенное узким перешейком с основным просветом кишки (при виде сбоку), или кольцевидная либо однородная дополнительная тень на рельефе (</a:t>
            </a:r>
            <a:r>
              <a:rPr lang="ru-RU" sz="2800" dirty="0" err="1" smtClean="0"/>
              <a:t>пневморельефе</a:t>
            </a:r>
            <a:r>
              <a:rPr lang="ru-RU" sz="2800" dirty="0" smtClean="0"/>
              <a:t>) слизистой оболочки кишки (при виде сверху). Чаще всего </a:t>
            </a:r>
            <a:r>
              <a:rPr lang="ru-RU" sz="2800" dirty="0" err="1" smtClean="0"/>
              <a:t>длинник</a:t>
            </a:r>
            <a:r>
              <a:rPr lang="ru-RU" sz="2800" dirty="0" smtClean="0"/>
              <a:t> больше поперечника.</a:t>
            </a:r>
          </a:p>
          <a:p>
            <a:r>
              <a:rPr lang="ru-RU" dirty="0" smtClean="0"/>
              <a:t>наличие воздуха в просвете дивертикула</a:t>
            </a:r>
          </a:p>
          <a:p>
            <a:r>
              <a:rPr lang="ru-RU" dirty="0" smtClean="0"/>
              <a:t>полное заполнение барием просвета дивертикула или мениски в нем, направленные к центру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err="1" smtClean="0"/>
              <a:t>Неосложненные</a:t>
            </a:r>
            <a:r>
              <a:rPr lang="ru-RU" b="1" dirty="0" smtClean="0"/>
              <a:t> </a:t>
            </a:r>
            <a:r>
              <a:rPr lang="ru-RU" dirty="0" smtClean="0"/>
              <a:t>дивертикулы хорошо опорожняются, </a:t>
            </a:r>
            <a:r>
              <a:rPr lang="ru-RU" dirty="0" err="1" smtClean="0"/>
              <a:t>гаустрация</a:t>
            </a:r>
            <a:r>
              <a:rPr lang="ru-RU" dirty="0" smtClean="0"/>
              <a:t> кишки нормальная, контуры </a:t>
            </a:r>
            <a:r>
              <a:rPr lang="ru-RU" dirty="0" err="1" smtClean="0"/>
              <a:t>гаустр</a:t>
            </a:r>
            <a:r>
              <a:rPr lang="ru-RU" dirty="0" smtClean="0"/>
              <a:t> четкие и ровные, рельеф слизистой оболочки толстой кишки не изменен. Эвакуаторная функция кишечника не нарушена.</a:t>
            </a:r>
          </a:p>
          <a:p>
            <a:pPr>
              <a:lnSpc>
                <a:spcPct val="90000"/>
              </a:lnSpc>
              <a:buNone/>
            </a:pPr>
            <a:endParaRPr lang="ru-RU" sz="2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5080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Рентгенологическая диагностика </a:t>
            </a:r>
            <a:r>
              <a:rPr lang="ru-RU" b="1" dirty="0" err="1" smtClean="0"/>
              <a:t>дивертикулеза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50520"/>
            <a:ext cx="4343400" cy="618744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Обзорная рентгенограмма органов брюшной полости при исследовании толстой кишки с </a:t>
            </a:r>
            <a:r>
              <a:rPr lang="ru-RU" dirty="0" err="1" smtClean="0"/>
              <a:t>контрастированием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левой половине толстой кишки определяются множественные дивертикулы размерами от 0,5 до 1,0 см.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400" dirty="0" smtClean="0"/>
          </a:p>
          <a:p>
            <a:r>
              <a:rPr lang="ru-RU" sz="1400" dirty="0" smtClean="0"/>
              <a:t>https://radiopaedia.org/articles/diverticulum?lang=us</a:t>
            </a:r>
          </a:p>
          <a:p>
            <a:endParaRPr lang="ru-RU" dirty="0"/>
          </a:p>
        </p:txBody>
      </p:sp>
      <p:pic>
        <p:nvPicPr>
          <p:cNvPr id="5" name="Рисунок 4" descr="https://prod-images.static.radiopaedia.org/images/24799/f35c7d623eef5ccd9ae7a2a94bd46b_jumb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0720" y="1"/>
            <a:ext cx="57438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50520"/>
            <a:ext cx="4343400" cy="61874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Множественные дивертикулы сигмовидной кишки размером от 0,7 до 1,5 см.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400" dirty="0" smtClean="0"/>
          </a:p>
          <a:p>
            <a:r>
              <a:rPr lang="ru-RU" sz="1400" dirty="0" smtClean="0"/>
              <a:t>https://radiopaedia.org/articles/diverticulum?lang=us</a:t>
            </a:r>
          </a:p>
          <a:p>
            <a:endParaRPr lang="ru-RU" dirty="0"/>
          </a:p>
        </p:txBody>
      </p:sp>
      <p:pic>
        <p:nvPicPr>
          <p:cNvPr id="4" name="Рисунок 3" descr="Ð¡Ð¸Ð³Ð¼Ð¾Ð²Ð¸Ð´Ð½Ð°Ñ ÐºÐ¸ÑÐºÐ°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6547" y="565467"/>
            <a:ext cx="59404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50520"/>
            <a:ext cx="4343400" cy="61874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Множественные дивертикулы в области селезеночного угла толстой кишки размерами от 05 до 1,5 см.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400" dirty="0" smtClean="0"/>
          </a:p>
          <a:p>
            <a:r>
              <a:rPr lang="ru-RU" sz="1400" dirty="0" smtClean="0"/>
              <a:t>https://radiopaedia.org/articles/diverticulum?lang=us</a:t>
            </a:r>
          </a:p>
          <a:p>
            <a:endParaRPr lang="ru-RU" dirty="0"/>
          </a:p>
        </p:txBody>
      </p:sp>
      <p:pic>
        <p:nvPicPr>
          <p:cNvPr id="5" name="Рисунок 4" descr="https://prod-images.static.radiopaedia.org/images/24798/b841f2564e8c64537114b3a1673b3d_jumb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4227" y="336867"/>
            <a:ext cx="59404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50520"/>
            <a:ext cx="4343400" cy="61874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Множественные дивертикулы в области поперечной ободочной и нисходящей ободочной кишки размером от 0,5 до 1,5  см.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400" dirty="0" smtClean="0"/>
          </a:p>
          <a:p>
            <a:r>
              <a:rPr lang="ru-RU" sz="1400" dirty="0" smtClean="0"/>
              <a:t>https://radiopaedia.org/articles/diverticulum?lang=us</a:t>
            </a:r>
          </a:p>
          <a:p>
            <a:endParaRPr lang="ru-RU" dirty="0"/>
          </a:p>
        </p:txBody>
      </p:sp>
      <p:pic>
        <p:nvPicPr>
          <p:cNvPr id="5" name="Рисунок 4" descr="https://prod-images.static.radiopaedia.org/images/24797/4956a87ba4e2a59df899899d908c07_jumb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8507" y="428307"/>
            <a:ext cx="59404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50520"/>
            <a:ext cx="4343400" cy="618744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Гигантский дивертикул нисходящей ободочной кишки.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400" dirty="0" smtClean="0"/>
          </a:p>
          <a:p>
            <a:r>
              <a:rPr lang="ru-RU" sz="1400" dirty="0" smtClean="0"/>
              <a:t>https://radiopaedia.org/articles/diverticulum?lang=us</a:t>
            </a:r>
          </a:p>
          <a:p>
            <a:endParaRPr lang="ru-RU" dirty="0"/>
          </a:p>
        </p:txBody>
      </p:sp>
      <p:pic>
        <p:nvPicPr>
          <p:cNvPr id="4" name="Рисунок 3" descr="https://prod-images.static.radiopaedia.org/images/563466/c03ab30686de23cf71023dbcba4837_jumbo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7547" y="0"/>
            <a:ext cx="54543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50520"/>
            <a:ext cx="4343400" cy="61874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Множественные дивертикулы левой половины толстой кишки размером от 0,3 о 1,0 см.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 </a:t>
            </a:r>
          </a:p>
          <a:p>
            <a:r>
              <a:rPr lang="ru-RU" sz="1400" u="sng" dirty="0" smtClean="0">
                <a:hlinkClick r:id="rId2"/>
              </a:rPr>
              <a:t>https://radiopaedia.org/articles/diverticular-disease?lang=us</a:t>
            </a:r>
            <a:endParaRPr lang="ru-RU" sz="1400" dirty="0" smtClean="0"/>
          </a:p>
          <a:p>
            <a:endParaRPr lang="ru-RU" dirty="0"/>
          </a:p>
        </p:txBody>
      </p:sp>
      <p:pic>
        <p:nvPicPr>
          <p:cNvPr id="4" name="Рисунок 3" descr="ÐÐ¸Ð²ÐµÑÑÐ¸ÐºÑÐ»ÑÑÐ½Ð°Ñ Ð±Ð¾Ð»ÐµÐ·Ð½Ñ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33707" y="397827"/>
            <a:ext cx="59404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749" y="160337"/>
            <a:ext cx="11807963" cy="568571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Дивертикулярная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толстой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заболевание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которое характеризуется совокупностью морфофункциональных патологических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процессов, протекающих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толстой кишке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причиной которых является наличие в различных ее отделах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мешкообразных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выпячиваний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дивертикулов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Дивертикул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выпячивание стенки кишки, имеющее шейку длиной 3-5 мм, тело диаметром 0,5-1,5 см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340" y="3275795"/>
            <a:ext cx="4780230" cy="3595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Картинки по запросу дивертикулез толстой кишки картинки патанатом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Картинки по запросу дивертикулез толстой кишки картинки патанатом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Картинки по запросу дивертикулез толстой кишки картинки патанатом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0634" y="3278257"/>
            <a:ext cx="4704815" cy="3593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9146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острого </a:t>
            </a:r>
            <a:r>
              <a:rPr lang="ru-RU" dirty="0" err="1" smtClean="0"/>
              <a:t>дивертикулита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E J </a:t>
            </a:r>
            <a:r>
              <a:rPr lang="ru-RU" b="1" dirty="0" err="1" smtClean="0"/>
              <a:t>Hinchey</a:t>
            </a:r>
            <a:r>
              <a:rPr lang="ru-RU" dirty="0" smtClean="0"/>
              <a:t> с соавторами предложили следующую острого </a:t>
            </a:r>
            <a:r>
              <a:rPr lang="ru-RU" dirty="0" err="1" smtClean="0"/>
              <a:t>дивертикулта</a:t>
            </a:r>
            <a:r>
              <a:rPr lang="ru-RU" dirty="0" smtClean="0"/>
              <a:t>:</a:t>
            </a:r>
          </a:p>
          <a:p>
            <a:r>
              <a:rPr lang="ru-RU" b="1" dirty="0" smtClean="0"/>
              <a:t>Стадия </a:t>
            </a:r>
            <a:r>
              <a:rPr lang="ru-RU" b="1" dirty="0" err="1" smtClean="0"/>
              <a:t>Ia</a:t>
            </a:r>
            <a:r>
              <a:rPr lang="ru-RU" b="1" dirty="0" smtClean="0"/>
              <a:t>: </a:t>
            </a:r>
            <a:r>
              <a:rPr lang="ru-RU" dirty="0" smtClean="0"/>
              <a:t> флегмона</a:t>
            </a:r>
          </a:p>
          <a:p>
            <a:r>
              <a:rPr lang="ru-RU" b="1" dirty="0" err="1" smtClean="0"/>
              <a:t>Iб</a:t>
            </a:r>
            <a:r>
              <a:rPr lang="ru-RU" b="1" dirty="0" smtClean="0"/>
              <a:t> стадия:</a:t>
            </a:r>
            <a:r>
              <a:rPr lang="ru-RU" dirty="0" smtClean="0"/>
              <a:t>  </a:t>
            </a:r>
            <a:r>
              <a:rPr lang="ru-RU" dirty="0" err="1" smtClean="0"/>
              <a:t>дивертикулит</a:t>
            </a:r>
            <a:r>
              <a:rPr lang="ru-RU" dirty="0" smtClean="0"/>
              <a:t> с </a:t>
            </a:r>
            <a:r>
              <a:rPr lang="ru-RU" dirty="0" err="1" smtClean="0"/>
              <a:t>периколическим</a:t>
            </a:r>
            <a:r>
              <a:rPr lang="ru-RU" dirty="0" smtClean="0"/>
              <a:t> или брыжеечным абсцессом</a:t>
            </a:r>
          </a:p>
          <a:p>
            <a:r>
              <a:rPr lang="ru-RU" b="1" dirty="0" smtClean="0"/>
              <a:t>II стадия:</a:t>
            </a:r>
            <a:r>
              <a:rPr lang="ru-RU" dirty="0" smtClean="0"/>
              <a:t>  </a:t>
            </a:r>
            <a:r>
              <a:rPr lang="ru-RU" dirty="0" err="1" smtClean="0"/>
              <a:t>дивертикулит</a:t>
            </a:r>
            <a:r>
              <a:rPr lang="ru-RU" dirty="0" smtClean="0"/>
              <a:t> с обнесенным стенкой тазовым абсцессом</a:t>
            </a:r>
          </a:p>
          <a:p>
            <a:r>
              <a:rPr lang="ru-RU" b="1" dirty="0" smtClean="0"/>
              <a:t>III стадия:</a:t>
            </a:r>
            <a:r>
              <a:rPr lang="ru-RU" dirty="0" smtClean="0"/>
              <a:t>  </a:t>
            </a:r>
            <a:r>
              <a:rPr lang="ru-RU" dirty="0" err="1" smtClean="0"/>
              <a:t>дивертикулит</a:t>
            </a:r>
            <a:r>
              <a:rPr lang="ru-RU" dirty="0" smtClean="0"/>
              <a:t> с </a:t>
            </a:r>
            <a:r>
              <a:rPr lang="ru-RU" dirty="0" err="1" smtClean="0"/>
              <a:t>генерализованным</a:t>
            </a:r>
            <a:r>
              <a:rPr lang="ru-RU" dirty="0" smtClean="0"/>
              <a:t> гнойным перитонитом</a:t>
            </a:r>
          </a:p>
          <a:p>
            <a:r>
              <a:rPr lang="ru-RU" b="1" dirty="0" smtClean="0"/>
              <a:t>IV стадия: </a:t>
            </a:r>
            <a:r>
              <a:rPr lang="ru-RU" dirty="0" smtClean="0"/>
              <a:t> </a:t>
            </a:r>
            <a:r>
              <a:rPr lang="ru-RU" dirty="0" err="1" smtClean="0"/>
              <a:t>дивертикулит</a:t>
            </a:r>
            <a:r>
              <a:rPr lang="ru-RU" dirty="0" smtClean="0"/>
              <a:t> с </a:t>
            </a:r>
            <a:r>
              <a:rPr lang="ru-RU" dirty="0" err="1" smtClean="0"/>
              <a:t>генерализованным</a:t>
            </a:r>
            <a:r>
              <a:rPr lang="ru-RU" dirty="0" smtClean="0"/>
              <a:t> фекальным перитонитом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0769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картина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дивертикулита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07692"/>
            <a:ext cx="10515600" cy="605030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 в левом нижнем квадранте живота, усиливающиеся при пальпации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пощупывается спастически сокращенная болезненная кишка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Неустойчивый стул (смена запоров диареями)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аппетита, тошнота, изредка рвота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Патологические примеси в каловых массах (слизь, темная кровь, гной)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температуры тела, лейкоцитоз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Умеренное напряжение мышц живота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55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нечеткость и неровность контура дивертикула</a:t>
            </a:r>
          </a:p>
          <a:p>
            <a:r>
              <a:rPr lang="ru-RU" dirty="0" smtClean="0"/>
              <a:t>длительная задержка в нем бариевой взвеси (сутки и более)</a:t>
            </a:r>
          </a:p>
          <a:p>
            <a:r>
              <a:rPr lang="ru-RU" dirty="0" smtClean="0"/>
              <a:t>наличие слизи</a:t>
            </a:r>
          </a:p>
          <a:p>
            <a:r>
              <a:rPr lang="ru-RU" dirty="0" smtClean="0"/>
              <a:t>в полости больших дивертикулов иногда отечные складки создают картину дефектов наполнения</a:t>
            </a:r>
          </a:p>
          <a:p>
            <a:r>
              <a:rPr lang="ru-RU" dirty="0" smtClean="0"/>
              <a:t>кишка раздражена, очень быстро освобождается от бариевой взвеси, просвет часто спастически сужен, рельеф слизистой представлен широкими складками, </a:t>
            </a:r>
            <a:r>
              <a:rPr lang="ru-RU" dirty="0" err="1" smtClean="0"/>
              <a:t>гаустры</a:t>
            </a:r>
            <a:r>
              <a:rPr lang="ru-RU" dirty="0" smtClean="0"/>
              <a:t> резкие, деформированные, с нечеткими контурами</a:t>
            </a:r>
          </a:p>
          <a:p>
            <a:r>
              <a:rPr lang="ru-RU" dirty="0" smtClean="0"/>
              <a:t>рельеф слизистой оболочки грубый, часто </a:t>
            </a:r>
            <a:r>
              <a:rPr lang="ru-RU" dirty="0" err="1" smtClean="0"/>
              <a:t>подушкообразный</a:t>
            </a:r>
            <a:r>
              <a:rPr lang="ru-RU" dirty="0" smtClean="0"/>
              <a:t>, складки ригидные, набухшие отечные, с нечеткими контурами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Рентгенологическая диагностика </a:t>
            </a:r>
            <a:r>
              <a:rPr lang="ru-RU" b="1" dirty="0" err="1" smtClean="0"/>
              <a:t>дивертикулита</a:t>
            </a:r>
            <a:endParaRPr lang="ru-RU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50520"/>
            <a:ext cx="4343400" cy="618744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Аксиальная проекция.</a:t>
            </a:r>
          </a:p>
          <a:p>
            <a:r>
              <a:rPr lang="ru-RU" dirty="0" smtClean="0"/>
              <a:t>Перфорированный дивертикул нисходящий ободочной кишки в переднюю брюшную стенку.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400" dirty="0" smtClean="0"/>
          </a:p>
          <a:p>
            <a:r>
              <a:rPr lang="ru-RU" sz="1500" u="sng" dirty="0" smtClean="0">
                <a:hlinkClick r:id="rId2"/>
              </a:rPr>
              <a:t>https://radiopaedia.org/articles/diverticulitis?lang=us</a:t>
            </a:r>
            <a:endParaRPr lang="ru-RU" sz="1500" dirty="0" smtClean="0"/>
          </a:p>
          <a:p>
            <a:endParaRPr lang="ru-RU" dirty="0"/>
          </a:p>
        </p:txBody>
      </p:sp>
      <p:pic>
        <p:nvPicPr>
          <p:cNvPr id="5" name="Рисунок 4" descr="https://prod-images.static.radiopaedia.org/images/1622844/37ad9da43f7d3cc71fba53709a1f03_big_galler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1772" y="323215"/>
            <a:ext cx="3549015" cy="599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50520"/>
            <a:ext cx="4343400" cy="6187440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Сагитальная</a:t>
            </a:r>
            <a:r>
              <a:rPr lang="ru-RU" dirty="0" smtClean="0"/>
              <a:t> проекция.</a:t>
            </a:r>
          </a:p>
          <a:p>
            <a:r>
              <a:rPr lang="ru-RU" dirty="0" smtClean="0"/>
              <a:t>Перфорированный дивертикул нисходящей ободочной кишки в переднюю брюшную стенку.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sz="1400" dirty="0" smtClean="0"/>
          </a:p>
          <a:p>
            <a:endParaRPr lang="ru-RU" sz="1500" dirty="0" smtClean="0"/>
          </a:p>
          <a:p>
            <a:r>
              <a:rPr lang="ru-RU" sz="1500" u="sng" dirty="0" smtClean="0">
                <a:hlinkClick r:id="rId2"/>
              </a:rPr>
              <a:t>https://radiopaedia.org/articles/diverticulitis?lang=us</a:t>
            </a:r>
            <a:endParaRPr lang="ru-RU" sz="1500" dirty="0" smtClean="0"/>
          </a:p>
          <a:p>
            <a:endParaRPr lang="ru-RU" dirty="0"/>
          </a:p>
        </p:txBody>
      </p:sp>
      <p:pic>
        <p:nvPicPr>
          <p:cNvPr id="5" name="Рисунок 4" descr="ÐÐ°Ð·Ð¾Ð½Ð°Ð¿Ð¾Ð»Ð½ÐµÐ½Ð½ÑÐ¹ ÑÐ¸ÑÑÑÐ» ..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2492" y="338455"/>
            <a:ext cx="3549015" cy="599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prod-images.static.radiopaedia.org/images/1622858/76cd7667e9a3bced5450d49235f3f0_big_gallery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44852" y="368935"/>
            <a:ext cx="3549015" cy="5998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" y="371475"/>
            <a:ext cx="3381375" cy="580548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Свищевой дефект в слизистой оболочке мочевого пузыря.</a:t>
            </a:r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sz="2000" dirty="0" smtClean="0">
              <a:hlinkClick r:id="rId2"/>
            </a:endParaRPr>
          </a:p>
          <a:p>
            <a:r>
              <a:rPr lang="en-US" sz="2000" dirty="0" smtClean="0">
                <a:hlinkClick r:id="rId2"/>
              </a:rPr>
              <a:t>https://radiopaedia.org/articles/diverticulitis?lang=us</a:t>
            </a:r>
            <a:endParaRPr lang="ru-RU" sz="2000" dirty="0" smtClean="0"/>
          </a:p>
          <a:p>
            <a:endParaRPr lang="ru-RU" dirty="0"/>
          </a:p>
        </p:txBody>
      </p:sp>
      <p:pic>
        <p:nvPicPr>
          <p:cNvPr id="9218" name="Picture 2" descr="https://prod-images.static.radiopaedia.org/images/37598173/7e54633acf97d6ac0113bd03c19375_big_gallery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0364" y="237807"/>
            <a:ext cx="8001635" cy="6388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" y="609600"/>
            <a:ext cx="2545080" cy="5913119"/>
          </a:xfrm>
        </p:spPr>
        <p:txBody>
          <a:bodyPr>
            <a:normAutofit fontScale="55000" lnSpcReduction="20000"/>
          </a:bodyPr>
          <a:lstStyle/>
          <a:p>
            <a:r>
              <a:rPr lang="ru-RU" sz="6500" dirty="0" smtClean="0"/>
              <a:t>Свищевой дефект в слизистой оболочке мочевого пузыря.</a:t>
            </a:r>
            <a:endParaRPr lang="ru-RU" sz="6500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pPr>
              <a:buNone/>
            </a:pPr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https://radiopaedia.org/articles/diverticulitis?lang=us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220" name="Picture 4" descr="https://prod-images.static.radiopaedia.org/images/37598174/a98e603c1c2551ed47fe7320c7f5e0_big_gallery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8081" y="624841"/>
            <a:ext cx="9173919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Дифференциальная диагностика с полипами толстой кишки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011679"/>
            <a:ext cx="10515600" cy="4165283"/>
          </a:xfrm>
        </p:spPr>
        <p:txBody>
          <a:bodyPr/>
          <a:lstStyle/>
          <a:p>
            <a:r>
              <a:rPr lang="ru-RU" dirty="0" smtClean="0"/>
              <a:t>У дивертикула «кольцо» имеет четкий наружный и нечеткий внутренний контуры, у полипа, наоборот, внутренний контур «кольца», как правило, четкий, а наружный расплывчатый.  </a:t>
            </a:r>
          </a:p>
          <a:p>
            <a:r>
              <a:rPr lang="ru-RU" dirty="0" smtClean="0"/>
              <a:t>Полип характеризуется при двойном </a:t>
            </a:r>
            <a:r>
              <a:rPr lang="ru-RU" dirty="0" err="1" smtClean="0"/>
              <a:t>контрастировании</a:t>
            </a:r>
            <a:r>
              <a:rPr lang="ru-RU" dirty="0" smtClean="0"/>
              <a:t> наличием дефекта наполнения, изогнутого к периферии, грибовидной формы.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12191999" cy="68580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Возможные осложнения </a:t>
            </a: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дивертикулярной болезни:</a:t>
            </a:r>
          </a:p>
          <a:p>
            <a:pPr marL="0" indent="0">
              <a:buNone/>
            </a:pP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Перфорация дивертикула в свободную брюшную полость –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перитонит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Перфорация в забрюшинную клетчатку –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флегмона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Перфорация в клетчатку, расположенную между листками брыжейки толстой кишки – </a:t>
            </a:r>
            <a:r>
              <a:rPr lang="ru-RU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параколитический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абсцесс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Прорыв абсцесса дивертикула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подпаявшийся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полый орган -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свищ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(между петлями кишки, мочевым пузырем и влагалищем)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Аррозия артериального сосуда шейки дивертикула –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кровотечение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Спаечный процесс при длительном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дивертикулите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непроходимость кишечника</a:t>
            </a:r>
          </a:p>
          <a:p>
            <a:pPr marL="0" indent="0">
              <a:buNone/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(75%): без осложнений</a:t>
            </a:r>
          </a:p>
          <a:p>
            <a:pPr marL="0" indent="0">
              <a:buNone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Осложненный (25%) абсцессами, фистулами, непроходимостью, перитонитом, сепсисом</a:t>
            </a:r>
          </a:p>
          <a:p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274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использованной литературы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charset="0"/>
              <a:buNone/>
            </a:pPr>
            <a:r>
              <a:rPr lang="ru-RU" dirty="0" smtClean="0">
                <a:cs typeface="Arial" charset="0"/>
              </a:rPr>
              <a:t>1. Антонович В.Б. Рентгенодиагностика заболеваний пищевода, желудка, кишечника: Руководство для врачей/-М.: Медицина, 1987.- 170-202 с. </a:t>
            </a:r>
          </a:p>
          <a:p>
            <a:pPr>
              <a:buFont typeface="Arial" charset="0"/>
              <a:buNone/>
            </a:pPr>
            <a:r>
              <a:rPr lang="ru-RU" dirty="0" smtClean="0">
                <a:cs typeface="Arial" charset="0"/>
              </a:rPr>
              <a:t>	2. Григорьев П.Я., </a:t>
            </a:r>
            <a:r>
              <a:rPr lang="ru-RU" dirty="0" err="1" smtClean="0">
                <a:cs typeface="Arial" charset="0"/>
              </a:rPr>
              <a:t>Яковенко</a:t>
            </a:r>
            <a:r>
              <a:rPr lang="ru-RU" dirty="0" smtClean="0">
                <a:cs typeface="Arial" charset="0"/>
              </a:rPr>
              <a:t> А.В. Клиническая гастроэнтерология: Учебник для студентов медицинских вузов/-М.: Медицинское информационное </a:t>
            </a:r>
            <a:r>
              <a:rPr lang="ru-RU" dirty="0" err="1" smtClean="0">
                <a:cs typeface="Arial" charset="0"/>
              </a:rPr>
              <a:t>агенство</a:t>
            </a:r>
            <a:r>
              <a:rPr lang="ru-RU" dirty="0" smtClean="0">
                <a:cs typeface="Arial" charset="0"/>
              </a:rPr>
              <a:t>, 2004.- 768 с. </a:t>
            </a:r>
          </a:p>
          <a:p>
            <a:pPr>
              <a:buFont typeface="Arial" charset="0"/>
              <a:buNone/>
            </a:pPr>
            <a:r>
              <a:rPr lang="ru-RU" dirty="0" smtClean="0">
                <a:cs typeface="Arial" charset="0"/>
              </a:rPr>
              <a:t>	3. </a:t>
            </a:r>
            <a:r>
              <a:rPr lang="ru-RU" dirty="0" err="1" smtClean="0">
                <a:cs typeface="Arial" charset="0"/>
              </a:rPr>
              <a:t>Зедгенидзе</a:t>
            </a:r>
            <a:r>
              <a:rPr lang="ru-RU" dirty="0" smtClean="0">
                <a:cs typeface="Arial" charset="0"/>
              </a:rPr>
              <a:t> Г.А. Клиническая рентгенология в 5 т. 2 Т. Рентгенодиагностика заболеваний органов пищеварения / 1983.- 86-106 с. </a:t>
            </a:r>
          </a:p>
          <a:p>
            <a:pPr>
              <a:buFont typeface="Arial" charset="0"/>
              <a:buNone/>
            </a:pPr>
            <a:r>
              <a:rPr lang="ru-RU" dirty="0" smtClean="0">
                <a:cs typeface="Arial" charset="0"/>
              </a:rPr>
              <a:t>	4. Ивашкин В.Т., Лапина Т.Л. Гастроэнтерология: национальное руководство /- М.: </a:t>
            </a:r>
            <a:r>
              <a:rPr lang="ru-RU" dirty="0" err="1" smtClean="0">
                <a:cs typeface="Arial" charset="0"/>
              </a:rPr>
              <a:t>ГЭОТАР-Медиа</a:t>
            </a:r>
            <a:r>
              <a:rPr lang="ru-RU" dirty="0" smtClean="0">
                <a:cs typeface="Arial" charset="0"/>
              </a:rPr>
              <a:t>, 2008.- 704с.</a:t>
            </a:r>
          </a:p>
          <a:p>
            <a:pPr>
              <a:buFont typeface="Arial" charset="0"/>
              <a:buNone/>
            </a:pPr>
            <a:r>
              <a:rPr lang="ru-RU" dirty="0" smtClean="0">
                <a:cs typeface="Arial" charset="0"/>
              </a:rPr>
              <a:t>	5. Савельева В.С., Кириенко А.И. Клиническая хирургия: национальное руководство: в 3 т. /- М.: </a:t>
            </a:r>
            <a:r>
              <a:rPr lang="ru-RU" dirty="0" err="1" smtClean="0">
                <a:cs typeface="Arial" charset="0"/>
              </a:rPr>
              <a:t>ГЭОТАР-Медиа</a:t>
            </a:r>
            <a:r>
              <a:rPr lang="ru-RU" dirty="0" smtClean="0">
                <a:cs typeface="Arial" charset="0"/>
              </a:rPr>
              <a:t>, 2009.- Т2.-832с.</a:t>
            </a:r>
          </a:p>
          <a:p>
            <a:pPr>
              <a:buFont typeface="Arial" charset="0"/>
              <a:buNone/>
            </a:pPr>
            <a:r>
              <a:rPr lang="ru-RU" dirty="0" smtClean="0">
                <a:cs typeface="Arial" charset="0"/>
              </a:rPr>
              <a:t>	6. Михайлов А.Н. Лучевая диагностика в гастроэнтерологии /-Минск.: </a:t>
            </a:r>
            <a:r>
              <a:rPr lang="ru-RU" dirty="0" err="1" smtClean="0">
                <a:cs typeface="Arial" charset="0"/>
              </a:rPr>
              <a:t>Выш</a:t>
            </a:r>
            <a:r>
              <a:rPr lang="ru-RU" dirty="0" smtClean="0">
                <a:cs typeface="Arial" charset="0"/>
              </a:rPr>
              <a:t>. школа,1994. –203-226 с.</a:t>
            </a:r>
          </a:p>
          <a:p>
            <a:endParaRPr lang="ru-RU" smtClean="0"/>
          </a:p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69068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Дивертикулярная болезнь включает в себя: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92696" y="1866481"/>
            <a:ext cx="9919252" cy="11926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Дивертикулез (наличие дивертикулов)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2696" y="3437901"/>
            <a:ext cx="9919252" cy="11529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Дивертикулит (воспаление дивертикулов)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2696" y="4969566"/>
            <a:ext cx="9919252" cy="117281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Дивертикулярное кровотечение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8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ирригоскопия дивертикулез толстой кишки картинки патанатом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2209" y="318051"/>
            <a:ext cx="9660835" cy="644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37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Истинные и ложные дивертикулы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19" name="Picture 3" descr="G:\РЕФЕРАТЫ 10 ШТ\9\ист и лож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051" y="1880735"/>
            <a:ext cx="8220547" cy="4556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050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7281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 дивертикулярной болезни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72816"/>
            <a:ext cx="10515600" cy="50041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 возрасту: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– 60 лет    -    5%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 – 80 лет    -   30%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тарше 80 лет -  65%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по полу: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младше 50 лет      -    чаще болеют мужчины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50–70 лет              -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енамного чаще болеют женщины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тарше 70 лет      -     чаще болеют женщины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32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Локализация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67000" y="4933950"/>
            <a:ext cx="6838950" cy="1543050"/>
          </a:xfrm>
          <a:prstGeom prst="roundRect">
            <a:avLst/>
          </a:prstGeom>
          <a:solidFill>
            <a:srgbClr val="FFDC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левая половина толстой кишки – 90%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86149" y="3438525"/>
            <a:ext cx="5191125" cy="1524000"/>
          </a:xfrm>
          <a:prstGeom prst="roundRect">
            <a:avLst/>
          </a:prstGeom>
          <a:solidFill>
            <a:srgbClr val="FFDC6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только в сигмовидной кишке - 33%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55770" y="1905000"/>
            <a:ext cx="3676649" cy="1524000"/>
          </a:xfrm>
          <a:prstGeom prst="roundRect">
            <a:avLst/>
          </a:prstGeom>
          <a:solidFill>
            <a:srgbClr val="FFDC6D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всей толстой кишке - 6%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Классификация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Одиночные (до 5);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Множественные (более 5).</a:t>
            </a:r>
          </a:p>
          <a:p>
            <a:pPr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Маленькие (до 0,5 см);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Средние (0,5-1 см);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Большие  (более 1 см).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46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Этиология дивертикулярной болезни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74643"/>
            <a:ext cx="10515600" cy="5744818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67339" y="929308"/>
            <a:ext cx="3101009" cy="11926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Врожденные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дивертикулы 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97487" y="940490"/>
            <a:ext cx="3101009" cy="119269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Приобретенные дивертикулы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всегда ложные)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97485" y="2740714"/>
            <a:ext cx="3101009" cy="6907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клетчатки в пище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17028" y="2753136"/>
            <a:ext cx="3101009" cy="6907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в эмбриогенезе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97484" y="3523420"/>
            <a:ext cx="3101009" cy="6907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Воспалительные процессы в стенке кишки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90858" y="4288734"/>
            <a:ext cx="3101009" cy="6907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отверстий в стенке кишки в местах, где проникают сосуды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90857" y="5071440"/>
            <a:ext cx="3101009" cy="6907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иподинамия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97484" y="5872780"/>
            <a:ext cx="3101009" cy="6907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старше 40 лет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верх 15"/>
          <p:cNvSpPr/>
          <p:nvPr/>
        </p:nvSpPr>
        <p:spPr>
          <a:xfrm>
            <a:off x="7596808" y="2144367"/>
            <a:ext cx="702365" cy="576468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верх 16"/>
          <p:cNvSpPr/>
          <p:nvPr/>
        </p:nvSpPr>
        <p:spPr>
          <a:xfrm>
            <a:off x="3336224" y="2176668"/>
            <a:ext cx="702365" cy="576468"/>
          </a:xfrm>
          <a:prstGeom prst="up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631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2657</TotalTime>
  <Words>818</Words>
  <Application>Microsoft Office PowerPoint</Application>
  <PresentationFormat>Произвольный</PresentationFormat>
  <Paragraphs>235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  КАФЕДРА ЛУЧЕВОЙ ДИАГНОСТИКИ ИПО  Рентгенологическая диагностика дивертикулярной болезни толстой кишки</vt:lpstr>
      <vt:lpstr>Слайд 2</vt:lpstr>
      <vt:lpstr>Дивертикулярная болезнь включает в себя:</vt:lpstr>
      <vt:lpstr>Слайд 4</vt:lpstr>
      <vt:lpstr>Истинные и ложные дивертикулы</vt:lpstr>
      <vt:lpstr>Эпидемиология дивертикулярной болезни</vt:lpstr>
      <vt:lpstr>Локализация</vt:lpstr>
      <vt:lpstr>Классификация</vt:lpstr>
      <vt:lpstr>Этиология дивертикулярной болезни</vt:lpstr>
      <vt:lpstr>Патогенез дивертикулярной болезни</vt:lpstr>
      <vt:lpstr>Клиническая картина  дивертикулярной болезни </vt:lpstr>
      <vt:lpstr>Рентгенологическая диагностика дивертикулярной болезни</vt:lpstr>
      <vt:lpstr>Рентгенологическая диагностика дивертикулеза</vt:lpstr>
      <vt:lpstr>Слайд 14</vt:lpstr>
      <vt:lpstr>Слайд 15</vt:lpstr>
      <vt:lpstr>Слайд 16</vt:lpstr>
      <vt:lpstr>Слайд 17</vt:lpstr>
      <vt:lpstr>Слайд 18</vt:lpstr>
      <vt:lpstr>Слайд 19</vt:lpstr>
      <vt:lpstr>Классификация острого дивертикулита</vt:lpstr>
      <vt:lpstr>Клиническая картина дивертикулита</vt:lpstr>
      <vt:lpstr>Рентгенологическая диагностика дивертикулита</vt:lpstr>
      <vt:lpstr>Слайд 23</vt:lpstr>
      <vt:lpstr>Слайд 24</vt:lpstr>
      <vt:lpstr>Слайд 25</vt:lpstr>
      <vt:lpstr>Слайд 26</vt:lpstr>
      <vt:lpstr>Дифференциальная диагностика с полипами толстой кишки</vt:lpstr>
      <vt:lpstr>Слайд 28</vt:lpstr>
      <vt:lpstr>Список использованной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Дивертикуллёз  толстой кишки</dc:title>
  <dc:creator>INSTALL</dc:creator>
  <cp:lastModifiedBy>Тимур</cp:lastModifiedBy>
  <cp:revision>61</cp:revision>
  <dcterms:created xsi:type="dcterms:W3CDTF">2017-04-10T13:17:15Z</dcterms:created>
  <dcterms:modified xsi:type="dcterms:W3CDTF">2020-06-05T05:49:38Z</dcterms:modified>
</cp:coreProperties>
</file>