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78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6" r:id="rId6"/>
    <p:sldId id="280" r:id="rId7"/>
    <p:sldId id="279" r:id="rId8"/>
    <p:sldId id="281" r:id="rId9"/>
    <p:sldId id="282" r:id="rId10"/>
    <p:sldId id="294" r:id="rId11"/>
    <p:sldId id="283" r:id="rId12"/>
    <p:sldId id="293" r:id="rId13"/>
    <p:sldId id="284" r:id="rId14"/>
    <p:sldId id="260" r:id="rId15"/>
    <p:sldId id="286" r:id="rId16"/>
    <p:sldId id="289" r:id="rId17"/>
    <p:sldId id="295" r:id="rId18"/>
    <p:sldId id="287" r:id="rId19"/>
    <p:sldId id="290" r:id="rId20"/>
    <p:sldId id="292" r:id="rId21"/>
    <p:sldId id="288" r:id="rId22"/>
    <p:sldId id="291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3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9352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2069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551784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9057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843801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1311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0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9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96387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4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43142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fld id="{566ABCEB-ACFC-4714-9973-3DA970169C29}" type="datetime1">
              <a:rPr lang="ru-RU" sz="1200" smtClean="0">
                <a:solidFill>
                  <a:srgbClr val="898989"/>
                </a:solidFill>
              </a:rPr>
              <a:pPr lvl="0"/>
              <a:t>04.02.2024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lvl="0" algn="ctr"/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lvl="0" algn="r"/>
            <a:fld id="{566ABCEB-ACFC-4714-9973-3DA970169C29}" type="slidenum">
              <a:rPr lang="ru-RU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3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sldNum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548680"/>
            <a:ext cx="7524750" cy="13668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 fontScale="90000"/>
          </a:bodyPr>
          <a:lstStyle>
            <a:lvl1pPr algn="ctr">
              <a:defRPr sz="4400"/>
            </a:lvl1pPr>
          </a:lstStyle>
          <a:p>
            <a:pPr lvl="0"/>
            <a:r>
              <a:rPr lang="ru-RU" altLang="ru-RU" sz="2000" dirty="0">
                <a:latin typeface="Times New Roman" pitchFamily="18" charset="0"/>
                <a:ea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dirty="0"/>
            </a:br>
            <a:r>
              <a:rPr lang="ru-RU" altLang="ru-RU" sz="2000" dirty="0">
                <a:latin typeface="Times New Roman" pitchFamily="18" charset="0"/>
                <a:ea typeface="Times New Roman" pitchFamily="18" charset="0"/>
              </a:rPr>
              <a:t>Министерства здравоохранения Российской Федерации</a:t>
            </a:r>
            <a:br>
              <a:rPr dirty="0"/>
            </a:br>
            <a:r>
              <a:rPr lang="ru-RU" altLang="ru-RU" sz="2000" dirty="0">
                <a:latin typeface="Times New Roman" pitchFamily="18" charset="0"/>
                <a:ea typeface="Times New Roman" pitchFamily="18" charset="0"/>
              </a:rPr>
              <a:t>Кафедра стоматологии ИПО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1680" y="23241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/>
            <a:r>
              <a:rPr lang="ru-RU" sz="2400" b="1" i="1" dirty="0" err="1">
                <a:solidFill>
                  <a:schemeClr val="hlink"/>
                </a:solidFill>
                <a:latin typeface="Arial" pitchFamily="34" charset="0"/>
              </a:rPr>
              <a:t>Ортодонтические</a:t>
            </a:r>
            <a:r>
              <a:rPr lang="ru-RU" sz="2400" b="1" i="1" dirty="0">
                <a:solidFill>
                  <a:schemeClr val="hlink"/>
                </a:solidFill>
                <a:latin typeface="Arial" pitchFamily="34" charset="0"/>
              </a:rPr>
              <a:t> винты</a:t>
            </a:r>
            <a:r>
              <a:rPr lang="en-US" sz="2400" b="1" i="1" dirty="0">
                <a:solidFill>
                  <a:schemeClr val="hlink"/>
                </a:solidFill>
                <a:latin typeface="Arial" pitchFamily="34" charset="0"/>
              </a:rPr>
              <a:t>: </a:t>
            </a:r>
            <a:r>
              <a:rPr lang="ru-RU" sz="2400" b="1" i="1" dirty="0">
                <a:solidFill>
                  <a:schemeClr val="hlink"/>
                </a:solidFill>
                <a:latin typeface="Arial" pitchFamily="34" charset="0"/>
              </a:rPr>
              <a:t>назначение, виды, конструктивные особенности. Правила установки в </a:t>
            </a:r>
          </a:p>
          <a:p>
            <a:pPr lvl="0"/>
            <a:r>
              <a:rPr lang="ru-RU" sz="2400" b="1" i="1" dirty="0" err="1">
                <a:solidFill>
                  <a:schemeClr val="hlink"/>
                </a:solidFill>
                <a:latin typeface="Arial" pitchFamily="34" charset="0"/>
              </a:rPr>
              <a:t>ортодонтические</a:t>
            </a:r>
            <a:r>
              <a:rPr lang="ru-RU" sz="2400" b="1" i="1" dirty="0">
                <a:solidFill>
                  <a:schemeClr val="hlink"/>
                </a:solidFill>
                <a:latin typeface="Arial" pitchFamily="34" charset="0"/>
              </a:rPr>
              <a:t> винты</a:t>
            </a:r>
            <a:endParaRPr lang="en-US" sz="2400" b="1" i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48583" name="TextBox 5"/>
          <p:cNvSpPr txBox="1"/>
          <p:nvPr/>
        </p:nvSpPr>
        <p:spPr>
          <a:xfrm>
            <a:off x="4427537" y="4076700"/>
            <a:ext cx="4465637" cy="17543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ru-RU" altLang="en-US" dirty="0"/>
              <a:t>Выполнил ординатор </a:t>
            </a:r>
          </a:p>
          <a:p>
            <a:pPr lvl="0" algn="ctr"/>
            <a:r>
              <a:rPr lang="ru-RU" altLang="en-US" dirty="0"/>
              <a:t>кафедры-клиники стоматологии ИПО</a:t>
            </a:r>
          </a:p>
          <a:p>
            <a:pPr lvl="0" algn="ctr"/>
            <a:r>
              <a:rPr lang="ru-RU" altLang="en-US" dirty="0"/>
              <a:t>по специальности «ортодонтия»</a:t>
            </a:r>
          </a:p>
          <a:p>
            <a:pPr lvl="0" algn="ctr"/>
            <a:r>
              <a:rPr lang="en-US" altLang="en-US" dirty="0" err="1">
                <a:latin typeface="Arial" pitchFamily="34" charset="0"/>
              </a:rPr>
              <a:t>Суле</a:t>
            </a:r>
            <a:r>
              <a:rPr lang="ru-RU" altLang="en-US" dirty="0">
                <a:latin typeface="Arial" pitchFamily="34" charset="0"/>
              </a:rPr>
              <a:t>й</a:t>
            </a:r>
            <a:r>
              <a:rPr lang="en-US" altLang="en-US" dirty="0" err="1">
                <a:latin typeface="Arial" pitchFamily="34" charset="0"/>
              </a:rPr>
              <a:t>манов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Нариман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Али</a:t>
            </a:r>
            <a:r>
              <a:rPr lang="ru-RU" altLang="en-US" dirty="0">
                <a:latin typeface="Arial" pitchFamily="34" charset="0"/>
              </a:rPr>
              <a:t>л</a:t>
            </a:r>
            <a:r>
              <a:rPr lang="en-US" altLang="en-US" dirty="0" err="1">
                <a:latin typeface="Arial" pitchFamily="34" charset="0"/>
              </a:rPr>
              <a:t>ович</a:t>
            </a:r>
            <a:endParaRPr lang="en-US" altLang="en-US" dirty="0">
              <a:latin typeface="Arial" pitchFamily="34" charset="0"/>
            </a:endParaRPr>
          </a:p>
          <a:p>
            <a:pPr lvl="0" algn="ctr"/>
            <a:r>
              <a:rPr lang="zh-CN" altLang="en-US" dirty="0"/>
              <a:t>рецензент к.м.н., доцент Дуж Анатолий </a:t>
            </a:r>
            <a:endParaRPr lang="ru-RU" altLang="zh-CN" dirty="0"/>
          </a:p>
          <a:p>
            <a:pPr lvl="0" algn="ctr"/>
            <a:r>
              <a:rPr lang="zh-CN" altLang="en-US" dirty="0"/>
              <a:t>Николаевич.</a:t>
            </a:r>
          </a:p>
        </p:txBody>
      </p:sp>
      <p:sp>
        <p:nvSpPr>
          <p:cNvPr id="1048584" name="TextBox 6"/>
          <p:cNvSpPr txBox="1"/>
          <p:nvPr/>
        </p:nvSpPr>
        <p:spPr>
          <a:xfrm>
            <a:off x="3276600" y="6165850"/>
            <a:ext cx="2303462" cy="368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dirty="0" err="1"/>
              <a:t>Красноярск</a:t>
            </a:r>
            <a:r>
              <a:rPr lang="en-US" dirty="0"/>
              <a:t> , </a:t>
            </a:r>
            <a:r>
              <a:rPr lang="en-US" dirty="0">
                <a:latin typeface="Arial" pitchFamily="34" charset="0"/>
              </a:rPr>
              <a:t>202</a:t>
            </a:r>
            <a:r>
              <a:rPr lang="ru-RU" dirty="0">
                <a:latin typeface="Arial" pitchFamily="34" charset="0"/>
              </a:rPr>
              <a:t>3</a:t>
            </a:r>
            <a:r>
              <a:rPr lang="en-US" dirty="0">
                <a:latin typeface="Arial" pitchFamily="34" charset="0"/>
              </a:rPr>
              <a:t>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4A7B7-DCA4-4AFF-3D5C-9572327D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544316"/>
            <a:ext cx="2936550" cy="51298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винтов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619607-4298-BC45-EB63-85936EB2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3133"/>
            <a:ext cx="2936550" cy="29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1AD1F3-3EA5-D70C-5944-A0FA2F9B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274553"/>
            <a:ext cx="5976664" cy="21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C4FB756-0242-8A75-E647-40F8C587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0" y="1644798"/>
            <a:ext cx="3438128" cy="19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4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36168-A816-F7CF-3E40-BBDAD5DD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688" y="116632"/>
            <a:ext cx="6402468" cy="728498"/>
          </a:xfrm>
        </p:spPr>
        <p:txBody>
          <a:bodyPr/>
          <a:lstStyle/>
          <a:p>
            <a:r>
              <a:rPr lang="ru-RU" dirty="0"/>
              <a:t>ПЛАСТИНЫ С ВИНТАМИ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1488B-0D3D-ED2A-D497-94887E2EF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380312" cy="54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22543-AB3F-D48A-FA64-F74F8AB3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6402468" cy="583705"/>
          </a:xfrm>
        </p:spPr>
        <p:txBody>
          <a:bodyPr/>
          <a:lstStyle/>
          <a:p>
            <a:r>
              <a:rPr lang="ru-RU" dirty="0"/>
              <a:t>ПЛАСТИНЫ С ВИНТАМИ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E3AF46-5533-0FAF-B595-6E4F3747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1963"/>
            <a:ext cx="3888432" cy="36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6FE85E-C83E-CF9F-4647-C68828F2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9" y="1861216"/>
            <a:ext cx="3888432" cy="36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5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66A0A-AC24-F799-5BCC-FA4D89C1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15466"/>
            <a:ext cx="6402468" cy="5116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вАЖНО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9B16D-47EF-1F69-EC66-5FFE9058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6402467" cy="482453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Необходимо помнить, что положение винта определяет направление действия силы, а вид распила в пластинке – направление действия силы на определенную группу зубов.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Количество активация винта и число оборотов винта определяют силу действия и расстояние, на которое перемещается зуб или группа зубов, а дополнительные элементы могут усилить или ослабить действие винта.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 случае аномалий формы и размера зубного ряда одновременно в сагиттальном и трансверсальном направлениях можно использовать </a:t>
            </a:r>
            <a:r>
              <a:rPr lang="ru-RU" sz="1600" dirty="0" err="1">
                <a:solidFill>
                  <a:schemeClr val="bg1"/>
                </a:solidFill>
              </a:rPr>
              <a:t>ортодонтические</a:t>
            </a:r>
            <a:r>
              <a:rPr lang="ru-RU" sz="1600" dirty="0">
                <a:solidFill>
                  <a:schemeClr val="bg1"/>
                </a:solidFill>
              </a:rPr>
              <a:t> винты, дающие нагрузку в 2-х, 3-х направлениях.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0AC83-E090-24D9-7CF5-8FD3B0E26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6" y="4289626"/>
            <a:ext cx="2895938" cy="21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Прямоугольник 1048594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5</a:t>
            </a:r>
          </a:p>
        </p:txBody>
      </p:sp>
      <p:sp>
        <p:nvSpPr>
          <p:cNvPr id="1048596" name="Прямоугольник 1048595"/>
          <p:cNvSpPr/>
          <p:nvPr/>
        </p:nvSpPr>
        <p:spPr>
          <a:xfrm>
            <a:off x="1656071" y="429697"/>
            <a:ext cx="513653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ru-RU" sz="2400" b="1" i="1" dirty="0">
                <a:latin typeface="Arial" pitchFamily="34" charset="0"/>
              </a:rPr>
              <a:t>Виды </a:t>
            </a:r>
            <a:r>
              <a:rPr lang="ru-RU" sz="2400" b="1" i="1" dirty="0" err="1">
                <a:latin typeface="Arial" pitchFamily="34" charset="0"/>
              </a:rPr>
              <a:t>ортодонтических</a:t>
            </a:r>
            <a:r>
              <a:rPr lang="ru-RU" sz="2400" b="1" i="1" dirty="0">
                <a:latin typeface="Arial" pitchFamily="34" charset="0"/>
              </a:rPr>
              <a:t> винтов</a:t>
            </a:r>
            <a:endParaRPr lang="en-US" sz="2400" b="1" i="1" dirty="0">
              <a:latin typeface="Arial" pitchFamily="34" charset="0"/>
            </a:endParaRPr>
          </a:p>
        </p:txBody>
      </p:sp>
      <p:sp>
        <p:nvSpPr>
          <p:cNvPr id="1048597" name="Объект 2"/>
          <p:cNvSpPr/>
          <p:nvPr/>
        </p:nvSpPr>
        <p:spPr>
          <a:xfrm>
            <a:off x="251520" y="981075"/>
            <a:ext cx="8496944" cy="32400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ru-RU" sz="1800" b="0" i="0" dirty="0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Существует несколько видов </a:t>
            </a:r>
            <a:r>
              <a:rPr lang="ru-RU" sz="1800" b="0" i="0" dirty="0" err="1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ортодонтических</a:t>
            </a:r>
            <a:r>
              <a:rPr lang="ru-RU" sz="1800" b="0" i="0" dirty="0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 винтов. Один из них – это </a:t>
            </a:r>
            <a:r>
              <a:rPr lang="ru-RU" sz="1800" dirty="0">
                <a:solidFill>
                  <a:srgbClr val="666666"/>
                </a:solidFill>
                <a:latin typeface="Poppins" panose="00000500000000000000" pitchFamily="2" charset="0"/>
              </a:rPr>
              <a:t> </a:t>
            </a:r>
            <a:r>
              <a:rPr lang="ru-RU" sz="1800" b="0" i="0" dirty="0" err="1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минивинты</a:t>
            </a:r>
            <a:r>
              <a:rPr lang="ru-RU" sz="1800" b="0" i="0" dirty="0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, которые используются для создания точек опоры во время               лечения. Это небольшие металлические винты, которые вкручиваются в                кости для улучшения контроля над перетяжками и помощи в передвижении   зубов в нужном направлении.</a:t>
            </a: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1B90F4-7ACC-A863-F7B1-5F065F18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22104" cy="21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BA7E3A-0BEF-63E0-1419-7138F9B8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1933262" cy="21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8C6F53-1511-7118-FCC0-0B1E30DF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17" y="3421697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B7B50-C545-AFEB-AAD4-BCAA4D67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6554867" cy="590262"/>
          </a:xfrm>
        </p:spPr>
        <p:txBody>
          <a:bodyPr>
            <a:normAutofit/>
          </a:bodyPr>
          <a:lstStyle/>
          <a:p>
            <a:r>
              <a:rPr lang="ru-RU" sz="2400" i="0" dirty="0">
                <a:effectLst/>
                <a:latin typeface="Montserrat" panose="020F0502020204030204" pitchFamily="2" charset="-52"/>
              </a:rPr>
              <a:t>Зачем используют </a:t>
            </a:r>
            <a:r>
              <a:rPr lang="ru-RU" sz="2400" i="0" dirty="0" err="1">
                <a:effectLst/>
                <a:latin typeface="Montserrat" panose="020F0502020204030204" pitchFamily="2" charset="-52"/>
              </a:rPr>
              <a:t>минивинты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C831E-7000-5307-B6A2-63146F9A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7632848" cy="5594516"/>
          </a:xfrm>
        </p:spPr>
        <p:txBody>
          <a:bodyPr>
            <a:normAutofit fontScale="55000" lnSpcReduction="20000"/>
          </a:bodyPr>
          <a:lstStyle/>
          <a:p>
            <a:pPr marL="0" indent="0" algn="l" fontAlgn="base">
              <a:buNone/>
            </a:pPr>
            <a:endParaRPr lang="ru-RU" b="1" i="0" dirty="0">
              <a:solidFill>
                <a:srgbClr val="000000"/>
              </a:solidFill>
              <a:effectLst/>
              <a:latin typeface="Montserrat" panose="020F0502020204030204" pitchFamily="2" charset="-52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Есть целый ряд преимуществ, который позволяет выдвинуть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микроимпланты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на первый план. В руках профессиональных стоматологов они становятся незаменимым инструментом: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1. Желаемый результат 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ортодонтическом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лечении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Применяют для коррекции положения(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дистализации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). Благодаря дизайну, они позволяют приложить силу к конкретному зубу или группе, обеспечивая их точное и контролируемое перемещение. Это особенно важно в сложных случаях, когда традиционные методы оказываются неэффективными.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2. Подготовка к протезированию</a:t>
            </a: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Ортодонтические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винты помогают создать дополнительное пространство для установки имплантов. Это позволяет избежать сложных и травматичных хирургических процедур.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3. Решение проблемы отсутствия опоры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Когда отсутствует несколько жевательных подряд, создается искусственная опора. Без нее было бы невозможно перемещать оставшиеся.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4. Коррекция "выросших" зубов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При долгом отсутствии антагониста, на противоположной челюсти зуб вырастает из-за десны. В таком случае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ортодонтические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опоры используются для того, чтобы "посадить" или "вколотить" его обратно, восстановив нормальное положение.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5. Перемещение отдельного зуба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Если необходимо переместить только один,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микроимпланты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становятся идеальным решением. Они позволяют минимизировать воздействие на соседние. Это ценно в случаях, когда нужно сохранить положение и стабильность окружающих структур.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6. Сокращение сроков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ортодонтического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 лечения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Время лечения сокращается и быстрее видно улучшение, ведь они обеспечивают целенаправленное и контролируемое воздействие. Результаты становятся видны гораздо быстрее.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7. Контроль над результатом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0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кроимпланты в ортодонтии презентация">
            <a:extLst>
              <a:ext uri="{FF2B5EF4-FFF2-40B4-BE49-F238E27FC236}">
                <a16:creationId xmlns:a16="http://schemas.microsoft.com/office/drawing/2014/main" id="{2BEA8EE4-CD83-5C52-BB5E-46425029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816426" cy="25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4BF05C-6958-AA63-82D4-B80759C4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4642183" cy="25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FFCF21-AA3D-1D0D-D216-53F7CFCE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99392"/>
            <a:ext cx="6554867" cy="1524000"/>
          </a:xfrm>
        </p:spPr>
        <p:txBody>
          <a:bodyPr>
            <a:normAutofit/>
          </a:bodyPr>
          <a:lstStyle/>
          <a:p>
            <a:r>
              <a:rPr lang="ru-RU" sz="2400" dirty="0" err="1"/>
              <a:t>Дистализация</a:t>
            </a:r>
            <a:r>
              <a:rPr lang="ru-RU" sz="2400" dirty="0"/>
              <a:t> </a:t>
            </a:r>
            <a:r>
              <a:rPr lang="ru-RU" sz="2400" dirty="0" err="1"/>
              <a:t>Минивинтами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402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847D6-38BE-09D2-D064-015EA64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-99392"/>
            <a:ext cx="6336704" cy="1524000"/>
          </a:xfrm>
        </p:spPr>
        <p:txBody>
          <a:bodyPr>
            <a:normAutofit/>
          </a:bodyPr>
          <a:lstStyle/>
          <a:p>
            <a:r>
              <a:rPr lang="ru-RU" sz="2400" dirty="0" err="1"/>
              <a:t>Мезиализация</a:t>
            </a:r>
            <a:r>
              <a:rPr lang="ru-RU" sz="2400" dirty="0"/>
              <a:t> </a:t>
            </a:r>
            <a:r>
              <a:rPr lang="ru-RU" sz="2400" dirty="0" err="1"/>
              <a:t>минивинтами</a:t>
            </a:r>
            <a:endParaRPr lang="ru-RU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9A2240-5E9A-6F26-71D0-26BC1B4F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51920" cy="2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C7253CF-91EA-B706-8D83-80A0A438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85" y="4509120"/>
            <a:ext cx="4953574" cy="19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765CDE5-2900-3C95-6F65-DF482C17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6073"/>
            <a:ext cx="3312368" cy="24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4982B-B94E-B3CC-2806-08F32B06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133" y="476672"/>
            <a:ext cx="6554867" cy="404664"/>
          </a:xfrm>
        </p:spPr>
        <p:txBody>
          <a:bodyPr>
            <a:normAutofit fontScale="90000"/>
          </a:bodyPr>
          <a:lstStyle/>
          <a:p>
            <a:r>
              <a:rPr lang="ru-RU" sz="2400" i="0" dirty="0">
                <a:effectLst/>
                <a:latin typeface="Montserrat" panose="00000500000000000000" pitchFamily="2" charset="-52"/>
              </a:rPr>
              <a:t>Противопоказания</a:t>
            </a:r>
            <a:br>
              <a:rPr lang="ru-RU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794BF-6471-ECAA-CB8A-B2CDD1EC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80727"/>
            <a:ext cx="7416824" cy="3628393"/>
          </a:xfrm>
        </p:spPr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endParaRPr lang="ru-RU" b="1" i="0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Некоторые состояния требуют от стоматолога особой осторожности. Это относительные противопоказания, которые включают: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воспаление челюстной кости;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вредные привычки — курение;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злоупотребление спиртными напитками;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инфекции в острой стадии;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болезни пародонта;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кариес и его осложнения.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491B40-9B03-498D-482D-8A936A8D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1588"/>
            <a:ext cx="21574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12FDBB1-E39B-59FB-9436-D7998799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18" y="4931804"/>
            <a:ext cx="2075352" cy="1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8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0C2DE-54C1-8542-E138-F2E737F2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332656"/>
            <a:ext cx="6554867" cy="468622"/>
          </a:xfrm>
        </p:spPr>
        <p:txBody>
          <a:bodyPr>
            <a:normAutofit/>
          </a:bodyPr>
          <a:lstStyle/>
          <a:p>
            <a:r>
              <a:rPr lang="ru-RU" sz="2400" dirty="0"/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DBCA9-01AD-0525-9289-D4D0F840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6554867" cy="3767670"/>
          </a:xfrm>
        </p:spPr>
        <p:txBody>
          <a:bodyPr>
            <a:normAutofit fontScale="85000" lnSpcReduction="10000"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Существуют также абсолютные противопоказания, когда процедуру нельзя проводить: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сахарный диабет;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заболевания нарушения свертываемости крови;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онкологические заболевания, туберкулез в активной стадии;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тяжёлые формы патологий костной ткани, такие как остеопороз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остеонекроз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сердечно-сосудистые и дыхательные патологии в стадии декомпенсации;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психические расстройства.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title"/>
          </p:nvPr>
        </p:nvSpPr>
        <p:spPr>
          <a:xfrm>
            <a:off x="2195736" y="251577"/>
            <a:ext cx="4386244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/>
          </a:bodyPr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 dirty="0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Цель работы:</a:t>
            </a:r>
          </a:p>
        </p:txBody>
      </p:sp>
      <p:sp>
        <p:nvSpPr>
          <p:cNvPr id="1048587" name="Прямоугольник 1048586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00847-6D4C-1205-4B48-7AD3AFD5ADBB}"/>
              </a:ext>
            </a:extLst>
          </p:cNvPr>
          <p:cNvSpPr txBox="1">
            <a:spLocks/>
          </p:cNvSpPr>
          <p:nvPr/>
        </p:nvSpPr>
        <p:spPr>
          <a:xfrm>
            <a:off x="228402" y="980728"/>
            <a:ext cx="8160022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3200" b="0" i="0" u="none" kern="1200" cap="none" baseline="0">
                <a:solidFill>
                  <a:schemeClr val="dk1"/>
                </a:solidFill>
                <a:effectLst/>
                <a:latin typeface="Calibri" pitchFamily="34" charset="0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4572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2800" b="0" i="0" u="none" kern="1200" cap="none" baseline="0">
                <a:solidFill>
                  <a:schemeClr val="dk1"/>
                </a:solidFill>
                <a:effectLst/>
                <a:latin typeface="Calibri" pitchFamily="34" charset="0"/>
                <a:ea typeface="+mn-ea"/>
                <a:cs typeface="+mn-cs"/>
                <a:sym typeface="Calibri" pitchFamily="34" charset="0"/>
              </a:defRPr>
            </a:lvl2pPr>
            <a:lvl3pPr marL="1143000" indent="-228600" algn="l" defTabSz="4572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400" b="0" i="0" u="none" kern="1200" cap="none" baseline="0">
                <a:solidFill>
                  <a:schemeClr val="dk1"/>
                </a:solidFill>
                <a:effectLst/>
                <a:latin typeface="Calibri" pitchFamily="34" charset="0"/>
                <a:ea typeface="+mn-ea"/>
                <a:cs typeface="+mn-cs"/>
                <a:sym typeface="Calibri" pitchFamily="34" charset="0"/>
              </a:defRPr>
            </a:lvl3pPr>
            <a:lvl4pPr marL="1600200" indent="-228600" algn="l" defTabSz="4572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2000" b="0" i="0" u="none" kern="1200" cap="none" baseline="0">
                <a:solidFill>
                  <a:schemeClr val="dk1"/>
                </a:solidFill>
                <a:effectLst/>
                <a:latin typeface="Calibri" pitchFamily="34" charset="0"/>
                <a:ea typeface="+mn-ea"/>
                <a:cs typeface="+mn-cs"/>
                <a:sym typeface="Calibri" pitchFamily="34" charset="0"/>
              </a:defRPr>
            </a:lvl4pPr>
            <a:lvl5pPr marL="2057400" indent="-228600" algn="l" defTabSz="4572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»"/>
              <a:defRPr sz="2000" b="0" i="0" u="none" kern="1200" cap="none" baseline="0">
                <a:solidFill>
                  <a:schemeClr val="dk1"/>
                </a:solidFill>
                <a:effectLst/>
                <a:latin typeface="Calibri" pitchFamily="34" charset="0"/>
                <a:ea typeface="+mn-ea"/>
                <a:cs typeface="+mn-cs"/>
                <a:sym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Calibri" pitchFamily="34" charset="0"/>
              <a:buAutoNum type="arabicPeriod"/>
            </a:pPr>
            <a:r>
              <a:rPr lang="ru-RU" sz="1800" i="0" dirty="0">
                <a:solidFill>
                  <a:srgbClr val="1D1A41"/>
                </a:solidFill>
                <a:effectLst/>
                <a:latin typeface="Raleway" panose="020F0502020204030204" pitchFamily="2" charset="-52"/>
              </a:rPr>
              <a:t>Основная цель </a:t>
            </a:r>
            <a:r>
              <a:rPr lang="ru-RU" sz="1800" i="0" dirty="0" err="1">
                <a:solidFill>
                  <a:srgbClr val="1D1A41"/>
                </a:solidFill>
                <a:effectLst/>
                <a:latin typeface="Raleway" panose="020F0502020204030204" pitchFamily="2" charset="-52"/>
              </a:rPr>
              <a:t>ортодонтических</a:t>
            </a:r>
            <a:r>
              <a:rPr lang="ru-RU" sz="1800" i="0" dirty="0">
                <a:solidFill>
                  <a:srgbClr val="1D1A41"/>
                </a:solidFill>
                <a:effectLst/>
                <a:latin typeface="Raleway" panose="020F0502020204030204" pitchFamily="2" charset="-52"/>
              </a:rPr>
              <a:t> винтов заключается в том, чтобы создать точку опоры и применять точечные силы, необходимые    для перемещения зубов или челюстей в нужное положение.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sz="1800" dirty="0">
                <a:solidFill>
                  <a:srgbClr val="1D1A41"/>
                </a:solidFill>
                <a:latin typeface="Raleway" panose="020F0502020204030204" pitchFamily="2" charset="-52"/>
              </a:rPr>
              <a:t>Дает информацию о разнообразии </a:t>
            </a:r>
            <a:r>
              <a:rPr lang="ru-RU" sz="1800" dirty="0" err="1">
                <a:solidFill>
                  <a:srgbClr val="1D1A41"/>
                </a:solidFill>
                <a:latin typeface="Raleway" panose="020F0502020204030204" pitchFamily="2" charset="-52"/>
              </a:rPr>
              <a:t>минивинтов</a:t>
            </a:r>
            <a:r>
              <a:rPr lang="ru-RU" sz="1800" dirty="0">
                <a:solidFill>
                  <a:srgbClr val="1D1A41"/>
                </a:solidFill>
                <a:latin typeface="Raleway" panose="020F0502020204030204" pitchFamily="2" charset="-52"/>
              </a:rPr>
              <a:t> в ортодонтии</a:t>
            </a:r>
          </a:p>
          <a:p>
            <a:pPr marL="609600" indent="-609600">
              <a:buFont typeface="Calibri" pitchFamily="34" charset="0"/>
              <a:buAutoNum type="arabicPeriod"/>
            </a:pPr>
            <a:endParaRPr lang="ru-RU" sz="1800" i="0" dirty="0">
              <a:solidFill>
                <a:srgbClr val="1D1A41"/>
              </a:solidFill>
              <a:effectLst/>
              <a:latin typeface="Raleway" panose="020F0502020204030204" pitchFamily="2" charset="-52"/>
            </a:endParaRPr>
          </a:p>
          <a:p>
            <a:pPr marL="609600" indent="-609600">
              <a:buFont typeface="Calibri" pitchFamily="34" charset="0"/>
              <a:buAutoNum type="arabicPeriod"/>
            </a:pPr>
            <a:endParaRPr lang="ru-RU" sz="1800" dirty="0">
              <a:latin typeface="Times New Roman" pitchFamily="18" charset="0"/>
            </a:endParaRPr>
          </a:p>
          <a:p>
            <a:pPr marL="609600" indent="-609600" algn="ctr">
              <a:spcBef>
                <a:spcPct val="0"/>
              </a:spcBef>
              <a:buFontTx/>
              <a:buNone/>
            </a:pPr>
            <a:endParaRPr lang="ru-RU" sz="1800" dirty="0">
              <a:latin typeface="Times New Roman" pitchFamily="18" charset="0"/>
            </a:endParaRPr>
          </a:p>
          <a:p>
            <a:pPr marL="609600" indent="-609600">
              <a:buFont typeface="Calibri" pitchFamily="34" charset="0"/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56D58-887E-3353-04E2-393E5AD2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28" y="243475"/>
            <a:ext cx="5334744" cy="862608"/>
          </a:xfrm>
        </p:spPr>
        <p:txBody>
          <a:bodyPr>
            <a:normAutofit/>
          </a:bodyPr>
          <a:lstStyle/>
          <a:p>
            <a:r>
              <a:rPr lang="ru-RU" sz="2400" dirty="0"/>
              <a:t>Уход на </a:t>
            </a:r>
            <a:r>
              <a:rPr lang="ru-RU" sz="2400" dirty="0" err="1"/>
              <a:t>минивинтами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078C7-10E1-C3E3-70DE-E8E2BADF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639000" cy="5328592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Нужно ухаживать также как и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ортодонтическим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аппаратом. Основные аспекты этого процесса включают: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Повседневная гигиена. После каждого приема пищи необходимо чистить зубы, брекеты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минивинты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с помощью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ортодонтической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щетки, ершика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суперфлосса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. Дополнительно, промывать ротовую полость ирригатором.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Диетические рекомендации. Желательно исключить из рациона твердую и вязкую пищу, которая может нанести вред конструкции или способствовать воспалению в области слизистой оболочки рта.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Профессиональное обслуживание. Регулярные визиты к врачу-гигиенисту каждые 3-4 месяца помогут минимизировать риск развития осложнений и поддерживать оптимальное состояние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ортодонтической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конструкции.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Профессиональная чистка. Это комплексная процедура, состоящая из четырех этапов. Сначала врач удаляет все дополнительные элементы конструкции, затем удаляет налет и полирует, после чего обрабатывает полость рта антисептиком и укрепляет эмаль. В заключение, доктор устанавливает все обратно на их места.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течение первых 2-3 дней после процедуры не стоит промывать рот антибактериальным средством. Нужно избегать горячей и твердой пищи, а также снизить физическую активность. После этого периода пациенты обычно возвращаются к своему обычному рациону и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0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17A69-ECF4-B647-7057-4D7F94A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76672"/>
            <a:ext cx="7711008" cy="360040"/>
          </a:xfrm>
        </p:spPr>
        <p:txBody>
          <a:bodyPr>
            <a:normAutofit fontScale="90000"/>
          </a:bodyPr>
          <a:lstStyle/>
          <a:p>
            <a:r>
              <a:rPr lang="ru-RU" sz="2400" i="0" dirty="0">
                <a:effectLst/>
                <a:latin typeface="Montserrat" panose="00000500000000000000" pitchFamily="2" charset="-52"/>
              </a:rPr>
              <a:t>Побочные эффекты после установки</a:t>
            </a:r>
            <a:br>
              <a:rPr lang="ru-RU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79B25-ED41-F82C-EAF7-54E2CE6E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67614"/>
            <a:ext cx="7416824" cy="5269698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Несмотря на то, что применение их безопасно, но, как и любое вмешательство, установка может повлечь за собой неприятные последствия: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Отёчность. Сохраняется 3-4 дня после того как врач фиксирует винт. Формируется в зависимости от его вида, местоположения и реакции организма. Чтобы уменьшить вероятность возникновения, рекомендуется первые сутки каждый час прикладывать лед 10-15 минут. А также принимать лекарства от боли.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Отторжение. Процент составляет 1-2%. В случае возникновения такой проблемы, винт можно снова установить.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Подвижность.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Микроимплант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не интегрируется с костной тканью, поэтому при значительных нагрузках двигается. В таком случае заменяют.</a:t>
            </a: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Очень редко винт травмирует корень,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ортоимплант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дестабилизируется или конструкция ломается в ходе установки.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8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BFB0-D51E-C29C-F1D9-3C2D4E93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6705035" cy="1524000"/>
          </a:xfrm>
        </p:spPr>
        <p:txBody>
          <a:bodyPr>
            <a:normAutofit/>
          </a:bodyPr>
          <a:lstStyle/>
          <a:p>
            <a:r>
              <a:rPr lang="ru-RU" sz="2400" b="1" i="0" dirty="0">
                <a:effectLst/>
                <a:latin typeface="Montserrat" panose="00000500000000000000" pitchFamily="2" charset="-52"/>
              </a:rPr>
              <a:t>Плюсы сочетания </a:t>
            </a:r>
            <a:r>
              <a:rPr lang="ru-RU" sz="2400" b="1" i="0" dirty="0" err="1">
                <a:effectLst/>
                <a:latin typeface="Montserrat" panose="00000500000000000000" pitchFamily="2" charset="-52"/>
              </a:rPr>
              <a:t>минивинтов</a:t>
            </a:r>
            <a:r>
              <a:rPr lang="ru-RU" sz="2400" b="1" i="0" dirty="0">
                <a:effectLst/>
                <a:latin typeface="Montserrat" panose="00000500000000000000" pitchFamily="2" charset="-52"/>
              </a:rPr>
              <a:t> с брекет-системами</a:t>
            </a:r>
            <a:br>
              <a:rPr lang="ru-RU" sz="2800" b="1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8285A6-DEF0-4039-1323-8280D2D4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7353107" cy="4608512"/>
          </a:xfrm>
        </p:spPr>
        <p:txBody>
          <a:bodyPr>
            <a:normAutofit fontScale="85000" lnSpcReduction="10000"/>
          </a:bodyPr>
          <a:lstStyle/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Сочетание удобно для работы ортодонта и ухода пациента: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Эффективность. Получаются быстрые, точные и предсказуемые результаты.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Оптимизация брекет-системы.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Микроимпланты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"облегчают" брекет-систему, уменьшают необходимость в дополнительных элементах.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Увеличение возможностей лечения. Можно помочь, если есть заболевания пародонта и повышенная подвижность.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Удобство крепления и удаления. Это делает процесс комфортным.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Быстрое использование. Не нужно время, чтобы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микроимпланты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срослись с костью.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Универсальность. Устанавливаются в любую кость в полости 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9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18488" cy="5762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ctr">
              <a:buNone/>
            </a:pPr>
            <a:r>
              <a:rPr lang="zh-CN" sz="28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Выводы</a:t>
            </a:r>
          </a:p>
          <a:p>
            <a:pPr marL="0" lvl="0" indent="0" algn="ctr">
              <a:buNone/>
            </a:pPr>
            <a:endParaRPr sz="2800" b="1">
              <a:solidFill>
                <a:schemeClr val="hlink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46" name="Прямоугольник 1048645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18</a:t>
            </a:r>
          </a:p>
        </p:txBody>
      </p:sp>
      <p:sp>
        <p:nvSpPr>
          <p:cNvPr id="1048647" name="Прямоугольник 1048646"/>
          <p:cNvSpPr/>
          <p:nvPr/>
        </p:nvSpPr>
        <p:spPr>
          <a:xfrm>
            <a:off x="755649" y="836612"/>
            <a:ext cx="8127205" cy="4524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03187"/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Небные расширяющие винты из стали применяются для расширение и удлинения зубного ряда как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саггитальном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 так 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трансверзальном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        направлении и созданием места для зубов в зубном ряду. </a:t>
            </a:r>
            <a:r>
              <a:rPr lang="ru-RU" dirty="0">
                <a:solidFill>
                  <a:srgbClr val="333333"/>
                </a:solidFill>
                <a:latin typeface="Roboto" panose="020F0502020204030204" pitchFamily="2" charset="0"/>
              </a:rPr>
              <a:t>П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рименяют в аппарата 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минивинтами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 целесообразно для детей в пик роста ребенка от 7-14 лет используются такие аппараты как Марко-Росса, аппарат      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Дерихсвайлера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F0502020204030204" pitchFamily="2" charset="0"/>
              </a:rPr>
              <a:t>, расширяющие аппараты для верхней и нижней челюсти и</a:t>
            </a:r>
            <a:r>
              <a:rPr lang="ru-RU" dirty="0">
                <a:solidFill>
                  <a:srgbClr val="333333"/>
                </a:solidFill>
                <a:latin typeface="Roboto" panose="020F0502020204030204" pitchFamily="2" charset="0"/>
              </a:rPr>
              <a:t> т.д. </a:t>
            </a:r>
          </a:p>
          <a:p>
            <a:pPr lvl="0" indent="103187"/>
            <a:r>
              <a:rPr lang="ru-RU" altLang="en-US" dirty="0">
                <a:solidFill>
                  <a:srgbClr val="333333"/>
                </a:solidFill>
                <a:latin typeface="Roboto" panose="020F0502020204030204" pitchFamily="2" charset="0"/>
              </a:rPr>
              <a:t>Титановые </a:t>
            </a:r>
            <a:r>
              <a:rPr lang="ru-RU" altLang="en-US" dirty="0" err="1">
                <a:solidFill>
                  <a:srgbClr val="333333"/>
                </a:solidFill>
                <a:latin typeface="Roboto" panose="020F0502020204030204" pitchFamily="2" charset="0"/>
              </a:rPr>
              <a:t>ортодонтические</a:t>
            </a:r>
            <a:r>
              <a:rPr lang="ru-RU" altLang="en-US" dirty="0">
                <a:solidFill>
                  <a:srgbClr val="333333"/>
                </a:solidFill>
                <a:latin typeface="Roboto" panose="020F0502020204030204" pitchFamily="2" charset="0"/>
              </a:rPr>
              <a:t> </a:t>
            </a:r>
            <a:r>
              <a:rPr lang="ru-RU" altLang="en-US" dirty="0" err="1">
                <a:solidFill>
                  <a:srgbClr val="212121"/>
                </a:solidFill>
                <a:latin typeface="Montserrat" panose="00000500000000000000" pitchFamily="2" charset="-52"/>
              </a:rPr>
              <a:t>м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инивинты</a:t>
            </a:r>
            <a:r>
              <a:rPr lang="ru-RU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 действуют как надежные опорные точки, к которым фиксируются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ортодонтические</a:t>
            </a:r>
            <a:r>
              <a:rPr lang="ru-RU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              аппараты, такие как брекеты или эластичные тяги. Это позволяет ортодонту перемещать зубы в определенном направлении с        гораздо большей точностью, чем при использовании                        традиционных методов. Благодаря этому,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минивинты</a:t>
            </a:r>
            <a:r>
              <a:rPr lang="ru-RU" b="0" i="0" dirty="0">
                <a:solidFill>
                  <a:srgbClr val="212121"/>
                </a:solidFill>
                <a:effectLst/>
                <a:latin typeface="Montserrat" panose="00000500000000000000" pitchFamily="2" charset="-52"/>
              </a:rPr>
              <a:t> особенно  эффективны в лечении сложных случаев, например, при                необходимости сильного перемещения зубов или коррекции      второстепенных зубных дуг.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1048649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 fontScale="92500" lnSpcReduction="10000"/>
          </a:bodyPr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600" dirty="0">
              <a:latin typeface="Times New Roman" pitchFamily="18" charset="0"/>
              <a:ea typeface="Times New Roman" pitchFamily="18" charset="0"/>
            </a:endParaRP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Аболмасов</a:t>
            </a:r>
            <a:r>
              <a:rPr lang="en-US" altLang="en-US" sz="1800" dirty="0">
                <a:latin typeface="Times New Roman" pitchFamily="18" charset="0"/>
              </a:rPr>
              <a:t>, Н. Г.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учеб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пособие</a:t>
            </a:r>
            <a:r>
              <a:rPr lang="en-US" altLang="en-US" sz="1800" dirty="0">
                <a:latin typeface="Times New Roman" pitchFamily="18" charset="0"/>
              </a:rPr>
              <a:t> / Н. Г. </a:t>
            </a:r>
            <a:r>
              <a:rPr lang="en-US" altLang="en-US" sz="1800" dirty="0" err="1">
                <a:latin typeface="Times New Roman" pitchFamily="18" charset="0"/>
              </a:rPr>
              <a:t>Аболмасов</a:t>
            </a:r>
            <a:r>
              <a:rPr lang="en-US" altLang="en-US" sz="1800" dirty="0">
                <a:latin typeface="Times New Roman" pitchFamily="18" charset="0"/>
              </a:rPr>
              <a:t>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МЕДпресс-информ</a:t>
            </a:r>
            <a:r>
              <a:rPr lang="en-US" altLang="en-US" sz="1800" dirty="0">
                <a:latin typeface="Times New Roman" pitchFamily="18" charset="0"/>
              </a:rPr>
              <a:t>, 20</a:t>
            </a:r>
            <a:r>
              <a:rPr lang="ru-RU" altLang="en-US" sz="1800" dirty="0">
                <a:latin typeface="Times New Roman" pitchFamily="18" charset="0"/>
              </a:rPr>
              <a:t>16</a:t>
            </a:r>
            <a:r>
              <a:rPr lang="en-US" altLang="en-US" sz="1800" dirty="0">
                <a:latin typeface="Times New Roman" pitchFamily="18" charset="0"/>
              </a:rPr>
              <a:t>. - </a:t>
            </a:r>
            <a:r>
              <a:rPr lang="ru-RU" altLang="en-US" sz="1800" dirty="0">
                <a:latin typeface="Times New Roman" pitchFamily="18" charset="0"/>
              </a:rPr>
              <a:t>355</a:t>
            </a:r>
            <a:r>
              <a:rPr lang="en-US" altLang="en-US" sz="1800" dirty="0">
                <a:latin typeface="Times New Roman" pitchFamily="18" charset="0"/>
              </a:rPr>
              <a:t> с.: </a:t>
            </a:r>
            <a:r>
              <a:rPr lang="en-US" altLang="en-US" sz="1800" dirty="0" err="1">
                <a:latin typeface="Times New Roman" pitchFamily="18" charset="0"/>
              </a:rPr>
              <a:t>ил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Леонтьев</a:t>
            </a:r>
            <a:r>
              <a:rPr lang="en-US" altLang="en-US" sz="1800" dirty="0">
                <a:latin typeface="Times New Roman" pitchFamily="18" charset="0"/>
              </a:rPr>
              <a:t>, В. К. </a:t>
            </a:r>
            <a:r>
              <a:rPr lang="en-US" altLang="en-US" sz="1800" dirty="0" err="1">
                <a:latin typeface="Times New Roman" pitchFamily="18" charset="0"/>
              </a:rPr>
              <a:t>Детская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терапевтическая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стоматология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Национальное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>
                <a:latin typeface="Times New Roman" pitchFamily="18" charset="0"/>
              </a:rPr>
              <a:t>           </a:t>
            </a:r>
            <a:r>
              <a:rPr lang="en-US" altLang="en-US" sz="1800" dirty="0" err="1">
                <a:latin typeface="Times New Roman" pitchFamily="18" charset="0"/>
              </a:rPr>
              <a:t>руководство</a:t>
            </a:r>
            <a:r>
              <a:rPr lang="en-US" altLang="en-US" sz="1800" dirty="0">
                <a:latin typeface="Times New Roman" pitchFamily="18" charset="0"/>
              </a:rPr>
              <a:t> / В. К. </a:t>
            </a:r>
            <a:r>
              <a:rPr lang="en-US" altLang="en-US" sz="1800" dirty="0" err="1">
                <a:latin typeface="Times New Roman" pitchFamily="18" charset="0"/>
              </a:rPr>
              <a:t>Леонтьев</a:t>
            </a:r>
            <a:r>
              <a:rPr lang="en-US" altLang="en-US" sz="1800" dirty="0">
                <a:latin typeface="Times New Roman" pitchFamily="18" charset="0"/>
              </a:rPr>
              <a:t>, Л. П. </a:t>
            </a:r>
            <a:r>
              <a:rPr lang="en-US" altLang="en-US" sz="1800" dirty="0" err="1">
                <a:latin typeface="Times New Roman" pitchFamily="18" charset="0"/>
              </a:rPr>
              <a:t>Кисельникова</a:t>
            </a:r>
            <a:r>
              <a:rPr lang="en-US" altLang="en-US" sz="1800" dirty="0">
                <a:latin typeface="Times New Roman" pitchFamily="18" charset="0"/>
              </a:rPr>
              <a:t>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2019. – </a:t>
            </a:r>
            <a:r>
              <a:rPr lang="ru-RU" altLang="en-US" sz="1800" dirty="0">
                <a:latin typeface="Times New Roman" pitchFamily="18" charset="0"/>
              </a:rPr>
              <a:t>644</a:t>
            </a:r>
            <a:r>
              <a:rPr lang="en-US" altLang="en-US" sz="1800" dirty="0">
                <a:latin typeface="Times New Roman" pitchFamily="18" charset="0"/>
              </a:rPr>
              <a:t>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Нанда</a:t>
            </a:r>
            <a:r>
              <a:rPr lang="en-US" altLang="en-US" sz="1800" dirty="0">
                <a:latin typeface="Times New Roman" pitchFamily="18" charset="0"/>
              </a:rPr>
              <a:t>, Р. </a:t>
            </a:r>
            <a:r>
              <a:rPr lang="en-US" altLang="en-US" sz="1800" dirty="0" err="1">
                <a:latin typeface="Times New Roman" pitchFamily="18" charset="0"/>
              </a:rPr>
              <a:t>Атлас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клинической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ортодонтии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Нанда</a:t>
            </a:r>
            <a:r>
              <a:rPr lang="en-US" altLang="en-US" sz="1800" dirty="0">
                <a:latin typeface="Times New Roman" pitchFamily="18" charset="0"/>
              </a:rPr>
              <a:t>, Р.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МЕДпресс</a:t>
            </a:r>
            <a:r>
              <a:rPr lang="en-US" altLang="en-US" sz="1800" dirty="0">
                <a:latin typeface="Times New Roman" pitchFamily="18" charset="0"/>
              </a:rPr>
              <a:t>-</a:t>
            </a:r>
            <a:r>
              <a:rPr lang="ru-RU" altLang="en-US" sz="1800" dirty="0">
                <a:latin typeface="Times New Roman" pitchFamily="18" charset="0"/>
              </a:rPr>
              <a:t>     </a:t>
            </a:r>
            <a:r>
              <a:rPr lang="en-US" altLang="en-US" sz="1800" dirty="0" err="1">
                <a:latin typeface="Times New Roman" pitchFamily="18" charset="0"/>
              </a:rPr>
              <a:t>информ</a:t>
            </a:r>
            <a:r>
              <a:rPr lang="en-US" altLang="en-US" sz="1800" dirty="0">
                <a:latin typeface="Times New Roman" pitchFamily="18" charset="0"/>
              </a:rPr>
              <a:t>, 2019. – </a:t>
            </a:r>
            <a:r>
              <a:rPr lang="ru-RU" altLang="en-US" sz="1800" dirty="0">
                <a:latin typeface="Times New Roman" pitchFamily="18" charset="0"/>
              </a:rPr>
              <a:t>233</a:t>
            </a:r>
            <a:r>
              <a:rPr lang="en-US" altLang="en-US" sz="1800" dirty="0">
                <a:latin typeface="Times New Roman" pitchFamily="18" charset="0"/>
              </a:rPr>
              <a:t>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Ортопедическая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стоматология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Учебник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Под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редакцией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Э.С.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Каливраджияна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И.Ю.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Лебеденко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Е.А.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Брагина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И.П.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Рыжовой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2-е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издание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переработанное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 и </a:t>
            </a:r>
            <a:r>
              <a:rPr lang="ru-RU" altLang="en-US" sz="1800" dirty="0">
                <a:latin typeface="Times New Roman" pitchFamily="18" charset="0"/>
                <a:ea typeface="Times New Roman" pitchFamily="18" charset="0"/>
              </a:rPr>
              <a:t>        </a:t>
            </a:r>
            <a:r>
              <a:rPr lang="en-US" altLang="en-US" sz="1800" dirty="0" err="1">
                <a:latin typeface="Times New Roman" pitchFamily="18" charset="0"/>
                <a:ea typeface="Times New Roman" pitchFamily="18" charset="0"/>
              </a:rPr>
              <a:t>дополненное</a:t>
            </a:r>
            <a:r>
              <a:rPr lang="en-US" altLang="en-US" sz="1800" dirty="0">
                <a:latin typeface="Times New Roman" pitchFamily="18" charset="0"/>
                <a:ea typeface="Times New Roman" pitchFamily="18" charset="0"/>
              </a:rPr>
              <a:t>, 2018.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Медицина</a:t>
            </a:r>
            <a:r>
              <a:rPr lang="en-US" altLang="en-US" sz="1800" dirty="0">
                <a:latin typeface="Times New Roman" pitchFamily="18" charset="0"/>
              </a:rPr>
              <a:t>, 2016. – </a:t>
            </a:r>
            <a:r>
              <a:rPr lang="ru-RU" altLang="en-US" sz="1800" dirty="0">
                <a:latin typeface="Times New Roman" pitchFamily="18" charset="0"/>
              </a:rPr>
              <a:t>25</a:t>
            </a:r>
            <a:r>
              <a:rPr lang="en-US" altLang="en-US" sz="1800" dirty="0">
                <a:latin typeface="Times New Roman" pitchFamily="18" charset="0"/>
              </a:rPr>
              <a:t>0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Современные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диагностики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аномалий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>
                <a:latin typeface="Times New Roman" pitchFamily="18" charset="0"/>
              </a:rPr>
              <a:t>      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зубных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рядов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окклюзии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учебное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пособие</a:t>
            </a:r>
            <a:r>
              <a:rPr lang="en-US" altLang="en-US" sz="1800" dirty="0">
                <a:latin typeface="Times New Roman" pitchFamily="18" charset="0"/>
              </a:rPr>
              <a:t> / </a:t>
            </a:r>
            <a:r>
              <a:rPr lang="en-US" altLang="en-US" sz="1800" dirty="0" err="1">
                <a:latin typeface="Times New Roman" pitchFamily="18" charset="0"/>
              </a:rPr>
              <a:t>Персин</a:t>
            </a:r>
            <a:r>
              <a:rPr lang="en-US" altLang="en-US" sz="1800" dirty="0">
                <a:latin typeface="Times New Roman" pitchFamily="18" charset="0"/>
              </a:rPr>
              <a:t>, Л. С.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ГЭОТАР-</a:t>
            </a:r>
            <a:r>
              <a:rPr lang="en-US" altLang="en-US" sz="1800" dirty="0" err="1">
                <a:latin typeface="Times New Roman" pitchFamily="18" charset="0"/>
              </a:rPr>
              <a:t>Медиа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Россия</a:t>
            </a:r>
            <a:r>
              <a:rPr lang="en-US" altLang="en-US" sz="1800" dirty="0">
                <a:latin typeface="Times New Roman" pitchFamily="18" charset="0"/>
              </a:rPr>
              <a:t>, 2018. - </a:t>
            </a:r>
            <a:r>
              <a:rPr lang="ru-RU" altLang="en-US" sz="1800" dirty="0">
                <a:latin typeface="Times New Roman" pitchFamily="18" charset="0"/>
              </a:rPr>
              <a:t>367</a:t>
            </a:r>
            <a:r>
              <a:rPr lang="en-US" altLang="en-US" sz="1800" dirty="0">
                <a:latin typeface="Times New Roman" pitchFamily="18" charset="0"/>
              </a:rPr>
              <a:t>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Проффит</a:t>
            </a:r>
            <a:r>
              <a:rPr lang="en-US" altLang="en-US" sz="1800" dirty="0">
                <a:latin typeface="Times New Roman" pitchFamily="18" charset="0"/>
              </a:rPr>
              <a:t>, У. Р. </a:t>
            </a:r>
            <a:r>
              <a:rPr lang="en-US" altLang="en-US" sz="1800" dirty="0" err="1">
                <a:latin typeface="Times New Roman" pitchFamily="18" charset="0"/>
              </a:rPr>
              <a:t>Современная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 [</a:t>
            </a:r>
            <a:r>
              <a:rPr lang="en-US" altLang="en-US" sz="1800" dirty="0" err="1">
                <a:latin typeface="Times New Roman" pitchFamily="18" charset="0"/>
              </a:rPr>
              <a:t>Текст</a:t>
            </a:r>
            <a:r>
              <a:rPr lang="en-US" altLang="en-US" sz="1800" dirty="0">
                <a:latin typeface="Times New Roman" pitchFamily="18" charset="0"/>
              </a:rPr>
              <a:t>] / </a:t>
            </a:r>
            <a:r>
              <a:rPr lang="en-US" altLang="en-US" sz="1800" dirty="0" err="1">
                <a:latin typeface="Times New Roman" pitchFamily="18" charset="0"/>
              </a:rPr>
              <a:t>Проффит</a:t>
            </a:r>
            <a:r>
              <a:rPr lang="en-US" altLang="en-US" sz="1800" dirty="0">
                <a:latin typeface="Times New Roman" pitchFamily="18" charset="0"/>
              </a:rPr>
              <a:t>, У. Р. -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МЕДпресс-информ</a:t>
            </a:r>
            <a:r>
              <a:rPr lang="en-US" altLang="en-US" sz="1800" dirty="0">
                <a:latin typeface="Times New Roman" pitchFamily="18" charset="0"/>
              </a:rPr>
              <a:t>, 2019. – </a:t>
            </a:r>
            <a:r>
              <a:rPr lang="ru-RU" altLang="en-US" sz="1800" dirty="0">
                <a:latin typeface="Times New Roman" pitchFamily="18" charset="0"/>
              </a:rPr>
              <a:t>577</a:t>
            </a:r>
            <a:r>
              <a:rPr lang="en-US" altLang="en-US" sz="1800" dirty="0">
                <a:latin typeface="Times New Roman" pitchFamily="18" charset="0"/>
              </a:rPr>
              <a:t>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Хорошилкина</a:t>
            </a:r>
            <a:r>
              <a:rPr lang="en-US" altLang="en-US" sz="1800" dirty="0">
                <a:latin typeface="Times New Roman" pitchFamily="18" charset="0"/>
              </a:rPr>
              <a:t>, Ф. Я. </a:t>
            </a:r>
            <a:r>
              <a:rPr lang="en-US" altLang="en-US" sz="1800" dirty="0" err="1">
                <a:latin typeface="Times New Roman" pitchFamily="18" charset="0"/>
              </a:rPr>
              <a:t>Ортодонтия</a:t>
            </a:r>
            <a:r>
              <a:rPr lang="en-US" altLang="en-US" sz="1800" dirty="0">
                <a:latin typeface="Times New Roman" pitchFamily="18" charset="0"/>
              </a:rPr>
              <a:t>. – </a:t>
            </a:r>
            <a:r>
              <a:rPr lang="en-US" altLang="en-US" sz="1800" dirty="0" err="1">
                <a:latin typeface="Times New Roman" pitchFamily="18" charset="0"/>
              </a:rPr>
              <a:t>Москва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Мед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книга</a:t>
            </a:r>
            <a:r>
              <a:rPr lang="en-US" altLang="en-US" sz="1800" dirty="0">
                <a:latin typeface="Times New Roman" pitchFamily="18" charset="0"/>
              </a:rPr>
              <a:t>. – 2016. – 4</a:t>
            </a:r>
            <a:r>
              <a:rPr lang="ru-RU" altLang="en-US" sz="1800" dirty="0">
                <a:latin typeface="Times New Roman" pitchFamily="18" charset="0"/>
              </a:rPr>
              <a:t>01</a:t>
            </a:r>
            <a:r>
              <a:rPr lang="en-US" altLang="en-US" sz="1800" dirty="0">
                <a:latin typeface="Times New Roman" pitchFamily="18" charset="0"/>
              </a:rPr>
              <a:t>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800" dirty="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50" name="Прямоугольник 1048649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Прямоугольник 1048650"/>
          <p:cNvSpPr/>
          <p:nvPr/>
        </p:nvSpPr>
        <p:spPr>
          <a:xfrm>
            <a:off x="1116012" y="1628775"/>
            <a:ext cx="7129462" cy="2592387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32058"/>
              </a:avLst>
            </a:prstTxWarp>
          </a:bodyPr>
          <a:lstStyle/>
          <a:p>
            <a:pPr algn="ctr"/>
            <a:r>
              <a:rPr sz="3600" b="0" i="0" kern="10" spc="0" normalizeH="0">
                <a:ln w="9525" cap="flat" cmpd="sng">
                  <a:solidFill>
                    <a:srgbClr val="CC99FF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>
                        <a:alpha val="100000"/>
                      </a:srgbClr>
                    </a:gs>
                  </a:gsLst>
                  <a:lin ang="5400000" scaled="1"/>
                </a:gradFill>
                <a:effectLst>
                  <a:outerShdw dist="53881" dir="2699999" algn="ctr">
                    <a:srgbClr val="9999FF">
                      <a:alpha val="80000"/>
                    </a:srgbClr>
                  </a:outerShdw>
                </a:effectLst>
                <a:latin typeface="Impact"/>
                <a:ea typeface="Impact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>
                <a:solidFill>
                  <a:schemeClr val="hlink"/>
                </a:solidFill>
                <a:latin typeface="Times New Roman" pitchFamily="18" charset="0"/>
                <a:ea typeface="Times New Roman" pitchFamily="18" charset="0"/>
              </a:rPr>
              <a:t>Задачи работы: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604448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609600" lvl="0" indent="-609600">
              <a:buFont typeface="Calibri" pitchFamily="34" charset="0"/>
              <a:buAutoNum type="arabicPeriod"/>
            </a:pPr>
            <a:r>
              <a:rPr lang="ru-RU" sz="2000" dirty="0">
                <a:latin typeface="Times New Roman" pitchFamily="18" charset="0"/>
              </a:rPr>
              <a:t>Раскрытие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понятие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ортодонтические</a:t>
            </a:r>
            <a:r>
              <a:rPr lang="ru-RU" sz="2000" dirty="0">
                <a:latin typeface="Times New Roman" pitchFamily="18" charset="0"/>
              </a:rPr>
              <a:t> винты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 dirty="0" err="1">
                <a:latin typeface="Times New Roman" pitchFamily="18" charset="0"/>
              </a:rPr>
              <a:t>Охарактеризовать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основы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показаний и противопоказаний применения винтов</a:t>
            </a:r>
            <a:endParaRPr lang="en-US" sz="20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 dirty="0" err="1">
                <a:latin typeface="Times New Roman" pitchFamily="18" charset="0"/>
              </a:rPr>
              <a:t>Изучить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особенности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разновидностей винтов</a:t>
            </a:r>
            <a:endParaRPr lang="en-US" sz="20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 dirty="0" err="1">
                <a:latin typeface="Times New Roman" pitchFamily="18" charset="0"/>
              </a:rPr>
              <a:t>Рассмотреть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понятие</a:t>
            </a:r>
            <a:r>
              <a:rPr lang="en-US" sz="2000" dirty="0">
                <a:latin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</a:rPr>
              <a:t>виды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окклюзи</a:t>
            </a:r>
            <a:r>
              <a:rPr lang="ru-RU" sz="2000" dirty="0">
                <a:latin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</a:rPr>
              <a:t>ортодонтических</a:t>
            </a:r>
            <a:r>
              <a:rPr lang="ru-RU" sz="2000" dirty="0">
                <a:latin typeface="Times New Roman" pitchFamily="18" charset="0"/>
              </a:rPr>
              <a:t> винтов</a:t>
            </a:r>
            <a:endParaRPr lang="en-US" sz="20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sz="2000" dirty="0" err="1">
                <a:latin typeface="Times New Roman" pitchFamily="18" charset="0"/>
              </a:rPr>
              <a:t>Сформулировать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общие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выводы</a:t>
            </a:r>
            <a:endParaRPr lang="en-US" sz="2000" dirty="0">
              <a:latin typeface="Times New Roman" pitchFamily="18" charset="0"/>
            </a:endParaRPr>
          </a:p>
          <a:p>
            <a:pPr marL="609600" lvl="0" indent="-609600" algn="ctr">
              <a:spcBef>
                <a:spcPct val="0"/>
              </a:spcBef>
              <a:buFontTx/>
              <a:buNone/>
            </a:pPr>
            <a:endParaRPr sz="20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None/>
            </a:pPr>
            <a:endParaRPr sz="2000" dirty="0"/>
          </a:p>
        </p:txBody>
      </p:sp>
      <p:sp>
        <p:nvSpPr>
          <p:cNvPr id="1048590" name="Прямоугольник 1048589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ъект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29600" cy="2654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ru-RU" sz="2000" b="0" i="0" dirty="0" err="1">
                <a:solidFill>
                  <a:srgbClr val="666666"/>
                </a:solidFill>
                <a:effectLst/>
                <a:latin typeface="Poppins" panose="020B0502040204020203" pitchFamily="2" charset="0"/>
              </a:rPr>
              <a:t>Ортодонтические</a:t>
            </a:r>
            <a:r>
              <a:rPr lang="ru-RU" sz="2000" b="0" i="0" dirty="0">
                <a:solidFill>
                  <a:srgbClr val="666666"/>
                </a:solidFill>
                <a:effectLst/>
                <a:latin typeface="Poppins" panose="020B0502040204020203" pitchFamily="2" charset="0"/>
              </a:rPr>
              <a:t> винты – это один из видов аппаратов, которые используются в ортодонтии для коррекции прикуса и                        выравнивания зубов. Эти винты могут быть различных форм и        размеров, и выбор конкретного вида зависит от индивидуальных    особенностей каждого пациента и задач, которые нужно решить.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48592" name="Прямоугольник 1048591"/>
          <p:cNvSpPr/>
          <p:nvPr/>
        </p:nvSpPr>
        <p:spPr>
          <a:xfrm>
            <a:off x="2170371" y="320546"/>
            <a:ext cx="509169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ru-RU" sz="2400" b="1" i="1" dirty="0">
                <a:latin typeface="Arial" pitchFamily="34" charset="0"/>
              </a:rPr>
              <a:t>Виды </a:t>
            </a:r>
            <a:r>
              <a:rPr lang="ru-RU" sz="2400" b="1" i="1" dirty="0" err="1">
                <a:latin typeface="Arial" pitchFamily="34" charset="0"/>
              </a:rPr>
              <a:t>ортодонтических</a:t>
            </a:r>
            <a:r>
              <a:rPr lang="ru-RU" sz="2400" b="1" i="1" dirty="0">
                <a:latin typeface="Arial" pitchFamily="34" charset="0"/>
              </a:rPr>
              <a:t> винтов</a:t>
            </a:r>
            <a:endParaRPr lang="en-US" sz="2400" b="1" i="1" dirty="0">
              <a:latin typeface="Arial" pitchFamily="34" charset="0"/>
            </a:endParaRPr>
          </a:p>
        </p:txBody>
      </p:sp>
      <p:sp>
        <p:nvSpPr>
          <p:cNvPr id="1048594" name="Прямоугольник 1048593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6A71D-D9A7-1937-2129-3BC65287A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3" y="2887288"/>
            <a:ext cx="3783055" cy="2845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905B6-76F7-CA4D-FB62-C55AC1FC2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48" y="3067380"/>
            <a:ext cx="4291999" cy="24857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8E49-F2E7-7FA3-B629-B464D344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648"/>
            <a:ext cx="6554867" cy="651587"/>
          </a:xfrm>
        </p:spPr>
        <p:txBody>
          <a:bodyPr>
            <a:normAutofit/>
          </a:bodyPr>
          <a:lstStyle/>
          <a:p>
            <a:r>
              <a:rPr lang="ru-RU" sz="2400" dirty="0"/>
              <a:t>Виды </a:t>
            </a:r>
            <a:r>
              <a:rPr lang="ru-RU" sz="2400" dirty="0" err="1"/>
              <a:t>ортодонтических</a:t>
            </a:r>
            <a:r>
              <a:rPr lang="ru-RU" sz="2400" dirty="0"/>
              <a:t> винтов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1F18F5-752B-1359-94DD-6C1A97C6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D67BA1B-BC77-776B-DBF7-67EB9BAD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7" y="1700808"/>
            <a:ext cx="3815916" cy="38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B3C1200-CE4E-7216-6F85-9047E3F0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3" y="4109724"/>
            <a:ext cx="3671651" cy="24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1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62009B4A-0254-08D5-A5D6-4E2121E5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87" y="643179"/>
            <a:ext cx="7669911" cy="78617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винты для </a:t>
            </a:r>
            <a:r>
              <a:rPr lang="ru-RU" dirty="0" err="1"/>
              <a:t>ортодонтических</a:t>
            </a:r>
            <a:r>
              <a:rPr lang="ru-RU" dirty="0"/>
              <a:t> пластинок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32B171-02EC-CB94-6ECF-60BE80921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6" y="2352299"/>
            <a:ext cx="1325359" cy="693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16800C-0BFF-65DC-6DB5-FFC2CEE8D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3" y="2392625"/>
            <a:ext cx="1325359" cy="693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D9C0F9-6BF8-180A-19FA-6E45E8FAA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0" y="4082705"/>
            <a:ext cx="1135217" cy="7591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76A39C-5785-F581-2252-28093F60C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423" y="4065868"/>
            <a:ext cx="1133378" cy="7915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BBA008-AC89-E6AA-9016-B1E94D5FB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7" y="2262015"/>
            <a:ext cx="863479" cy="8700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A663A5-1E6E-6E10-E4F9-34145BFB8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2777" y="4094118"/>
            <a:ext cx="728224" cy="850833"/>
          </a:xfrm>
          <a:prstGeom prst="rect">
            <a:avLst/>
          </a:prstGeom>
        </p:spPr>
      </p:pic>
      <p:sp>
        <p:nvSpPr>
          <p:cNvPr id="23" name="Текст 2">
            <a:extLst>
              <a:ext uri="{FF2B5EF4-FFF2-40B4-BE49-F238E27FC236}">
                <a16:creationId xmlns:a16="http://schemas.microsoft.com/office/drawing/2014/main" id="{45F182B7-CB99-7E33-893E-C5C50D39EEC0}"/>
              </a:ext>
            </a:extLst>
          </p:cNvPr>
          <p:cNvSpPr txBox="1">
            <a:spLocks/>
          </p:cNvSpPr>
          <p:nvPr/>
        </p:nvSpPr>
        <p:spPr>
          <a:xfrm>
            <a:off x="533724" y="3132109"/>
            <a:ext cx="2016224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ВИНТ С ДВУМЯ </a:t>
            </a:r>
          </a:p>
          <a:p>
            <a:r>
              <a:rPr lang="ru-RU" sz="1200" dirty="0"/>
              <a:t>НАПРАВЛЯЮЩИМИ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CF88C147-2112-C10A-F523-0FA5E08DFE8B}"/>
              </a:ext>
            </a:extLst>
          </p:cNvPr>
          <p:cNvSpPr txBox="1">
            <a:spLocks/>
          </p:cNvSpPr>
          <p:nvPr/>
        </p:nvSpPr>
        <p:spPr>
          <a:xfrm>
            <a:off x="3134300" y="3086437"/>
            <a:ext cx="1806352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Секционный ВИНТ с </a:t>
            </a:r>
            <a:r>
              <a:rPr lang="en-US" sz="1200" dirty="0"/>
              <a:t>u</a:t>
            </a:r>
            <a:r>
              <a:rPr lang="ru-RU" sz="1200" dirty="0"/>
              <a:t> - изгибом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DEC01B8A-442A-C02E-BB2E-CE992AA4039E}"/>
              </a:ext>
            </a:extLst>
          </p:cNvPr>
          <p:cNvSpPr txBox="1">
            <a:spLocks/>
          </p:cNvSpPr>
          <p:nvPr/>
        </p:nvSpPr>
        <p:spPr>
          <a:xfrm>
            <a:off x="2780994" y="4842634"/>
            <a:ext cx="2192236" cy="532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Трёхмерный винт </a:t>
            </a:r>
            <a:r>
              <a:rPr lang="ru-RU" sz="1200" dirty="0" err="1"/>
              <a:t>Бертони</a:t>
            </a:r>
            <a:r>
              <a:rPr lang="ru-RU" sz="1200" dirty="0"/>
              <a:t> 2 -3 точки активации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6B94A314-E54A-F0CE-F80D-98785488215B}"/>
              </a:ext>
            </a:extLst>
          </p:cNvPr>
          <p:cNvSpPr txBox="1">
            <a:spLocks/>
          </p:cNvSpPr>
          <p:nvPr/>
        </p:nvSpPr>
        <p:spPr>
          <a:xfrm>
            <a:off x="5830704" y="3086437"/>
            <a:ext cx="1276152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Одинарный тип 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96F61092-81D6-5D5D-FBD0-366E9407E14F}"/>
              </a:ext>
            </a:extLst>
          </p:cNvPr>
          <p:cNvSpPr txBox="1">
            <a:spLocks/>
          </p:cNvSpPr>
          <p:nvPr/>
        </p:nvSpPr>
        <p:spPr>
          <a:xfrm>
            <a:off x="5843936" y="4994824"/>
            <a:ext cx="1101260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Двойной тип В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2E6CC507-C9C5-EE57-A467-CC6888B35A43}"/>
              </a:ext>
            </a:extLst>
          </p:cNvPr>
          <p:cNvSpPr txBox="1">
            <a:spLocks/>
          </p:cNvSpPr>
          <p:nvPr/>
        </p:nvSpPr>
        <p:spPr>
          <a:xfrm>
            <a:off x="533724" y="4941168"/>
            <a:ext cx="2016224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ВИНТ С одной </a:t>
            </a:r>
          </a:p>
          <a:p>
            <a:r>
              <a:rPr lang="ru-RU" sz="1200" dirty="0" err="1"/>
              <a:t>НАПРАВЛЯЮЩей</a:t>
            </a:r>
            <a:endParaRPr lang="ru-RU" sz="1200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55FF63C3-97C3-6530-AFC3-051C50F49365}"/>
              </a:ext>
            </a:extLst>
          </p:cNvPr>
          <p:cNvSpPr txBox="1">
            <a:spLocks/>
          </p:cNvSpPr>
          <p:nvPr/>
        </p:nvSpPr>
        <p:spPr>
          <a:xfrm rot="5400000">
            <a:off x="6651266" y="3402453"/>
            <a:ext cx="2016224" cy="478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000" b="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Веерообразные Винты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0863D61-44A6-9AAB-DCDF-7666DB664898}"/>
              </a:ext>
            </a:extLst>
          </p:cNvPr>
          <p:cNvCxnSpPr/>
          <p:nvPr/>
        </p:nvCxnSpPr>
        <p:spPr>
          <a:xfrm>
            <a:off x="6876256" y="2924944"/>
            <a:ext cx="576064" cy="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1093E074-62AB-9AC7-5800-595436247767}"/>
              </a:ext>
            </a:extLst>
          </p:cNvPr>
          <p:cNvCxnSpPr>
            <a:cxnSpLocks/>
          </p:cNvCxnSpPr>
          <p:nvPr/>
        </p:nvCxnSpPr>
        <p:spPr>
          <a:xfrm>
            <a:off x="6758792" y="4287628"/>
            <a:ext cx="693528" cy="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1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8AD7A25-CBCE-3CC2-1AA0-984C014B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32656"/>
            <a:ext cx="3030488" cy="512026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винтов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897508-2020-6722-7729-F6E8DCE9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4" y="996686"/>
            <a:ext cx="6950152" cy="48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4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B5EE9FD-06B0-3533-ADAF-02A37689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396694"/>
            <a:ext cx="3102496" cy="584034"/>
          </a:xfrm>
        </p:spPr>
        <p:txBody>
          <a:bodyPr/>
          <a:lstStyle/>
          <a:p>
            <a:r>
              <a:rPr lang="ru-RU" dirty="0"/>
              <a:t>Виды Винтов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2A236B-02C1-A7E0-E528-19492445A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67434"/>
            <a:ext cx="7008243" cy="49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1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5D7F0-A717-9AA2-C549-D6939A5D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60648"/>
            <a:ext cx="3102496" cy="656042"/>
          </a:xfrm>
        </p:spPr>
        <p:txBody>
          <a:bodyPr/>
          <a:lstStyle/>
          <a:p>
            <a:r>
              <a:rPr lang="ru-RU" dirty="0"/>
              <a:t>Виды винтов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7895-987B-EFDF-AA5E-037ED289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4" y="943263"/>
            <a:ext cx="7284919" cy="51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61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</TotalTime>
  <Words>1580</Words>
  <Application>Microsoft Office PowerPoint</Application>
  <PresentationFormat>Экран (4:3)</PresentationFormat>
  <Paragraphs>123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Century Gothic</vt:lpstr>
      <vt:lpstr>Impact</vt:lpstr>
      <vt:lpstr>Montserrat</vt:lpstr>
      <vt:lpstr>Poppins</vt:lpstr>
      <vt:lpstr>Raleway</vt:lpstr>
      <vt:lpstr>Roboto</vt:lpstr>
      <vt:lpstr>Times New Roman</vt:lpstr>
      <vt:lpstr>Wingdings 3</vt:lpstr>
      <vt:lpstr>Сектор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 работы:</vt:lpstr>
      <vt:lpstr>Задачи работы:</vt:lpstr>
      <vt:lpstr>Презентация PowerPoint</vt:lpstr>
      <vt:lpstr>Виды ортодонтических винтов</vt:lpstr>
      <vt:lpstr>Основные винты для ортодонтических пластинок</vt:lpstr>
      <vt:lpstr>Виды винтов</vt:lpstr>
      <vt:lpstr>Виды Винтов</vt:lpstr>
      <vt:lpstr>Виды винтов</vt:lpstr>
      <vt:lpstr>Виды винтов</vt:lpstr>
      <vt:lpstr>ПЛАСТИНЫ С ВИНТАМИ</vt:lpstr>
      <vt:lpstr>ПЛАСТИНЫ С ВИНТАМИ</vt:lpstr>
      <vt:lpstr>вАЖНО</vt:lpstr>
      <vt:lpstr>Презентация PowerPoint</vt:lpstr>
      <vt:lpstr>Зачем используют минивинты</vt:lpstr>
      <vt:lpstr>Дистализация Минивинтами</vt:lpstr>
      <vt:lpstr>Мезиализация минивинтами</vt:lpstr>
      <vt:lpstr>Противопоказания </vt:lpstr>
      <vt:lpstr>Противопоказания</vt:lpstr>
      <vt:lpstr>Уход на минивинтами</vt:lpstr>
      <vt:lpstr>Побочные эффекты после установки </vt:lpstr>
      <vt:lpstr>Плюсы сочетания минивинтов с брекет-системами </vt:lpstr>
      <vt:lpstr>Презентация PowerPoint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Khalid S.</cp:lastModifiedBy>
  <cp:revision>43</cp:revision>
  <dcterms:created xsi:type="dcterms:W3CDTF">2021-10-22T23:56:59Z</dcterms:created>
  <dcterms:modified xsi:type="dcterms:W3CDTF">2024-02-04T01:27:10Z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a1864ebbc8e34a0582cf058758ff4957</vt:lpwstr>
  </property>
</Properties>
</file>