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73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4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E49D-6B20-4E8B-B391-739A5AA8B1A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3EED-3AAF-4F3E-8CE9-0C430AB55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E49D-6B20-4E8B-B391-739A5AA8B1A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3EED-3AAF-4F3E-8CE9-0C430AB55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E49D-6B20-4E8B-B391-739A5AA8B1A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3EED-3AAF-4F3E-8CE9-0C430AB55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E49D-6B20-4E8B-B391-739A5AA8B1A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3EED-3AAF-4F3E-8CE9-0C430AB55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E49D-6B20-4E8B-B391-739A5AA8B1A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3EED-3AAF-4F3E-8CE9-0C430AB55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E49D-6B20-4E8B-B391-739A5AA8B1A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3EED-3AAF-4F3E-8CE9-0C430AB55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E49D-6B20-4E8B-B391-739A5AA8B1A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3EED-3AAF-4F3E-8CE9-0C430AB55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E49D-6B20-4E8B-B391-739A5AA8B1A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3EED-3AAF-4F3E-8CE9-0C430AB55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E49D-6B20-4E8B-B391-739A5AA8B1A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3EED-3AAF-4F3E-8CE9-0C430AB55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E49D-6B20-4E8B-B391-739A5AA8B1A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3EED-3AAF-4F3E-8CE9-0C430AB55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E49D-6B20-4E8B-B391-739A5AA8B1A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3EED-3AAF-4F3E-8CE9-0C430AB55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2000"/>
            <a:lum/>
          </a:blip>
          <a:srcRect/>
          <a:stretch>
            <a:fillRect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EE49D-6B20-4E8B-B391-739A5AA8B1AE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13EED-3AAF-4F3E-8CE9-0C430AB55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736"/>
            <a:ext cx="7986714" cy="1684339"/>
          </a:xfrm>
        </p:spPr>
        <p:txBody>
          <a:bodyPr>
            <a:noAutofit/>
          </a:bodyPr>
          <a:lstStyle/>
          <a:p>
            <a:r>
              <a:rPr lang="ru-RU" sz="66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Ортодонтическая</a:t>
            </a:r>
            <a:r>
              <a:rPr lang="ru-RU" sz="6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помощь </a:t>
            </a:r>
            <a:r>
              <a:rPr lang="ru-RU" sz="6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при р</a:t>
            </a:r>
            <a:r>
              <a:rPr lang="ru-RU" sz="6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аннем  </a:t>
            </a:r>
            <a:r>
              <a:rPr lang="ru-RU" sz="6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удаление временных зубов</a:t>
            </a:r>
            <a:endParaRPr lang="ru-RU" sz="66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5500702"/>
            <a:ext cx="4614850" cy="1357298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Рукосуева</a:t>
            </a:r>
            <a:r>
              <a:rPr lang="ru-RU" dirty="0" smtClean="0"/>
              <a:t> Д.С.</a:t>
            </a:r>
          </a:p>
          <a:p>
            <a:r>
              <a:rPr lang="ru-RU" dirty="0" smtClean="0"/>
              <a:t>ИПО </a:t>
            </a:r>
            <a:r>
              <a:rPr lang="ru-RU" dirty="0" err="1" smtClean="0"/>
              <a:t>КрасГМУ</a:t>
            </a:r>
            <a:endParaRPr lang="ru-RU" dirty="0" smtClean="0"/>
          </a:p>
          <a:p>
            <a:r>
              <a:rPr lang="ru-RU" dirty="0" smtClean="0"/>
              <a:t>Специальность:</a:t>
            </a:r>
          </a:p>
          <a:p>
            <a:r>
              <a:rPr lang="ru-RU" dirty="0" smtClean="0"/>
              <a:t> Ортодонтия</a:t>
            </a:r>
          </a:p>
          <a:p>
            <a:endParaRPr lang="ru-RU" dirty="0"/>
          </a:p>
        </p:txBody>
      </p:sp>
      <p:pic>
        <p:nvPicPr>
          <p:cNvPr id="1027" name="Picture 3" descr="C:\Users\cmp1\Desktop\005de06997f36b0a783ea3bee7301133a4e.840x56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55600"/>
            <a:ext cx="1357322" cy="140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cmp1\Desktop\tooth_fairy_sticker-p217265278915188972836x_400_thumb[9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16"/>
            <a:ext cx="1142984" cy="1142984"/>
          </a:xfrm>
          <a:prstGeom prst="rect">
            <a:avLst/>
          </a:prstGeom>
          <a:noFill/>
        </p:spPr>
      </p:pic>
      <p:pic>
        <p:nvPicPr>
          <p:cNvPr id="5" name="Picture 3" descr="C:\Users\cmp1\Desktop\img_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428736"/>
            <a:ext cx="5905500" cy="447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/>
              <a:t>Часто для обеспечения прорезывания постоянных зубов требуется модификация пластмассового базиса аппарата.</a:t>
            </a:r>
          </a:p>
        </p:txBody>
      </p:sp>
      <p:pic>
        <p:nvPicPr>
          <p:cNvPr id="4" name="Picture 2" descr="C:\Users\cmp1\Desktop\tooth_fairy_sticker-p217265278915188972836x_400_thumb[9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16"/>
            <a:ext cx="1142984" cy="1142984"/>
          </a:xfrm>
          <a:prstGeom prst="rect">
            <a:avLst/>
          </a:prstGeom>
          <a:noFill/>
        </p:spPr>
      </p:pic>
      <p:pic>
        <p:nvPicPr>
          <p:cNvPr id="5122" name="Picture 2" descr="C:\Users\cmp1\Desktop\4_pot_mol_z_prote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357562"/>
            <a:ext cx="3633795" cy="2998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/>
              <a:t>Проблемы, связанные с частичными съемными протезами у детей, — отказ от ношения аппарата, что приводит к потере пространства, или неадекватная чистка аппарата, что может вызвать раздражение мягких тканей. </a:t>
            </a:r>
          </a:p>
        </p:txBody>
      </p:sp>
      <p:pic>
        <p:nvPicPr>
          <p:cNvPr id="4" name="Picture 2" descr="C:\Users\cmp1\Desktop\tooth_fairy_sticker-p217265278915188972836x_400_thumb[9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16"/>
            <a:ext cx="1142984" cy="114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cmp1\Desktop\tooth_fairy_sticker-p217265278915188972836x_400_thumb[9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16"/>
            <a:ext cx="1142984" cy="1142984"/>
          </a:xfrm>
          <a:prstGeom prst="rect">
            <a:avLst/>
          </a:prstGeom>
          <a:noFill/>
        </p:spPr>
      </p:pic>
      <p:pic>
        <p:nvPicPr>
          <p:cNvPr id="6146" name="Picture 2" descr="C:\Users\cmp1\Desktop\udalenie-zub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643050"/>
            <a:ext cx="7024686" cy="3549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cmp1\Desktop\tooth_fairy_sticker-p217265278915188972836x_400_thumb[9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16"/>
            <a:ext cx="1142984" cy="1142984"/>
          </a:xfrm>
          <a:prstGeom prst="rect">
            <a:avLst/>
          </a:prstGeom>
          <a:noFill/>
        </p:spPr>
      </p:pic>
      <p:pic>
        <p:nvPicPr>
          <p:cNvPr id="1026" name="Picture 2" descr="C:\Users\cmp1\Desktop\trz86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0"/>
            <a:ext cx="8096250" cy="523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лингвальная дуга с расширением установлен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714620"/>
            <a:ext cx="4900618" cy="3680909"/>
          </a:xfrm>
          <a:prstGeom prst="rect">
            <a:avLst/>
          </a:prstGeom>
          <a:noFill/>
        </p:spPr>
      </p:pic>
      <p:pic>
        <p:nvPicPr>
          <p:cNvPr id="31746" name="Picture 2" descr="лингвальная дуга с расширение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3857620" cy="28975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285992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Спасибо за внимание!</a:t>
            </a:r>
            <a:endParaRPr lang="ru-RU" sz="6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cmp1\Desktop\tooth_fairy_sticker-p217265278915188972836x_400_thumb[9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16"/>
            <a:ext cx="1142984" cy="114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cmp1\Desktop\tooth_fairy_sticker-p217265278915188972836x_400_thumb[9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16"/>
            <a:ext cx="1142984" cy="114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cmp1\Desktop\tooth_fairy_sticker-p217265278915188972836x_400_thumb[9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16"/>
            <a:ext cx="1142984" cy="114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cmp1\Desktop\tooth_fairy_sticker-p217265278915188972836x_400_thumb[9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16"/>
            <a:ext cx="1142984" cy="114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Последствия раннего удаления временных зубов 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 случае потери центральных или боковых резцов:</a:t>
            </a:r>
            <a:endParaRPr lang="ru-RU" dirty="0"/>
          </a:p>
          <a:p>
            <a:pPr marL="514350" indent="-514350"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Такое </a:t>
            </a:r>
            <a:r>
              <a:rPr lang="ru-RU" dirty="0"/>
              <a:t>нарушение приводит к неправильной артикуляции </a:t>
            </a:r>
            <a:r>
              <a:rPr lang="ru-RU" dirty="0" smtClean="0"/>
              <a:t>языка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dirty="0"/>
              <a:t>Функциональные расстройства выражаются в неправильном произношении звуков «</a:t>
            </a:r>
            <a:r>
              <a:rPr lang="ru-RU" dirty="0" err="1" smtClean="0"/>
              <a:t>д</a:t>
            </a:r>
            <a:r>
              <a:rPr lang="ru-RU" dirty="0" smtClean="0"/>
              <a:t>, </a:t>
            </a:r>
            <a:r>
              <a:rPr lang="ru-RU" dirty="0"/>
              <a:t>«т», шипящих и свистящих</a:t>
            </a:r>
            <a:endParaRPr lang="ru-RU" dirty="0" smtClean="0"/>
          </a:p>
        </p:txBody>
      </p:sp>
      <p:pic>
        <p:nvPicPr>
          <p:cNvPr id="2050" name="Picture 2" descr="C:\Users\cmp1\Desktop\tooth_fairy_sticker-p217265278915188972836x_400_thumb[9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16"/>
            <a:ext cx="1142984" cy="114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</a:t>
            </a:r>
            <a:r>
              <a:rPr lang="ru-RU" sz="3600" dirty="0">
                <a:cs typeface="Times New Roman" pitchFamily="18" charset="0"/>
              </a:rPr>
              <a:t>При </a:t>
            </a:r>
            <a:r>
              <a:rPr lang="ru-RU" sz="3600" dirty="0" smtClean="0">
                <a:cs typeface="Times New Roman" pitchFamily="18" charset="0"/>
              </a:rPr>
              <a:t>удалении второго </a:t>
            </a:r>
            <a:r>
              <a:rPr lang="ru-RU" sz="3600" dirty="0">
                <a:cs typeface="Times New Roman" pitchFamily="18" charset="0"/>
              </a:rPr>
              <a:t>верхнего временного </a:t>
            </a:r>
            <a:r>
              <a:rPr lang="ru-RU" sz="3600" dirty="0" smtClean="0">
                <a:cs typeface="Times New Roman" pitchFamily="18" charset="0"/>
              </a:rPr>
              <a:t>моляра наблюдаются-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err="1" smtClean="0"/>
              <a:t>мезиальный</a:t>
            </a:r>
            <a:r>
              <a:rPr lang="ru-RU" sz="3600" dirty="0" smtClean="0"/>
              <a:t> </a:t>
            </a:r>
            <a:r>
              <a:rPr lang="ru-RU" sz="3600" dirty="0"/>
              <a:t>сдвиг рядом находящегося постоянного </a:t>
            </a:r>
            <a:r>
              <a:rPr lang="ru-RU" sz="3600" dirty="0" smtClean="0"/>
              <a:t>моляра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  укорочение </a:t>
            </a:r>
            <a:r>
              <a:rPr lang="ru-RU" sz="3600" dirty="0"/>
              <a:t>зубной дуги. </a:t>
            </a:r>
            <a:endParaRPr lang="ru-RU" sz="3600" dirty="0">
              <a:cs typeface="Times New Roman" pitchFamily="18" charset="0"/>
            </a:endParaRPr>
          </a:p>
        </p:txBody>
      </p:sp>
      <p:pic>
        <p:nvPicPr>
          <p:cNvPr id="4" name="Picture 2" descr="C:\Users\cmp1\Desktop\tooth_fairy_sticker-p217265278915188972836x_400_thumb[9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16"/>
            <a:ext cx="1142984" cy="114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dirty="0"/>
              <a:t>Функциональные </a:t>
            </a:r>
            <a:r>
              <a:rPr lang="ru-RU" sz="4400" dirty="0" smtClean="0"/>
              <a:t>изменения  </a:t>
            </a:r>
            <a:r>
              <a:rPr lang="ru-RU" sz="4400" dirty="0"/>
              <a:t>выражаются в </a:t>
            </a:r>
            <a:r>
              <a:rPr lang="ru-RU" sz="4400" dirty="0" smtClean="0"/>
              <a:t>виде 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нарушения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жевания </a:t>
            </a:r>
            <a:r>
              <a:rPr lang="ru-RU" sz="4400" dirty="0"/>
              <a:t>при наличии промежутков между зубами, в 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прикусывании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боковых участков языка и щек</a:t>
            </a:r>
            <a:r>
              <a:rPr lang="ru-RU" sz="4400" dirty="0"/>
              <a:t>, обусловленном </a:t>
            </a:r>
            <a:r>
              <a:rPr lang="ru-RU" sz="4400" dirty="0" smtClean="0"/>
              <a:t>нарушением </a:t>
            </a:r>
            <a:r>
              <a:rPr lang="ru-RU" sz="4400" dirty="0"/>
              <a:t>соотношения зубных рядов.</a:t>
            </a:r>
          </a:p>
          <a:p>
            <a:pPr>
              <a:buNone/>
            </a:pPr>
            <a:endParaRPr lang="ru-RU" sz="4400" dirty="0"/>
          </a:p>
        </p:txBody>
      </p:sp>
      <p:pic>
        <p:nvPicPr>
          <p:cNvPr id="4" name="Picture 2" descr="C:\Users\cmp1\Desktop\tooth_fairy_sticker-p217265278915188972836x_400_thumb[9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16"/>
            <a:ext cx="1142984" cy="114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329642" cy="519749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/>
              <a:t>У оставшихся зубов будет повышенная </a:t>
            </a:r>
            <a:r>
              <a:rPr lang="ru-RU" dirty="0" smtClean="0"/>
              <a:t>нагрузка 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В период смены зубов частичная </a:t>
            </a:r>
            <a:r>
              <a:rPr lang="ru-RU" dirty="0" err="1"/>
              <a:t>адентия</a:t>
            </a:r>
            <a:r>
              <a:rPr lang="ru-RU" dirty="0"/>
              <a:t> может характеризоваться тем, что в результате смещения </a:t>
            </a:r>
            <a:r>
              <a:rPr lang="ru-RU" dirty="0" smtClean="0"/>
              <a:t>зубов </a:t>
            </a:r>
            <a:r>
              <a:rPr lang="ru-RU" dirty="0"/>
              <a:t>в область дефекта возникает недостаток места в зубном ряду для комплектных постоянных зубов или полное отсутствие места, с чем связано изменение сагиттальных и </a:t>
            </a:r>
            <a:r>
              <a:rPr lang="ru-RU" dirty="0" err="1" smtClean="0"/>
              <a:t>трансверсальных</a:t>
            </a:r>
            <a:r>
              <a:rPr lang="ru-RU" dirty="0" smtClean="0"/>
              <a:t> </a:t>
            </a:r>
            <a:r>
              <a:rPr lang="ru-RU" dirty="0"/>
              <a:t>параметров </a:t>
            </a:r>
            <a:r>
              <a:rPr lang="ru-RU" dirty="0" smtClean="0"/>
              <a:t>зубных </a:t>
            </a:r>
            <a:r>
              <a:rPr lang="ru-RU" dirty="0"/>
              <a:t>рядов. 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4" name="Picture 2" descr="C:\Users\cmp1\Desktop\tooth_fairy_sticker-p217265278915188972836x_400_thumb[9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16"/>
            <a:ext cx="1142984" cy="114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Ортодонтическая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помощь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при раннем удалении временных зубов 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Кольцо </a:t>
            </a:r>
            <a:r>
              <a:rPr lang="ru-RU" dirty="0"/>
              <a:t>с петлей для удержания места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cmp1\Desktop\tooth_fairy_sticker-p217265278915188972836x_400_thumb[9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16"/>
            <a:ext cx="1142984" cy="1142984"/>
          </a:xfrm>
          <a:prstGeom prst="rect">
            <a:avLst/>
          </a:prstGeom>
          <a:noFill/>
        </p:spPr>
      </p:pic>
      <p:pic>
        <p:nvPicPr>
          <p:cNvPr id="3074" name="Picture 2" descr="C:\Users\cmp1\Desktop\641d56af89ce74b2a767846ccf2bb6c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571744"/>
            <a:ext cx="3606803" cy="3407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9144000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cmp1\Desktop\tooth_fairy_sticker-p217265278915188972836x_400_thumb[9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16"/>
            <a:ext cx="1142984" cy="114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/>
              <a:t>К сожалению, петля не обеспечивает функционального замещения отсутствующих зубов и не в состоянии предотвратить экструзию зубов-антагонистов. </a:t>
            </a:r>
          </a:p>
        </p:txBody>
      </p:sp>
      <p:pic>
        <p:nvPicPr>
          <p:cNvPr id="4" name="Picture 2" descr="C:\Users\cmp1\Desktop\tooth_fairy_sticker-p217265278915188972836x_400_thumb[9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16"/>
            <a:ext cx="1142984" cy="114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Частичный съемный протез для удержания места.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cmp1\Desktop\tooth_fairy_sticker-p217265278915188972836x_400_thumb[9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16"/>
            <a:ext cx="1142984" cy="1142984"/>
          </a:xfrm>
          <a:prstGeom prst="rect">
            <a:avLst/>
          </a:prstGeom>
          <a:noFill/>
        </p:spPr>
      </p:pic>
      <p:pic>
        <p:nvPicPr>
          <p:cNvPr id="4098" name="Picture 2" descr="C:\Users\cmp1\Desktop\1 (1)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285992"/>
            <a:ext cx="4259270" cy="3003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1686</TotalTime>
  <Words>239</Words>
  <Application>Microsoft Office PowerPoint</Application>
  <PresentationFormat>Экран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Ортодонтическая помощь при раннем  удаление временных зубов</vt:lpstr>
      <vt:lpstr>Последствия раннего удаления временных зубов </vt:lpstr>
      <vt:lpstr>Слайд 3</vt:lpstr>
      <vt:lpstr>Слайд 4</vt:lpstr>
      <vt:lpstr>Слайд 5</vt:lpstr>
      <vt:lpstr>Ортодонтическая помощь  при раннем удалении временных зубов </vt:lpstr>
      <vt:lpstr>Слайд 7</vt:lpstr>
      <vt:lpstr>Слайд 8</vt:lpstr>
      <vt:lpstr>Частичный съемный протез для удержания места. </vt:lpstr>
      <vt:lpstr>Слайд 10</vt:lpstr>
      <vt:lpstr>Слайд 11</vt:lpstr>
      <vt:lpstr>Слайд 12</vt:lpstr>
      <vt:lpstr>Слайд 13</vt:lpstr>
      <vt:lpstr>Слайд 14</vt:lpstr>
      <vt:lpstr>Слайд 15</vt:lpstr>
      <vt:lpstr>Спасибо за внимание!</vt:lpstr>
      <vt:lpstr>Слайд 17</vt:lpstr>
      <vt:lpstr>Слайд 18</vt:lpstr>
      <vt:lpstr>Слайд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sith</dc:creator>
  <cp:lastModifiedBy>sith</cp:lastModifiedBy>
  <cp:revision>46</cp:revision>
  <dcterms:created xsi:type="dcterms:W3CDTF">2017-12-05T17:15:42Z</dcterms:created>
  <dcterms:modified xsi:type="dcterms:W3CDTF">2018-02-21T00:39:42Z</dcterms:modified>
</cp:coreProperties>
</file>