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9E909-F733-4B8F-95A6-BF2B2D6EFBF8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633BE-E168-4F03-A92C-FBED570EE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6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8437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Реферат</a:t>
            </a:r>
            <a:r>
              <a:rPr lang="ru-RU" sz="3200" b="1" dirty="0"/>
              <a:t> </a:t>
            </a:r>
            <a:r>
              <a:rPr lang="ru-RU" sz="3200" b="1" dirty="0" smtClean="0"/>
              <a:t>на тему:</a:t>
            </a:r>
          </a:p>
          <a:p>
            <a:pPr marL="0" indent="0" algn="ctr">
              <a:buNone/>
            </a:pPr>
            <a:r>
              <a:rPr lang="ru-RU" sz="3200" b="1" dirty="0" smtClean="0"/>
              <a:t>«</a:t>
            </a:r>
            <a:r>
              <a:rPr lang="ru-RU" sz="3200" b="1" dirty="0" err="1" smtClean="0"/>
              <a:t>Дистоция</a:t>
            </a:r>
            <a:r>
              <a:rPr lang="ru-RU" sz="3200" b="1" dirty="0" smtClean="0"/>
              <a:t> плечиков»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sz="2200" dirty="0" smtClean="0"/>
          </a:p>
          <a:p>
            <a:pPr marL="0" indent="0" algn="r">
              <a:buNone/>
            </a:pPr>
            <a:r>
              <a:rPr lang="ru-RU" sz="2200" dirty="0" smtClean="0"/>
              <a:t>                                                                    Выполнила: Жданова С.С.</a:t>
            </a:r>
          </a:p>
          <a:p>
            <a:pPr marL="0" indent="0" algn="r">
              <a:buNone/>
            </a:pPr>
            <a:r>
              <a:rPr lang="ru-RU" sz="2200" dirty="0"/>
              <a:t> </a:t>
            </a:r>
            <a:r>
              <a:rPr lang="ru-RU" sz="2200" dirty="0" smtClean="0"/>
              <a:t>                                                                                                                   ординатор 1 года кафедры </a:t>
            </a:r>
          </a:p>
          <a:p>
            <a:pPr marL="0" indent="0" algn="r">
              <a:buNone/>
            </a:pPr>
            <a:r>
              <a:rPr lang="ru-RU" sz="2200" dirty="0" smtClean="0"/>
              <a:t>акушерства и гинекологии и ИПО</a:t>
            </a:r>
          </a:p>
          <a:p>
            <a:pPr marL="0" indent="0" algn="r">
              <a:buNone/>
            </a:pPr>
            <a:endParaRPr lang="ru-RU" sz="2200" dirty="0"/>
          </a:p>
          <a:p>
            <a:pPr marL="0" indent="0" algn="r">
              <a:buNone/>
            </a:pPr>
            <a:endParaRPr lang="ru-RU" sz="2200" dirty="0" smtClean="0"/>
          </a:p>
          <a:p>
            <a:pPr marL="0" indent="0" algn="r">
              <a:buNone/>
            </a:pPr>
            <a:endParaRPr lang="ru-RU" sz="2200" dirty="0"/>
          </a:p>
          <a:p>
            <a:pPr marL="0" indent="0" algn="r">
              <a:buNone/>
            </a:pPr>
            <a:endParaRPr lang="ru-RU" sz="2200" dirty="0" smtClean="0"/>
          </a:p>
          <a:p>
            <a:pPr marL="0" indent="0" algn="ctr">
              <a:buNone/>
            </a:pPr>
            <a:r>
              <a:rPr lang="ru-RU" sz="2200" dirty="0" smtClean="0"/>
              <a:t>Красноярск,2019</a:t>
            </a: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543800" cy="201622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ФЕДЕРАЛЬНОЕ ГОСУДАРСТВЕННОЕ БЮДЖЕТНОЕ УЧЕРЕЖДЕНИЕ  ВЫСШЕГО  ОБРАЗОВАНИЯ «КРАСНОЯРСКИЙ ГОСУДАРСТВЕННЫЙ  МЕДИЦИНСКИЙ УНИВЕРСИТЕТ ИМЕНИ  ПРОФЕССОРА  В.Ф. ВОЙНО-ЯСЕНЕЦКОГО» МИНИСТЕРСТВА ЗДРАВООХРАНЕНИЯ  РОССИЙСКОЙ ФЕДЕРАЦИИ</a:t>
            </a:r>
            <a:br>
              <a:rPr lang="ru-RU" sz="1800" dirty="0" smtClean="0"/>
            </a:br>
            <a:r>
              <a:rPr lang="ru-RU" sz="1800" dirty="0" smtClean="0"/>
              <a:t>КАФЕДРА АКУШЕРСТВА И ГИНЕКОЛОГИИ И ИПО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369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8640"/>
            <a:ext cx="7834064" cy="6705233"/>
          </a:xfrm>
        </p:spPr>
        <p:txBody>
          <a:bodyPr/>
          <a:lstStyle/>
          <a:p>
            <a:pPr marL="18288" indent="0">
              <a:buNone/>
            </a:pPr>
            <a:r>
              <a:rPr lang="ru-RU" b="1" dirty="0"/>
              <a:t>Приемы </a:t>
            </a:r>
            <a:r>
              <a:rPr lang="ru-RU" dirty="0" smtClean="0"/>
              <a:t>1</a:t>
            </a:r>
            <a:r>
              <a:rPr lang="ru-RU" dirty="0"/>
              <a:t>). Прием Мак Робертса (с давлением над лоном матери или без) должен быть использован </a:t>
            </a:r>
            <a:r>
              <a:rPr lang="ru-RU" dirty="0" err="1" smtClean="0"/>
              <a:t>первым.Наиболее</a:t>
            </a:r>
            <a:r>
              <a:rPr lang="ru-RU" dirty="0" smtClean="0"/>
              <a:t> </a:t>
            </a:r>
            <a:r>
              <a:rPr lang="ru-RU" dirty="0"/>
              <a:t>приемлем в простоте исполнения, однако эффективность не превышает </a:t>
            </a:r>
            <a:r>
              <a:rPr lang="ru-RU" dirty="0" smtClean="0"/>
              <a:t>25%. </a:t>
            </a:r>
          </a:p>
          <a:p>
            <a:pPr marL="18288" indent="0">
              <a:buNone/>
            </a:pPr>
            <a:r>
              <a:rPr lang="ru-RU" b="1" dirty="0" smtClean="0"/>
              <a:t>Описание </a:t>
            </a:r>
            <a:r>
              <a:rPr lang="ru-RU" b="1" dirty="0"/>
              <a:t>метода: </a:t>
            </a:r>
            <a:r>
              <a:rPr lang="ru-RU" dirty="0"/>
              <a:t>привести согнутые в коленях и тазобедренных суставах ноги роженицы к грудной клетке. Прием отклоняет лобковый симфиз кпереди и выпрямляет пояснично-крестцовый угол, плоскость входа в малый таз становится перпендикулярно изгоняющим родовым силам. Этим приемом заднее плечико может соскользнуть вниз ниже крестца, что может помочь сместить фиксированное переднее плечико. Повреждение плечевого сплетения плода может достигать 7,8% случаев и в 3,9% случаев может иметь место перелом ключицы плода. Прием эффективен при </a:t>
            </a:r>
            <a:r>
              <a:rPr lang="ru-RU" dirty="0" err="1" smtClean="0"/>
              <a:t>дистоции</a:t>
            </a:r>
            <a:r>
              <a:rPr lang="ru-RU" dirty="0" smtClean="0"/>
              <a:t> </a:t>
            </a:r>
            <a:r>
              <a:rPr lang="ru-RU" dirty="0"/>
              <a:t>средней и легкой степени тяжести и должен быть использован как прием первого </a:t>
            </a:r>
            <a:r>
              <a:rPr lang="ru-RU" dirty="0" smtClean="0"/>
              <a:t>ряда</a:t>
            </a:r>
          </a:p>
          <a:p>
            <a:pPr marL="18288" indent="0">
              <a:buNone/>
            </a:pPr>
            <a:r>
              <a:rPr lang="ru-RU" b="1" dirty="0"/>
              <a:t>Давление на дно матки запрещено, так как это может только усугубить вклинение плечиков</a:t>
            </a:r>
          </a:p>
        </p:txBody>
      </p:sp>
    </p:spTree>
    <p:extLst>
      <p:ext uri="{BB962C8B-B14F-4D97-AF65-F5344CB8AC3E}">
        <p14:creationId xmlns:p14="http://schemas.microsoft.com/office/powerpoint/2010/main" val="2385295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9"/>
            <a:ext cx="8352928" cy="612068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 smtClean="0"/>
              <a:t>2)Наружный </a:t>
            </a:r>
            <a:r>
              <a:rPr lang="ru-RU" dirty="0"/>
              <a:t>прием надавливания на переднее плечико над лоном со стороны лопаток плода. Прием одновременно с приемом Мак Робертса помогает перевести переднее плечико в косой </a:t>
            </a:r>
            <a:r>
              <a:rPr lang="ru-RU" dirty="0" smtClean="0"/>
              <a:t>размер</a:t>
            </a:r>
          </a:p>
          <a:p>
            <a:pPr marL="18288" indent="0">
              <a:buNone/>
            </a:pPr>
            <a:r>
              <a:rPr lang="ru-RU" dirty="0"/>
              <a:t>3) Внутренний прием </a:t>
            </a:r>
            <a:r>
              <a:rPr lang="ru-RU" dirty="0" err="1"/>
              <a:t>Rubin</a:t>
            </a:r>
            <a:r>
              <a:rPr lang="ru-RU" dirty="0"/>
              <a:t> – также, как и предыдущий прием преследует цель перевести переднее плечико в косой размер, но со стороны влагалища. Акушер </a:t>
            </a:r>
            <a:r>
              <a:rPr lang="ru-RU" dirty="0" smtClean="0"/>
              <a:t>вводит </a:t>
            </a:r>
            <a:r>
              <a:rPr lang="ru-RU" dirty="0"/>
              <a:t>два пальца со стороны боковой стенки влагалища со стороны спинки плода, на- ходит передние лопатку и плечико плода и давлением в области подмышечной ямки и лопатки плода пытается перевести переднее плечико в косой размер. 4) Прием рождения задней ручки. Можно попытаться двумя пальцами, введен- </a:t>
            </a:r>
            <a:r>
              <a:rPr lang="ru-RU" dirty="0" err="1"/>
              <a:t>ными</a:t>
            </a:r>
            <a:r>
              <a:rPr lang="ru-RU" dirty="0"/>
              <a:t> во влагалище, найти локтевой сгиб задней ручки и за предплечье вывести ручку. После рождения ручки </a:t>
            </a:r>
            <a:r>
              <a:rPr lang="ru-RU" dirty="0" err="1"/>
              <a:t>межакромальный</a:t>
            </a:r>
            <a:r>
              <a:rPr lang="ru-RU" dirty="0"/>
              <a:t> размер уменьшается. Этот прием вызывает частые переломы ключицы и плечевой кости. Частота переломов плеча может </a:t>
            </a:r>
            <a:r>
              <a:rPr lang="ru-RU" dirty="0" err="1"/>
              <a:t>дости</a:t>
            </a:r>
            <a:r>
              <a:rPr lang="ru-RU" dirty="0"/>
              <a:t>- гать 12,7%, однако, плод всегда рождается, а переломы хорошо заживают </a:t>
            </a:r>
          </a:p>
        </p:txBody>
      </p:sp>
    </p:spTree>
    <p:extLst>
      <p:ext uri="{BB962C8B-B14F-4D97-AF65-F5344CB8AC3E}">
        <p14:creationId xmlns:p14="http://schemas.microsoft.com/office/powerpoint/2010/main" val="3286661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7978080" cy="6336705"/>
          </a:xfrm>
        </p:spPr>
        <p:txBody>
          <a:bodyPr>
            <a:normAutofit fontScale="85000" lnSpcReduction="10000"/>
          </a:bodyPr>
          <a:lstStyle/>
          <a:p>
            <a:pPr marL="18288" indent="0">
              <a:buNone/>
            </a:pPr>
            <a:r>
              <a:rPr lang="ru-RU" dirty="0"/>
              <a:t>5) Прием винта </a:t>
            </a:r>
            <a:r>
              <a:rPr lang="ru-RU" dirty="0" err="1"/>
              <a:t>Вудса</a:t>
            </a:r>
            <a:r>
              <a:rPr lang="ru-RU" dirty="0"/>
              <a:t> – двумя пальцами правой руки находят заднее плечико, его переднюю поверхность в области подмышечной ямки. Левой рукой надавливают на тазовый конец плода в области дна матки, а правой совершают движения против часовой стрелки. Заднее плечико всегда подвижно, а переднее переходи в </a:t>
            </a:r>
            <a:r>
              <a:rPr lang="ru-RU" dirty="0" err="1"/>
              <a:t>попереч</a:t>
            </a:r>
            <a:r>
              <a:rPr lang="ru-RU" dirty="0"/>
              <a:t>- </a:t>
            </a:r>
            <a:r>
              <a:rPr lang="ru-RU" dirty="0" err="1"/>
              <a:t>ный</a:t>
            </a:r>
            <a:r>
              <a:rPr lang="ru-RU" dirty="0"/>
              <a:t> или косой размер. Можно осуществить поворот на 180 градусов.</a:t>
            </a:r>
          </a:p>
          <a:p>
            <a:pPr marL="18288" indent="0">
              <a:buNone/>
            </a:pPr>
            <a:r>
              <a:rPr lang="ru-RU" dirty="0"/>
              <a:t>6) Можно использовать два внутренних приема одновременно: </a:t>
            </a:r>
            <a:r>
              <a:rPr lang="ru-RU" dirty="0" err="1"/>
              <a:t>Вудса</a:t>
            </a:r>
            <a:r>
              <a:rPr lang="ru-RU" dirty="0"/>
              <a:t> и </a:t>
            </a:r>
            <a:r>
              <a:rPr lang="ru-RU" dirty="0" err="1"/>
              <a:t>внут</a:t>
            </a:r>
            <a:r>
              <a:rPr lang="ru-RU" dirty="0"/>
              <a:t>- </a:t>
            </a:r>
            <a:r>
              <a:rPr lang="ru-RU" dirty="0" err="1"/>
              <a:t>ренний</a:t>
            </a:r>
            <a:r>
              <a:rPr lang="ru-RU" dirty="0"/>
              <a:t> </a:t>
            </a:r>
            <a:r>
              <a:rPr lang="ru-RU" dirty="0" err="1"/>
              <a:t>Rubin</a:t>
            </a:r>
            <a:r>
              <a:rPr lang="ru-RU" dirty="0"/>
              <a:t>. </a:t>
            </a:r>
          </a:p>
          <a:p>
            <a:pPr marL="18288" indent="0">
              <a:buNone/>
            </a:pPr>
            <a:r>
              <a:rPr lang="ru-RU" dirty="0"/>
              <a:t>7) Прием «на четвереньках». Подвижность крестцово-подвздошных суставов может увеличить прямой размер входа в малый таз на 2 </a:t>
            </a:r>
            <a:r>
              <a:rPr lang="ru-RU" dirty="0" smtClean="0"/>
              <a:t>см</a:t>
            </a:r>
          </a:p>
          <a:p>
            <a:pPr marL="18288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Последующие приемы являются приемами третьего порядка и преследуют цель предотвратить материнскую заболеваемость и смертность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b="1" dirty="0">
                <a:solidFill>
                  <a:schemeClr val="bg1"/>
                </a:solidFill>
              </a:rPr>
              <a:t> Только при неэффективности предыдущих </a:t>
            </a:r>
            <a:r>
              <a:rPr lang="ru-RU" b="1" dirty="0" smtClean="0">
                <a:solidFill>
                  <a:schemeClr val="bg1"/>
                </a:solidFill>
              </a:rPr>
              <a:t>методов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8288" indent="0" algn="just">
              <a:buNone/>
            </a:pPr>
            <a:r>
              <a:rPr lang="ru-RU" dirty="0" smtClean="0"/>
              <a:t>8</a:t>
            </a:r>
            <a:r>
              <a:rPr lang="ru-RU" dirty="0"/>
              <a:t>) Кесарево сечение в нижнем маточном сегменте может быть использовано в исключительно редких случаях: наличие живого плода в сочетании с билатеральной </a:t>
            </a:r>
            <a:r>
              <a:rPr lang="ru-RU" dirty="0" err="1"/>
              <a:t>дистоцией</a:t>
            </a:r>
            <a:r>
              <a:rPr lang="ru-RU" dirty="0"/>
              <a:t> плечиков и неэффективностью вправления головки</a:t>
            </a:r>
            <a:r>
              <a:rPr lang="ru-RU" dirty="0" smtClean="0"/>
              <a:t>.</a:t>
            </a:r>
          </a:p>
          <a:p>
            <a:pPr marL="18288" indent="0" algn="just">
              <a:buNone/>
            </a:pPr>
            <a:r>
              <a:rPr lang="ru-RU" dirty="0" smtClean="0"/>
              <a:t> </a:t>
            </a:r>
            <a:r>
              <a:rPr lang="ru-RU" dirty="0"/>
              <a:t>9) </a:t>
            </a:r>
            <a:r>
              <a:rPr lang="ru-RU" dirty="0" err="1"/>
              <a:t>Симфизиотомия</a:t>
            </a:r>
            <a:r>
              <a:rPr lang="ru-RU" dirty="0"/>
              <a:t> – как альтернатива кесареву сечению. Выполняется крайне редко. </a:t>
            </a:r>
            <a:endParaRPr lang="ru-RU" dirty="0" smtClean="0"/>
          </a:p>
          <a:p>
            <a:pPr marL="18288" indent="0" algn="just">
              <a:buNone/>
            </a:pPr>
            <a:r>
              <a:rPr lang="ru-RU" dirty="0" smtClean="0"/>
              <a:t>10</a:t>
            </a:r>
            <a:r>
              <a:rPr lang="ru-RU" dirty="0"/>
              <a:t>) </a:t>
            </a:r>
            <a:r>
              <a:rPr lang="ru-RU" dirty="0" err="1"/>
              <a:t>Клейдотомия</a:t>
            </a:r>
            <a:r>
              <a:rPr lang="ru-RU" dirty="0"/>
              <a:t> – вынужденное рассечение ключицы плода на мертвом плоде или пороках, несовместимый с жизнью. В исключительных случаях, может быть при- </a:t>
            </a:r>
            <a:r>
              <a:rPr lang="ru-RU" dirty="0" err="1"/>
              <a:t>менена</a:t>
            </a:r>
            <a:r>
              <a:rPr lang="ru-RU" dirty="0"/>
              <a:t> при живом плоде для уменьшения размеров плечевого пояса, облегчая рож- </a:t>
            </a:r>
            <a:r>
              <a:rPr lang="ru-RU" dirty="0" err="1"/>
              <a:t>дение</a:t>
            </a:r>
            <a:r>
              <a:rPr lang="ru-RU" dirty="0"/>
              <a:t>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42165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7776864" cy="42484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Министерство здравоохранения РФ 23.08.2017</a:t>
            </a:r>
          </a:p>
          <a:p>
            <a:pPr marL="0" indent="0" algn="ctr">
              <a:buNone/>
            </a:pPr>
            <a:r>
              <a:rPr lang="ru-RU" dirty="0" smtClean="0"/>
              <a:t>Клинические  рекомендации(протокол</a:t>
            </a:r>
            <a:r>
              <a:rPr lang="ru-RU" dirty="0"/>
              <a:t>)</a:t>
            </a:r>
          </a:p>
          <a:p>
            <a:pPr marL="0" indent="0" algn="ctr">
              <a:buNone/>
            </a:pPr>
            <a:r>
              <a:rPr lang="ru-RU" smtClean="0"/>
              <a:t>Оказание </a:t>
            </a:r>
            <a:r>
              <a:rPr lang="ru-RU" dirty="0"/>
              <a:t>специализированной медицинской помощи при оперативных влагалищных родах при наличии живого плода (с помощью акушерских щипцов или с применением вакуум-экстрактора или </a:t>
            </a:r>
            <a:r>
              <a:rPr lang="ru-RU" dirty="0" err="1"/>
              <a:t>родоразрешение</a:t>
            </a:r>
            <a:r>
              <a:rPr lang="ru-RU" dirty="0"/>
              <a:t> с использованием другого акушерского пособия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43800" cy="914400"/>
          </a:xfrm>
        </p:spPr>
        <p:txBody>
          <a:bodyPr/>
          <a:lstStyle/>
          <a:p>
            <a:pPr algn="ctr"/>
            <a:r>
              <a:rPr lang="ru-RU" b="1" dirty="0" smtClean="0"/>
              <a:t>Литература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7115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628800"/>
            <a:ext cx="6888088" cy="452169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Определение понятия «</a:t>
            </a:r>
            <a:r>
              <a:rPr lang="ru-RU" dirty="0" err="1" smtClean="0"/>
              <a:t>дистоция</a:t>
            </a:r>
            <a:r>
              <a:rPr lang="ru-RU" dirty="0" smtClean="0"/>
              <a:t>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Предрасполагающие факторы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Патофизиология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Клиника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Осложнения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Тактика лечения</a:t>
            </a:r>
          </a:p>
          <a:p>
            <a:pPr marL="1828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43800" cy="914400"/>
          </a:xfrm>
        </p:spPr>
        <p:txBody>
          <a:bodyPr/>
          <a:lstStyle/>
          <a:p>
            <a:pPr algn="ctr"/>
            <a:r>
              <a:rPr lang="ru-RU" b="1" dirty="0" smtClean="0"/>
              <a:t>Оглавление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880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4226768"/>
          </a:xfrm>
        </p:spPr>
        <p:txBody>
          <a:bodyPr/>
          <a:lstStyle/>
          <a:p>
            <a:pPr marL="18288" indent="0">
              <a:buNone/>
            </a:pPr>
            <a:r>
              <a:rPr lang="ru-RU" dirty="0"/>
              <a:t>Состояние, при котором головка плода родилась, а плечевой пояс плода не может родиться самопроизвольно или с помощью нескольких нисходящих </a:t>
            </a:r>
            <a:r>
              <a:rPr lang="ru-RU" dirty="0" err="1"/>
              <a:t>тракций</a:t>
            </a:r>
            <a:r>
              <a:rPr lang="ru-RU" dirty="0"/>
              <a:t>. Это </a:t>
            </a:r>
            <a:r>
              <a:rPr lang="ru-RU" dirty="0" smtClean="0"/>
              <a:t>происходит </a:t>
            </a:r>
            <a:r>
              <a:rPr lang="ru-RU" dirty="0"/>
              <a:t>вследствие задержки одного или, реже, двух плечиков над лобковой костью (Монро Керр Оперативное акушерство). В виду того, что диагноз субъективен, частота данной патологии колеблется от 1:50 до 1:500 родов в головном </a:t>
            </a:r>
            <a:r>
              <a:rPr lang="ru-RU" dirty="0" err="1"/>
              <a:t>предлежании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04664"/>
            <a:ext cx="7543800" cy="720080"/>
          </a:xfrm>
        </p:spPr>
        <p:txBody>
          <a:bodyPr/>
          <a:lstStyle/>
          <a:p>
            <a:pPr algn="ctr"/>
            <a:r>
              <a:rPr lang="ru-RU" dirty="0" smtClean="0"/>
              <a:t>Определение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4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7978080" cy="511256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 smtClean="0"/>
              <a:t>1</a:t>
            </a:r>
            <a:r>
              <a:rPr lang="ru-RU" dirty="0"/>
              <a:t>) Во время беременности: </a:t>
            </a:r>
            <a:r>
              <a:rPr lang="ru-RU" dirty="0" err="1"/>
              <a:t>макросомия</a:t>
            </a:r>
            <a:r>
              <a:rPr lang="ru-RU" dirty="0"/>
              <a:t>, переношенная беременность, </a:t>
            </a:r>
            <a:r>
              <a:rPr lang="ru-RU" dirty="0" smtClean="0"/>
              <a:t>патологическая </a:t>
            </a:r>
            <a:r>
              <a:rPr lang="ru-RU" dirty="0"/>
              <a:t>прибавка веса матери во время беременности, диабетическая </a:t>
            </a:r>
            <a:r>
              <a:rPr lang="ru-RU" dirty="0" err="1"/>
              <a:t>фетопатия</a:t>
            </a:r>
            <a:r>
              <a:rPr lang="ru-RU" dirty="0"/>
              <a:t>, а также </a:t>
            </a:r>
            <a:r>
              <a:rPr lang="ru-RU" dirty="0" err="1"/>
              <a:t>многорожавшие</a:t>
            </a:r>
            <a:r>
              <a:rPr lang="ru-RU" dirty="0"/>
              <a:t> </a:t>
            </a:r>
            <a:r>
              <a:rPr lang="ru-RU" dirty="0" smtClean="0"/>
              <a:t>. </a:t>
            </a:r>
            <a:r>
              <a:rPr lang="ru-RU" dirty="0"/>
              <a:t>В основе несоответствие размеров плечевого пояса максимальному (поперечному) размеру плоскости входа в малый таз матери</a:t>
            </a:r>
            <a:r>
              <a:rPr lang="ru-RU" dirty="0" smtClean="0"/>
              <a:t>.</a:t>
            </a:r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 </a:t>
            </a:r>
            <a:r>
              <a:rPr lang="ru-RU" dirty="0"/>
              <a:t>2) Индукция родов </a:t>
            </a:r>
            <a:r>
              <a:rPr lang="ru-RU" dirty="0" smtClean="0"/>
              <a:t>. </a:t>
            </a:r>
            <a:r>
              <a:rPr lang="ru-RU" dirty="0"/>
              <a:t>В родах: </a:t>
            </a:r>
            <a:r>
              <a:rPr lang="ru-RU" dirty="0" err="1"/>
              <a:t>эпидуральная</a:t>
            </a:r>
            <a:r>
              <a:rPr lang="ru-RU" dirty="0"/>
              <a:t> анестезия, затяжной конец первого или второго периода родов, раннее </a:t>
            </a:r>
            <a:r>
              <a:rPr lang="ru-RU" dirty="0" err="1"/>
              <a:t>растуживание</a:t>
            </a:r>
            <a:r>
              <a:rPr lang="ru-RU" dirty="0"/>
              <a:t> пациентки, чрезмерные </a:t>
            </a:r>
            <a:r>
              <a:rPr lang="ru-RU" dirty="0" err="1"/>
              <a:t>тракции</a:t>
            </a:r>
            <a:r>
              <a:rPr lang="ru-RU" dirty="0"/>
              <a:t> за головку, наложение полостных щипцов или вакуум-экстрактора6 </a:t>
            </a:r>
            <a:r>
              <a:rPr lang="ru-RU" dirty="0" smtClean="0"/>
              <a:t>. </a:t>
            </a:r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Дистоция</a:t>
            </a:r>
            <a:r>
              <a:rPr lang="ru-RU" dirty="0"/>
              <a:t> плечиков в анамнезе увеличивает риск повторной </a:t>
            </a:r>
            <a:r>
              <a:rPr lang="ru-RU" dirty="0" err="1"/>
              <a:t>дистоции</a:t>
            </a:r>
            <a:r>
              <a:rPr lang="ru-RU" dirty="0"/>
              <a:t> плечиков с 1 до 25% 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260648"/>
            <a:ext cx="75438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Предрасполагающие факторы:</a:t>
            </a:r>
          </a:p>
        </p:txBody>
      </p:sp>
    </p:spTree>
    <p:extLst>
      <p:ext uri="{BB962C8B-B14F-4D97-AF65-F5344CB8AC3E}">
        <p14:creationId xmlns:p14="http://schemas.microsoft.com/office/powerpoint/2010/main" val="1778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665711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r>
              <a:rPr lang="ru-RU" dirty="0" smtClean="0"/>
              <a:t>1)Прогнозировать </a:t>
            </a:r>
            <a:r>
              <a:rPr lang="ru-RU" dirty="0" err="1"/>
              <a:t>дистоцию</a:t>
            </a:r>
            <a:r>
              <a:rPr lang="ru-RU" dirty="0"/>
              <a:t> плечиков не представляется возможным (Уровень доказательности В):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2</a:t>
            </a:r>
            <a:r>
              <a:rPr lang="ru-RU" dirty="0"/>
              <a:t>) Вес плода 4000-4500 г без диабетической </a:t>
            </a:r>
            <a:r>
              <a:rPr lang="ru-RU" dirty="0" err="1"/>
              <a:t>фетопатии</a:t>
            </a:r>
            <a:r>
              <a:rPr lang="ru-RU" dirty="0"/>
              <a:t> не является показанием для кесарева сечения для профилактики </a:t>
            </a:r>
            <a:r>
              <a:rPr lang="ru-RU" dirty="0" err="1"/>
              <a:t>дистоции</a:t>
            </a:r>
            <a:r>
              <a:rPr lang="ru-RU" dirty="0"/>
              <a:t> плечиков (Уровень доказательности С</a:t>
            </a:r>
            <a:r>
              <a:rPr lang="ru-RU" dirty="0" smtClean="0"/>
              <a:t>).</a:t>
            </a:r>
          </a:p>
          <a:p>
            <a:pPr marL="18288" indent="0">
              <a:buNone/>
            </a:pPr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err="1"/>
              <a:t>Рандомизированные</a:t>
            </a:r>
            <a:r>
              <a:rPr lang="ru-RU" dirty="0"/>
              <a:t> исследования не показали зависимости между частотой развития </a:t>
            </a:r>
            <a:r>
              <a:rPr lang="ru-RU" dirty="0" err="1"/>
              <a:t>дистоции</a:t>
            </a:r>
            <a:r>
              <a:rPr lang="ru-RU" dirty="0"/>
              <a:t> плечиков в родах при весе плода 4000 и 4500 г (3,7 и 4,3%). На- оборот, при массе плода весом &gt;4500 </a:t>
            </a:r>
            <a:r>
              <a:rPr lang="ru-RU" dirty="0" err="1"/>
              <a:t>дистоция</a:t>
            </a:r>
            <a:r>
              <a:rPr lang="ru-RU" dirty="0"/>
              <a:t> не развивается, в то время как </a:t>
            </a:r>
            <a:r>
              <a:rPr lang="ru-RU" dirty="0" smtClean="0"/>
              <a:t>большинство </a:t>
            </a:r>
            <a:r>
              <a:rPr lang="ru-RU" dirty="0"/>
              <a:t>случаев </a:t>
            </a:r>
            <a:r>
              <a:rPr lang="ru-RU" dirty="0" err="1"/>
              <a:t>дистоции</a:t>
            </a:r>
            <a:r>
              <a:rPr lang="ru-RU" dirty="0"/>
              <a:t> развивается при массе до 4000 г (Уровень доказательности С).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smtClean="0"/>
              <a:t>Сегодня </a:t>
            </a:r>
            <a:r>
              <a:rPr lang="ru-RU" dirty="0"/>
              <a:t>наиболее приемлемыми критериями для выбора способа </a:t>
            </a:r>
            <a:r>
              <a:rPr lang="ru-RU" dirty="0" err="1" smtClean="0"/>
              <a:t>родоразрешения</a:t>
            </a:r>
            <a:r>
              <a:rPr lang="ru-RU" dirty="0" smtClean="0"/>
              <a:t> </a:t>
            </a:r>
            <a:r>
              <a:rPr lang="ru-RU" dirty="0"/>
              <a:t>путем кесарева сечения для профилактики </a:t>
            </a:r>
            <a:r>
              <a:rPr lang="ru-RU" dirty="0" err="1"/>
              <a:t>дистоции</a:t>
            </a:r>
            <a:r>
              <a:rPr lang="ru-RU" dirty="0"/>
              <a:t> плечиков является: </a:t>
            </a:r>
            <a:r>
              <a:rPr lang="ru-RU" dirty="0" err="1"/>
              <a:t>макросомия</a:t>
            </a:r>
            <a:r>
              <a:rPr lang="ru-RU" dirty="0"/>
              <a:t> плода 4500 и более (уровень доказательности О).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5</a:t>
            </a:r>
            <a:r>
              <a:rPr lang="ru-RU" dirty="0"/>
              <a:t>) Индукция родов для профилактики </a:t>
            </a:r>
            <a:r>
              <a:rPr lang="ru-RU" dirty="0" err="1"/>
              <a:t>дистоции</a:t>
            </a:r>
            <a:r>
              <a:rPr lang="ru-RU" dirty="0"/>
              <a:t> плечиков также не рекомендуется (Уровень доказательности В).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92888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Можно </a:t>
            </a:r>
            <a:r>
              <a:rPr lang="ru-RU" sz="3600" dirty="0" smtClean="0"/>
              <a:t>ли </a:t>
            </a:r>
            <a:r>
              <a:rPr lang="ru-RU" sz="3600" dirty="0"/>
              <a:t>прогнозировать </a:t>
            </a:r>
            <a:r>
              <a:rPr lang="ru-RU" sz="3600" dirty="0" err="1" smtClean="0"/>
              <a:t>дистоцию</a:t>
            </a:r>
            <a:r>
              <a:rPr lang="ru-RU" sz="3600" dirty="0" smtClean="0"/>
              <a:t> </a:t>
            </a:r>
            <a:r>
              <a:rPr lang="ru-RU" sz="3600" dirty="0"/>
              <a:t>плечиков накануне родов?</a:t>
            </a:r>
          </a:p>
        </p:txBody>
      </p:sp>
    </p:spTree>
    <p:extLst>
      <p:ext uri="{BB962C8B-B14F-4D97-AF65-F5344CB8AC3E}">
        <p14:creationId xmlns:p14="http://schemas.microsoft.com/office/powerpoint/2010/main" val="13890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96855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 smtClean="0"/>
              <a:t>Наибольшим </a:t>
            </a:r>
            <a:r>
              <a:rPr lang="ru-RU" dirty="0"/>
              <a:t>размером плоскости входа в малый таз является поперечный. В норме стреловидный шов головки входит в таз в поперечном размере и заднее плечико </a:t>
            </a:r>
            <a:r>
              <a:rPr lang="ru-RU" dirty="0" smtClean="0"/>
              <a:t>опускается </a:t>
            </a:r>
            <a:r>
              <a:rPr lang="ru-RU" dirty="0"/>
              <a:t>в таз. Переднее плечико локализуется в области внутреннего обтураторного отверстия. Если акромиальный размер большой, то переднее плечико останавливается </a:t>
            </a:r>
            <a:r>
              <a:rPr lang="ru-RU" dirty="0" smtClean="0"/>
              <a:t>над </a:t>
            </a:r>
            <a:r>
              <a:rPr lang="ru-RU" dirty="0"/>
              <a:t>лобковой костью</a:t>
            </a:r>
            <a:r>
              <a:rPr lang="ru-RU" dirty="0" smtClean="0"/>
              <a:t>.</a:t>
            </a:r>
          </a:p>
          <a:p>
            <a:pPr marL="18288" indent="0">
              <a:buNone/>
            </a:pPr>
            <a:r>
              <a:rPr lang="ru-RU" dirty="0" smtClean="0"/>
              <a:t>Следует </a:t>
            </a:r>
            <a:r>
              <a:rPr lang="ru-RU" dirty="0"/>
              <a:t>помнить о повторной </a:t>
            </a:r>
            <a:r>
              <a:rPr lang="ru-RU" dirty="0" err="1"/>
              <a:t>дистоции</a:t>
            </a:r>
            <a:r>
              <a:rPr lang="ru-RU" dirty="0"/>
              <a:t> плечиков. Частота может достигать 16,7%. Если в </a:t>
            </a:r>
            <a:r>
              <a:rPr lang="ru-RU" dirty="0" smtClean="0"/>
              <a:t>первых </a:t>
            </a:r>
            <a:r>
              <a:rPr lang="ru-RU" dirty="0"/>
              <a:t>родах </a:t>
            </a:r>
            <a:r>
              <a:rPr lang="ru-RU" dirty="0" err="1"/>
              <a:t>дистоция</a:t>
            </a:r>
            <a:r>
              <a:rPr lang="ru-RU" dirty="0"/>
              <a:t> плечиков была осложнена повреждением плеч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43800" cy="914400"/>
          </a:xfrm>
        </p:spPr>
        <p:txBody>
          <a:bodyPr/>
          <a:lstStyle/>
          <a:p>
            <a:pPr algn="ctr"/>
            <a:r>
              <a:rPr lang="ru-RU" dirty="0"/>
              <a:t>Патофизиология</a:t>
            </a:r>
          </a:p>
        </p:txBody>
      </p:sp>
    </p:spTree>
    <p:extLst>
      <p:ext uri="{BB962C8B-B14F-4D97-AF65-F5344CB8AC3E}">
        <p14:creationId xmlns:p14="http://schemas.microsoft.com/office/powerpoint/2010/main" val="21180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7920880" cy="489654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/>
              <a:t>1) Головка родилась, но наружный поворот ее не происходит;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2</a:t>
            </a:r>
            <a:r>
              <a:rPr lang="ru-RU" dirty="0"/>
              <a:t>) Шея плода не визуализируется, головка зажата промежностью – «симптом черепахи»;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3</a:t>
            </a:r>
            <a:r>
              <a:rPr lang="ru-RU" dirty="0"/>
              <a:t>) Личико плода багровеет в виду того, что ребенок не может сделать вдох, так как грудная клетка зажата в тазовом кольце, а матка вследствие рождения головки сокращается, что вызывает снижение или прекращение кровотока в </a:t>
            </a:r>
            <a:r>
              <a:rPr lang="ru-RU" dirty="0" err="1"/>
              <a:t>межворсинчатом</a:t>
            </a:r>
            <a:r>
              <a:rPr lang="ru-RU" dirty="0"/>
              <a:t> пространстве.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Клиника.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82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68052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b="1" dirty="0" smtClean="0"/>
              <a:t>Со </a:t>
            </a:r>
            <a:r>
              <a:rPr lang="ru-RU" b="1" dirty="0"/>
              <a:t>стороны плода</a:t>
            </a:r>
            <a:r>
              <a:rPr lang="ru-RU" dirty="0"/>
              <a:t>: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1</a:t>
            </a:r>
            <a:r>
              <a:rPr lang="ru-RU" dirty="0"/>
              <a:t>) асфиксия (развивается в течение 4-5 минут</a:t>
            </a:r>
            <a:r>
              <a:rPr lang="ru-RU" dirty="0" smtClean="0"/>
              <a:t>);</a:t>
            </a:r>
          </a:p>
          <a:p>
            <a:pPr marL="18288" indent="0">
              <a:buNone/>
            </a:pPr>
            <a:r>
              <a:rPr lang="ru-RU" dirty="0" smtClean="0"/>
              <a:t>2</a:t>
            </a:r>
            <a:r>
              <a:rPr lang="ru-RU" dirty="0"/>
              <a:t>) повреждение плечевого сплетения (5-15%).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Чаще </a:t>
            </a:r>
            <a:r>
              <a:rPr lang="ru-RU" dirty="0"/>
              <a:t>по типу </a:t>
            </a:r>
            <a:r>
              <a:rPr lang="ru-RU" dirty="0" err="1"/>
              <a:t>Эрба-Дюшена</a:t>
            </a:r>
            <a:r>
              <a:rPr lang="ru-RU" dirty="0"/>
              <a:t>, </a:t>
            </a:r>
            <a:r>
              <a:rPr lang="ru-RU" dirty="0" smtClean="0"/>
              <a:t>затрагивающая </a:t>
            </a:r>
            <a:r>
              <a:rPr lang="ru-RU" dirty="0"/>
              <a:t>корешки С5-6. Реже всего плечевого сплетения и тогда развивается паралич ручки. Частота </a:t>
            </a:r>
            <a:r>
              <a:rPr lang="ru-RU" dirty="0" err="1"/>
              <a:t>инвалидизации</a:t>
            </a:r>
            <a:r>
              <a:rPr lang="ru-RU" dirty="0"/>
              <a:t> 5-50%.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3</a:t>
            </a:r>
            <a:r>
              <a:rPr lang="ru-RU" dirty="0"/>
              <a:t>) переломы (15% случаев). Как правило, это перелом ключицы. Перелом плечевой кости не превышает 1</a:t>
            </a:r>
            <a:r>
              <a:rPr lang="ru-RU" dirty="0" smtClean="0"/>
              <a:t>%.</a:t>
            </a:r>
          </a:p>
          <a:p>
            <a:pPr marL="18288" indent="0">
              <a:buNone/>
            </a:pPr>
            <a:r>
              <a:rPr lang="ru-RU" dirty="0" smtClean="0"/>
              <a:t> </a:t>
            </a:r>
          </a:p>
          <a:p>
            <a:pPr marL="18288" indent="0">
              <a:buNone/>
            </a:pPr>
            <a:r>
              <a:rPr lang="ru-RU" b="1" dirty="0" smtClean="0"/>
              <a:t>Со </a:t>
            </a:r>
            <a:r>
              <a:rPr lang="ru-RU" b="1" dirty="0"/>
              <a:t>стороны матери: </a:t>
            </a:r>
            <a:endParaRPr lang="ru-RU" b="1" dirty="0" smtClean="0"/>
          </a:p>
          <a:p>
            <a:pPr marL="18288" indent="0">
              <a:buNone/>
            </a:pPr>
            <a:r>
              <a:rPr lang="ru-RU" dirty="0" smtClean="0"/>
              <a:t>1)разрывы </a:t>
            </a:r>
            <a:r>
              <a:rPr lang="ru-RU" dirty="0"/>
              <a:t>родовых путей;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2</a:t>
            </a:r>
            <a:r>
              <a:rPr lang="ru-RU" dirty="0"/>
              <a:t>) послеродовые кровотечения в следствие атонии матки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Осложнения.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0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56792"/>
            <a:ext cx="8050088" cy="4320480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/>
              <a:t>1)Вызов ассистента.</a:t>
            </a:r>
          </a:p>
          <a:p>
            <a:pPr marL="18288" indent="0">
              <a:buNone/>
            </a:pPr>
            <a:r>
              <a:rPr lang="ru-RU" dirty="0" smtClean="0"/>
              <a:t>2</a:t>
            </a:r>
            <a:r>
              <a:rPr lang="ru-RU" dirty="0"/>
              <a:t>) Возможна инфильтрационная анестезия или ингаляционное обезболивание.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3</a:t>
            </a:r>
            <a:r>
              <a:rPr lang="ru-RU" dirty="0"/>
              <a:t>) Вопрос об </a:t>
            </a:r>
            <a:r>
              <a:rPr lang="ru-RU" dirty="0" err="1"/>
              <a:t>эпизиотомии</a:t>
            </a:r>
            <a:r>
              <a:rPr lang="ru-RU" dirty="0"/>
              <a:t> </a:t>
            </a:r>
            <a:r>
              <a:rPr lang="ru-RU" dirty="0" err="1"/>
              <a:t>дискутабелен</a:t>
            </a:r>
            <a:r>
              <a:rPr lang="ru-RU" dirty="0"/>
              <a:t>, так как </a:t>
            </a:r>
            <a:r>
              <a:rPr lang="ru-RU" dirty="0" err="1"/>
              <a:t>дистоция</a:t>
            </a:r>
            <a:r>
              <a:rPr lang="ru-RU" dirty="0"/>
              <a:t> плечиков не является следствием рестрикции мягких тканей.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Тактика лечения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617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64</TotalTime>
  <Words>1162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ФЕДЕРАЛЬНОЕ ГОСУДАРСТВЕННОЕ БЮДЖЕТНОЕ УЧЕРЕЖДЕНИЕ  ВЫСШЕГО  ОБРАЗОВАНИЯ «КРАСНОЯРСКИЙ ГОСУДАРСТВЕННЫЙ  МЕДИЦИНСКИЙ УНИВЕРСИТЕТ ИМЕНИ  ПРОФЕССОРА  В.Ф. ВОЙНО-ЯСЕНЕЦКОГО» МИНИСТЕРСТВА ЗДРАВООХРАНЕНИЯ  РОССИЙСКОЙ ФЕДЕРАЦИИ КАФЕДРА АКУШЕРСТВА И ГИНЕКОЛОГИИ И ИПО</vt:lpstr>
      <vt:lpstr>Оглавление</vt:lpstr>
      <vt:lpstr>Определение </vt:lpstr>
      <vt:lpstr>Предрасполагающие факторы:</vt:lpstr>
      <vt:lpstr>Можно ли прогнозировать дистоцию плечиков накануне родов?</vt:lpstr>
      <vt:lpstr>Патофизиология</vt:lpstr>
      <vt:lpstr>Клиника.</vt:lpstr>
      <vt:lpstr>Осложнения.</vt:lpstr>
      <vt:lpstr>Тактика лечения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Note</cp:lastModifiedBy>
  <cp:revision>8</cp:revision>
  <dcterms:modified xsi:type="dcterms:W3CDTF">2019-11-15T05:35:49Z</dcterms:modified>
</cp:coreProperties>
</file>