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</p:sldMasterIdLst>
  <p:notesMasterIdLst>
    <p:notesMasterId r:id="rId110"/>
  </p:notesMasterIdLst>
  <p:sldIdLst>
    <p:sldId id="397" r:id="rId20"/>
    <p:sldId id="409" r:id="rId21"/>
    <p:sldId id="284" r:id="rId22"/>
    <p:sldId id="285" r:id="rId23"/>
    <p:sldId id="410" r:id="rId24"/>
    <p:sldId id="358" r:id="rId25"/>
    <p:sldId id="360" r:id="rId26"/>
    <p:sldId id="361" r:id="rId27"/>
    <p:sldId id="362" r:id="rId28"/>
    <p:sldId id="359" r:id="rId29"/>
    <p:sldId id="398" r:id="rId30"/>
    <p:sldId id="425" r:id="rId31"/>
    <p:sldId id="416" r:id="rId32"/>
    <p:sldId id="417" r:id="rId33"/>
    <p:sldId id="418" r:id="rId34"/>
    <p:sldId id="423" r:id="rId35"/>
    <p:sldId id="427" r:id="rId36"/>
    <p:sldId id="424" r:id="rId37"/>
    <p:sldId id="363" r:id="rId38"/>
    <p:sldId id="364" r:id="rId39"/>
    <p:sldId id="365" r:id="rId40"/>
    <p:sldId id="438" r:id="rId41"/>
    <p:sldId id="257" r:id="rId42"/>
    <p:sldId id="379" r:id="rId43"/>
    <p:sldId id="378" r:id="rId44"/>
    <p:sldId id="439" r:id="rId45"/>
    <p:sldId id="440" r:id="rId46"/>
    <p:sldId id="373" r:id="rId47"/>
    <p:sldId id="371" r:id="rId48"/>
    <p:sldId id="377" r:id="rId49"/>
    <p:sldId id="390" r:id="rId50"/>
    <p:sldId id="352" r:id="rId51"/>
    <p:sldId id="407" r:id="rId52"/>
    <p:sldId id="448" r:id="rId53"/>
    <p:sldId id="346" r:id="rId54"/>
    <p:sldId id="442" r:id="rId55"/>
    <p:sldId id="307" r:id="rId56"/>
    <p:sldId id="279" r:id="rId57"/>
    <p:sldId id="399" r:id="rId58"/>
    <p:sldId id="405" r:id="rId59"/>
    <p:sldId id="351" r:id="rId60"/>
    <p:sldId id="347" r:id="rId61"/>
    <p:sldId id="348" r:id="rId62"/>
    <p:sldId id="401" r:id="rId63"/>
    <p:sldId id="402" r:id="rId64"/>
    <p:sldId id="414" r:id="rId65"/>
    <p:sldId id="315" r:id="rId66"/>
    <p:sldId id="412" r:id="rId67"/>
    <p:sldId id="356" r:id="rId68"/>
    <p:sldId id="419" r:id="rId69"/>
    <p:sldId id="413" r:id="rId70"/>
    <p:sldId id="428" r:id="rId71"/>
    <p:sldId id="381" r:id="rId72"/>
    <p:sldId id="303" r:id="rId73"/>
    <p:sldId id="383" r:id="rId74"/>
    <p:sldId id="384" r:id="rId75"/>
    <p:sldId id="387" r:id="rId76"/>
    <p:sldId id="385" r:id="rId77"/>
    <p:sldId id="304" r:id="rId78"/>
    <p:sldId id="386" r:id="rId79"/>
    <p:sldId id="306" r:id="rId80"/>
    <p:sldId id="389" r:id="rId81"/>
    <p:sldId id="422" r:id="rId82"/>
    <p:sldId id="289" r:id="rId83"/>
    <p:sldId id="321" r:id="rId84"/>
    <p:sldId id="449" r:id="rId85"/>
    <p:sldId id="450" r:id="rId86"/>
    <p:sldId id="451" r:id="rId87"/>
    <p:sldId id="322" r:id="rId88"/>
    <p:sldId id="392" r:id="rId89"/>
    <p:sldId id="393" r:id="rId90"/>
    <p:sldId id="394" r:id="rId91"/>
    <p:sldId id="395" r:id="rId92"/>
    <p:sldId id="396" r:id="rId93"/>
    <p:sldId id="429" r:id="rId94"/>
    <p:sldId id="404" r:id="rId95"/>
    <p:sldId id="342" r:id="rId96"/>
    <p:sldId id="380" r:id="rId97"/>
    <p:sldId id="294" r:id="rId98"/>
    <p:sldId id="353" r:id="rId99"/>
    <p:sldId id="290" r:id="rId100"/>
    <p:sldId id="420" r:id="rId101"/>
    <p:sldId id="325" r:id="rId102"/>
    <p:sldId id="344" r:id="rId103"/>
    <p:sldId id="326" r:id="rId104"/>
    <p:sldId id="327" r:id="rId105"/>
    <p:sldId id="309" r:id="rId106"/>
    <p:sldId id="431" r:id="rId107"/>
    <p:sldId id="312" r:id="rId108"/>
    <p:sldId id="421" r:id="rId10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CC6600"/>
    <a:srgbClr val="FF9933"/>
    <a:srgbClr val="0000FF"/>
    <a:srgbClr val="644C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theme" Target="theme/theme1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54" Type="http://schemas.openxmlformats.org/officeDocument/2006/relationships/slide" Target="slides/slide35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AE061AF-CE5E-4687-BC04-A87455007705}" type="datetimeFigureOut">
              <a:rPr lang="ru-RU"/>
              <a:pPr>
                <a:defRPr/>
              </a:pPr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7D4AF8-848C-4BDC-9E7B-1A692E77B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14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15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</a:t>
            </a:r>
            <a:r>
              <a:rPr lang="ru-RU" baseline="0" dirty="0"/>
              <a:t> СОЗДАНИИ ПРЕЗЕНТАЦИИ РЕКОМЕНДУЕМ ИСПОЛЬЗОВАТЬ СВЕТЛЫЙ ФОН И КОНТРАСТНЫЙ ЕМУ ПО ЦВЕТУ ТЕКСТ </a:t>
            </a:r>
          </a:p>
          <a:p>
            <a:r>
              <a:rPr lang="ru-RU" dirty="0"/>
              <a:t>ДЛЯ СОЗДАНИЯ ТИТУЛЬНОГО СЛАЙДА ИСПОЛЬЗОВАТЬ МАКЕТ «ЗАГОЛОВОК И ОБЪЕКТ»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ШРИФТ ПРЕЗЕНТАЦИИ НА УСМОТРЕНИЕ АВТОРА (на слайде представлен шрифт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(Заголовки)» и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Calibri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(Основной текст)»)</a:t>
            </a:r>
          </a:p>
          <a:p>
            <a:endParaRPr lang="ru-RU" dirty="0"/>
          </a:p>
          <a:p>
            <a:r>
              <a:rPr lang="ru-RU" dirty="0"/>
              <a:t>1</a:t>
            </a:r>
            <a:r>
              <a:rPr lang="ru-RU" baseline="0" dirty="0"/>
              <a:t> </a:t>
            </a:r>
            <a:r>
              <a:rPr lang="ru-RU" b="1" dirty="0"/>
              <a:t>–</a:t>
            </a:r>
            <a:r>
              <a:rPr lang="ru-RU" baseline="0" dirty="0"/>
              <a:t>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20</a:t>
            </a:r>
            <a:r>
              <a:rPr lang="ru-RU" dirty="0"/>
              <a:t>, официальное сокращенное наименование образовательной организации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2</a:t>
            </a:r>
            <a:r>
              <a:rPr lang="ru-RU" b="1" dirty="0"/>
              <a:t> –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название кафедры с заглавной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3</a:t>
            </a:r>
            <a:r>
              <a:rPr lang="ru-RU" b="1" dirty="0"/>
              <a:t> –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28, заглавные буквы, интервал междустрочный одинарный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интервал междустрочный одинарный, начало текста с маленькой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ru-RU" b="1" dirty="0"/>
              <a:t>–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новой строки, перенос после запятой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ru-RU" b="1" dirty="0"/>
              <a:t>–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интервал междустрочный одинарный, ученое звание (сокращенный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вариант) 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должность с маленькой буквы, имя, отчество, фамилия с заглавной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ru-RU" b="1" dirty="0"/>
              <a:t>–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16, интервал междустрочный одинарный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C54C5-2C60-4743-9925-0F724194096B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32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4AF8-848C-4BDC-9E7B-1A692E77BFE6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9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4AF8-848C-4BDC-9E7B-1A692E77BFE6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03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614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105E95-01DB-436D-925E-4D506EB1848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9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49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441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3CCF1-32C2-4874-9DB7-258548EEB6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455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188-5B1E-4C64-8573-DE3E324D4B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54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FC37-17EF-4CD8-958D-953B9AF663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92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2E2A-255F-4012-A29F-B6BA392BF0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484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EB260-C8BC-4FEE-BDC0-D63BC3508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953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EFF1-BE11-4554-A436-9F84AB58A9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356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F74D-419F-4B66-AF7F-0AD5797A69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732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7236A-9693-4D37-A177-CE4809B6CE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088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4C0E9-05D2-46FE-812C-A76A9DD6B2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115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5492C-35FB-4CD8-820E-608D0A08A2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552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5BEF-16B3-4E5F-9B2F-13727B8958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43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5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90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332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363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97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74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415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584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21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335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20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10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1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196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317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9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475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386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912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319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97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4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95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356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814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10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3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3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818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1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776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900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9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92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286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636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260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3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8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6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415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4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831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889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760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3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3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807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252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66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650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30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05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14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747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20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113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521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005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462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003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021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954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537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675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273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94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646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515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181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235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084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736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92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D543-8E80-4E69-B361-3F8EFB56B7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7C3A-481B-4138-B716-CE3D7B36B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836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6A419-2766-4E4B-9839-06695B7F2C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1B005-8F36-4E2F-B0BD-EDC3AF94FA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089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5839-7942-424D-820F-8D208835D0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42649-7963-45B5-9AE4-D633D5F6B8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728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FF2BA-1987-4079-BB35-9944211F51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C6292-1CBC-4D11-B963-AA69EE22D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81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308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A9DF-3CF8-47E1-A2A4-C4B00FFBE2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79B83-3432-4552-B5B0-823F842E04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543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3F758-017E-4D8B-B5F3-AE576D7FA1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B6E8A-2BD5-4E40-BF93-B246CD3FB9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270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5B4DB-52A8-4C14-B61A-F6588855A2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0A552-027B-435E-9211-D576F496D1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468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0589-D791-4813-98D4-3446881FED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5C197-00B9-4FFC-A7BE-8F263DA39B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259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E9E6F-B5E5-4FE7-946B-9D577BF5C1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0B269-9933-40A8-B81A-D963D8B8E8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292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4D92-B27D-4BB3-A147-2F82AABB24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8A38-84DA-4937-BE93-1B839918A1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687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F63D-274D-47C3-A069-6D42E56A19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2358-234D-40DA-B439-69E835D1EE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307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824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897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05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37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36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806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68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58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914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123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124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137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2380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970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5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961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342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051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411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6745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5566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405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12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8934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6829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9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74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5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596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663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62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840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847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421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346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800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123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981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17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81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63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4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56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53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8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6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13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747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20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62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99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72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7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16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5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2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5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42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41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63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24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57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33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1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67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8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1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29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5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7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37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7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8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31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29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7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3CCF1-32C2-4874-9DB7-258548EEB6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30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188-5B1E-4C64-8573-DE3E324D4B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3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FC37-17EF-4CD8-958D-953B9AF663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75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2E2A-255F-4012-A29F-B6BA392BF0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80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EB260-C8BC-4FEE-BDC0-D63BC3508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1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/>
              <a:t>10.04.2024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34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EFF1-BE11-4554-A436-9F84AB58A9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13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F74D-419F-4B66-AF7F-0AD5797A69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14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7236A-9693-4D37-A177-CE4809B6CE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5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4C0E9-05D2-46FE-812C-A76A9DD6B2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60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5492C-35FB-4CD8-820E-608D0A08A2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61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5BEF-16B3-4E5F-9B2F-13727B8958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027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6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3CCF1-32C2-4874-9DB7-258548EEB6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7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188-5B1E-4C64-8573-DE3E324D4B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0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FC37-17EF-4CD8-958D-953B9AF663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78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2E2A-255F-4012-A29F-B6BA392BF0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9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/>
              <a:t>10.04.2024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10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6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6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EB260-C8BC-4FEE-BDC0-D63BC3508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260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EFF1-BE11-4554-A436-9F84AB58A9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39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F74D-419F-4B66-AF7F-0AD5797A69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95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7236A-9693-4D37-A177-CE4809B6CE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6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4C0E9-05D2-46FE-812C-A76A9DD6B2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02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5492C-35FB-4CD8-820E-608D0A08A2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052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5BEF-16B3-4E5F-9B2F-13727B8958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944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6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3CCF1-32C2-4874-9DB7-258548EEB6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98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188-5B1E-4C64-8573-DE3E324D4B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32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FC37-17EF-4CD8-958D-953B9AF663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/>
              <a:t>10.04.2024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00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2E2A-255F-4012-A29F-B6BA392BF0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593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5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EB260-C8BC-4FEE-BDC0-D63BC3508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91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EFF1-BE11-4554-A436-9F84AB58A9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40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F74D-419F-4B66-AF7F-0AD5797A69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59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7236A-9693-4D37-A177-CE4809B6CE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33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4C0E9-05D2-46FE-812C-A76A9DD6B2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97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5492C-35FB-4CD8-820E-608D0A08A2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76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5BEF-16B3-4E5F-9B2F-13727B8958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23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5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3CCF1-32C2-4874-9DB7-258548EEB6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12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188-5B1E-4C64-8573-DE3E324D4B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8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93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FC37-17EF-4CD8-958D-953B9AF663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149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2E2A-255F-4012-A29F-B6BA392BF0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53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EB260-C8BC-4FEE-BDC0-D63BC3508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57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EFF1-BE11-4554-A436-9F84AB58A9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873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F74D-419F-4B66-AF7F-0AD5797A69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533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7236A-9693-4D37-A177-CE4809B6CE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20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4C0E9-05D2-46FE-812C-A76A9DD6B2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914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5492C-35FB-4CD8-820E-608D0A08A2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683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5BEF-16B3-4E5F-9B2F-13727B8958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460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3CCF1-32C2-4874-9DB7-258548EEB6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676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188-5B1E-4C64-8573-DE3E324D4B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612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FC37-17EF-4CD8-958D-953B9AF663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745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2E2A-255F-4012-A29F-B6BA392BF0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952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EB260-C8BC-4FEE-BDC0-D63BC3508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34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EFF1-BE11-4554-A436-9F84AB58A9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82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F74D-419F-4B66-AF7F-0AD5797A69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413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7236A-9693-4D37-A177-CE4809B6CE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109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4C0E9-05D2-46FE-812C-A76A9DD6B2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89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5492C-35FB-4CD8-820E-608D0A08A2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50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5BEF-16B3-4E5F-9B2F-13727B8958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1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E95DA6-CE73-4E62-B82D-6BB0AC46A113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4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7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10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38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41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70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909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DDB6DF-467B-4296-86BC-ED1D4854D7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575AC1-D1F0-4AA0-83DB-05DFE57D47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5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6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66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738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6455585-58B7-46A4-A7D1-7BEEA9DE451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CF87728-F19A-4A33-8171-20307D3DC68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486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2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E95DA6-CE73-4E62-B82D-6BB0AC46A113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6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E95DA6-CE73-4E62-B82D-6BB0AC46A113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7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E95DA6-CE73-4E62-B82D-6BB0AC46A113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80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E95DA6-CE73-4E62-B82D-6BB0AC46A113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4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E95DA6-CE73-4E62-B82D-6BB0AC46A113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0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0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1329" y="1412776"/>
            <a:ext cx="10509663" cy="324036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altLang="ru-RU" sz="31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Лекция №5</a:t>
            </a:r>
            <a:br>
              <a:rPr lang="ru-RU" altLang="ru-RU" sz="31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altLang="ru-RU" sz="3100" b="1" spc="300" dirty="0">
                <a:latin typeface="+mn-lt"/>
                <a:cs typeface="Arial" panose="020B0604020202020204" pitchFamily="34" charset="0"/>
              </a:rPr>
              <a:t>КЛАССИФИКАЦИЯ ТУБЕРКУЛЕЗА</a:t>
            </a:r>
            <a:r>
              <a:rPr lang="ru-RU" altLang="ru-RU" sz="3100" spc="300" dirty="0">
                <a:latin typeface="+mn-lt"/>
              </a:rPr>
              <a:t> </a:t>
            </a:r>
            <a:r>
              <a:rPr lang="ru-RU" altLang="ru-RU" sz="3100" dirty="0">
                <a:latin typeface="+mn-lt"/>
              </a:rPr>
              <a:t/>
            </a:r>
            <a:br>
              <a:rPr lang="ru-RU" altLang="ru-RU" sz="3100" dirty="0">
                <a:latin typeface="+mn-lt"/>
              </a:rPr>
            </a:br>
            <a:r>
              <a:rPr lang="ru-RU" altLang="ru-RU" sz="3100" b="1" spc="300" dirty="0">
                <a:latin typeface="+mn-lt"/>
              </a:rPr>
              <a:t>ПЕРВИЧНЫЙ ТУБЕРКУЛЕЗ</a:t>
            </a:r>
            <a:r>
              <a:rPr lang="ru-RU" altLang="ru-RU" sz="3100" b="1" dirty="0">
                <a:latin typeface="+mn-lt"/>
              </a:rPr>
              <a:t/>
            </a:r>
            <a:br>
              <a:rPr lang="ru-RU" altLang="ru-RU" sz="3100" b="1" dirty="0">
                <a:latin typeface="+mn-lt"/>
              </a:rPr>
            </a:br>
            <a:r>
              <a:rPr lang="ru-RU" altLang="ru-RU" sz="1400" dirty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лекция для студентов 6 курса</a:t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обучающихся по специальности 31.05.02 Педиатрия и 31.05.01 Лечебное дело</a:t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altLang="ru-RU" sz="1600" b="1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665029" y="4541200"/>
            <a:ext cx="3200320" cy="1524000"/>
          </a:xfrm>
        </p:spPr>
        <p:txBody>
          <a:bodyPr>
            <a:noAutofit/>
          </a:bodyPr>
          <a:lstStyle/>
          <a:p>
            <a:pPr lvl="0" algn="r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к.м.н., доцент</a:t>
            </a:r>
          </a:p>
          <a:p>
            <a:pPr lvl="0" algn="r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Заслуженный врач РФ</a:t>
            </a:r>
          </a:p>
          <a:p>
            <a:pPr lvl="0" algn="r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</a:rPr>
              <a:t>Данил Евгеньевич </a:t>
            </a:r>
            <a:r>
              <a:rPr lang="ru-RU" sz="1800" dirty="0" err="1">
                <a:solidFill>
                  <a:prstClr val="black"/>
                </a:solidFill>
              </a:rPr>
              <a:t>Омельчук</a:t>
            </a:r>
            <a:endParaRPr lang="ru-RU" sz="1800" baseline="300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79295"/>
            <a:ext cx="97210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ФГБОУ ВО </a:t>
            </a:r>
            <a:r>
              <a:rPr lang="ru-RU" sz="20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КрасГМУ</a:t>
            </a:r>
            <a:r>
              <a:rPr lang="ru-RU" sz="2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им. проф. В.Ф. </a:t>
            </a:r>
            <a:r>
              <a:rPr lang="ru-RU" sz="20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Войно-Ясенецкого</a:t>
            </a:r>
            <a:r>
              <a:rPr lang="ru-RU" sz="2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Минздрава России</a:t>
            </a:r>
            <a:r>
              <a:rPr lang="ru-RU" sz="2000" baseline="30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2000" baseline="30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ru-RU" sz="11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11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ru-RU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Кафедра туберкулеза с курсом ПО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550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40037" y="814699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МЕЖДУНАРОДНАЯ СТАТИСТИЧЕСКАЯ КЛАССИФИКАЦИЯ</a:t>
            </a:r>
            <a:r>
              <a:rPr lang="ru-RU" altLang="ru-RU" sz="2800" b="1" dirty="0">
                <a:solidFill>
                  <a:srgbClr val="7030A0"/>
                </a:solidFill>
                <a:latin typeface="Calibri" panose="020F0502020204030204" pitchFamily="34" charset="0"/>
              </a:rPr>
              <a:t> ТУБЕРКУЛЕЗА МКБ-10</a:t>
            </a:r>
            <a:r>
              <a:rPr lang="ru-RU" altLang="ru-RU" b="1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309" y="2417035"/>
            <a:ext cx="10363200" cy="275317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А15. ТУБЕРКУЛЕЗ ОРГАНОВ ДЫХАНИЯ, ПОДТВЕРЖДЕННЫЙ БАКТЕРИОЛОГИЧЕСКИ И ГИСТОЛОГИЧЕСКИ</a:t>
            </a:r>
            <a:endParaRPr lang="ru-RU" altLang="ru-RU" sz="2400" b="1" dirty="0">
              <a:latin typeface="Calibri" panose="020F0502020204030204" pitchFamily="34" charset="0"/>
            </a:endParaRPr>
          </a:p>
          <a:p>
            <a:pPr algn="ctr" eaLnBrk="1" hangingPunct="1"/>
            <a:endParaRPr lang="ru-RU" altLang="ru-RU" sz="2400" b="1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А16. ТУБЕРКУЛЕЗ ОРГАНОВ ДЫХАНИЯ, НЕ ПОДТВЕРЖДЕННЫЙ БАКТЕРИОЛОГИЧЕСКИ ИЛИ ГИСТОЛОГИЧЕСКИ</a:t>
            </a:r>
            <a:endParaRPr lang="ru-RU" altLang="ru-R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9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43148" y="198473"/>
            <a:ext cx="10363200" cy="5334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ТУБЕРКУЛЕЗ ДРУГИХ ОРГАНОВ И СИСТЕМ</a:t>
            </a:r>
            <a:endParaRPr lang="ru-RU" altLang="ru-RU" sz="2800" b="1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4333" y="1173967"/>
            <a:ext cx="8934995" cy="448662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мозговых оболочек и центральной нервной системы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кишечника, брюшины и брыжеечных лимфатических узлов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костей и суставов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мочевых, половых органов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кожи и подкожной клетчатки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периферических  лимфатических узлов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глаз 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Туберкулез прочих органов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2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73480" y="581650"/>
            <a:ext cx="10363200" cy="533400"/>
          </a:xfrm>
        </p:spPr>
        <p:txBody>
          <a:bodyPr/>
          <a:lstStyle/>
          <a:p>
            <a:pPr eaLnBrk="1" hangingPunct="1"/>
            <a:r>
              <a:rPr lang="ru-RU" altLang="ru-RU" sz="2800" b="1" spc="6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ТУБЕРКУЛЕЗ ПЕРИФЕРИЧЕСКИХ</a:t>
            </a:r>
            <a:br>
              <a:rPr lang="ru-RU" altLang="ru-RU" sz="2800" b="1" spc="6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ru-RU" altLang="ru-RU" sz="2800" b="1" spc="6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	 ЛИМФАТИЧЕСКИХ УЗЛОВ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r="11494" b="18167"/>
          <a:stretch/>
        </p:blipFill>
        <p:spPr bwMode="auto">
          <a:xfrm>
            <a:off x="3250048" y="1868017"/>
            <a:ext cx="4831509" cy="4221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309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pc="300" dirty="0">
                <a:solidFill>
                  <a:srgbClr val="7030A0"/>
                </a:solidFill>
              </a:rPr>
              <a:t>ТУБЕРКУЛЕЗ БОЛЬШЕБЕРЦОВОЙ КОСТИ</a:t>
            </a:r>
          </a:p>
        </p:txBody>
      </p:sp>
      <p:pic>
        <p:nvPicPr>
          <p:cNvPr id="1026" name="Picture 2" descr="C:\Users\tech\Desktop\Клинические фотографии\Туберкулез костей\Туберкулез кости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/>
          <a:stretch/>
        </p:blipFill>
        <p:spPr bwMode="auto">
          <a:xfrm>
            <a:off x="3435344" y="1789594"/>
            <a:ext cx="4513989" cy="41319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8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pc="600" dirty="0">
                <a:solidFill>
                  <a:srgbClr val="7030A0"/>
                </a:solidFill>
              </a:rPr>
              <a:t>ТУБЕРКУЛЕЗ ПОЗВОНОЧНИКА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tech\Desktop\Клинические фотографии\Туберкулез позвоночника\IMG-0004-0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5282" r="11274" b="11784"/>
          <a:stretch/>
        </p:blipFill>
        <p:spPr bwMode="auto">
          <a:xfrm>
            <a:off x="872705" y="1556792"/>
            <a:ext cx="5150267" cy="3760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\Desktop\Клинические фотографии\Туберкулез позвоночника\IMG-0005-0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8706" r="23014" b="8359"/>
          <a:stretch/>
        </p:blipFill>
        <p:spPr bwMode="auto">
          <a:xfrm>
            <a:off x="6576095" y="1556792"/>
            <a:ext cx="4113375" cy="3760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6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pc="600" dirty="0">
                <a:solidFill>
                  <a:srgbClr val="7030A0"/>
                </a:solidFill>
              </a:rPr>
              <a:t>ТУБЕРКУЛЕЗ ПОЗВОНОЧНИКА</a:t>
            </a:r>
            <a:endParaRPr lang="ru-RU" sz="2800" b="1" spc="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tech\Desktop\Клинические фотографии\Туберкулез позвоночника\IMG-0003-0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/>
          <a:stretch/>
        </p:blipFill>
        <p:spPr bwMode="auto">
          <a:xfrm>
            <a:off x="3119672" y="1628800"/>
            <a:ext cx="5747477" cy="467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16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_16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161" y="1702315"/>
            <a:ext cx="3694159" cy="4459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4" descr="DSC_1600"/>
          <p:cNvPicPr>
            <a:picLocks noChangeAspect="1" noChangeArrowheads="1"/>
          </p:cNvPicPr>
          <p:nvPr/>
        </p:nvPicPr>
        <p:blipFill rotWithShape="1">
          <a:blip r:embed="rId3"/>
          <a:srcRect l="24829" r="10893"/>
          <a:stretch/>
        </p:blipFill>
        <p:spPr bwMode="auto">
          <a:xfrm rot="5400000">
            <a:off x="6502324" y="1421568"/>
            <a:ext cx="4456038" cy="50248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57349" y="198871"/>
            <a:ext cx="993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600" dirty="0">
                <a:solidFill>
                  <a:srgbClr val="7030A0"/>
                </a:solidFill>
                <a:latin typeface="Calibri"/>
                <a:ea typeface="+mj-ea"/>
                <a:cs typeface="+mj-cs"/>
              </a:rPr>
              <a:t>ТУБЕРКУЛЕЗ МЕЗОНТЕРИАЛЬНЫХ ЛИМФОУЗЛОВ И СЕЛЕЗЕНКИ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40007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97" y="1433587"/>
            <a:ext cx="6331131" cy="5072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1365" y="353088"/>
            <a:ext cx="8821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600" dirty="0">
                <a:solidFill>
                  <a:srgbClr val="7030A0"/>
                </a:solidFill>
                <a:latin typeface="+mj-lt"/>
              </a:rPr>
              <a:t>ТУБЕРКУЛЕЗ КИШЕЧНИКА И БРЮШИНЫ </a:t>
            </a:r>
          </a:p>
        </p:txBody>
      </p:sp>
    </p:spTree>
    <p:extLst>
      <p:ext uri="{BB962C8B-B14F-4D97-AF65-F5344CB8AC3E}">
        <p14:creationId xmlns:p14="http://schemas.microsoft.com/office/powerpoint/2010/main" val="15767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21" y="1908181"/>
            <a:ext cx="6083867" cy="4457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944881" y="301676"/>
            <a:ext cx="93442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spc="600" dirty="0">
                <a:solidFill>
                  <a:srgbClr val="7030A0"/>
                </a:solidFill>
                <a:latin typeface="+mn-lt"/>
              </a:rPr>
              <a:t>ТУБЕРКУЛЕЗ МОЗГОВЫХ ОБОЛОЧЕК И</a:t>
            </a:r>
          </a:p>
          <a:p>
            <a:pPr algn="ctr">
              <a:lnSpc>
                <a:spcPct val="150000"/>
              </a:lnSpc>
            </a:pPr>
            <a:r>
              <a:rPr lang="ru-RU" sz="2800" b="1" spc="600" dirty="0">
                <a:solidFill>
                  <a:srgbClr val="7030A0"/>
                </a:solidFill>
                <a:latin typeface="+mn-lt"/>
              </a:rPr>
              <a:t>ЦЕНТРАЛЬНОЙ НЕРВНОЙ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676809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ХАРАКТЕРИСТИКА ТУБЕРКУЛЕЗНОГО ПРОЦЕССА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6845" y="2133600"/>
            <a:ext cx="9300755" cy="33528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Локализация и распространенность</a:t>
            </a:r>
            <a:r>
              <a:rPr lang="ru-RU" altLang="ru-RU" sz="28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200000"/>
              </a:lnSpc>
            </a:pP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Фаза</a:t>
            </a:r>
            <a:r>
              <a:rPr lang="ru-RU" altLang="ru-RU" sz="2800" b="1" dirty="0">
                <a:latin typeface="Calibri" panose="020F0502020204030204" pitchFamily="34" charset="0"/>
              </a:rPr>
              <a:t> туберкулезного процесса</a:t>
            </a:r>
          </a:p>
          <a:p>
            <a:pPr eaLnBrk="1" hangingPunct="1">
              <a:lnSpc>
                <a:spcPct val="200000"/>
              </a:lnSpc>
            </a:pPr>
            <a:r>
              <a:rPr lang="ru-RU" altLang="ru-RU" sz="2800" b="1" dirty="0" err="1">
                <a:latin typeface="Calibri" panose="020F0502020204030204" pitchFamily="34" charset="0"/>
                <a:cs typeface="Times New Roman" pitchFamily="18" charset="0"/>
              </a:rPr>
              <a:t>Бактериовыделение</a:t>
            </a:r>
            <a:r>
              <a:rPr lang="ru-RU" altLang="ru-RU" sz="2800" b="1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17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>
            <a:noAutofit/>
          </a:bodyPr>
          <a:lstStyle/>
          <a:p>
            <a:r>
              <a:rPr lang="ru-RU" sz="2000" dirty="0"/>
              <a:t>ФГБОУ ВО </a:t>
            </a:r>
            <a:r>
              <a:rPr lang="ru-RU" sz="2000" dirty="0" err="1"/>
              <a:t>КрасГМУ</a:t>
            </a:r>
            <a:r>
              <a:rPr lang="ru-RU" sz="2000" dirty="0"/>
              <a:t> им. проф. В.Ф. </a:t>
            </a:r>
            <a:r>
              <a:rPr lang="ru-RU" sz="2000" dirty="0" err="1"/>
              <a:t>Войно-Ясенецкого</a:t>
            </a:r>
            <a:r>
              <a:rPr lang="ru-RU" sz="2000" dirty="0"/>
              <a:t> Минздрава России</a:t>
            </a:r>
            <a:r>
              <a:rPr lang="ru-RU" sz="2000" baseline="30000" dirty="0"/>
              <a:t/>
            </a:r>
            <a:br>
              <a:rPr lang="ru-RU" sz="2000" baseline="300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800" dirty="0"/>
              <a:t>Кафедра туберкулеза с курсом ПО</a:t>
            </a:r>
            <a:endParaRPr lang="ru-RU" sz="1800" baseline="30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225" y="1508167"/>
            <a:ext cx="10972800" cy="489713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dirty="0"/>
              <a:t>ЛЕКЦИЯ №5</a:t>
            </a:r>
          </a:p>
          <a:p>
            <a:pPr marL="0" indent="0" algn="ctr">
              <a:buNone/>
            </a:pP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КЛАССИФИКАЦИЯ ТУБЕРКУЛЕЗА </a:t>
            </a:r>
            <a:br>
              <a:rPr lang="ru-RU" sz="2800" b="1" dirty="0"/>
            </a:br>
            <a:r>
              <a:rPr lang="ru-RU" sz="2800" b="1" dirty="0"/>
              <a:t>ПЕРВИЧНЫЙ ТУБЕРКУЛЕЗ</a:t>
            </a:r>
            <a:br>
              <a:rPr lang="ru-RU" sz="2800" b="1" dirty="0"/>
            </a:br>
            <a:r>
              <a:rPr lang="ru-RU" sz="1800" dirty="0"/>
              <a:t>                				</a:t>
            </a:r>
            <a:endParaRPr lang="ru-RU" sz="14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1800" dirty="0"/>
              <a:t>лекция для студентов 6 курса</a:t>
            </a:r>
          </a:p>
          <a:p>
            <a:pPr marL="0" indent="0" algn="ctr">
              <a:buNone/>
            </a:pPr>
            <a:r>
              <a:rPr lang="ru-RU" sz="1800" dirty="0"/>
              <a:t>обучающихся по специальности 31.05.02 Педиатрия и 31.05.01 Лечебное дело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r">
              <a:spcBef>
                <a:spcPts val="0"/>
              </a:spcBef>
              <a:buNone/>
            </a:pPr>
            <a:endParaRPr lang="ru-RU" sz="18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/>
              <a:t>к.м.н., доцент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/>
              <a:t>Заслуженный врач РФ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/>
              <a:t>Данил Евгеньевич </a:t>
            </a:r>
            <a:r>
              <a:rPr lang="ru-RU" sz="1800" dirty="0" err="1"/>
              <a:t>Омельчук</a:t>
            </a:r>
            <a:endParaRPr lang="ru-RU" sz="1800" baseline="30000" dirty="0"/>
          </a:p>
          <a:p>
            <a:pPr marL="0" indent="0" algn="ctr">
              <a:buNone/>
            </a:pPr>
            <a:r>
              <a:rPr lang="ru-RU" sz="1800" dirty="0"/>
              <a:t> </a:t>
            </a:r>
          </a:p>
          <a:p>
            <a:pPr marL="0" indent="0" algn="ctr">
              <a:buNone/>
            </a:pPr>
            <a:r>
              <a:rPr lang="ru-RU" sz="1800" dirty="0"/>
              <a:t>                                                                            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/>
              <a:t>Красноярск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676221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5675" y="592508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ХАРАКТЕРИСТИКА ТУБЕРКУЛЕЗНОГО ПРОЦЕССА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7176" y="2142797"/>
            <a:ext cx="9751701" cy="3962400"/>
          </a:xfrm>
        </p:spPr>
        <p:txBody>
          <a:bodyPr/>
          <a:lstStyle/>
          <a:p>
            <a:pPr lvl="2" eaLnBrk="1" hangingPunct="1">
              <a:buFontTx/>
              <a:buNone/>
            </a:pP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Локализация и распространенность:</a:t>
            </a:r>
            <a:endParaRPr lang="ru-RU" altLang="ru-RU" sz="2800" b="1" dirty="0">
              <a:latin typeface="Calibri" panose="020F0502020204030204" pitchFamily="34" charset="0"/>
            </a:endParaRPr>
          </a:p>
          <a:p>
            <a:pPr lvl="2" eaLnBrk="1" hangingPunct="1"/>
            <a:endParaRPr lang="ru-RU" altLang="ru-RU" sz="1800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algn="just" eaLnBrk="1" hangingPunct="1"/>
            <a:r>
              <a:rPr lang="ru-RU" altLang="ru-RU" sz="2400" b="1" dirty="0">
                <a:solidFill>
                  <a:srgbClr val="CC3300"/>
                </a:solidFill>
                <a:latin typeface="Calibri" panose="020F0502020204030204" pitchFamily="34" charset="0"/>
                <a:cs typeface="Times New Roman" pitchFamily="18" charset="0"/>
              </a:rPr>
              <a:t> в легких по долям, сегментам</a:t>
            </a:r>
            <a:endParaRPr lang="ru-RU" altLang="ru-RU" sz="2400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400" b="1" dirty="0">
                <a:solidFill>
                  <a:srgbClr val="CC3300"/>
                </a:solidFill>
                <a:latin typeface="Calibri" panose="020F0502020204030204" pitchFamily="34" charset="0"/>
                <a:cs typeface="Times New Roman" pitchFamily="18" charset="0"/>
              </a:rPr>
              <a:t> в других органах по локализации поражения</a:t>
            </a:r>
            <a:r>
              <a:rPr lang="ru-RU" altLang="ru-RU" sz="2400" dirty="0">
                <a:solidFill>
                  <a:srgbClr val="CC33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altLang="ru-RU" dirty="0">
                <a:latin typeface="Calibri" panose="020F0502020204030204" pitchFamily="34" charset="0"/>
              </a:rPr>
              <a:t>			</a:t>
            </a:r>
            <a:r>
              <a:rPr lang="ru-RU" altLang="ru-RU" sz="2000" b="1" dirty="0">
                <a:latin typeface="Calibri" panose="020F0502020204030204" pitchFamily="34" charset="0"/>
              </a:rPr>
              <a:t>(туберкулез верхнего сегмента правой почки,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		  туберкулез маточных труб)</a:t>
            </a:r>
          </a:p>
        </p:txBody>
      </p:sp>
    </p:spTree>
    <p:extLst>
      <p:ext uri="{BB962C8B-B14F-4D97-AF65-F5344CB8AC3E}">
        <p14:creationId xmlns:p14="http://schemas.microsoft.com/office/powerpoint/2010/main" val="226758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5855" y="669421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ХАРАКТЕРИСТИКА ТУБЕРКУЛЕЗНОГО ПРОЦЕССА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6023" y="2055311"/>
            <a:ext cx="11176000" cy="2956845"/>
          </a:xfrm>
        </p:spPr>
        <p:txBody>
          <a:bodyPr/>
          <a:lstStyle/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Фаза</a:t>
            </a:r>
            <a:r>
              <a:rPr lang="ru-RU" altLang="ru-RU" sz="2800" b="1" dirty="0">
                <a:latin typeface="Calibri" panose="020F0502020204030204" pitchFamily="34" charset="0"/>
              </a:rPr>
              <a:t> туберкулезного процесса</a:t>
            </a:r>
          </a:p>
          <a:p>
            <a:pPr algn="just" eaLnBrk="1" hangingPunct="1">
              <a:lnSpc>
                <a:spcPct val="130000"/>
              </a:lnSpc>
            </a:pPr>
            <a:r>
              <a:rPr lang="ru-RU" altLang="ru-RU" sz="2800" b="1" dirty="0">
                <a:solidFill>
                  <a:srgbClr val="CC3300"/>
                </a:solidFill>
                <a:latin typeface="Calibri" panose="020F0502020204030204" pitchFamily="34" charset="0"/>
                <a:cs typeface="Times New Roman" pitchFamily="18" charset="0"/>
              </a:rPr>
              <a:t> инфильтрации, распада, обсеменения</a:t>
            </a:r>
          </a:p>
          <a:p>
            <a:pPr algn="just" eaLnBrk="1" hangingPunct="1">
              <a:lnSpc>
                <a:spcPct val="130000"/>
              </a:lnSpc>
            </a:pPr>
            <a:r>
              <a:rPr lang="ru-RU" altLang="ru-RU" sz="2800" b="1" dirty="0">
                <a:solidFill>
                  <a:srgbClr val="CC3300"/>
                </a:solidFill>
                <a:latin typeface="Calibri" panose="020F0502020204030204" pitchFamily="34" charset="0"/>
                <a:cs typeface="Times New Roman" pitchFamily="18" charset="0"/>
              </a:rPr>
              <a:t> рассасывания, уплотнения, рубцевания, обызвествления</a:t>
            </a:r>
            <a:endParaRPr lang="ru-RU" altLang="ru-RU" sz="28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17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03D94B-10BB-479E-BF82-1DCAA32E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pc="300" dirty="0">
                <a:solidFill>
                  <a:srgbClr val="7030A0"/>
                </a:solidFill>
                <a:latin typeface="Calibri" panose="020F0502020204030204" pitchFamily="34" charset="0"/>
              </a:rPr>
              <a:t>ФАЗА  РАСПАДА И ОБСЕМЕНЕНИЯ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295969D-3549-454C-BD0C-81E18EDB3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8903" y="2144703"/>
            <a:ext cx="3488924" cy="3509033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D57302E-847A-4F55-84DC-7845F4E1A7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0812" y="2136661"/>
            <a:ext cx="2774277" cy="35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95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5727" y="274638"/>
            <a:ext cx="10227076" cy="1143000"/>
          </a:xfrm>
        </p:spPr>
        <p:txBody>
          <a:bodyPr/>
          <a:lstStyle/>
          <a:p>
            <a:r>
              <a:rPr lang="ru-RU" sz="2800" b="1" kern="0" spc="300" dirty="0">
                <a:solidFill>
                  <a:srgbClr val="7030A0"/>
                </a:solidFill>
                <a:latin typeface="Calibri" panose="020F0502020204030204" pitchFamily="34" charset="0"/>
              </a:rPr>
              <a:t>ФАЗА  ИНФИЛЬТРАЦИИ И РАССАСЫВАНИЯ</a:t>
            </a:r>
            <a:endParaRPr lang="ru-RU" dirty="0"/>
          </a:p>
        </p:txBody>
      </p:sp>
      <p:pic>
        <p:nvPicPr>
          <p:cNvPr id="2050" name="Picture 2" descr="C:\Users\tech\Desktop\Клинические фотографии\ВИЧ  б-ные\Коптев ДТЛ ВИЧ хор динам\Коптев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r="6191" b="16332"/>
          <a:stretch/>
        </p:blipFill>
        <p:spPr bwMode="auto">
          <a:xfrm>
            <a:off x="1397279" y="1628800"/>
            <a:ext cx="3894960" cy="3581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\Desktop\Клинические фотографии\ВИЧ  б-ные\Коптев ДТЛ ВИЧ хор динам\Коптев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6074" r="4089" b="9321"/>
          <a:stretch/>
        </p:blipFill>
        <p:spPr bwMode="auto">
          <a:xfrm>
            <a:off x="6532979" y="1628800"/>
            <a:ext cx="4023968" cy="3581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E6B7EFE-C3AC-4085-8E7E-FE7321005C93}"/>
              </a:ext>
            </a:extLst>
          </p:cNvPr>
          <p:cNvSpPr/>
          <p:nvPr/>
        </p:nvSpPr>
        <p:spPr>
          <a:xfrm>
            <a:off x="1779018" y="5555483"/>
            <a:ext cx="334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300" dirty="0">
                <a:latin typeface="Calibri" panose="020F0502020204030204" pitchFamily="34" charset="0"/>
                <a:ea typeface="+mj-ea"/>
                <a:cs typeface="+mj-cs"/>
              </a:rPr>
              <a:t>ФАЗА  ИНФИЛЬТРАЦИИ 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C251DE1-ACBB-47CF-8691-082BA31F36C7}"/>
              </a:ext>
            </a:extLst>
          </p:cNvPr>
          <p:cNvSpPr/>
          <p:nvPr/>
        </p:nvSpPr>
        <p:spPr>
          <a:xfrm>
            <a:off x="7200766" y="5542902"/>
            <a:ext cx="3056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300" dirty="0">
                <a:latin typeface="+mn-lt"/>
              </a:rPr>
              <a:t>ФАЗА РАССАСЫВАНИЯ</a:t>
            </a:r>
          </a:p>
        </p:txBody>
      </p:sp>
    </p:spTree>
    <p:extLst>
      <p:ext uri="{BB962C8B-B14F-4D97-AF65-F5344CB8AC3E}">
        <p14:creationId xmlns:p14="http://schemas.microsoft.com/office/powerpoint/2010/main" val="2357834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80217" y="319043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ХАРАКТЕРИСТИКА ТУБЕРКУЛЕЗНОГО ПРОЦЕССА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1189" y="1761588"/>
            <a:ext cx="10193779" cy="4368454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800" b="1" spc="300" dirty="0">
                <a:solidFill>
                  <a:srgbClr val="CC3300"/>
                </a:solidFill>
                <a:latin typeface="Calibri" panose="020F0502020204030204" pitchFamily="34" charset="0"/>
                <a:cs typeface="Times New Roman" pitchFamily="18" charset="0"/>
              </a:rPr>
              <a:t>БАКТЕРИОВЫДЕЛЕНИЕ</a:t>
            </a:r>
          </a:p>
          <a:p>
            <a:pPr algn="ctr" eaLnBrk="1" hangingPunct="1">
              <a:buFontTx/>
              <a:buNone/>
            </a:pPr>
            <a:endParaRPr lang="ru-RU" altLang="ru-RU" sz="1000" b="1" spc="300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К </a:t>
            </a:r>
            <a:r>
              <a:rPr lang="ru-RU" altLang="ru-RU" sz="1800" b="1" dirty="0" err="1">
                <a:latin typeface="Calibri" panose="020F0502020204030204" pitchFamily="34" charset="0"/>
                <a:cs typeface="Times New Roman" pitchFamily="18" charset="0"/>
              </a:rPr>
              <a:t>бактериовыделителям</a:t>
            </a: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 (МБТ+) относятся больные, у которых МБТ найдены в выделяемых во внешнюю среду биологических жидкостях или патологическом отделяемом одним из стандартных лабораторных методов исследования при наличии клинико-рентгенологических данных, свидетельствующих об активности процесса. При отсутствии явного источника </a:t>
            </a:r>
            <a:r>
              <a:rPr lang="ru-RU" altLang="ru-RU" sz="1800" b="1" dirty="0" err="1">
                <a:latin typeface="Calibri" panose="020F0502020204030204" pitchFamily="34" charset="0"/>
                <a:cs typeface="Times New Roman" pitchFamily="18" charset="0"/>
              </a:rPr>
              <a:t>бактериовыделения</a:t>
            </a: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 необходимо двукратное обнаружение МБТ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Положительные результаты молекулярно-генетических методов не определяют статус </a:t>
            </a:r>
            <a:r>
              <a:rPr lang="ru-RU" altLang="ru-RU" sz="1800" b="1" dirty="0" err="1">
                <a:latin typeface="Calibri" panose="020F0502020204030204" pitchFamily="34" charset="0"/>
                <a:cs typeface="Times New Roman" pitchFamily="18" charset="0"/>
              </a:rPr>
              <a:t>бактериовыделения</a:t>
            </a: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, как микроскопические и </a:t>
            </a:r>
            <a:r>
              <a:rPr lang="ru-RU" altLang="ru-RU" sz="1800" b="1" dirty="0" err="1">
                <a:latin typeface="Calibri" panose="020F0502020204030204" pitchFamily="34" charset="0"/>
                <a:cs typeface="Times New Roman" pitchFamily="18" charset="0"/>
              </a:rPr>
              <a:t>культуральные</a:t>
            </a: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 методы</a:t>
            </a:r>
          </a:p>
        </p:txBody>
      </p:sp>
    </p:spTree>
    <p:extLst>
      <p:ext uri="{BB962C8B-B14F-4D97-AF65-F5344CB8AC3E}">
        <p14:creationId xmlns:p14="http://schemas.microsoft.com/office/powerpoint/2010/main" val="231782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80217" y="319043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ХАРАКТЕРИСТИКА ТУБЕРКУЛЕЗНОГО ПРОЦЕССА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612" y="1462067"/>
            <a:ext cx="11176000" cy="3874093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ru-RU" altLang="ru-RU" sz="2800" b="1" spc="300" dirty="0">
                <a:latin typeface="Calibri" panose="020F0502020204030204" pitchFamily="34" charset="0"/>
                <a:cs typeface="Times New Roman" pitchFamily="18" charset="0"/>
              </a:rPr>
              <a:t>БАКТЕРИОВЫДЕЛЕНИЕ</a:t>
            </a:r>
            <a:endParaRPr lang="ru-RU" altLang="ru-RU" sz="2800" b="1" spc="3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4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 с выделением микобактерий туберкулеза (МБТ+)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4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без выделения микобактерий туберкулеза (МБТ-)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ru-RU" altLang="ru-RU" sz="2000" b="1" i="1" dirty="0">
                <a:latin typeface="Calibri" panose="020F0502020204030204" pitchFamily="34" charset="0"/>
                <a:cs typeface="Times New Roman" pitchFamily="18" charset="0"/>
              </a:rPr>
              <a:t>(При формулировке диагноза после указания наличия </a:t>
            </a:r>
            <a:r>
              <a:rPr lang="ru-RU" altLang="ru-RU" sz="2000" b="1" i="1" dirty="0" err="1">
                <a:latin typeface="Calibri" panose="020F0502020204030204" pitchFamily="34" charset="0"/>
                <a:cs typeface="Times New Roman" pitchFamily="18" charset="0"/>
              </a:rPr>
              <a:t>бактериовыделения</a:t>
            </a:r>
            <a:r>
              <a:rPr lang="ru-RU" altLang="ru-RU" sz="2000" b="1" i="1" dirty="0">
                <a:latin typeface="Calibri" panose="020F0502020204030204" pitchFamily="34" charset="0"/>
                <a:cs typeface="Times New Roman" pitchFamily="18" charset="0"/>
              </a:rPr>
              <a:t> в обязательном порядке отмечается лекарственная устойчивость к конкретным препаратам)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ru-RU" altLang="ru-RU" sz="2800" b="1" dirty="0">
                <a:latin typeface="Calibri" panose="020F0502020204030204" pitchFamily="34" charset="0"/>
              </a:rPr>
              <a:t>	</a:t>
            </a:r>
            <a:r>
              <a:rPr lang="ru-RU" altLang="ru-RU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ПРИМЕР: инфильтративный туберкулез верхней доли правого легкого МБТ (+), МЛУ (</a:t>
            </a:r>
            <a:r>
              <a:rPr lang="en-US" altLang="ru-RU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H, R, E</a:t>
            </a:r>
            <a:r>
              <a:rPr lang="ru-RU" altLang="ru-RU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lang="ru-RU" altLang="ru-RU" b="1" dirty="0">
              <a:solidFill>
                <a:srgbClr val="C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59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10363200" cy="12192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ОСЛОЖНЕНИЯ ТУБЕРКУЛЕЗА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5291" y="1796988"/>
            <a:ext cx="9506856" cy="43434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Кровохарканье и легочное кровотечение</a:t>
            </a:r>
            <a:endParaRPr lang="ru-RU" altLang="ru-RU" sz="2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</a:rPr>
              <a:t>С</a:t>
            </a: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понтанный пневмоторакс</a:t>
            </a:r>
            <a:endParaRPr lang="ru-RU" altLang="ru-RU" sz="2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altLang="ru-RU" sz="2400" b="1" dirty="0">
                <a:latin typeface="Calibri" panose="020F0502020204030204" pitchFamily="34" charset="0"/>
              </a:rPr>
              <a:t>Л</a:t>
            </a: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егочно-сердечная недостаточность 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</a:rPr>
              <a:t>А</a:t>
            </a: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телектаз</a:t>
            </a:r>
            <a:endParaRPr lang="ru-RU" altLang="ru-RU" sz="2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altLang="ru-RU" sz="2400" b="1" dirty="0">
                <a:latin typeface="Calibri" panose="020F0502020204030204" pitchFamily="34" charset="0"/>
              </a:rPr>
              <a:t>А</a:t>
            </a: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милоидоз</a:t>
            </a:r>
            <a:endParaRPr lang="ru-RU" altLang="ru-RU" sz="2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altLang="ru-RU" sz="2400" b="1" dirty="0">
                <a:latin typeface="Calibri" panose="020F0502020204030204" pitchFamily="34" charset="0"/>
              </a:rPr>
              <a:t>С</a:t>
            </a:r>
            <a:r>
              <a:rPr lang="ru-RU" altLang="ru-RU" sz="2400" b="1" dirty="0">
                <a:latin typeface="Calibri" panose="020F0502020204030204" pitchFamily="34" charset="0"/>
                <a:cs typeface="Times New Roman" pitchFamily="18" charset="0"/>
              </a:rPr>
              <a:t>вищи и др.</a:t>
            </a:r>
            <a:endParaRPr lang="ru-RU" altLang="ru-RU" sz="2400" b="1" dirty="0">
              <a:latin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D8CD8A-8EE2-4340-B903-EAE92CBDE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288" y="3999867"/>
            <a:ext cx="1358885" cy="12024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425D47-EC33-4C41-9F5F-EA806A5D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061" y="2763385"/>
            <a:ext cx="1301011" cy="1091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42B9EE-E28F-46ED-AD40-BEA09B6A5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923" y="1524000"/>
            <a:ext cx="1381391" cy="10490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BC3A14-2B6D-4A4B-A047-440C39AD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245" y="4754729"/>
            <a:ext cx="1206128" cy="1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0527" y="315485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ОСТАТОЧНЫЕ ИЗМЕНЕНИЯ ПОСЛЕ ИЗЛЕЧЕННОГО ТУБЕРКУЛЕЗА:</a:t>
            </a:r>
            <a:endParaRPr lang="ru-RU" altLang="ru-RU" sz="28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0527" y="1458485"/>
            <a:ext cx="4776693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 spc="300" dirty="0">
                <a:latin typeface="Calibri" panose="020F0502020204030204" pitchFamily="34" charset="0"/>
              </a:rPr>
              <a:t>ОРГАНОВ ДЫХАНИЯ</a:t>
            </a:r>
            <a:endParaRPr lang="ru-RU" altLang="ru-RU" sz="2400" spc="300" dirty="0">
              <a:latin typeface="Calibri" panose="020F0502020204030204" pitchFamily="34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фиброзные, фиброзно-очаговые,</a:t>
            </a:r>
          </a:p>
          <a:p>
            <a:pPr algn="just" eaLnBrk="1" hangingPunct="1"/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буллезно-дистрофические,</a:t>
            </a:r>
          </a:p>
          <a:p>
            <a:pPr algn="just" eaLnBrk="1" hangingPunct="1"/>
            <a:r>
              <a:rPr lang="ru-RU" altLang="ru-RU" sz="2000" b="1" dirty="0" err="1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кальцинаты</a:t>
            </a:r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 в легких и</a:t>
            </a:r>
          </a:p>
          <a:p>
            <a:pPr algn="just" eaLnBrk="1" hangingPunct="1"/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лимфатических узлах,</a:t>
            </a:r>
          </a:p>
          <a:p>
            <a:pPr algn="just" eaLnBrk="1" hangingPunct="1"/>
            <a:r>
              <a:rPr lang="ru-RU" altLang="ru-RU" sz="2000" b="1" dirty="0" err="1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плевропневмосклероз</a:t>
            </a:r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, цирроз;</a:t>
            </a:r>
          </a:p>
          <a:p>
            <a:pPr algn="just" eaLnBrk="1" hangingPunct="1">
              <a:lnSpc>
                <a:spcPct val="150000"/>
              </a:lnSpc>
            </a:pPr>
            <a:endParaRPr lang="ru-RU" altLang="ru-RU" sz="800" b="1" dirty="0">
              <a:solidFill>
                <a:srgbClr val="CC66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sz="2400" b="1" spc="300" dirty="0">
                <a:latin typeface="Calibri" panose="020F0502020204030204" pitchFamily="34" charset="0"/>
              </a:rPr>
              <a:t>ДРУГИХ ОРГАНОВ</a:t>
            </a:r>
            <a:endParaRPr lang="ru-RU" altLang="ru-RU" sz="2400" spc="300" dirty="0">
              <a:latin typeface="Calibri" panose="020F0502020204030204" pitchFamily="34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Рубцовые изменения</a:t>
            </a:r>
          </a:p>
          <a:p>
            <a:pPr marL="0" indent="0" algn="just" eaLnBrk="1" hangingPunct="1">
              <a:buNone/>
            </a:pPr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в различных органах и их</a:t>
            </a:r>
          </a:p>
          <a:p>
            <a:pPr marL="0" indent="0" algn="just" eaLnBrk="1" hangingPunct="1">
              <a:buNone/>
            </a:pPr>
            <a:r>
              <a:rPr lang="ru-RU" altLang="ru-RU" sz="20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последствия, обызвествление и др.</a:t>
            </a:r>
          </a:p>
          <a:p>
            <a:pPr eaLnBrk="1" hangingPunct="1">
              <a:lnSpc>
                <a:spcPct val="150000"/>
              </a:lnSpc>
            </a:pPr>
            <a:endParaRPr lang="ru-RU" altLang="ru-RU" sz="2000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60E8440-6728-4DA9-904B-D7ACBE92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988" y="1458485"/>
            <a:ext cx="1419699" cy="16956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E1958A-2B52-4619-9F99-CBB47996D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299" y="4035799"/>
            <a:ext cx="1619812" cy="2059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164BA6-9FED-4256-AAA1-09AB9E02DF99}"/>
              </a:ext>
            </a:extLst>
          </p:cNvPr>
          <p:cNvSpPr txBox="1"/>
          <p:nvPr/>
        </p:nvSpPr>
        <p:spPr>
          <a:xfrm>
            <a:off x="9199704" y="6258688"/>
            <a:ext cx="2187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spc="300" dirty="0">
                <a:latin typeface="Calibri" panose="020F0502020204030204" pitchFamily="34" charset="0"/>
              </a:rPr>
              <a:t>КАЛЬЦИНАТ ПЕЧЕНИ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AA0DF3-9CBE-4443-9EDF-BA09C4661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021" y="4049704"/>
            <a:ext cx="2144448" cy="20322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B624262-8B60-484C-B4D4-3266FC91C667}"/>
              </a:ext>
            </a:extLst>
          </p:cNvPr>
          <p:cNvSpPr/>
          <p:nvPr/>
        </p:nvSpPr>
        <p:spPr>
          <a:xfrm>
            <a:off x="6096000" y="6258688"/>
            <a:ext cx="2385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</a:rPr>
              <a:t>РУБЦОВЫЙ СТЕНОЗ БРОНХА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1461F94-5424-4F42-BD12-09FA48181B9B}"/>
              </a:ext>
            </a:extLst>
          </p:cNvPr>
          <p:cNvSpPr/>
          <p:nvPr/>
        </p:nvSpPr>
        <p:spPr>
          <a:xfrm>
            <a:off x="6049223" y="3208132"/>
            <a:ext cx="20992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</a:rPr>
              <a:t>КАЛЬЦИНАТЫ В ЛЕГКИХ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6AE77B-2330-4136-A385-34896FA15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449" y="1453611"/>
            <a:ext cx="2124799" cy="16956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813CA53-F9D9-4529-986B-ADA65ADC101D}"/>
              </a:ext>
            </a:extLst>
          </p:cNvPr>
          <p:cNvSpPr/>
          <p:nvPr/>
        </p:nvSpPr>
        <p:spPr>
          <a:xfrm>
            <a:off x="8828897" y="3303356"/>
            <a:ext cx="2178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КАЛЬЦИНАТЫ В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ЛИМФАТИЧЕСКИХ УЗЛАХ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492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96293" y="501588"/>
            <a:ext cx="9111043" cy="5045772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z="2400" b="1" spc="300" dirty="0">
                <a:solidFill>
                  <a:srgbClr val="CC3300"/>
                </a:solidFill>
                <a:latin typeface="Calibri" panose="020F0502020204030204" pitchFamily="34" charset="0"/>
              </a:rPr>
              <a:t>ГЕНЕРАЛИЗОВАННЫЙ ТУБЕРКУЛЕЗ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z="1800" b="1" dirty="0">
                <a:latin typeface="Calibri" panose="020F0502020204030204" pitchFamily="34" charset="0"/>
              </a:rPr>
              <a:t>диссеминированное поражение легких, печени, селезенки, почек, кишечника, мозговых оболочек и других органов и систем. Клиническая картина характеризуется тяжелым состоянием пациента, выраженными симптомами интоксикации, МБТ в мокроте часто отсутствуют.  Туберкулезный процесс имеет тенденцию к неблагоприятному течению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endParaRPr lang="ru-RU" altLang="ru-RU" sz="20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ru-RU" altLang="ru-RU" sz="800" b="1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z="2400" b="1" spc="300" dirty="0">
                <a:solidFill>
                  <a:srgbClr val="CC3300"/>
                </a:solidFill>
                <a:latin typeface="Calibri" panose="020F0502020204030204" pitchFamily="34" charset="0"/>
              </a:rPr>
              <a:t>ПОЛИОРГАННЫЙ ТУБЕРКУЛЕЗ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sz="1800" b="1" dirty="0">
                <a:latin typeface="Calibri" panose="020F0502020204030204" pitchFamily="34" charset="0"/>
              </a:rPr>
              <a:t>одновременная локализация активного и неактивного процесса в двух и более органах (исключая туберкулезный менингит, который при множественных поражениях является проявлением  </a:t>
            </a:r>
            <a:r>
              <a:rPr lang="ru-RU" altLang="ru-RU" sz="1800" b="1" dirty="0" err="1">
                <a:latin typeface="Calibri" panose="020F0502020204030204" pitchFamily="34" charset="0"/>
              </a:rPr>
              <a:t>генерализованного</a:t>
            </a:r>
            <a:r>
              <a:rPr lang="ru-RU" altLang="ru-RU" sz="1800" b="1" dirty="0">
                <a:latin typeface="Calibri" panose="020F0502020204030204" pitchFamily="34" charset="0"/>
              </a:rPr>
              <a:t> процесса). Клинические проявления зависят от локализаций и распространенности процесса, прогноз в большинстве случаев благоприятный</a:t>
            </a:r>
          </a:p>
          <a:p>
            <a:pPr eaLnBrk="1" hangingPunct="1">
              <a:buNone/>
            </a:pPr>
            <a:endParaRPr lang="ru-RU" altLang="ru-RU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03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6983" y="370114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ФОРМУЛИРОВКА ДИАГНОЗА У БОЛЬНОГО ТУБЕРКУЛЕЗОМ :</a:t>
            </a:r>
            <a:endParaRPr lang="ru-RU" altLang="ru-RU" sz="28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8571" y="1513114"/>
            <a:ext cx="103632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altLang="ru-RU" sz="2800" b="1" dirty="0">
                <a:latin typeface="Calibri" panose="020F0502020204030204" pitchFamily="34" charset="0"/>
              </a:rPr>
              <a:t>			</a:t>
            </a:r>
            <a:r>
              <a:rPr lang="ru-RU" altLang="ru-RU" sz="2000" b="1" dirty="0">
                <a:latin typeface="Calibri" panose="020F0502020204030204" pitchFamily="34" charset="0"/>
              </a:rPr>
              <a:t>1. Клиническая форма 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			2. Локализация процесса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			3. Фаза процесса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			4. </a:t>
            </a:r>
            <a:r>
              <a:rPr lang="ru-RU" altLang="ru-RU" sz="2000" b="1" dirty="0" err="1">
                <a:latin typeface="Calibri" panose="020F0502020204030204" pitchFamily="34" charset="0"/>
              </a:rPr>
              <a:t>Бактериовыделение</a:t>
            </a:r>
            <a:r>
              <a:rPr lang="ru-RU" altLang="ru-RU" sz="2000" b="1" dirty="0">
                <a:latin typeface="Calibri" panose="020F0502020204030204" pitchFamily="34" charset="0"/>
              </a:rPr>
              <a:t> (МБТ+ или МБТ-)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			5. Осложнения.</a:t>
            </a:r>
          </a:p>
          <a:p>
            <a:pPr eaLnBrk="1" hangingPunct="1">
              <a:buFontTx/>
              <a:buNone/>
            </a:pPr>
            <a:endParaRPr lang="ru-RU" altLang="ru-RU" sz="1000" b="1" dirty="0">
              <a:latin typeface="Calibri" panose="020F0502020204030204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2400" b="1" spc="300" dirty="0">
                <a:solidFill>
                  <a:srgbClr val="CC6600"/>
                </a:solidFill>
                <a:latin typeface="Calibri" panose="020F0502020204030204" pitchFamily="34" charset="0"/>
              </a:rPr>
              <a:t>ПРИМЕР:</a:t>
            </a:r>
            <a:r>
              <a:rPr lang="ru-RU" altLang="ru-RU" sz="2800" b="1" spc="300" dirty="0">
                <a:solidFill>
                  <a:srgbClr val="CC66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инфильтративный туберкулез верхней доли правого легкого в фазе распада МБТ (+), МЛУ (</a:t>
            </a:r>
            <a:r>
              <a:rPr lang="en-US" altLang="ru-RU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H, R, E</a:t>
            </a:r>
            <a:r>
              <a:rPr lang="ru-RU" altLang="ru-RU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) осложненный легочным кровотечением</a:t>
            </a:r>
          </a:p>
        </p:txBody>
      </p:sp>
    </p:spTree>
    <p:extLst>
      <p:ext uri="{BB962C8B-B14F-4D97-AF65-F5344CB8AC3E}">
        <p14:creationId xmlns:p14="http://schemas.microsoft.com/office/powerpoint/2010/main" val="55604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78183" y="104775"/>
            <a:ext cx="7772400" cy="990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800" b="1" dirty="0">
                <a:latin typeface="+mn-lt"/>
              </a:rPr>
              <a:t>Цель лекции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83279" y="1001486"/>
            <a:ext cx="7772400" cy="1151164"/>
          </a:xfrm>
        </p:spPr>
        <p:txBody>
          <a:bodyPr>
            <a:normAutofit fontScale="92500"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b="1" dirty="0">
                <a:solidFill>
                  <a:srgbClr val="7030A0"/>
                </a:solidFill>
              </a:rPr>
              <a:t>Получение знаний по классификации туберкулеза и</a:t>
            </a:r>
          </a:p>
          <a:p>
            <a:pPr algn="ctr">
              <a:buFont typeface="Wingdings" pitchFamily="2" charset="2"/>
              <a:buNone/>
            </a:pPr>
            <a:r>
              <a:rPr lang="ru-RU" altLang="ru-RU" b="1" dirty="0">
                <a:solidFill>
                  <a:srgbClr val="7030A0"/>
                </a:solidFill>
              </a:rPr>
              <a:t>клинике, диагностике первичного туберкулеза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5250004" y="2247367"/>
            <a:ext cx="15843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latin typeface="+mn-lt"/>
              </a:rPr>
              <a:t>Задачи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825252" y="3049361"/>
            <a:ext cx="8567737" cy="22467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latin typeface="+mn-lt"/>
              </a:rPr>
              <a:t>Изучить классификацию туберкулеза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latin typeface="+mn-lt"/>
              </a:rPr>
              <a:t>Изучить патогенез первичного туберкулеза и выделить его особенности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latin typeface="+mn-lt"/>
              </a:rPr>
              <a:t>Сформировать четкое представление об особенностях клинических проявлений, рентгенологических и лабораторных данных </a:t>
            </a:r>
            <a:r>
              <a:rPr lang="ru-RU" altLang="ru-RU" sz="2000" b="1" dirty="0" err="1">
                <a:latin typeface="+mn-lt"/>
              </a:rPr>
              <a:t>долокальной</a:t>
            </a:r>
            <a:r>
              <a:rPr lang="ru-RU" altLang="ru-RU" sz="2000" b="1" dirty="0">
                <a:latin typeface="+mn-lt"/>
              </a:rPr>
              <a:t> и локальных форм первичного туберкулеза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593671" y="2412955"/>
            <a:ext cx="7933508" cy="59372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2800" b="1" spc="300" dirty="0">
                <a:solidFill>
                  <a:srgbClr val="7030A0"/>
                </a:solidFill>
                <a:latin typeface="+mn-lt"/>
              </a:rPr>
              <a:t>Особенности  первичного  туберкулеза</a:t>
            </a:r>
            <a:endParaRPr lang="ru-RU" sz="2800" b="1" spc="300" dirty="0">
              <a:latin typeface="+mn-lt"/>
            </a:endParaRPr>
          </a:p>
        </p:txBody>
      </p:sp>
      <p:sp>
        <p:nvSpPr>
          <p:cNvPr id="18434" name="Текст 9"/>
          <p:cNvSpPr>
            <a:spLocks noGrp="1"/>
          </p:cNvSpPr>
          <p:nvPr>
            <p:ph type="body" idx="4294967295"/>
          </p:nvPr>
        </p:nvSpPr>
        <p:spPr>
          <a:xfrm>
            <a:off x="2006953" y="3968143"/>
            <a:ext cx="9223207" cy="471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spc="300" dirty="0"/>
              <a:t>2</a:t>
            </a:r>
            <a:r>
              <a:rPr lang="ru-RU" sz="2000" b="1" dirty="0"/>
              <a:t>. СКЛОННОСТЬ К ЛИМФОГЕМАТОГЕННОМУ  РАСПРОСТРЕНЕНИЮ</a:t>
            </a:r>
          </a:p>
        </p:txBody>
      </p:sp>
      <p:sp>
        <p:nvSpPr>
          <p:cNvPr id="18436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2006939" y="4543357"/>
            <a:ext cx="11040132" cy="542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spc="300" dirty="0"/>
              <a:t>3</a:t>
            </a:r>
            <a:r>
              <a:rPr lang="ru-RU" sz="2000" b="1" dirty="0"/>
              <a:t>. ПАРАСПЕЦИФИЧЕСКИЕ РЕАКЦИИ (поражение слизистых и серозных оболочек)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1048949" y="654647"/>
            <a:ext cx="9725891" cy="1261884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800" b="1" spc="600" dirty="0">
                <a:solidFill>
                  <a:srgbClr val="7030A0"/>
                </a:solidFill>
                <a:latin typeface="Calibri" pitchFamily="34" charset="0"/>
              </a:rPr>
              <a:t>ПЕРВИЧНЫЙ  ТУБЕРКУЛЕЗ</a:t>
            </a:r>
            <a:r>
              <a:rPr lang="ru-RU" altLang="ru-RU" sz="2800" b="1" spc="300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Calibri" pitchFamily="34" charset="0"/>
              </a:rPr>
              <a:t>это  специфический  процесс,  который  развивается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Calibri" pitchFamily="34" charset="0"/>
              </a:rPr>
              <a:t>в  организме  ранее  не  затронутом  туберкулезной  инфекцией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06960" y="3324560"/>
            <a:ext cx="6082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3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. ЛИМФОТРОПНОСТЬ (лимфангиты, лимфадениты)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6953" y="5201063"/>
            <a:ext cx="4373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+mn-lt"/>
              </a:rPr>
              <a:t>4. СКЛОННОСТЬ К САМОИЗЛЕЧЕНИЮ </a:t>
            </a:r>
          </a:p>
        </p:txBody>
      </p:sp>
    </p:spTree>
    <p:extLst>
      <p:ext uri="{BB962C8B-B14F-4D97-AF65-F5344CB8AC3E}">
        <p14:creationId xmlns:p14="http://schemas.microsoft.com/office/powerpoint/2010/main" val="2755021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Текст 9"/>
          <p:cNvSpPr>
            <a:spLocks noGrp="1"/>
          </p:cNvSpPr>
          <p:nvPr>
            <p:ph type="body" idx="4294967295"/>
          </p:nvPr>
        </p:nvSpPr>
        <p:spPr>
          <a:xfrm>
            <a:off x="1048949" y="3146337"/>
            <a:ext cx="7712075" cy="526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spc="300" dirty="0"/>
              <a:t>2. ПЕРВИЧНЫЙ ТУБЕРКУЛЕЗНЫЙ КОМПЛЕКС</a:t>
            </a:r>
          </a:p>
        </p:txBody>
      </p:sp>
      <p:sp>
        <p:nvSpPr>
          <p:cNvPr id="18436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1048965" y="3906163"/>
            <a:ext cx="7986713" cy="542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spc="300" dirty="0"/>
              <a:t>3. ТУБЕРКУЛЕЗ ВНУТРИГРУДНЫХ ЛИМФОУЗЛОВ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1445623" y="866162"/>
            <a:ext cx="8448900" cy="738664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800" b="1" spc="300" dirty="0">
                <a:solidFill>
                  <a:srgbClr val="7030A0"/>
                </a:solidFill>
                <a:latin typeface="+mn-lt"/>
              </a:rPr>
              <a:t>К ПЕРВИЧНОМУ ТУБЕРКУЛЕЗУ ОТНОСИТСЯ</a:t>
            </a: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>:</a:t>
            </a:r>
            <a:endParaRPr lang="ru-RU" altLang="ru-RU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8949" y="2313885"/>
            <a:ext cx="10214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300" dirty="0">
                <a:solidFill>
                  <a:prstClr val="black"/>
                </a:solidFill>
                <a:latin typeface="Calibri" panose="020F0502020204030204"/>
              </a:rPr>
              <a:t>1. ТУБЕРКУЛЕЗНАЯ ИНТОКСИКАЦИЯ У ДЕТЕЙ И ПОДРОСТКОВ</a:t>
            </a:r>
          </a:p>
        </p:txBody>
      </p:sp>
    </p:spTree>
    <p:extLst>
      <p:ext uri="{BB962C8B-B14F-4D97-AF65-F5344CB8AC3E}">
        <p14:creationId xmlns:p14="http://schemas.microsoft.com/office/powerpoint/2010/main" val="2046980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175673" y="593220"/>
            <a:ext cx="9695017" cy="44577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ru-RU" altLang="ru-RU" sz="2800" b="1" spc="300" dirty="0">
                <a:solidFill>
                  <a:srgbClr val="7030A0"/>
                </a:solidFill>
              </a:rPr>
              <a:t>ВОЗМОЖНЫЕ  </a:t>
            </a:r>
            <a:r>
              <a:rPr lang="ru-RU" altLang="ru-RU" sz="3600" b="1" spc="300" dirty="0">
                <a:solidFill>
                  <a:srgbClr val="002060"/>
                </a:solidFill>
              </a:rPr>
              <a:t>ИСХОДЫ</a:t>
            </a:r>
            <a:r>
              <a:rPr lang="ru-RU" altLang="ru-RU" sz="2800" b="1" spc="300" dirty="0">
                <a:solidFill>
                  <a:srgbClr val="002060"/>
                </a:solidFill>
              </a:rPr>
              <a:t> </a:t>
            </a:r>
            <a:r>
              <a:rPr lang="ru-RU" altLang="ru-RU" sz="2800" b="1" spc="300" dirty="0">
                <a:solidFill>
                  <a:srgbClr val="7030A0"/>
                </a:solidFill>
              </a:rPr>
              <a:t> ПЕРВОЙ ВСТРЕЧИ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ru-RU" altLang="ru-RU" sz="2800" b="1" spc="300" dirty="0">
                <a:solidFill>
                  <a:srgbClr val="7030A0"/>
                </a:solidFill>
              </a:rPr>
              <a:t>ОРГАНИЗМА С ТУБЕРКУЛЕЗНОЙ ИНФЕКЦИЕЙ:</a:t>
            </a:r>
          </a:p>
          <a:p>
            <a:pPr>
              <a:buFontTx/>
              <a:buNone/>
            </a:pPr>
            <a:endParaRPr lang="ru-RU" altLang="ru-RU" sz="2325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2400" b="1" dirty="0"/>
              <a:t>1. Полное освобождение организма от МБТ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2400" b="1" dirty="0"/>
              <a:t>2. Развитие латентной туберкулезной инфекции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2400" b="1" dirty="0"/>
              <a:t>3. Развитие первичного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3602408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53440" y="512278"/>
            <a:ext cx="10363200" cy="1143000"/>
          </a:xfrm>
        </p:spPr>
        <p:txBody>
          <a:bodyPr/>
          <a:lstStyle/>
          <a:p>
            <a:pPr eaLnBrk="1" hangingPunct="1"/>
            <a:r>
              <a:rPr lang="ru-RU" altLang="ru-RU" sz="3200" b="1" spc="6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«Уровни» патогенеза </a:t>
            </a:r>
            <a:br>
              <a:rPr lang="ru-RU" altLang="ru-RU" sz="3200" b="1" spc="6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ru-RU" altLang="ru-RU" sz="3200" b="1" spc="6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ТУБЕРКУЛЕЗА:</a:t>
            </a:r>
            <a:endParaRPr lang="ru-RU" altLang="ru-RU" sz="3200" spc="600" dirty="0">
              <a:solidFill>
                <a:srgbClr val="7030A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59722"/>
            <a:ext cx="103632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46" y="2153215"/>
            <a:ext cx="592324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29" y="3479486"/>
            <a:ext cx="592324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20" y="4776508"/>
            <a:ext cx="592324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76" y="2818411"/>
            <a:ext cx="6524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93" y="4124045"/>
            <a:ext cx="6524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054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689551-76EA-425F-9C2A-CE70FC91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17" y="2526065"/>
            <a:ext cx="6827808" cy="3425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FAFE1A-E1BC-4D25-A7D3-2DF971290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35" y="2122758"/>
            <a:ext cx="2376799" cy="14571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DACA8A1-F19D-4771-8032-67FA0157CB4F}"/>
              </a:ext>
            </a:extLst>
          </p:cNvPr>
          <p:cNvSpPr/>
          <p:nvPr/>
        </p:nvSpPr>
        <p:spPr>
          <a:xfrm>
            <a:off x="1978410" y="1554749"/>
            <a:ext cx="864358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b="1" spc="3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+mn-lt"/>
              </a:rPr>
              <a:t>ЭПИТЕЛИАЛЬНЫЕ  КЛЕТКИ  ДЫХАТЕЛЬНЫХ  ПУТЕЙ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F2F4C35-A3B4-40E4-9906-C0F9EDAC8FE7}"/>
              </a:ext>
            </a:extLst>
          </p:cNvPr>
          <p:cNvSpPr/>
          <p:nvPr/>
        </p:nvSpPr>
        <p:spPr>
          <a:xfrm>
            <a:off x="946241" y="5287995"/>
            <a:ext cx="10032391" cy="1089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spc="300" dirty="0">
                <a:latin typeface="Calibri" panose="020F0502020204030204"/>
              </a:rPr>
              <a:t>Выработка воспалительных цитокинов в совокупности с системой </a:t>
            </a:r>
            <a:r>
              <a:rPr lang="ru-RU" b="1" spc="300" dirty="0" err="1">
                <a:latin typeface="Calibri" panose="020F0502020204030204"/>
              </a:rPr>
              <a:t>мукоцилиарного</a:t>
            </a:r>
            <a:r>
              <a:rPr lang="ru-RU" b="1" spc="300" dirty="0">
                <a:latin typeface="Calibri" panose="020F0502020204030204"/>
              </a:rPr>
              <a:t> клиренса весьма эффективны и в большинстве случаев позволяет организму избежать инфицирования МБТ </a:t>
            </a:r>
            <a:endParaRPr lang="ru-RU" b="1" dirty="0">
              <a:latin typeface="Calibri" panose="020F0502020204030204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476C10D-2D6A-4237-8337-3DD9C2207384}"/>
              </a:ext>
            </a:extLst>
          </p:cNvPr>
          <p:cNvSpPr/>
          <p:nvPr/>
        </p:nvSpPr>
        <p:spPr>
          <a:xfrm>
            <a:off x="8883433" y="4683691"/>
            <a:ext cx="104227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ИФН-g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8007B4F-1DEB-40C5-BC96-38C42D2EE256}"/>
              </a:ext>
            </a:extLst>
          </p:cNvPr>
          <p:cNvSpPr/>
          <p:nvPr/>
        </p:nvSpPr>
        <p:spPr>
          <a:xfrm>
            <a:off x="8887983" y="4160843"/>
            <a:ext cx="10567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ФНО-a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CCFE067-2731-4975-8EF3-B6D41567B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091" y="3713608"/>
            <a:ext cx="1918268" cy="1437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4785A9-C4C9-49AE-9CDE-2E521DAB951F}"/>
              </a:ext>
            </a:extLst>
          </p:cNvPr>
          <p:cNvSpPr txBox="1"/>
          <p:nvPr/>
        </p:nvSpPr>
        <p:spPr>
          <a:xfrm>
            <a:off x="1737320" y="4798677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Т- лимфоцит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5B3559D-1B6D-4C37-9EC2-C08AABC711F9}"/>
              </a:ext>
            </a:extLst>
          </p:cNvPr>
          <p:cNvSpPr/>
          <p:nvPr/>
        </p:nvSpPr>
        <p:spPr>
          <a:xfrm>
            <a:off x="1284006" y="350773"/>
            <a:ext cx="100323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spc="300" dirty="0">
                <a:solidFill>
                  <a:srgbClr val="7030A0"/>
                </a:solidFill>
                <a:latin typeface="Calibri" panose="020F0502020204030204"/>
              </a:rPr>
              <a:t>ПЕРВИЧНОЕ ЗАРАЖЕНИЕ ЧЕЛОВЕКА МБТ ОБЫЧНО ПРОИСХОДИТ АЭРОГЕННЫМ ПУТЕМ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1A4C49-499A-4A64-9859-0B48DD3A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575" y="2346132"/>
            <a:ext cx="2557847" cy="16720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7038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vasi.net/uploads/podbor/v15960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6" y="1206740"/>
            <a:ext cx="3090863" cy="22971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2323417" y="217894"/>
            <a:ext cx="8674603" cy="435429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ru-RU" altLang="ru-RU" sz="2400" b="1" i="1" dirty="0">
                <a:solidFill>
                  <a:srgbClr val="0070C0"/>
                </a:solidFill>
              </a:rPr>
              <a:t>В каверне диаметром 2 см содержится около </a:t>
            </a:r>
            <a:r>
              <a:rPr lang="ru-RU" altLang="ru-RU" sz="2400" b="1" i="1" dirty="0">
                <a:solidFill>
                  <a:srgbClr val="7030A0"/>
                </a:solidFill>
              </a:rPr>
              <a:t>100 миллионов</a:t>
            </a:r>
            <a:endParaRPr lang="ru-RU" altLang="ru-RU" sz="2400" i="1" dirty="0">
              <a:solidFill>
                <a:srgbClr val="0070C0"/>
              </a:solidFill>
            </a:endParaRP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36" y="3950303"/>
            <a:ext cx="1852613" cy="22971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5709" y="1376988"/>
            <a:ext cx="67381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+mn-lt"/>
              </a:rPr>
              <a:t>При  длительном  контакте  человека  с </a:t>
            </a:r>
            <a:r>
              <a:rPr lang="ru-RU" b="1" dirty="0" err="1">
                <a:solidFill>
                  <a:prstClr val="black"/>
                </a:solidFill>
                <a:latin typeface="+mn-lt"/>
              </a:rPr>
              <a:t>бактериовыделителем</a:t>
            </a:r>
            <a:r>
              <a:rPr lang="ru-RU" b="1" dirty="0">
                <a:solidFill>
                  <a:prstClr val="black"/>
                </a:solidFill>
                <a:latin typeface="+mn-lt"/>
              </a:rPr>
              <a:t>  или  массивном  поступлении микобактерий  в  дыхательные  пути, а  также  при нарушении  функции  </a:t>
            </a:r>
            <a:r>
              <a:rPr lang="ru-RU" b="1" dirty="0">
                <a:latin typeface="+mn-lt"/>
              </a:rPr>
              <a:t>эпителиальных клеток дыхательных путей  </a:t>
            </a:r>
            <a:r>
              <a:rPr lang="ru-RU" b="1" dirty="0">
                <a:solidFill>
                  <a:prstClr val="black"/>
                </a:solidFill>
                <a:latin typeface="+mn-lt"/>
              </a:rPr>
              <a:t>МБТ  проникают  в  бронхиолы  и  альвеолы  где </a:t>
            </a:r>
            <a:r>
              <a:rPr lang="ru-RU" b="1" dirty="0" err="1">
                <a:solidFill>
                  <a:prstClr val="black"/>
                </a:solidFill>
                <a:latin typeface="+mn-lt"/>
              </a:rPr>
              <a:t>фагоцитируются</a:t>
            </a:r>
            <a:r>
              <a:rPr lang="ru-RU" b="1" dirty="0">
                <a:solidFill>
                  <a:prstClr val="black"/>
                </a:solidFill>
                <a:latin typeface="+mn-lt"/>
              </a:rPr>
              <a:t>  альвеолярными  макрофагами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577" y="3950302"/>
            <a:ext cx="3873035" cy="22971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686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4255053-47D9-4161-B831-BA88FA5A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978" y="419594"/>
            <a:ext cx="2503793" cy="2080562"/>
          </a:xfrm>
          <a:prstGeom prst="ellipse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11BB34-832C-44B9-BB5E-7A6B5130C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5" t="44838" r="8594" b="926"/>
          <a:stretch/>
        </p:blipFill>
        <p:spPr>
          <a:xfrm>
            <a:off x="7427189" y="3871446"/>
            <a:ext cx="2912983" cy="1953085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F79F41-9CB2-4931-AAB6-21FA9E1B338B}"/>
              </a:ext>
            </a:extLst>
          </p:cNvPr>
          <p:cNvSpPr txBox="1"/>
          <p:nvPr/>
        </p:nvSpPr>
        <p:spPr>
          <a:xfrm>
            <a:off x="6553188" y="2706026"/>
            <a:ext cx="3856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spc="300" dirty="0">
                <a:latin typeface="Calibri" panose="020F0502020204030204" pitchFamily="34" charset="0"/>
              </a:rPr>
              <a:t>Продукция активных</a:t>
            </a:r>
          </a:p>
          <a:p>
            <a:pPr algn="ctr"/>
            <a:r>
              <a:rPr lang="ru-RU" sz="1600" b="1" spc="300" dirty="0">
                <a:latin typeface="Calibri" panose="020F0502020204030204" pitchFamily="34" charset="0"/>
              </a:rPr>
              <a:t>форм кислорода и цитокинов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053915B-C051-4811-ADEF-440B80CD93D2}"/>
              </a:ext>
            </a:extLst>
          </p:cNvPr>
          <p:cNvSpPr/>
          <p:nvPr/>
        </p:nvSpPr>
        <p:spPr>
          <a:xfrm>
            <a:off x="8213978" y="5987046"/>
            <a:ext cx="1598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spc="300" dirty="0">
                <a:solidFill>
                  <a:prstClr val="black"/>
                </a:solidFill>
                <a:latin typeface="Calibri" panose="020F0502020204030204" pitchFamily="34" charset="0"/>
              </a:rPr>
              <a:t>АУТОФАГИЯ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90C3FCA-C399-44B2-80A6-A84B01362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97" y="1711282"/>
            <a:ext cx="3973987" cy="2811667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90B5CE4C-4C19-4F5B-9DAB-E4B75C9A4804}"/>
              </a:ext>
            </a:extLst>
          </p:cNvPr>
          <p:cNvSpPr/>
          <p:nvPr/>
        </p:nvSpPr>
        <p:spPr>
          <a:xfrm rot="20349199">
            <a:off x="4752472" y="2037748"/>
            <a:ext cx="1102696" cy="275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184B662F-7280-43A2-8A52-EBA61DB1C5A3}"/>
              </a:ext>
            </a:extLst>
          </p:cNvPr>
          <p:cNvSpPr/>
          <p:nvPr/>
        </p:nvSpPr>
        <p:spPr>
          <a:xfrm rot="973128">
            <a:off x="4977412" y="4003040"/>
            <a:ext cx="978408" cy="25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3023979-D4D2-43C1-9EBD-5327CCC24177}"/>
              </a:ext>
            </a:extLst>
          </p:cNvPr>
          <p:cNvSpPr/>
          <p:nvPr/>
        </p:nvSpPr>
        <p:spPr>
          <a:xfrm>
            <a:off x="6622935" y="456429"/>
            <a:ext cx="18473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10ACAC3-C4E5-4485-ADA5-6EC801BC0812}"/>
              </a:ext>
            </a:extLst>
          </p:cNvPr>
          <p:cNvSpPr/>
          <p:nvPr/>
        </p:nvSpPr>
        <p:spPr>
          <a:xfrm>
            <a:off x="4929321" y="2752268"/>
            <a:ext cx="18473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064A0F4-3058-401E-91D7-385CE57C31FA}"/>
              </a:ext>
            </a:extLst>
          </p:cNvPr>
          <p:cNvSpPr/>
          <p:nvPr/>
        </p:nvSpPr>
        <p:spPr>
          <a:xfrm>
            <a:off x="692917" y="4808188"/>
            <a:ext cx="3623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spc="300" dirty="0" err="1">
                <a:solidFill>
                  <a:prstClr val="black"/>
                </a:solidFill>
                <a:latin typeface="Calibri" panose="020F0502020204030204"/>
              </a:rPr>
              <a:t>АЛЬВЕОЛЯРНЫй</a:t>
            </a:r>
            <a:r>
              <a:rPr lang="ru-RU" sz="1600" b="1" spc="300" dirty="0">
                <a:solidFill>
                  <a:prstClr val="black"/>
                </a:solidFill>
                <a:latin typeface="Calibri" panose="020F0502020204030204"/>
              </a:rPr>
              <a:t>  МАКРОФАГ</a:t>
            </a:r>
            <a:endParaRPr lang="ru-RU" sz="1600" spc="30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4C34E65-3FF2-473B-AF15-38A864BC453E}"/>
              </a:ext>
            </a:extLst>
          </p:cNvPr>
          <p:cNvSpPr/>
          <p:nvPr/>
        </p:nvSpPr>
        <p:spPr>
          <a:xfrm>
            <a:off x="6599775" y="682008"/>
            <a:ext cx="1337340" cy="5897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ФНО-</a:t>
            </a:r>
            <a:r>
              <a:rPr lang="en-U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EBF753F6-A9A8-41D1-A04F-6B17F9887BC2}"/>
              </a:ext>
            </a:extLst>
          </p:cNvPr>
          <p:cNvSpPr/>
          <p:nvPr/>
        </p:nvSpPr>
        <p:spPr>
          <a:xfrm>
            <a:off x="6571201" y="1783597"/>
            <a:ext cx="1394491" cy="683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ИФН-</a:t>
            </a:r>
            <a:r>
              <a:rPr lang="en-US" sz="2000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412544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617" y="3465298"/>
            <a:ext cx="2458475" cy="1841818"/>
          </a:xfrm>
          <a:prstGeom prst="ellips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77068" y="294691"/>
            <a:ext cx="5754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600" dirty="0">
                <a:solidFill>
                  <a:srgbClr val="7030A0"/>
                </a:solidFill>
                <a:latin typeface="Calibri" panose="020F0502020204030204" pitchFamily="34" charset="0"/>
              </a:rPr>
              <a:t>ЛАТЕНТНЫЙ МИКРОБИЗМ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16565" y="1618723"/>
            <a:ext cx="6376875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latin typeface="+mn-lt"/>
              </a:rPr>
              <a:t>Инфицированные микобактериями альвеолярные макрофаги мигрируют из альвеол в легочную ткань, где погибают и МБТ оказываются свободнолежащими в межклеточном пространстве.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latin typeface="+mn-lt"/>
              </a:rPr>
              <a:t>Там они медленно размножаются, а окружающая их ткань сохраняет нормальную структуру. Поскольку МБТ не выделяют эндотоксин, а возможности для их фагоцитоза на этом этапе весьма ограничены, то их присутствие в тканях организма проявляется не сразу.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07456" y="4386208"/>
            <a:ext cx="99951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CC6600"/>
                </a:solidFill>
              </a:rPr>
              <a:t>Такое состояние определяется как </a:t>
            </a:r>
          </a:p>
          <a:p>
            <a:pPr algn="ctr">
              <a:lnSpc>
                <a:spcPct val="150000"/>
              </a:lnSpc>
            </a:pPr>
            <a:r>
              <a:rPr lang="ru-RU" sz="2000" b="1" spc="300" dirty="0">
                <a:solidFill>
                  <a:srgbClr val="CC3300"/>
                </a:solidFill>
              </a:rPr>
              <a:t>ЛАТЕНТНЫЙ МИКРОБИЗМ</a:t>
            </a:r>
            <a:r>
              <a:rPr lang="ru-RU" sz="2000" b="1" dirty="0">
                <a:solidFill>
                  <a:srgbClr val="CC6600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CC6600"/>
                </a:solidFill>
              </a:rPr>
              <a:t>при котором </a:t>
            </a:r>
            <a:r>
              <a:rPr lang="ru-RU" sz="2000" b="1" dirty="0" err="1">
                <a:solidFill>
                  <a:srgbClr val="CC6600"/>
                </a:solidFill>
              </a:rPr>
              <a:t>макроорганизм</a:t>
            </a:r>
            <a:r>
              <a:rPr lang="ru-RU" sz="2000" b="1" dirty="0">
                <a:solidFill>
                  <a:srgbClr val="CC6600"/>
                </a:solidFill>
              </a:rPr>
              <a:t> проявляет толерантность к МБТ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9C6D65-FB58-42B3-A3E8-A32E8169D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3" y="799489"/>
            <a:ext cx="2636028" cy="1844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5034A916-F6FE-49A1-A52E-56F9BFEB1316}"/>
              </a:ext>
            </a:extLst>
          </p:cNvPr>
          <p:cNvSpPr/>
          <p:nvPr/>
        </p:nvSpPr>
        <p:spPr>
          <a:xfrm>
            <a:off x="1910388" y="2643809"/>
            <a:ext cx="297081" cy="6085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 descr="http://media.istockphoto.com/photos/white-blood-cells-overview-picture-id514247945?k=6&amp;m=514247945&amp;s=612x612&amp;w=0&amp;h=vPbRESdIcUfQ-AbnVmrPQZDnsuxAxX0OYchS8K-KbRw="/>
          <p:cNvPicPr>
            <a:picLocks noChangeAspect="1" noChangeArrowheads="1"/>
          </p:cNvPicPr>
          <p:nvPr/>
        </p:nvPicPr>
        <p:blipFill rotWithShape="1">
          <a:blip r:embed="rId2"/>
          <a:srcRect t="1" r="71928" b="64097"/>
          <a:stretch/>
        </p:blipFill>
        <p:spPr bwMode="auto">
          <a:xfrm>
            <a:off x="1696917" y="900315"/>
            <a:ext cx="2940880" cy="25290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205" y="894088"/>
            <a:ext cx="2980707" cy="25414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99800" y="351209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300" dirty="0">
                <a:latin typeface="+mn-lt"/>
              </a:rPr>
              <a:t>НЕЙТРОФИЛ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7073" y="348107"/>
            <a:ext cx="176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300" dirty="0">
                <a:latin typeface="+mn-lt"/>
              </a:rPr>
              <a:t>МАКРОФАГ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6064" y="3727274"/>
            <a:ext cx="5153891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+mn-lt"/>
              </a:rPr>
              <a:t>Первыми </a:t>
            </a:r>
            <a:r>
              <a:rPr lang="ru-RU" sz="1600" b="1" dirty="0" err="1">
                <a:latin typeface="+mn-lt"/>
              </a:rPr>
              <a:t>фагоцитирующими</a:t>
            </a:r>
            <a:r>
              <a:rPr lang="ru-RU" sz="1600" b="1" dirty="0">
                <a:latin typeface="+mn-lt"/>
              </a:rPr>
              <a:t> клетками, которые поглощают МБТ, являются </a:t>
            </a:r>
            <a:r>
              <a:rPr lang="ru-RU" sz="1600" b="1" dirty="0" err="1">
                <a:latin typeface="+mn-lt"/>
              </a:rPr>
              <a:t>полинуклеарные</a:t>
            </a:r>
            <a:r>
              <a:rPr lang="ru-RU" sz="1600" b="1" dirty="0">
                <a:latin typeface="+mn-lt"/>
              </a:rPr>
              <a:t> лейкоциты. Однако их </a:t>
            </a:r>
            <a:r>
              <a:rPr lang="ru-RU" sz="1600" b="1" dirty="0" err="1">
                <a:latin typeface="+mn-lt"/>
              </a:rPr>
              <a:t>бактериоцидный</a:t>
            </a:r>
            <a:r>
              <a:rPr lang="ru-RU" sz="1600" b="1" dirty="0">
                <a:latin typeface="+mn-lt"/>
              </a:rPr>
              <a:t> потенциал в отношении МБТ низкий, в результате чего, вступившие в контакт клетки погибают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65295" y="3727275"/>
            <a:ext cx="3758524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+mn-lt"/>
              </a:rPr>
              <a:t>Вслед за </a:t>
            </a:r>
            <a:r>
              <a:rPr lang="ru-RU" sz="1600" b="1" dirty="0" err="1">
                <a:latin typeface="+mn-lt"/>
              </a:rPr>
              <a:t>полинуклеарами</a:t>
            </a:r>
            <a:r>
              <a:rPr lang="ru-RU" sz="1600" b="1" dirty="0">
                <a:latin typeface="+mn-lt"/>
              </a:rPr>
              <a:t> в контакт с МБТ вступают макрофаги. В результате этого взаимодействия МБТ поглощаются макрофагами с образованием </a:t>
            </a:r>
            <a:r>
              <a:rPr lang="ru-RU" sz="1600" b="1" dirty="0" err="1">
                <a:latin typeface="+mn-lt"/>
              </a:rPr>
              <a:t>фагосом</a:t>
            </a:r>
            <a:endParaRPr lang="ru-RU" sz="1600" b="1" dirty="0"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5649" y="1395407"/>
            <a:ext cx="3549103" cy="31889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9956" y="5058154"/>
            <a:ext cx="9672121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latin typeface="+mn-lt"/>
              </a:rPr>
              <a:t>В результате воздействия </a:t>
            </a:r>
            <a:r>
              <a:rPr lang="ru-RU" sz="1600" b="1" dirty="0" err="1">
                <a:latin typeface="+mn-lt"/>
              </a:rPr>
              <a:t>микозидов</a:t>
            </a:r>
            <a:r>
              <a:rPr lang="ru-RU" sz="1600" b="1" dirty="0">
                <a:latin typeface="+mn-lt"/>
              </a:rPr>
              <a:t> микробной клетки на рецепторы макрофага его активации не наступает, а корд-фактор МБТ вызывает дисфункцию лизосом, препятствуя образованию </a:t>
            </a:r>
            <a:r>
              <a:rPr lang="ru-RU" sz="1600" b="1" dirty="0" err="1">
                <a:latin typeface="+mn-lt"/>
              </a:rPr>
              <a:t>фаголизосомы</a:t>
            </a:r>
            <a:endParaRPr lang="ru-RU" sz="16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3164" y="304267"/>
            <a:ext cx="700139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latin typeface="+mn-lt"/>
              </a:rPr>
              <a:t>Для успешного фагоцитоза МБТ в макрофаге должны образоваться</a:t>
            </a:r>
          </a:p>
          <a:p>
            <a:pPr algn="ctr">
              <a:lnSpc>
                <a:spcPct val="120000"/>
              </a:lnSpc>
            </a:pPr>
            <a:r>
              <a:rPr lang="ru-RU" sz="1600" b="1" dirty="0" err="1">
                <a:latin typeface="+mn-lt"/>
              </a:rPr>
              <a:t>фаголизосомы</a:t>
            </a:r>
            <a:r>
              <a:rPr lang="ru-RU" sz="1600" b="1" dirty="0">
                <a:latin typeface="+mn-lt"/>
              </a:rPr>
              <a:t> и он должен активироваться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92" y="1414165"/>
            <a:ext cx="3822177" cy="31701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20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63584" y="503237"/>
            <a:ext cx="8229600" cy="11430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rgbClr val="7030A0"/>
                </a:solidFill>
                <a:latin typeface="+mn-lt"/>
              </a:rPr>
              <a:t>План лекции</a:t>
            </a:r>
            <a:endParaRPr lang="ru-RU" altLang="ru-RU" sz="3200" dirty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57551" y="1825625"/>
            <a:ext cx="8758052" cy="3625149"/>
          </a:xfrm>
        </p:spPr>
        <p:txBody>
          <a:bodyPr>
            <a:normAutofit lnSpcReduction="10000"/>
          </a:bodyPr>
          <a:lstStyle/>
          <a:p>
            <a:r>
              <a:rPr lang="ru-RU" altLang="ru-RU" sz="2400" b="1" dirty="0"/>
              <a:t>Классификация туберкулеза</a:t>
            </a:r>
          </a:p>
          <a:p>
            <a:r>
              <a:rPr lang="ru-RU" altLang="ru-RU" sz="2400" b="1" dirty="0"/>
              <a:t>Понятие о первичном туберкулезе</a:t>
            </a:r>
          </a:p>
          <a:p>
            <a:r>
              <a:rPr lang="ru-RU" altLang="ru-RU" sz="2400" b="1" dirty="0"/>
              <a:t>Патогенез первичного туберкулеза</a:t>
            </a:r>
          </a:p>
          <a:p>
            <a:r>
              <a:rPr lang="ru-RU" altLang="ru-RU" sz="2400" b="1" dirty="0"/>
              <a:t>Туберкулезная интоксикация у детей и подростков: клиника, диагностика</a:t>
            </a:r>
          </a:p>
          <a:p>
            <a:r>
              <a:rPr lang="ru-RU" altLang="ru-RU" sz="2400" b="1" dirty="0"/>
              <a:t>Первичный туберкулезный комплекс: клиника, диагностика</a:t>
            </a:r>
          </a:p>
          <a:p>
            <a:r>
              <a:rPr lang="ru-RU" altLang="ru-RU" sz="2400" b="1" dirty="0"/>
              <a:t>Туберкулез внутригрудных лимфатических узлов: клиника, диагностика</a:t>
            </a:r>
          </a:p>
          <a:p>
            <a:r>
              <a:rPr lang="ru-RU" altLang="ru-RU" sz="2400" b="1" dirty="0"/>
              <a:t>Понятие о </a:t>
            </a:r>
            <a:r>
              <a:rPr lang="ru-RU" altLang="ru-RU" sz="2400" b="1" dirty="0" err="1"/>
              <a:t>параспецифических</a:t>
            </a:r>
            <a:r>
              <a:rPr lang="ru-RU" altLang="ru-RU" sz="2400" b="1" dirty="0"/>
              <a:t> реакциях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/>
          <a:srcRect l="57867" t="45291" r="23430" b="35004"/>
          <a:stretch/>
        </p:blipFill>
        <p:spPr bwMode="auto">
          <a:xfrm rot="16200000">
            <a:off x="826661" y="2093990"/>
            <a:ext cx="1098844" cy="12901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/>
          <a:srcRect l="55614" t="65971" r="1381" b="10971"/>
          <a:stretch>
            <a:fillRect/>
          </a:stretch>
        </p:blipFill>
        <p:spPr bwMode="auto">
          <a:xfrm>
            <a:off x="589498" y="3578312"/>
            <a:ext cx="1447839" cy="97934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4016"/>
          <a:stretch/>
        </p:blipFill>
        <p:spPr>
          <a:xfrm>
            <a:off x="728817" y="673254"/>
            <a:ext cx="1244827" cy="11170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Стрелка вниз 4"/>
          <p:cNvSpPr/>
          <p:nvPr/>
        </p:nvSpPr>
        <p:spPr>
          <a:xfrm flipH="1">
            <a:off x="1156607" y="3339212"/>
            <a:ext cx="389248" cy="229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18491" y="192364"/>
            <a:ext cx="676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600" dirty="0">
                <a:solidFill>
                  <a:srgbClr val="7030A0"/>
                </a:solidFill>
                <a:latin typeface="+mn-lt"/>
              </a:rPr>
              <a:t>НЕЗАВЕРШЕННЫЙ ФАГОЦИТОЗ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13215" y="953346"/>
            <a:ext cx="6586312" cy="6832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latin typeface="+mn-lt"/>
              </a:rPr>
              <a:t>В результате разрушения </a:t>
            </a:r>
            <a:r>
              <a:rPr lang="ru-RU" sz="1600" b="1" dirty="0" err="1">
                <a:latin typeface="+mn-lt"/>
              </a:rPr>
              <a:t>фагосом</a:t>
            </a:r>
            <a:r>
              <a:rPr lang="ru-RU" sz="1600" b="1" dirty="0">
                <a:latin typeface="+mn-lt"/>
              </a:rPr>
              <a:t> микобактерии оказываются свободно лежащими в цитоплазме макрофага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669" y="1895020"/>
            <a:ext cx="438951" cy="2438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72345" y="2077840"/>
            <a:ext cx="7462555" cy="6832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1600" b="1" dirty="0" err="1">
                <a:solidFill>
                  <a:prstClr val="black"/>
                </a:solidFill>
                <a:latin typeface="+mn-lt"/>
              </a:rPr>
              <a:t>Внутриклеточно</a:t>
            </a:r>
            <a:r>
              <a:rPr lang="ru-RU" sz="1600" b="1" dirty="0">
                <a:solidFill>
                  <a:prstClr val="black"/>
                </a:solidFill>
                <a:latin typeface="+mn-lt"/>
              </a:rPr>
              <a:t> расположенные МБТ продолжают расти, размножаться выделяя вещества, которые повреждают макрофаг и он постепенно погибает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30943" y="3268846"/>
            <a:ext cx="5750887" cy="6832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  <a:latin typeface="+mn-lt"/>
              </a:rPr>
              <a:t>Микобактерии вновь попадают в межклеточное пространство и инфицируют следующее клетки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686" y="1773090"/>
            <a:ext cx="438951" cy="2438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686" y="2930636"/>
            <a:ext cx="438951" cy="2438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2359" y="4459870"/>
            <a:ext cx="7956695" cy="13111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Дальнейшая судьба микобактерий и первичного инфицирования зависят от способности организма активировать макрофаги и создать условия для</a:t>
            </a:r>
          </a:p>
          <a:p>
            <a:pPr lvl="0" algn="ctr">
              <a:lnSpc>
                <a:spcPct val="120000"/>
              </a:lnSpc>
            </a:pPr>
            <a:r>
              <a:rPr lang="ru-RU" b="1" spc="300" dirty="0">
                <a:solidFill>
                  <a:srgbClr val="CC3300"/>
                </a:solidFill>
                <a:latin typeface="Calibri" panose="020F0502020204030204"/>
              </a:rPr>
              <a:t>ЗАВЕРШЕНОГО</a:t>
            </a:r>
            <a:r>
              <a:rPr lang="ru-RU" b="1" spc="300" dirty="0">
                <a:solidFill>
                  <a:srgbClr val="CC6600"/>
                </a:solidFill>
                <a:latin typeface="Calibri" panose="020F0502020204030204"/>
              </a:rPr>
              <a:t> </a:t>
            </a:r>
            <a:r>
              <a:rPr lang="ru-RU" b="1" spc="300" dirty="0">
                <a:solidFill>
                  <a:srgbClr val="CC3300"/>
                </a:solidFill>
                <a:latin typeface="Calibri" panose="020F0502020204030204"/>
              </a:rPr>
              <a:t>ФАГОЦИТОЗА</a:t>
            </a:r>
          </a:p>
          <a:p>
            <a:pPr lvl="0" algn="ctr"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в чем ведущая роль принадлежит развитию приобретенного клеточного иммунитета</a:t>
            </a:r>
            <a:endParaRPr lang="ru-RU" sz="1600" spc="3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71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 rotWithShape="1">
          <a:blip r:embed="rId2"/>
          <a:srcRect l="34332" t="17286" r="31466" b="42678"/>
          <a:stretch/>
        </p:blipFill>
        <p:spPr bwMode="auto">
          <a:xfrm>
            <a:off x="4632269" y="1409514"/>
            <a:ext cx="2796216" cy="243646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48" y="1429582"/>
            <a:ext cx="2737413" cy="23837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30262" y="4270069"/>
            <a:ext cx="2737415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n-lt"/>
              </a:rPr>
              <a:t>Презентация антигена</a:t>
            </a:r>
          </a:p>
          <a:p>
            <a:pPr algn="ctr"/>
            <a:r>
              <a:rPr lang="ru-RU" sz="1600" b="1" dirty="0">
                <a:latin typeface="+mn-lt"/>
              </a:rPr>
              <a:t>СД4 Т-лимфоцитами и</a:t>
            </a:r>
          </a:p>
          <a:p>
            <a:pPr algn="ctr"/>
            <a:r>
              <a:rPr lang="ru-RU" sz="1600" b="1" dirty="0">
                <a:latin typeface="+mn-lt"/>
              </a:rPr>
              <a:t>их активация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30490" y="2377287"/>
            <a:ext cx="438950" cy="4940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3777" y="4297211"/>
            <a:ext cx="2513200" cy="7325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latin typeface="+mn-lt"/>
              </a:rPr>
              <a:t>Активация макрофагов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latin typeface="+mn-lt"/>
              </a:rPr>
              <a:t>СД4 Т-лимфоцитами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02599" y="4358125"/>
            <a:ext cx="2513200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n-lt"/>
              </a:rPr>
              <a:t>Активация фагоцитоза,</a:t>
            </a:r>
          </a:p>
          <a:p>
            <a:pPr algn="ctr"/>
            <a:r>
              <a:rPr lang="ru-RU" sz="1600" b="1" dirty="0">
                <a:latin typeface="+mn-lt"/>
              </a:rPr>
              <a:t>выделение цитокинов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096" y="1409514"/>
            <a:ext cx="2332205" cy="24364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373" y="2401832"/>
            <a:ext cx="493819" cy="4389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18218" y="363090"/>
            <a:ext cx="7158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600" dirty="0">
                <a:solidFill>
                  <a:srgbClr val="7030A0"/>
                </a:solidFill>
                <a:latin typeface="+mn-lt"/>
              </a:rPr>
              <a:t>КЛЕТОЧНЫЙ ИММУННЫЙ ОТВЕТ</a:t>
            </a:r>
          </a:p>
        </p:txBody>
      </p:sp>
      <p:sp>
        <p:nvSpPr>
          <p:cNvPr id="10" name="Овал 9"/>
          <p:cNvSpPr/>
          <p:nvPr/>
        </p:nvSpPr>
        <p:spPr>
          <a:xfrm>
            <a:off x="1200049" y="2157655"/>
            <a:ext cx="656603" cy="4636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Мф</a:t>
            </a:r>
          </a:p>
        </p:txBody>
      </p:sp>
    </p:spTree>
    <p:extLst>
      <p:ext uri="{BB962C8B-B14F-4D97-AF65-F5344CB8AC3E}">
        <p14:creationId xmlns:p14="http://schemas.microsoft.com/office/powerpoint/2010/main" val="3780784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 rotWithShape="1">
          <a:blip r:embed="rId2"/>
          <a:srcRect t="24426" r="57531" b="58090"/>
          <a:stretch/>
        </p:blipFill>
        <p:spPr bwMode="auto">
          <a:xfrm>
            <a:off x="285416" y="3698175"/>
            <a:ext cx="4203456" cy="18128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761703" y="605453"/>
            <a:ext cx="6459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+mn-lt"/>
              </a:rPr>
              <a:t>Макрофаги, активированные Т-лимфоцитами способны синтезировать активные формы кислорода и азота (оксид азота NO), что сопровождается так называемым кислородным взрывом, воздействующим на </a:t>
            </a:r>
            <a:r>
              <a:rPr lang="ru-RU" sz="1600" b="1" dirty="0" err="1">
                <a:latin typeface="+mn-lt"/>
              </a:rPr>
              <a:t>фагоцитируемые</a:t>
            </a:r>
            <a:r>
              <a:rPr lang="ru-RU" sz="1600" b="1" dirty="0">
                <a:latin typeface="+mn-lt"/>
              </a:rPr>
              <a:t> микобактерии туберкулеза и способность МБТ препятствовать образованию </a:t>
            </a:r>
            <a:r>
              <a:rPr lang="ru-RU" sz="1600" b="1" dirty="0" err="1">
                <a:latin typeface="+mn-lt"/>
              </a:rPr>
              <a:t>фаголизосомы</a:t>
            </a:r>
            <a:r>
              <a:rPr lang="ru-RU" sz="1600" b="1" dirty="0">
                <a:latin typeface="+mn-lt"/>
              </a:rPr>
              <a:t> значительно ослабевает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87419" y="3487331"/>
            <a:ext cx="55830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+mn-lt"/>
              </a:rPr>
              <a:t>Вторым важным компонентом механизма </a:t>
            </a:r>
            <a:r>
              <a:rPr lang="ru-RU" sz="1600" b="1" dirty="0" err="1">
                <a:latin typeface="+mn-lt"/>
              </a:rPr>
              <a:t>антимикобактериальной</a:t>
            </a:r>
            <a:r>
              <a:rPr lang="ru-RU" sz="1600" b="1" dirty="0">
                <a:latin typeface="+mn-lt"/>
              </a:rPr>
              <a:t> активности макрофагов является </a:t>
            </a:r>
            <a:r>
              <a:rPr lang="ru-RU" sz="1600" b="1" dirty="0" err="1">
                <a:latin typeface="+mn-lt"/>
              </a:rPr>
              <a:t>апоптоз</a:t>
            </a:r>
            <a:r>
              <a:rPr lang="ru-RU" sz="1600" b="1" dirty="0">
                <a:latin typeface="+mn-lt"/>
              </a:rPr>
              <a:t> – программированная гибель клеток – в результате которого снижается жизнеспособность </a:t>
            </a:r>
            <a:r>
              <a:rPr lang="ru-RU" sz="1600" b="1" dirty="0" err="1">
                <a:latin typeface="+mn-lt"/>
              </a:rPr>
              <a:t>фагоцитируемых</a:t>
            </a:r>
            <a:r>
              <a:rPr lang="ru-RU" sz="1600" b="1" dirty="0">
                <a:latin typeface="+mn-lt"/>
              </a:rPr>
              <a:t> микобактерий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84" y="367951"/>
            <a:ext cx="3310285" cy="2745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7513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 rotWithShape="1">
          <a:blip r:embed="rId2"/>
          <a:srcRect l="-233" t="25093" r="48705" b="4836"/>
          <a:stretch/>
        </p:blipFill>
        <p:spPr bwMode="auto">
          <a:xfrm>
            <a:off x="556535" y="1771302"/>
            <a:ext cx="3608388" cy="3733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535" y="334707"/>
            <a:ext cx="360838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811699" y="919873"/>
            <a:ext cx="62815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+mn-lt"/>
              </a:rPr>
              <a:t>При адекватном развитии иммунного ответа каждое последующее поколение макрофагов, вступающее во взаимодействие с возбудителем туберкулеза, увеличивает свой </a:t>
            </a:r>
            <a:r>
              <a:rPr lang="ru-RU" sz="1600" b="1" dirty="0" err="1">
                <a:latin typeface="+mn-lt"/>
              </a:rPr>
              <a:t>бактериоцидный</a:t>
            </a:r>
            <a:r>
              <a:rPr lang="ru-RU" sz="1600" b="1" dirty="0">
                <a:latin typeface="+mn-lt"/>
              </a:rPr>
              <a:t> потенциал, что обеспечивает возможность разрушения поглощенных МБТ и защиту человека от возбудителя туберкулеза</a:t>
            </a:r>
          </a:p>
          <a:p>
            <a:pPr algn="ctr">
              <a:lnSpc>
                <a:spcPct val="150000"/>
              </a:lnSpc>
            </a:pPr>
            <a:endParaRPr lang="ru-RU" sz="1600" b="1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+mn-lt"/>
              </a:rPr>
              <a:t>Для развития реакции повышенной чувствительности замедленного типа (ПЧЗТ) необходимо 2-3 недели после инфицирования, а достаточно выраженный клеточный иммунитет формируется через 8 недель</a:t>
            </a:r>
          </a:p>
        </p:txBody>
      </p:sp>
    </p:spTree>
    <p:extLst>
      <p:ext uri="{BB962C8B-B14F-4D97-AF65-F5344CB8AC3E}">
        <p14:creationId xmlns:p14="http://schemas.microsoft.com/office/powerpoint/2010/main" val="1774478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246254"/>
            <a:ext cx="8229600" cy="573087"/>
          </a:xfrm>
        </p:spPr>
        <p:txBody>
          <a:bodyPr>
            <a:noAutofit/>
          </a:bodyPr>
          <a:lstStyle/>
          <a:p>
            <a:r>
              <a:rPr lang="ru-RU" sz="2800" b="1" spc="600" dirty="0">
                <a:solidFill>
                  <a:srgbClr val="7030A0"/>
                </a:solidFill>
              </a:rPr>
              <a:t>ТУБЕРКУЛЕЗНОЕ ВОСПАЛЕНИЕ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098768" y="778863"/>
            <a:ext cx="7280365" cy="560660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ru-RU" sz="2000" spc="600" dirty="0"/>
              <a:t>ТУБЕРКУЛЕЗНАЯ ГРАНУЛЕМА (БУГОРОК)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368" b="20115"/>
          <a:stretch/>
        </p:blipFill>
        <p:spPr>
          <a:xfrm>
            <a:off x="1061908" y="1536155"/>
            <a:ext cx="4334483" cy="3522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10132465" y="1992387"/>
            <a:ext cx="1719227" cy="8669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1200" spc="300" dirty="0"/>
              <a:t>ТВОРОЖИСТЫЙ </a:t>
            </a:r>
          </a:p>
          <a:p>
            <a:pPr algn="ctr">
              <a:lnSpc>
                <a:spcPct val="110000"/>
              </a:lnSpc>
            </a:pPr>
            <a:r>
              <a:rPr lang="ru-RU" sz="1200" spc="300" dirty="0"/>
              <a:t>(КАЗЕОЗНЫЙ)</a:t>
            </a:r>
          </a:p>
          <a:p>
            <a:pPr algn="ctr">
              <a:lnSpc>
                <a:spcPct val="110000"/>
              </a:lnSpc>
            </a:pPr>
            <a:r>
              <a:rPr lang="ru-RU" sz="1200" spc="300" dirty="0"/>
              <a:t> НЕКРОЗ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8961" y="5551708"/>
            <a:ext cx="1001300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600" b="1" dirty="0">
                <a:solidFill>
                  <a:prstClr val="black"/>
                </a:solidFill>
                <a:latin typeface="Calibri"/>
              </a:rPr>
              <a:t>Специфичность туберкулезного воспаления проявляется двумя </a:t>
            </a:r>
            <a:r>
              <a:rPr lang="ru-RU" altLang="ru-RU" sz="1600" b="1" dirty="0" err="1">
                <a:solidFill>
                  <a:prstClr val="black"/>
                </a:solidFill>
                <a:latin typeface="Calibri"/>
              </a:rPr>
              <a:t>мофологическими</a:t>
            </a:r>
            <a:r>
              <a:rPr lang="ru-RU" altLang="ru-RU" sz="1600" b="1" dirty="0">
                <a:solidFill>
                  <a:prstClr val="black"/>
                </a:solidFill>
                <a:latin typeface="Calibri"/>
              </a:rPr>
              <a:t> признаками: развитием  туберкулезной гранулемы (бугорка) и осложнение воспаления в виде творожистого некроза (</a:t>
            </a:r>
            <a:r>
              <a:rPr lang="ru-RU" altLang="ru-RU" sz="1600" b="1" dirty="0" err="1">
                <a:solidFill>
                  <a:prstClr val="black"/>
                </a:solidFill>
                <a:latin typeface="Calibri"/>
              </a:rPr>
              <a:t>казеоза</a:t>
            </a:r>
            <a:r>
              <a:rPr lang="ru-RU" altLang="ru-RU" sz="1600" b="1" dirty="0">
                <a:solidFill>
                  <a:prstClr val="black"/>
                </a:solidFill>
                <a:latin typeface="Calibri"/>
              </a:rPr>
              <a:t>)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01101" y="1527251"/>
            <a:ext cx="3662907" cy="3522227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 rot="4578445">
            <a:off x="8915037" y="1759252"/>
            <a:ext cx="279112" cy="192094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645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290477" y="171731"/>
            <a:ext cx="6495803" cy="1325563"/>
          </a:xfrm>
        </p:spPr>
        <p:txBody>
          <a:bodyPr rtlCol="0">
            <a:noAutofit/>
          </a:bodyPr>
          <a:lstStyle/>
          <a:p>
            <a:pPr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2400" b="1" spc="600" dirty="0">
                <a:solidFill>
                  <a:srgbClr val="7030A0"/>
                </a:solidFill>
                <a:latin typeface="+mn-lt"/>
              </a:rPr>
              <a:t>СТАДИИ ФОРМИРОВАНИЯ</a:t>
            </a:r>
            <a:br>
              <a:rPr lang="ru-RU" sz="2400" b="1" spc="600" dirty="0">
                <a:solidFill>
                  <a:srgbClr val="7030A0"/>
                </a:solidFill>
                <a:latin typeface="+mn-lt"/>
              </a:rPr>
            </a:br>
            <a:r>
              <a:rPr lang="ru-RU" sz="2400" b="1" spc="600" dirty="0">
                <a:solidFill>
                  <a:srgbClr val="7030A0"/>
                </a:solidFill>
                <a:latin typeface="+mn-lt"/>
              </a:rPr>
              <a:t>ТУБЕРКУЛЕЗНОЙ ГРАНУЛЕМЫ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476180" y="1696109"/>
            <a:ext cx="5771829" cy="3310921"/>
          </a:xfrm>
        </p:spPr>
        <p:txBody>
          <a:bodyPr rtlCol="0">
            <a:norm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1) накопление в очаге повреждения ткани юных моноцитарных фагоцитов;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2) созревание этих клеток в макрофаги и образование макрофагальной гранулёмы;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3) созревание и трансформация моноцитарных фагоцитов и макрофагов в эпителиоидные клетки и образование эпителиоидной клеточной гранулёмы;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4) образование гигантских клеток </a:t>
            </a:r>
            <a:r>
              <a:rPr lang="ru-RU" sz="1600" b="1" dirty="0" err="1"/>
              <a:t>Лангханса</a:t>
            </a:r>
            <a:r>
              <a:rPr lang="ru-RU" sz="1600" b="1" dirty="0"/>
              <a:t> и формирование гигантоклеточной гранулёмы.</a:t>
            </a:r>
          </a:p>
        </p:txBody>
      </p:sp>
      <p:pic>
        <p:nvPicPr>
          <p:cNvPr id="3993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42" y="1497270"/>
            <a:ext cx="3943991" cy="3791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8618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1"/>
          <p:cNvSpPr>
            <a:spLocks noGrp="1"/>
          </p:cNvSpPr>
          <p:nvPr>
            <p:ph type="title"/>
          </p:nvPr>
        </p:nvSpPr>
        <p:spPr>
          <a:xfrm>
            <a:off x="694108" y="91662"/>
            <a:ext cx="11014967" cy="818403"/>
          </a:xfrm>
        </p:spPr>
        <p:txBody>
          <a:bodyPr>
            <a:noAutofit/>
          </a:bodyPr>
          <a:lstStyle/>
          <a:p>
            <a:pPr algn="ctr"/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МОРФОЛОГИЧЕСКОЕ СТРОЕНИЕ ТУБЕРКУЛЕЗНОЙ ГРАНУЛЕМЫ</a:t>
            </a:r>
          </a:p>
        </p:txBody>
      </p:sp>
      <p:pic>
        <p:nvPicPr>
          <p:cNvPr id="4096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8383" y="1553727"/>
            <a:ext cx="6622228" cy="4263282"/>
          </a:xfrm>
          <a:ln w="1905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046" y="1315972"/>
            <a:ext cx="2276177" cy="21130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031" y="3834936"/>
            <a:ext cx="2328804" cy="21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93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idx="4294967295"/>
          </p:nvPr>
        </p:nvSpPr>
        <p:spPr>
          <a:xfrm>
            <a:off x="1757203" y="1030889"/>
            <a:ext cx="9446416" cy="43513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b="1" spc="600" dirty="0">
                <a:solidFill>
                  <a:srgbClr val="7030A0"/>
                </a:solidFill>
              </a:rPr>
              <a:t>МИКОТУБЕРКУЛЕЗНЫЕ ГРАНУЛЕМЫ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400" b="1" dirty="0"/>
              <a:t> </a:t>
            </a:r>
            <a:r>
              <a:rPr lang="ru-RU" sz="1800" b="1" dirty="0"/>
              <a:t>как и гранулемы при специфическом воспалении любой другой этиологии, являются не столько гранулемами фагоцитоза, сколько гранулемами отграничения, что является морфологическим проявлением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b="1" spc="600" dirty="0">
                <a:solidFill>
                  <a:srgbClr val="CC3300"/>
                </a:solidFill>
              </a:rPr>
              <a:t>НЕСТЕРИЛЬНОГО ИНФЕКЦИОННОГО ИММУНИТЕТА</a:t>
            </a:r>
            <a:endParaRPr lang="ru-RU" spc="6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4302" y="6211669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ru-RU" spc="3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1618" y="5666513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9457" y="5176952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0350" y="5971210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9469" y="714454"/>
            <a:ext cx="689689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+mn-lt"/>
              </a:rPr>
              <a:t>Размножение микобактерий замедляется, их общее число уменьшается, специфическая воспалительная реакция затихает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89473" y="1971636"/>
            <a:ext cx="6896899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+mn-lt"/>
              </a:rPr>
              <a:t>Однако окончательной ликвидации возбудителя туберкулеза не происходит, даже при полноценном иммунном ответе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9486" y="3211739"/>
            <a:ext cx="7003431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prstClr val="black"/>
                </a:solidFill>
                <a:latin typeface="+mn-lt"/>
              </a:rPr>
              <a:t>Определенная популяция МБТ сохраняется в организме человека весьма длительное время, нередко всю жизнь. Они локализуются в гранулемах, окруженных плотной фиброзной капсулой. Сохранившиеся МБТ локализуются </a:t>
            </a:r>
            <a:r>
              <a:rPr lang="ru-RU" sz="1600" b="1" dirty="0" err="1">
                <a:solidFill>
                  <a:prstClr val="black"/>
                </a:solidFill>
                <a:latin typeface="+mn-lt"/>
              </a:rPr>
              <a:t>внутриклеточно</a:t>
            </a:r>
            <a:r>
              <a:rPr lang="ru-RU" sz="1600" b="1" dirty="0">
                <a:solidFill>
                  <a:prstClr val="black"/>
                </a:solidFill>
                <a:latin typeface="+mn-lt"/>
              </a:rPr>
              <a:t> и сохраняют свою жизнеспособность.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prstClr val="black"/>
                </a:solidFill>
                <a:latin typeface="+mn-lt"/>
              </a:rPr>
              <a:t>	Оставшиеся в организме МБТ поддерживают популяцию сенсибилизированных Т-лимфоцитов, что обеспечивает сохранение противотуберкулезного иммунитета.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25" y="765583"/>
            <a:ext cx="2372035" cy="1967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39701"/>
          <a:stretch/>
        </p:blipFill>
        <p:spPr>
          <a:xfrm>
            <a:off x="709569" y="3429000"/>
            <a:ext cx="2372035" cy="2135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0593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545" y="469940"/>
            <a:ext cx="10088515" cy="1095539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ЛАТЕНТНАЯ ТУБЕРКУЛЕЗНАЯ ИНФЕКЦИЯ (ЛТИ) </a:t>
            </a:r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>
          <a:xfrm>
            <a:off x="1418785" y="1565480"/>
            <a:ext cx="9204063" cy="43513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1800" b="1" dirty="0"/>
              <a:t>состояние, при котором МБТ присутствуют в организме человека, обусловливая положительные реакции на иммунологические тесты, в том числе на аллергены туберкулезные, при отсутствии клинических и рентгенологических признаков заболевания туберкулезом.</a:t>
            </a:r>
          </a:p>
          <a:p>
            <a:pPr marL="0" indent="0" algn="ctr">
              <a:lnSpc>
                <a:spcPct val="130000"/>
              </a:lnSpc>
              <a:buNone/>
            </a:pPr>
            <a:endParaRPr lang="ru-RU" sz="1800" b="1" dirty="0"/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000" b="1" i="1" dirty="0">
                <a:solidFill>
                  <a:srgbClr val="CC3300"/>
                </a:solidFill>
              </a:rPr>
              <a:t>В целом риск развития туберкулеза у впервые инфицированного человека составляет около 10% в первые 2 года после заражения, в последующие годы он постепенно снижается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8117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7029" y="104899"/>
            <a:ext cx="10363200" cy="1249110"/>
          </a:xfrm>
        </p:spPr>
        <p:txBody>
          <a:bodyPr/>
          <a:lstStyle/>
          <a:p>
            <a:pPr eaLnBrk="1" hangingPunct="1"/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</a:rPr>
              <a:t>КЛАССИФИКАЦИЯ ТУБЕРКУЛЕЗА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75360" y="1354009"/>
            <a:ext cx="7003477" cy="98543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Первая клиническая классификация туберкулеза</a:t>
            </a:r>
          </a:p>
          <a:p>
            <a:pPr eaLnBrk="1" hangingPunct="1"/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была разработана в Росси в 1938 г.</a:t>
            </a:r>
            <a:endParaRPr lang="ru-RU" altLang="ru-RU" sz="2000" b="1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0964" y="2634510"/>
            <a:ext cx="717536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altLang="ru-RU" sz="2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Наиболее существенный пересмотр классификации состоялся</a:t>
            </a:r>
          </a:p>
          <a:p>
            <a:pPr algn="ctr"/>
            <a:r>
              <a:rPr lang="ru-RU" altLang="ru-RU" sz="2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в 1973 г. на 8 Всесоюзном съезде фтизиатров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3368" y="3935803"/>
            <a:ext cx="638027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ru-RU" altLang="ru-RU" sz="2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В настоящее время в Росси используется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ru-RU" altLang="ru-RU" sz="2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клиническая классификация туберкулеза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ru-RU" altLang="ru-RU" sz="2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принятая на VII Российском съезде фтизиатров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ru-RU" altLang="ru-RU" sz="2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утвержденная приказом № 109  МЗ РФ от 21.03.2003 г. </a:t>
            </a:r>
          </a:p>
        </p:txBody>
      </p:sp>
    </p:spTree>
    <p:extLst>
      <p:ext uri="{BB962C8B-B14F-4D97-AF65-F5344CB8AC3E}">
        <p14:creationId xmlns:p14="http://schemas.microsoft.com/office/powerpoint/2010/main" val="1886058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430" y="2902732"/>
            <a:ext cx="1240455" cy="1083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41" y="1055479"/>
            <a:ext cx="2027203" cy="10881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13" y="4800888"/>
            <a:ext cx="3295695" cy="13046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333" y="4822610"/>
            <a:ext cx="2706027" cy="14975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727" y="5592995"/>
            <a:ext cx="1072424" cy="107242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932399" y="230201"/>
            <a:ext cx="8271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300" dirty="0">
                <a:solidFill>
                  <a:srgbClr val="7030A0"/>
                </a:solidFill>
                <a:latin typeface="Calibri"/>
              </a:rPr>
              <a:t>ИСХОД ЛАТЕНТНОЙ ТУБЕРКУЛЕЗНОЙ ИНФЕКЦИИ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700" y="3082574"/>
            <a:ext cx="2568877" cy="108052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105" y="3500108"/>
            <a:ext cx="515153" cy="2371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03457">
            <a:off x="1382153" y="4365276"/>
            <a:ext cx="512108" cy="2072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182030" y="2293295"/>
            <a:ext cx="330047" cy="13860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635" y="5385713"/>
            <a:ext cx="512108" cy="20728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89772">
            <a:off x="6445663" y="4326041"/>
            <a:ext cx="603008" cy="2445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0922" y="828958"/>
            <a:ext cx="3295695" cy="1647459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786745" y="1081534"/>
            <a:ext cx="1058392" cy="1088102"/>
          </a:xfrm>
          <a:prstGeom prst="ellipse">
            <a:avLst/>
          </a:prstGeom>
          <a:blipFill>
            <a:blip r:embed="rId11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Стрелка вправо 18"/>
          <p:cNvSpPr/>
          <p:nvPr/>
        </p:nvSpPr>
        <p:spPr>
          <a:xfrm>
            <a:off x="2254439" y="1531871"/>
            <a:ext cx="478332" cy="14482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029234">
            <a:off x="7619500" y="2533529"/>
            <a:ext cx="719390" cy="2560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6594" y="2661520"/>
            <a:ext cx="2227479" cy="1914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962631" y="3130992"/>
            <a:ext cx="164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Calibri"/>
              </a:rPr>
              <a:t>ЗАБОЛЕВАНИЕ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747" y="2613059"/>
            <a:ext cx="2230004" cy="13878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29151" y="1081558"/>
            <a:ext cx="2419639" cy="1156357"/>
          </a:xfrm>
          <a:prstGeom prst="rect">
            <a:avLst/>
          </a:prstGeom>
        </p:spPr>
      </p:pic>
      <p:sp>
        <p:nvSpPr>
          <p:cNvPr id="25" name="Стрелка вправо 24"/>
          <p:cNvSpPr/>
          <p:nvPr/>
        </p:nvSpPr>
        <p:spPr>
          <a:xfrm>
            <a:off x="6787977" y="1545319"/>
            <a:ext cx="688763" cy="1913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070835" y="5247749"/>
            <a:ext cx="3050820" cy="1090958"/>
          </a:xfrm>
          <a:prstGeom prst="ellipse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>
                <a:solidFill>
                  <a:prstClr val="black"/>
                </a:solidFill>
              </a:rPr>
              <a:t>При благоприятных условиях переходят в состояние персистенции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720803">
            <a:off x="7359001" y="5626218"/>
            <a:ext cx="562387" cy="185621"/>
          </a:xfrm>
          <a:prstGeom prst="rightArrow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909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 rotWithShape="1">
          <a:blip r:embed="rId2"/>
          <a:srcRect l="54318" t="24713" r="21582" b="11734"/>
          <a:stretch/>
        </p:blipFill>
        <p:spPr bwMode="auto">
          <a:xfrm>
            <a:off x="390241" y="1977503"/>
            <a:ext cx="1723571" cy="3725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/>
          <a:srcRect l="35068" r="29868" b="86099"/>
          <a:stretch>
            <a:fillRect/>
          </a:stretch>
        </p:blipFill>
        <p:spPr bwMode="auto">
          <a:xfrm>
            <a:off x="176543" y="409432"/>
            <a:ext cx="2341087" cy="12477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298037" y="321024"/>
            <a:ext cx="400103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spc="300" dirty="0">
                <a:solidFill>
                  <a:prstClr val="black"/>
                </a:solidFill>
                <a:latin typeface="+mn-lt"/>
              </a:rPr>
              <a:t>НЕЭФФЕКТИВНЫЙ  ФАГОЦИТОЗ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8617" y="891644"/>
            <a:ext cx="542154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spc="300" dirty="0">
                <a:solidFill>
                  <a:prstClr val="black"/>
                </a:solidFill>
                <a:latin typeface="+mn-lt"/>
              </a:rPr>
              <a:t>НЕКОНТРОЛИРУЕМОЕ  РАЗМНОЖЕНИЕ  МБТ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4024" y="1414420"/>
            <a:ext cx="467961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+mn-lt"/>
              </a:rPr>
              <a:t>МАССОВАЯ  ГИБЕЛЬ  ФАГОЦИТИРУЮЩИХ  КЛЕТОК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8881" y="1987854"/>
            <a:ext cx="594290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+mn-lt"/>
              </a:rPr>
              <a:t>ФОРМИРОВАНИЕМ  ОСОБОЙ  ПИТАТЕЛЬНОЙ  СРЕДЫ  -  КАЗЕОЗА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1983" y="2561288"/>
            <a:ext cx="9262753" cy="7325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spc="300" dirty="0">
                <a:solidFill>
                  <a:prstClr val="black"/>
                </a:solidFill>
                <a:latin typeface="+mn-lt"/>
              </a:rPr>
              <a:t>ДИСБАЛАНС  В  ИММУННОЙ  СИСТЕМЕ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solidFill>
                  <a:prstClr val="black"/>
                </a:solidFill>
                <a:latin typeface="+mn-lt"/>
              </a:rPr>
              <a:t>количество Т-</a:t>
            </a:r>
            <a:r>
              <a:rPr lang="ru-RU" sz="1600" b="1" dirty="0" err="1">
                <a:solidFill>
                  <a:prstClr val="black"/>
                </a:solidFill>
                <a:latin typeface="+mn-lt"/>
              </a:rPr>
              <a:t>супресоров</a:t>
            </a:r>
            <a:r>
              <a:rPr lang="ru-RU" sz="1600" b="1" dirty="0">
                <a:solidFill>
                  <a:prstClr val="black"/>
                </a:solidFill>
                <a:latin typeface="+mn-lt"/>
              </a:rPr>
              <a:t> увеличивается активность Т-хелперов CD4+ уменьшается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13390" y="3550330"/>
            <a:ext cx="9488385" cy="1052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solidFill>
                  <a:prstClr val="black"/>
                </a:solidFill>
                <a:latin typeface="+mn-lt"/>
              </a:rPr>
              <a:t>Воспалительная реакция приобретает распространенный характер.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solidFill>
                  <a:prstClr val="black"/>
                </a:solidFill>
                <a:latin typeface="+mn-lt"/>
              </a:rPr>
              <a:t>В формирующихся туберкулезных гранулемах преобладает казеозный некроз. Отдельные гранулемы сливаются, общий объем туберкулезного поражения увеличивается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6205" y="4909279"/>
            <a:ext cx="92627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prstClr val="black"/>
                </a:solidFill>
                <a:latin typeface="+mn-lt"/>
              </a:rPr>
              <a:t>В  РЕЗУЛЬТАТЕ  ИЗМЕНЯЕТСЯ  БИОЛОГИЧЕСКАЯ  СУТЬ  ПРОИСХОДЯЩЕГО  ПРОЦЕССА  –  ПЕРВИЧНОЕ ИНФИЦИРОВАНИЕ  ТРАНСФОРМИРУЕТСЯ  В  КЛИНИЧЕСКИ  ВЫРАЖЕННЫЙ  ТУБЕРКУЛЕЗ  ИЛИ </a:t>
            </a:r>
            <a:r>
              <a:rPr lang="ru-RU" sz="1600" b="1" dirty="0">
                <a:solidFill>
                  <a:srgbClr val="CC3300"/>
                </a:solidFill>
                <a:latin typeface="+mn-lt"/>
              </a:rPr>
              <a:t>ПЕРВИЧНЫЙ ТУБЕРКУЛЕЗ 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533" y="307171"/>
            <a:ext cx="1977587" cy="15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69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0" y="2836417"/>
            <a:ext cx="2035431" cy="29089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98885" y="468227"/>
            <a:ext cx="9204959" cy="1717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ПАРАСПЕЦИФИЧЕСКИЕ РЕАКЦИИ</a:t>
            </a:r>
          </a:p>
          <a:p>
            <a:pPr algn="ctr">
              <a:lnSpc>
                <a:spcPct val="120000"/>
              </a:lnSpc>
            </a:pPr>
            <a:r>
              <a:rPr lang="ru-RU" sz="2000" b="1" spc="300" dirty="0">
                <a:latin typeface="+mn-lt"/>
              </a:rPr>
              <a:t>это токсико-аллергические реакции, связанные с токсическим действием продуктов жизнедеятельности микобактерий туберкулеза</a:t>
            </a:r>
            <a:endParaRPr lang="ru-RU" sz="20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2933" y="2815004"/>
            <a:ext cx="50742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44546A"/>
              </a:buClr>
              <a:buSzPct val="75000"/>
            </a:pP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</a:rPr>
              <a:t>- узловатая эритема на кожных покровах, чаще в области голеней</a:t>
            </a:r>
          </a:p>
          <a:p>
            <a:pPr lvl="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44546A"/>
              </a:buClr>
              <a:buSzPct val="75000"/>
            </a:pP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</a:rPr>
              <a:t>- увеличение периферических лимфатических узлов (</a:t>
            </a:r>
            <a:r>
              <a:rPr lang="ru-RU" altLang="ru-RU" sz="1600" b="1" dirty="0" err="1">
                <a:solidFill>
                  <a:prstClr val="black"/>
                </a:solidFill>
                <a:latin typeface="Calibri" panose="020F0502020204030204"/>
              </a:rPr>
              <a:t>микрополиадения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44546A"/>
              </a:buClr>
              <a:buSzPct val="75000"/>
            </a:pP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</a:rPr>
              <a:t>- блефарит, </a:t>
            </a:r>
            <a:r>
              <a:rPr lang="ru-RU" altLang="ru-RU" sz="1600" b="1" dirty="0" err="1">
                <a:solidFill>
                  <a:prstClr val="black"/>
                </a:solidFill>
                <a:latin typeface="Calibri" panose="020F0502020204030204"/>
              </a:rPr>
              <a:t>фликтенулезный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altLang="ru-RU" sz="1600" b="1" dirty="0" err="1">
                <a:solidFill>
                  <a:prstClr val="black"/>
                </a:solidFill>
                <a:latin typeface="Calibri" panose="020F0502020204030204"/>
              </a:rPr>
              <a:t>кератоконъюнктивит</a:t>
            </a:r>
            <a:endParaRPr lang="ru-RU" altLang="ru-RU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44546A"/>
              </a:buClr>
              <a:buSzPct val="75000"/>
            </a:pP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ru-RU" altLang="ru-RU" sz="1600" b="1" dirty="0" err="1">
                <a:solidFill>
                  <a:prstClr val="black"/>
                </a:solidFill>
                <a:latin typeface="Calibri" panose="020F0502020204030204"/>
              </a:rPr>
              <a:t>синовиты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</a:rPr>
              <a:t>, чаще коленных суставов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703" r="3277"/>
          <a:stretch/>
        </p:blipFill>
        <p:spPr>
          <a:xfrm>
            <a:off x="9246782" y="2734451"/>
            <a:ext cx="2063385" cy="15128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769" y="4734835"/>
            <a:ext cx="2170179" cy="14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2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945473" y="1820369"/>
            <a:ext cx="7804339" cy="150684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ru-RU" altLang="ru-RU" sz="1800" b="1" dirty="0"/>
              <a:t>- </a:t>
            </a:r>
            <a:r>
              <a:rPr lang="ru-RU" altLang="ru-RU" sz="1800" b="1" spc="300" dirty="0"/>
              <a:t>это </a:t>
            </a:r>
            <a:r>
              <a:rPr lang="ru-RU" altLang="ru-RU" sz="1800" b="1" spc="300" dirty="0" err="1"/>
              <a:t>долокальная</a:t>
            </a:r>
            <a:r>
              <a:rPr lang="ru-RU" altLang="ru-RU" sz="1800" b="1" spc="300" dirty="0"/>
              <a:t> форма первичного туберкулеза, представляющая собой </a:t>
            </a:r>
            <a:r>
              <a:rPr lang="ru-RU" altLang="ru-RU" sz="1800" b="1" spc="300" dirty="0" err="1"/>
              <a:t>симптомокомплекс</a:t>
            </a:r>
            <a:r>
              <a:rPr lang="ru-RU" altLang="ru-RU" sz="1800" b="1" spc="300" dirty="0"/>
              <a:t> нарушений, возникающих в организме, в ответ на внедрение туберкулезной инфекции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6368357" y="4339678"/>
            <a:ext cx="2693523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2000" b="1" spc="300" dirty="0">
                <a:solidFill>
                  <a:srgbClr val="CC3300"/>
                </a:solidFill>
                <a:latin typeface="+mn-lt"/>
              </a:rPr>
              <a:t>ХРОНИЧЕСКАЯ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1600" b="1" dirty="0">
                <a:latin typeface="+mn-lt"/>
              </a:rPr>
              <a:t>(с момента виража </a:t>
            </a:r>
            <a:br>
              <a:rPr kumimoji="0" lang="ru-RU" altLang="ru-RU" sz="1600" b="1" dirty="0">
                <a:latin typeface="+mn-lt"/>
              </a:rPr>
            </a:br>
            <a:r>
              <a:rPr kumimoji="0" lang="ru-RU" altLang="ru-RU" sz="1600" b="1" dirty="0">
                <a:latin typeface="+mn-lt"/>
              </a:rPr>
              <a:t>прошло более года)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365953" y="4339678"/>
            <a:ext cx="2724015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2000" b="1" spc="600" dirty="0">
                <a:solidFill>
                  <a:srgbClr val="CC3300"/>
                </a:solidFill>
                <a:latin typeface="+mn-lt"/>
              </a:rPr>
              <a:t>РАННЯЯ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2000" b="1" dirty="0">
                <a:latin typeface="+mn-lt"/>
              </a:rPr>
              <a:t> </a:t>
            </a:r>
            <a:r>
              <a:rPr kumimoji="0" lang="ru-RU" altLang="ru-RU" sz="1600" b="1" dirty="0">
                <a:latin typeface="+mn-lt"/>
              </a:rPr>
              <a:t>(с момента виража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1600" b="1" dirty="0">
                <a:latin typeface="+mn-lt"/>
              </a:rPr>
              <a:t>прошло не более года)</a:t>
            </a:r>
          </a:p>
        </p:txBody>
      </p:sp>
      <p:sp>
        <p:nvSpPr>
          <p:cNvPr id="46086" name="Line 9"/>
          <p:cNvSpPr>
            <a:spLocks noChangeShapeType="1"/>
          </p:cNvSpPr>
          <p:nvPr/>
        </p:nvSpPr>
        <p:spPr bwMode="auto">
          <a:xfrm flipH="1">
            <a:off x="3912349" y="3440638"/>
            <a:ext cx="819443" cy="82177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6087" name="Line 10"/>
          <p:cNvSpPr>
            <a:spLocks noChangeShapeType="1"/>
          </p:cNvSpPr>
          <p:nvPr/>
        </p:nvSpPr>
        <p:spPr bwMode="auto">
          <a:xfrm>
            <a:off x="6819566" y="3441348"/>
            <a:ext cx="712519" cy="7841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54375" y="375668"/>
            <a:ext cx="8067303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altLang="ru-RU" sz="2800" b="1" spc="600" dirty="0">
                <a:solidFill>
                  <a:srgbClr val="7030A0"/>
                </a:solidFill>
                <a:latin typeface="Calibri" panose="020F0502020204030204"/>
              </a:rPr>
              <a:t>ТУБЕРКУЛЕЗНАЯ ИНТОКСИКАЦИЯ </a:t>
            </a:r>
          </a:p>
          <a:p>
            <a:pPr marL="228600" lvl="0" indent="-22860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altLang="ru-RU" sz="2800" b="1" spc="600" dirty="0">
                <a:solidFill>
                  <a:srgbClr val="7030A0"/>
                </a:solidFill>
                <a:latin typeface="Calibri" panose="020F0502020204030204"/>
              </a:rPr>
              <a:t>У ДЕТЕЙ И ПОДРОСТКОВ </a:t>
            </a:r>
          </a:p>
        </p:txBody>
      </p:sp>
    </p:spTree>
    <p:extLst>
      <p:ext uri="{BB962C8B-B14F-4D97-AF65-F5344CB8AC3E}">
        <p14:creationId xmlns:p14="http://schemas.microsoft.com/office/powerpoint/2010/main" val="1428488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626173" y="502798"/>
            <a:ext cx="9128915" cy="5334000"/>
          </a:xfrm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ПЕРИОДЫ </a:t>
            </a:r>
            <a:br>
              <a:rPr lang="ru-RU" altLang="ru-RU" b="1" spc="300" dirty="0">
                <a:solidFill>
                  <a:srgbClr val="7030A0"/>
                </a:solidFill>
              </a:rPr>
            </a:br>
            <a:r>
              <a:rPr lang="ru-RU" altLang="ru-RU" b="1" spc="300" dirty="0">
                <a:solidFill>
                  <a:srgbClr val="7030A0"/>
                </a:solidFill>
              </a:rPr>
              <a:t>РАННЕЙ ТУБЕРКУЛЕЗНОЙ ИНТОКСИКАЦИИ: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endParaRPr lang="ru-RU" altLang="ru-RU" sz="2000" b="1" spc="3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/>
              <a:t>а)</a:t>
            </a:r>
            <a:r>
              <a:rPr lang="ru-RU" altLang="ru-RU" sz="2000" b="1" dirty="0">
                <a:solidFill>
                  <a:schemeClr val="hlink"/>
                </a:solidFill>
              </a:rPr>
              <a:t> </a:t>
            </a:r>
            <a:r>
              <a:rPr lang="ru-RU" altLang="ru-RU" sz="2000" b="1" spc="300" dirty="0">
                <a:solidFill>
                  <a:srgbClr val="CC3300"/>
                </a:solidFill>
              </a:rPr>
              <a:t>БИОЛОГИЧЕСКИЙ</a:t>
            </a:r>
            <a:r>
              <a:rPr lang="ru-RU" altLang="ru-RU" sz="2000" b="1" dirty="0">
                <a:solidFill>
                  <a:srgbClr val="CC3300"/>
                </a:solidFill>
              </a:rPr>
              <a:t> </a:t>
            </a:r>
            <a:r>
              <a:rPr lang="ru-RU" altLang="ru-RU" sz="2000" b="1" spc="300" dirty="0"/>
              <a:t>или </a:t>
            </a:r>
            <a:r>
              <a:rPr lang="ru-RU" altLang="ru-RU" sz="2000" b="1" spc="300" dirty="0" err="1"/>
              <a:t>предаллергический</a:t>
            </a:r>
            <a:r>
              <a:rPr lang="ru-RU" altLang="ru-RU" sz="2000" b="1" spc="300" dirty="0"/>
              <a:t> - от момента попадания МБТ в организм до появления виража (3-10 недель)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/>
              <a:t>б) </a:t>
            </a:r>
            <a:r>
              <a:rPr lang="ru-RU" altLang="ru-RU" sz="2000" b="1" spc="300" dirty="0">
                <a:solidFill>
                  <a:srgbClr val="CC3300"/>
                </a:solidFill>
              </a:rPr>
              <a:t>КЛИНИЧЕСКИЙ</a:t>
            </a:r>
            <a:r>
              <a:rPr lang="ru-RU" altLang="ru-RU" sz="2000" b="1" dirty="0">
                <a:solidFill>
                  <a:srgbClr val="CC3300"/>
                </a:solidFill>
              </a:rPr>
              <a:t> </a:t>
            </a:r>
            <a:r>
              <a:rPr lang="ru-RU" altLang="ru-RU" sz="2000" b="1" spc="300" dirty="0"/>
              <a:t>или аллергический - от момента появления виража до 1 года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898267" y="622329"/>
            <a:ext cx="8701687" cy="5028012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РАННИЙ ПЕРИОД ТУБЕРКУЛЕЗНОЙ ИНТОКСИКАЦИИУ ДЕТЕЙ И ПОДРОСТКОВ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spc="300" dirty="0">
                <a:solidFill>
                  <a:srgbClr val="7030A0"/>
                </a:solidFill>
              </a:rPr>
              <a:t>(КЛИНИЧЕСКИЕ ПРОЯВЛЕНИЯ)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endParaRPr lang="ru-RU" altLang="ru-RU" sz="1800" b="1" spc="3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spc="300" dirty="0"/>
              <a:t>- </a:t>
            </a:r>
            <a:r>
              <a:rPr lang="ru-RU" altLang="ru-RU" sz="1800" b="1" dirty="0"/>
              <a:t>общая слабость и плохое самочувствие;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- субфебрильная непостоянная температура в течение длительного промежутка времени;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- снижение аппетита, потеря веса или отсутствие прибавки веса;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- нарушение работы вегетативной нервной системы в виде усиленного потоотделения, учащенного сердцебиения, резкой смены настроения.</a:t>
            </a:r>
          </a:p>
        </p:txBody>
      </p:sp>
    </p:spTree>
    <p:extLst>
      <p:ext uri="{BB962C8B-B14F-4D97-AF65-F5344CB8AC3E}">
        <p14:creationId xmlns:p14="http://schemas.microsoft.com/office/powerpoint/2010/main" val="1630178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894869" y="659531"/>
            <a:ext cx="8074755" cy="5123806"/>
          </a:xfrm>
        </p:spPr>
        <p:txBody>
          <a:bodyPr>
            <a:normAutofit/>
          </a:bodyPr>
          <a:lstStyle/>
          <a:p>
            <a:pPr lvl="0" algn="ctr">
              <a:lnSpc>
                <a:spcPct val="12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РАННИЙ ПЕРИОД ТУБЕРКУЛЕЗНОЙ ИНТОКСИКАЦИИУ ДЕТЕЙ И ПОДРОСТКОВ</a:t>
            </a:r>
          </a:p>
          <a:p>
            <a:pPr lvl="0" algn="ctr">
              <a:lnSpc>
                <a:spcPct val="12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sz="1800" b="1" spc="300" dirty="0">
                <a:solidFill>
                  <a:srgbClr val="7030A0"/>
                </a:solidFill>
              </a:rPr>
              <a:t>(КЛИНИЧЕСКИЕ ПРОЯВЛЕНИЯ)</a:t>
            </a:r>
          </a:p>
          <a:p>
            <a:pPr lvl="0" algn="ctr">
              <a:lnSpc>
                <a:spcPct val="12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endParaRPr lang="ru-RU" altLang="ru-RU" sz="800" b="1" spc="300" dirty="0">
              <a:solidFill>
                <a:srgbClr val="7030A0"/>
              </a:solidFill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400" b="1" spc="300" dirty="0">
                <a:solidFill>
                  <a:srgbClr val="CC3300"/>
                </a:solidFill>
              </a:rPr>
              <a:t>ВОЗМОЖНЫ ПАРАСПЕЦИФИЧЕСКИЕ (ТОКСИКО-АЛЛЕРГИЧЕСКИЕ) ПРОЯВЛЕНИЯ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/>
              <a:t>- </a:t>
            </a:r>
            <a:r>
              <a:rPr lang="ru-RU" altLang="ru-RU" sz="1800" b="1" dirty="0"/>
              <a:t>узловатая эритема на кожных покровах, чаще в области голеней;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- увеличение периферических лимфатических узлов (</a:t>
            </a:r>
            <a:r>
              <a:rPr lang="ru-RU" altLang="ru-RU" sz="1800" b="1" dirty="0" err="1"/>
              <a:t>микрополиадения</a:t>
            </a:r>
            <a:r>
              <a:rPr lang="ru-RU" altLang="ru-RU" sz="1800" b="1" dirty="0"/>
              <a:t>);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- блефарит, </a:t>
            </a:r>
            <a:r>
              <a:rPr lang="ru-RU" altLang="ru-RU" sz="1800" b="1" dirty="0" err="1"/>
              <a:t>фликтенулезный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кератоконъюнктивит</a:t>
            </a:r>
            <a:r>
              <a:rPr lang="ru-RU" altLang="ru-RU" sz="1800" b="1" dirty="0"/>
              <a:t>;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- </a:t>
            </a:r>
            <a:r>
              <a:rPr lang="ru-RU" altLang="ru-RU" sz="1800" b="1" dirty="0" err="1"/>
              <a:t>синовиты</a:t>
            </a:r>
            <a:r>
              <a:rPr lang="ru-RU" altLang="ru-RU" sz="1800" b="1" dirty="0"/>
              <a:t>, чаще коленных суставов.</a:t>
            </a:r>
          </a:p>
        </p:txBody>
      </p:sp>
    </p:spTree>
    <p:extLst>
      <p:ext uri="{BB962C8B-B14F-4D97-AF65-F5344CB8AC3E}">
        <p14:creationId xmlns:p14="http://schemas.microsoft.com/office/powerpoint/2010/main" val="33573351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522740" y="623857"/>
            <a:ext cx="9146525" cy="5090488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РАННИЙ ПЕРИОД ТУБЕРКУЛЕЗНОЙ ИНТОКСИКАЦИИУ ДЕТЕЙ И ПОДРОСТКОВ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spc="300" dirty="0">
                <a:solidFill>
                  <a:srgbClr val="7030A0"/>
                </a:solidFill>
              </a:rPr>
              <a:t>(Лабораторная диагностика)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endParaRPr lang="ru-RU" altLang="ru-RU" sz="2000" b="1" spc="300" dirty="0">
              <a:solidFill>
                <a:srgbClr val="7030A0"/>
              </a:solidFill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В общем (клиническом) анализе крови отмечаются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умеренные воспалительные проявления в виде снижения уровня гемоглобина, повышения уровня лейкоцитов, снижения уровня лимфоцитов, ускорения СОЭ.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В общем (клиническом) анализе мочи может определяться повышение уровня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общего белка, повышенное содержание уровня лейкоцитов и эритроцитов,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что является основанием для дополнительного обследования с целью исключения туберкулеза мочеполовой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302593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417963" y="872441"/>
            <a:ext cx="9833512" cy="4762004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РАННИЙ ПЕРИОД ТУБЕРКУЛЕЗНОЙ ИНТОКСИКАЦИИУ ДЕТЕЙ И ПОДРОСТКОВ</a:t>
            </a:r>
          </a:p>
          <a:p>
            <a:pPr lvl="0" algn="ctr">
              <a:lnSpc>
                <a:spcPct val="10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sz="2000" b="1" spc="300" dirty="0">
                <a:solidFill>
                  <a:srgbClr val="7030A0"/>
                </a:solidFill>
              </a:rPr>
              <a:t>(диагностика)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spc="300" dirty="0">
                <a:solidFill>
                  <a:srgbClr val="CC3300"/>
                </a:solidFill>
              </a:rPr>
              <a:t>ВАЖНЕЙШИЙ ДИФФЕРЕНЦИАЛЬНО-ДИАГНОСТИЧЕСКИЙ ПРИЗНАК РАННЕЙ ТУБЕРКЛЕЗНОЙ ИНТОКСИКАЦИИ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spc="300" dirty="0"/>
              <a:t>– СОВПАДЕНИЕ ЭТИХ ФУНКЦИОНАЛЬНЫХ РАССТРОЙСТВ И МОРФОЛОГИЧЕСКИХ ИЗМЕНЕНИЙ С </a:t>
            </a:r>
            <a:r>
              <a:rPr lang="ru-RU" altLang="ru-RU" b="1" spc="300" dirty="0">
                <a:solidFill>
                  <a:srgbClr val="CC3300"/>
                </a:solidFill>
              </a:rPr>
              <a:t>ВИРАЖОМ</a:t>
            </a:r>
            <a:r>
              <a:rPr lang="ru-RU" altLang="ru-RU" sz="2000" b="1" spc="300" dirty="0"/>
              <a:t> ТУБЕРКУЛИНОВЫХ РЕАКЦИЙ</a:t>
            </a: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470818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920152" y="719336"/>
            <a:ext cx="10351701" cy="474902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ru-RU" altLang="ru-RU" b="1" dirty="0">
                <a:solidFill>
                  <a:srgbClr val="7030A0"/>
                </a:solidFill>
              </a:rPr>
              <a:t>          </a:t>
            </a:r>
            <a:r>
              <a:rPr lang="ru-RU" altLang="ru-RU" sz="3000" b="1" spc="300" dirty="0">
                <a:solidFill>
                  <a:srgbClr val="7030A0"/>
                </a:solidFill>
              </a:rPr>
              <a:t>ХРОНИЧЕСКАЯ ТУБЕРКУЛЕЗНАЯ ИНТОКСИКАЦИЯ 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ru-RU" altLang="ru-RU" sz="800" b="1" spc="300" dirty="0">
              <a:solidFill>
                <a:srgbClr val="7030A0"/>
              </a:solidFill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ru-RU" altLang="ru-RU" sz="2000" b="1" spc="300" dirty="0"/>
              <a:t>это симптомокомплекс нарушений, связанный с длительным существованием в организме туберкулезной инфекции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altLang="ru-RU" sz="2000" b="1" spc="300" dirty="0"/>
              <a:t>(1 год и более после виража)</a:t>
            </a:r>
          </a:p>
          <a:p>
            <a:pPr algn="ctr">
              <a:lnSpc>
                <a:spcPct val="150000"/>
              </a:lnSpc>
              <a:buFontTx/>
              <a:buChar char="-"/>
            </a:pPr>
            <a:endParaRPr lang="ru-RU" altLang="ru-RU" sz="2000" b="1" spc="3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altLang="ru-RU" sz="2000" b="1" spc="300" dirty="0"/>
              <a:t>–это исход несвоевременно выявленной и недостаточно эффективно леченной ранней туберкулезной интоксикации или результат инволюции перенесенных локальных форм первичного туберкулеза</a:t>
            </a:r>
          </a:p>
          <a:p>
            <a:pPr algn="ctr">
              <a:lnSpc>
                <a:spcPct val="120000"/>
              </a:lnSpc>
              <a:buFontTx/>
              <a:buChar char="-"/>
            </a:pPr>
            <a:endParaRPr lang="ru-RU" altLang="ru-RU" sz="2400" b="1" spc="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7029" y="104899"/>
            <a:ext cx="10363200" cy="1249110"/>
          </a:xfrm>
        </p:spPr>
        <p:txBody>
          <a:bodyPr/>
          <a:lstStyle/>
          <a:p>
            <a:pPr eaLnBrk="1" hangingPunct="1"/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</a:rPr>
              <a:t>КЛАССИФИКАЦИЯ ТУБЕРКУЛЕЗА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2229" y="1608857"/>
            <a:ext cx="10972800" cy="4419600"/>
          </a:xfrm>
        </p:spPr>
        <p:txBody>
          <a:bodyPr/>
          <a:lstStyle/>
          <a:p>
            <a:pPr eaLnBrk="1" hangingPunct="1"/>
            <a:r>
              <a:rPr lang="ru-RU" altLang="ru-RU" b="1" dirty="0">
                <a:latin typeface="Calibri" panose="020F0502020204030204" pitchFamily="34" charset="0"/>
                <a:cs typeface="Times New Roman" pitchFamily="18" charset="0"/>
              </a:rPr>
              <a:t>Классификация состоит из четырех основных разделов:</a:t>
            </a:r>
          </a:p>
          <a:p>
            <a:pPr eaLnBrk="1" hangingPunct="1"/>
            <a:endParaRPr lang="ru-RU" altLang="ru-RU" sz="800" b="1" dirty="0">
              <a:latin typeface="Calibri" panose="020F0502020204030204" pitchFamily="34" charset="0"/>
            </a:endParaRPr>
          </a:p>
          <a:p>
            <a:pPr lvl="1" algn="just" eaLnBrk="1" hangingPunct="1">
              <a:lnSpc>
                <a:spcPct val="150000"/>
              </a:lnSpc>
            </a:pPr>
            <a:r>
              <a:rPr lang="ru-RU" altLang="ru-RU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	- </a:t>
            </a:r>
            <a:r>
              <a:rPr lang="ru-RU" altLang="ru-RU" sz="24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КЛИНИЧЕСКИЕ ФОРМЫ ТУБЕРКУЛЕЗА</a:t>
            </a:r>
            <a:endParaRPr lang="ru-RU" altLang="ru-RU" sz="2400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4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 	- ХАРАКТЕРИСТИКА ТУБЕРКУЛЕЗНОГО ПРОЦЕССА</a:t>
            </a:r>
            <a:endParaRPr lang="ru-RU" altLang="ru-RU" sz="2400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4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 	- ОСЛОЖНЕНИЯ ТУБЕРКУЛЕЗА</a:t>
            </a:r>
            <a:endParaRPr lang="ru-RU" altLang="ru-RU" sz="2400" b="1" dirty="0">
              <a:solidFill>
                <a:srgbClr val="CC6600"/>
              </a:solidFill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400" b="1" dirty="0">
                <a:solidFill>
                  <a:srgbClr val="CC6600"/>
                </a:solidFill>
                <a:latin typeface="Calibri" panose="020F0502020204030204" pitchFamily="34" charset="0"/>
                <a:cs typeface="Times New Roman" pitchFamily="18" charset="0"/>
              </a:rPr>
              <a:t> 	- ОСТАТОЧНЫЕ ИЗМЕНЕНИЯ ПОСЛЕ ИЗЛЕЧЕННОГО ТУБЕРКУЛЕЗА</a:t>
            </a:r>
            <a:endParaRPr lang="ru-RU" altLang="ru-RU" sz="2400" b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30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36" y="222676"/>
            <a:ext cx="11827823" cy="1325563"/>
          </a:xfrm>
        </p:spPr>
        <p:txBody>
          <a:bodyPr rtlCol="0">
            <a:noAutofit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КЛИНИЧЕСКИЕ ПРИЗНАКИ ХРОНИЧЕСКОЙ ТУБЕРКУЛЕЗНОЙ ИНТОКСИКАЦИИ У ДЕТЕЙ И ПОДРОСТКОВ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3217" y="1671248"/>
            <a:ext cx="10747167" cy="3589523"/>
          </a:xfrm>
        </p:spPr>
        <p:txBody>
          <a:bodyPr rtlCol="0">
            <a:normAutofit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отставание в физическом развитии (в росте и особенно в массе тела)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 err="1"/>
              <a:t>микрополиадения</a:t>
            </a:r>
            <a:r>
              <a:rPr lang="ru-RU" sz="1800" b="1" dirty="0"/>
              <a:t> с уплотнением лимфатических узлов (железы – «камушки»)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лабильность нервной системы (утомляемость, возбудимость)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плохой аппетит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периодический субфебрилитет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умеренная анемия</a:t>
            </a:r>
          </a:p>
          <a:p>
            <a:pPr>
              <a:lnSpc>
                <a:spcPct val="110000"/>
              </a:lnSpc>
              <a:defRPr/>
            </a:pPr>
            <a:r>
              <a:rPr lang="ru-RU" sz="1800" b="1" dirty="0"/>
              <a:t>изменения со стороны глаз (рецидивирующие </a:t>
            </a:r>
            <a:r>
              <a:rPr lang="ru-RU" sz="1800" b="1" dirty="0" err="1"/>
              <a:t>фликтенулезные</a:t>
            </a:r>
            <a:r>
              <a:rPr lang="ru-RU" sz="1800" b="1" dirty="0"/>
              <a:t> конъюнктивиты).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4153" y="4980616"/>
            <a:ext cx="10177155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CC3300"/>
                </a:solidFill>
                <a:latin typeface="+mn-lt"/>
              </a:rPr>
              <a:t>Однако, важно помнить, что все вышеперечисленные признаки могут быть обусловлены и другими заболеваниями</a:t>
            </a:r>
          </a:p>
        </p:txBody>
      </p:sp>
    </p:spTree>
    <p:extLst>
      <p:ext uri="{BB962C8B-B14F-4D97-AF65-F5344CB8AC3E}">
        <p14:creationId xmlns:p14="http://schemas.microsoft.com/office/powerpoint/2010/main" val="2957525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560645" y="1010724"/>
            <a:ext cx="7070715" cy="4294909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ru-RU" altLang="ru-RU" b="1" dirty="0">
                <a:solidFill>
                  <a:srgbClr val="7030A0"/>
                </a:solidFill>
              </a:rPr>
              <a:t>    </a:t>
            </a:r>
            <a:r>
              <a:rPr lang="ru-RU" altLang="ru-RU" sz="3000" b="1" spc="300" dirty="0">
                <a:solidFill>
                  <a:srgbClr val="7030A0"/>
                </a:solidFill>
              </a:rPr>
              <a:t>ДИФФЕРЕНЦИАЛЬНАЯ ДИАГНОСТИКА ТУБЕРКУЛЕЗНОЙ ИНТОКСИКАЦИИ</a:t>
            </a:r>
          </a:p>
          <a:p>
            <a:pPr algn="ctr">
              <a:buFontTx/>
              <a:buNone/>
            </a:pPr>
            <a:endParaRPr lang="ru-RU" altLang="ru-RU" sz="3200" b="1" u="sng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b="1" dirty="0"/>
              <a:t>      Хронический тонзиллит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b="1" dirty="0"/>
              <a:t>      Ревматизм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b="1" dirty="0"/>
              <a:t>      </a:t>
            </a:r>
            <a:r>
              <a:rPr lang="ru-RU" altLang="ru-RU" sz="2400" b="1" dirty="0" err="1"/>
              <a:t>Гепатохолецистит</a:t>
            </a:r>
            <a:endParaRPr lang="ru-RU" altLang="ru-RU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b="1" dirty="0"/>
              <a:t>      Пиелонефрит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b="1" dirty="0"/>
              <a:t>      Гельминтозы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377239" y="827453"/>
            <a:ext cx="7690055" cy="4326523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ru-RU" altLang="ru-RU" b="1" dirty="0">
                <a:solidFill>
                  <a:srgbClr val="7030A0"/>
                </a:solidFill>
              </a:rPr>
              <a:t>    </a:t>
            </a:r>
            <a:r>
              <a:rPr lang="ru-RU" altLang="ru-RU" b="1" spc="300" dirty="0">
                <a:solidFill>
                  <a:srgbClr val="7030A0"/>
                </a:solidFill>
              </a:rPr>
              <a:t>ДИФФЕРЕНЦИАЛЬНАЯ ДИАГНОСТИКА ТУБЕРКУЛЕЗНОЙ ИНТОКСИКАЦИИ</a:t>
            </a:r>
          </a:p>
          <a:p>
            <a:pPr algn="ctr">
              <a:lnSpc>
                <a:spcPct val="110000"/>
              </a:lnSpc>
              <a:buFontTx/>
              <a:buNone/>
            </a:pPr>
            <a:endParaRPr lang="ru-RU" altLang="ru-RU" sz="800" b="1" spc="300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1800" b="1" dirty="0"/>
              <a:t>1. Наличие жалоб (симптомов) и функциональных расстройств подозрительных на туберкулез;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1800" b="1" dirty="0"/>
              <a:t>2. </a:t>
            </a:r>
            <a:r>
              <a:rPr lang="ru-RU" altLang="ru-RU" sz="1800" b="1" dirty="0">
                <a:solidFill>
                  <a:prstClr val="black"/>
                </a:solidFill>
              </a:rPr>
              <a:t>Совпадение этих функциональных расстройств с </a:t>
            </a:r>
            <a:r>
              <a:rPr lang="ru-RU" altLang="ru-RU" sz="1800" b="1" dirty="0">
                <a:solidFill>
                  <a:srgbClr val="CC3300"/>
                </a:solidFill>
              </a:rPr>
              <a:t>виражом</a:t>
            </a:r>
            <a:r>
              <a:rPr lang="ru-RU" altLang="ru-RU" sz="1800" b="1" dirty="0">
                <a:solidFill>
                  <a:prstClr val="black"/>
                </a:solidFill>
              </a:rPr>
              <a:t> туберкулиновых реакций;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</a:rPr>
              <a:t>3. Исключение заболеваний с подобными клиническими проявлениями;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1800" b="1" dirty="0">
                <a:solidFill>
                  <a:prstClr val="black"/>
                </a:solidFill>
              </a:rPr>
              <a:t>4. Положительная динамика от проводимого лечения.</a:t>
            </a:r>
            <a:endParaRPr lang="ru-RU" altLang="ru-RU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82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Box 6"/>
          <p:cNvSpPr txBox="1">
            <a:spLocks noChangeArrowheads="1"/>
          </p:cNvSpPr>
          <p:nvPr/>
        </p:nvSpPr>
        <p:spPr bwMode="auto">
          <a:xfrm>
            <a:off x="2430337" y="1262679"/>
            <a:ext cx="8161235" cy="9787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- это локальная форма первичного туберкулеза, характеризующаяся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развитием воспалительных изменений в легочной ткани,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поражением регионарных внутригрудных лимфатических узлов и лимфангитом</a:t>
            </a:r>
          </a:p>
        </p:txBody>
      </p:sp>
      <p:pic>
        <p:nvPicPr>
          <p:cNvPr id="1026" name="Picture 2" descr="C:\Users\tech\Desktop\Клинические фотографии\Туберкулез ВГЛУ\IMG_20201020_102600_H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16698" r="51563" b="33458"/>
          <a:stretch/>
        </p:blipFill>
        <p:spPr bwMode="auto">
          <a:xfrm>
            <a:off x="1431172" y="2855317"/>
            <a:ext cx="3360299" cy="34201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0337" y="407172"/>
            <a:ext cx="816123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spc="300" dirty="0">
                <a:solidFill>
                  <a:srgbClr val="7030A0"/>
                </a:solidFill>
                <a:latin typeface="Calibri" pitchFamily="34" charset="0"/>
              </a:rPr>
              <a:t>ПЕРВИЧНЫЙ ТУБЕРКУЛЕЗНЫЙ КОМПЛЕКС:</a:t>
            </a:r>
          </a:p>
        </p:txBody>
      </p:sp>
      <p:pic>
        <p:nvPicPr>
          <p:cNvPr id="4" name="Picture 2" descr="C:\Users\tech\Desktop\Клинические фотографии\Первичный Туб комплекс\IMG_20240130_1036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3567" r="16382" b="30411"/>
          <a:stretch/>
        </p:blipFill>
        <p:spPr bwMode="auto">
          <a:xfrm>
            <a:off x="6076412" y="2941171"/>
            <a:ext cx="4838045" cy="3251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rot="2930741">
            <a:off x="6978108" y="3302891"/>
            <a:ext cx="794738" cy="12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3745" y="3271950"/>
            <a:ext cx="633647" cy="44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29967">
            <a:off x="8179382" y="4201913"/>
            <a:ext cx="495893" cy="7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07" y="4016523"/>
            <a:ext cx="470904" cy="66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17" y="4386645"/>
            <a:ext cx="513911" cy="57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33" y="5213498"/>
            <a:ext cx="789499" cy="64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61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3"/>
          <p:cNvPicPr>
            <a:picLocks noChangeAspect="1"/>
          </p:cNvPicPr>
          <p:nvPr/>
        </p:nvPicPr>
        <p:blipFill>
          <a:blip r:embed="rId2"/>
          <a:srcRect t="12814" r="1624"/>
          <a:stretch>
            <a:fillRect/>
          </a:stretch>
        </p:blipFill>
        <p:spPr bwMode="auto">
          <a:xfrm>
            <a:off x="542461" y="1611365"/>
            <a:ext cx="5371147" cy="36352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5009" y="290749"/>
            <a:ext cx="1155469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Первичный туберкулезный комплекс состоит из трех компонентов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ru-RU" sz="2000" b="1" spc="300" dirty="0">
                <a:solidFill>
                  <a:srgbClr val="7030A0"/>
                </a:solidFill>
                <a:latin typeface="+mn-lt"/>
              </a:rPr>
              <a:t>так называемой триады</a:t>
            </a:r>
            <a:r>
              <a:rPr lang="ru-RU" sz="2000" b="1" dirty="0">
                <a:solidFill>
                  <a:srgbClr val="7030A0"/>
                </a:solidFill>
                <a:latin typeface="+mn-lt"/>
              </a:rPr>
              <a:t>):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78395" y="1836126"/>
            <a:ext cx="53043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600" dirty="0">
                <a:solidFill>
                  <a:srgbClr val="CC3300"/>
                </a:solidFill>
                <a:latin typeface="Calibri" panose="020F0502020204030204"/>
              </a:rPr>
              <a:t>ПЕРВОЕ</a:t>
            </a:r>
            <a:r>
              <a:rPr lang="ru-RU" b="1" dirty="0">
                <a:solidFill>
                  <a:srgbClr val="CC3300"/>
                </a:solidFill>
                <a:latin typeface="Calibri" panose="020F0502020204030204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- первичный очаг, или аффект </a:t>
            </a:r>
            <a:r>
              <a:rPr lang="ru-RU" b="1" dirty="0">
                <a:solidFill>
                  <a:srgbClr val="644C00"/>
                </a:solidFill>
                <a:latin typeface="Calibri" panose="020F0502020204030204"/>
              </a:rPr>
              <a:t>(очаг в пораженном органе)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rgbClr val="644C00"/>
              </a:solidFill>
              <a:latin typeface="Calibri" panose="020F0502020204030204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600" dirty="0">
                <a:solidFill>
                  <a:srgbClr val="CC3300"/>
                </a:solidFill>
                <a:latin typeface="Calibri" panose="020F0502020204030204"/>
              </a:rPr>
              <a:t>ВТОРОЕ</a:t>
            </a:r>
            <a:r>
              <a:rPr lang="ru-RU" b="1" dirty="0">
                <a:solidFill>
                  <a:srgbClr val="CC3300"/>
                </a:solidFill>
                <a:latin typeface="Calibri" panose="020F0502020204030204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– специфический лимфангит </a:t>
            </a:r>
            <a:r>
              <a:rPr lang="ru-RU" b="1" dirty="0">
                <a:solidFill>
                  <a:srgbClr val="644C00"/>
                </a:solidFill>
                <a:latin typeface="Calibri" panose="020F0502020204030204"/>
              </a:rPr>
              <a:t>(воспаление отводящих лимфатических сосудов)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rgbClr val="644C00"/>
              </a:solidFill>
              <a:latin typeface="Calibri" panose="020F0502020204030204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600" dirty="0">
                <a:solidFill>
                  <a:srgbClr val="CC3300"/>
                </a:solidFill>
                <a:latin typeface="Calibri" panose="020F0502020204030204"/>
              </a:rPr>
              <a:t>ТРЕТЬЕ</a:t>
            </a:r>
            <a:r>
              <a:rPr lang="ru-RU" b="1" dirty="0">
                <a:solidFill>
                  <a:srgbClr val="CC3300"/>
                </a:solidFill>
                <a:latin typeface="Calibri" panose="020F0502020204030204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- специфический лимфаденит </a:t>
            </a:r>
            <a:r>
              <a:rPr lang="ru-RU" b="1" dirty="0">
                <a:solidFill>
                  <a:srgbClr val="644C00"/>
                </a:solidFill>
                <a:latin typeface="Calibri" panose="020F0502020204030204"/>
              </a:rPr>
              <a:t>(туберкулезное воспаление в региональных лимфоузлах)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ВАРИАНТЫ ТЕЧЕНИЯ ПЕРВИЧНОГО ТУБЕРКУЛЕЗНОГО КОМПЛЕКСА</a:t>
            </a:r>
          </a:p>
        </p:txBody>
      </p:sp>
      <p:sp>
        <p:nvSpPr>
          <p:cNvPr id="53250" name="Объект 2"/>
          <p:cNvSpPr>
            <a:spLocks noGrp="1"/>
          </p:cNvSpPr>
          <p:nvPr>
            <p:ph idx="1"/>
          </p:nvPr>
        </p:nvSpPr>
        <p:spPr>
          <a:xfrm>
            <a:off x="2395634" y="1974851"/>
            <a:ext cx="7143751" cy="301516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2000" b="1" spc="300" dirty="0">
                <a:solidFill>
                  <a:srgbClr val="CC3300"/>
                </a:solidFill>
              </a:rPr>
              <a:t>ПЕРВЫЙ</a:t>
            </a:r>
            <a:r>
              <a:rPr lang="ru-RU" sz="2000" b="1" dirty="0"/>
              <a:t>– затухание первичного туберкулеза и заживление очагов первичного комплекса.</a:t>
            </a:r>
          </a:p>
          <a:p>
            <a:pPr>
              <a:lnSpc>
                <a:spcPct val="150000"/>
              </a:lnSpc>
            </a:pPr>
            <a:r>
              <a:rPr lang="ru-RU" sz="2000" b="1" spc="300" dirty="0">
                <a:solidFill>
                  <a:srgbClr val="CC3300"/>
                </a:solidFill>
              </a:rPr>
              <a:t>ВТОРОЙ</a:t>
            </a:r>
            <a:r>
              <a:rPr lang="ru-RU" sz="2000" b="1" dirty="0">
                <a:solidFill>
                  <a:srgbClr val="CC3300"/>
                </a:solidFill>
              </a:rPr>
              <a:t> </a:t>
            </a:r>
            <a:r>
              <a:rPr lang="ru-RU" sz="2000" b="1" dirty="0"/>
              <a:t>– прогрессирование ПТК с генерализацией процесса.</a:t>
            </a:r>
          </a:p>
          <a:p>
            <a:pPr>
              <a:lnSpc>
                <a:spcPct val="150000"/>
              </a:lnSpc>
            </a:pPr>
            <a:r>
              <a:rPr lang="ru-RU" sz="2000" b="1" spc="300" dirty="0">
                <a:solidFill>
                  <a:srgbClr val="CC3300"/>
                </a:solidFill>
              </a:rPr>
              <a:t>ТРЕТИЙ</a:t>
            </a:r>
            <a:r>
              <a:rPr lang="ru-RU" sz="2000" b="1" dirty="0">
                <a:solidFill>
                  <a:srgbClr val="CC3300"/>
                </a:solidFill>
              </a:rPr>
              <a:t> </a:t>
            </a:r>
            <a:r>
              <a:rPr lang="ru-RU" sz="2000" b="1" dirty="0"/>
              <a:t>– хроническое течение, т.н. хронически текущий первичный туберкулез.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CA0BDB-C92D-4065-8E99-7E2540BC2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47648" b="40940"/>
          <a:stretch/>
        </p:blipFill>
        <p:spPr>
          <a:xfrm>
            <a:off x="9787027" y="2609413"/>
            <a:ext cx="1615079" cy="1639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325" y="420771"/>
            <a:ext cx="10515600" cy="904863"/>
          </a:xfrm>
        </p:spPr>
        <p:txBody>
          <a:bodyPr rtlCol="0">
            <a:normAutofit fontScale="90000"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ВАРИАНТЫ ТЕЧЕНИЯ ПЕРВИЧНОГО ТУБЕРКУЛЕЗНОГО КОМПЛЕКСА</a:t>
            </a:r>
          </a:p>
        </p:txBody>
      </p:sp>
      <p:sp>
        <p:nvSpPr>
          <p:cNvPr id="53250" name="Объект 2"/>
          <p:cNvSpPr>
            <a:spLocks noGrp="1"/>
          </p:cNvSpPr>
          <p:nvPr>
            <p:ph idx="1"/>
          </p:nvPr>
        </p:nvSpPr>
        <p:spPr>
          <a:xfrm>
            <a:off x="2295377" y="1559639"/>
            <a:ext cx="7150464" cy="455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spc="300" dirty="0"/>
              <a:t>ЗАЖИВЛЕНИЕ ОЧАГОВ ПЕРВИЧНОГО КОМПЛЕКСА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6328" y="2160467"/>
            <a:ext cx="9561453" cy="277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ru-RU" sz="2000" b="1" spc="300" dirty="0">
                <a:solidFill>
                  <a:srgbClr val="CC3300"/>
                </a:solidFill>
                <a:latin typeface="+mn-lt"/>
              </a:rPr>
              <a:t>ЗАЖИВЛЕНИЕ В ПЕРВИЧНОМ ОЧАГЕ</a:t>
            </a:r>
            <a:endParaRPr lang="ru-RU" sz="2000" b="1" dirty="0">
              <a:solidFill>
                <a:srgbClr val="CC330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+mn-lt"/>
              </a:rPr>
              <a:t>		</a:t>
            </a:r>
            <a:r>
              <a:rPr lang="ru-RU" b="1" dirty="0">
                <a:solidFill>
                  <a:prstClr val="black"/>
                </a:solidFill>
                <a:latin typeface="+mn-lt"/>
              </a:rPr>
              <a:t>Рассасывается </a:t>
            </a:r>
            <a:r>
              <a:rPr lang="ru-RU" b="1" dirty="0" err="1">
                <a:solidFill>
                  <a:prstClr val="black"/>
                </a:solidFill>
                <a:latin typeface="+mn-lt"/>
              </a:rPr>
              <a:t>перифокальное</a:t>
            </a:r>
            <a:r>
              <a:rPr lang="ru-RU" b="1" dirty="0">
                <a:solidFill>
                  <a:prstClr val="black"/>
                </a:solidFill>
                <a:latin typeface="+mn-lt"/>
              </a:rPr>
              <a:t> воспаление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+mn-lt"/>
              </a:rPr>
              <a:t>		Экссудативная тканевая реакция сменяется продуктивной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+mn-lt"/>
              </a:rPr>
              <a:t>		Формируется соединительнотканная капсула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+mn-lt"/>
              </a:rPr>
              <a:t>		Казеозные массы </a:t>
            </a:r>
            <a:r>
              <a:rPr lang="ru-RU" b="1" dirty="0" err="1">
                <a:solidFill>
                  <a:prstClr val="black"/>
                </a:solidFill>
                <a:latin typeface="+mn-lt"/>
              </a:rPr>
              <a:t>обызвествляются</a:t>
            </a:r>
            <a:r>
              <a:rPr lang="ru-RU" b="1" dirty="0">
                <a:solidFill>
                  <a:prstClr val="black"/>
                </a:solidFill>
                <a:latin typeface="+mn-lt"/>
              </a:rPr>
              <a:t> и </a:t>
            </a:r>
            <a:r>
              <a:rPr lang="ru-RU" b="1" dirty="0" err="1">
                <a:solidFill>
                  <a:prstClr val="black"/>
                </a:solidFill>
                <a:latin typeface="+mn-lt"/>
              </a:rPr>
              <a:t>остифицируются</a:t>
            </a:r>
            <a:endParaRPr lang="ru-RU" b="1" dirty="0">
              <a:solidFill>
                <a:prstClr val="black"/>
              </a:solidFill>
              <a:latin typeface="+mn-lt"/>
            </a:endParaRPr>
          </a:p>
          <a:p>
            <a:pPr algn="ctr">
              <a:lnSpc>
                <a:spcPct val="120000"/>
              </a:lnSpc>
            </a:pPr>
            <a:r>
              <a:rPr lang="ru-RU" sz="2000" b="1" dirty="0">
                <a:latin typeface="+mn-lt"/>
              </a:rPr>
              <a:t>В  РЕЗУЛЬТАТЕ   ЗАЖИВЛЕНИЯ  В  ЛЕГОЧНОЙ  ТКАНИ  ФОРМИРУЕТСЯ  ОЧАГ  </a:t>
            </a:r>
            <a:r>
              <a:rPr lang="ru-RU" sz="2800" b="1" dirty="0">
                <a:solidFill>
                  <a:srgbClr val="CC3300"/>
                </a:solidFill>
                <a:latin typeface="+mn-lt"/>
              </a:rPr>
              <a:t>ГОНА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5971" y="5223887"/>
            <a:ext cx="652916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2000" b="1" spc="300" dirty="0">
                <a:solidFill>
                  <a:srgbClr val="CC3300"/>
                </a:solidFill>
                <a:latin typeface="Calibri" panose="020F0502020204030204"/>
              </a:rPr>
              <a:t>2. ЗАЖИВЛЕНИЕ В ЛИМФАТИЧЕСКИХ УЗЛАХ</a:t>
            </a:r>
          </a:p>
          <a:p>
            <a:pPr lvl="0">
              <a:lnSpc>
                <a:spcPct val="120000"/>
              </a:lnSpc>
            </a:pPr>
            <a:r>
              <a:rPr lang="ru-RU" sz="2400" b="1" spc="300" dirty="0">
                <a:solidFill>
                  <a:srgbClr val="CC3300"/>
                </a:solidFill>
                <a:latin typeface="Calibri" panose="020F0502020204030204"/>
              </a:rPr>
              <a:t> 		</a:t>
            </a:r>
            <a:r>
              <a:rPr lang="ru-RU" b="1" dirty="0">
                <a:latin typeface="Calibri" panose="020F0502020204030204"/>
              </a:rPr>
              <a:t>П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роисходит так же, но протекает медленнее</a:t>
            </a:r>
            <a:endParaRPr lang="ru-RU" sz="2400" b="1" spc="300" dirty="0">
              <a:solidFill>
                <a:srgbClr val="CC3300"/>
              </a:solidFill>
              <a:latin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1FF7B55-32E1-4E5E-8D72-E0732265B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5" t="23780" r="45695" b="21716"/>
          <a:stretch/>
        </p:blipFill>
        <p:spPr>
          <a:xfrm>
            <a:off x="8217707" y="5003735"/>
            <a:ext cx="1362532" cy="1541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02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pc="300" dirty="0" smtClean="0">
                <a:solidFill>
                  <a:srgbClr val="7030A0"/>
                </a:solidFill>
              </a:rPr>
              <a:t>ИСХОД ПЕРВИЧНОГО ТУБЕРКУЛЕЗНОГО КОМПЛЕКСА</a:t>
            </a:r>
            <a:endParaRPr lang="ru-RU" sz="2800" b="1" spc="3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tech\Desktop\Клинические фотографии\Первичный туберкулез\Первичный Туб комплекс\Отдаленные первичного ТК Корнева\IMG_20240305_1009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709158"/>
            <a:ext cx="5384800" cy="4119073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ch\Desktop\Клинические фотографии\Первичный туберкулез\Первичный Туб комплекс\Отдаленные первичного ТК Корнева\IMG_20240305_10101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22810" r="23851" b="14075"/>
          <a:stretch/>
        </p:blipFill>
        <p:spPr bwMode="auto">
          <a:xfrm>
            <a:off x="6576055" y="1794617"/>
            <a:ext cx="4947420" cy="39823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pc="300" dirty="0" smtClean="0">
                <a:solidFill>
                  <a:srgbClr val="7030A0"/>
                </a:solidFill>
              </a:rPr>
              <a:t>ИСХОД ПЕРВИЧНОГО ТУБЕРКУЛЕЗНОГО КОМПЛЕКСА</a:t>
            </a:r>
            <a:endParaRPr lang="ru-RU" sz="2800" b="1" spc="300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tech\Desktop\Клинические фотографии\Первичный туберкулез\Первичный Туб комплекс\Отдаленные первичного ТК Корнева\IMG_20240305_10101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12849" r="30621" b="18155"/>
          <a:stretch/>
        </p:blipFill>
        <p:spPr bwMode="auto">
          <a:xfrm>
            <a:off x="6576053" y="1538243"/>
            <a:ext cx="4320480" cy="4435267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ch\Desktop\Клинические фотографии\Первичный туберкулез\Первичный Туб комплекс\Отдаленные первичного ТК Корнева\IMG_20240305_101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t="19133" r="20301" b="27426"/>
          <a:stretch/>
        </p:blipFill>
        <p:spPr bwMode="auto">
          <a:xfrm>
            <a:off x="719405" y="1538243"/>
            <a:ext cx="5349809" cy="4546363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156" y="357122"/>
            <a:ext cx="10515600" cy="1325563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ФОРМЫ ПРОГРЕССИРОВАНИЯ</a:t>
            </a:r>
            <a:br>
              <a:rPr lang="ru-RU" sz="2800" b="1" spc="300" dirty="0">
                <a:solidFill>
                  <a:srgbClr val="7030A0"/>
                </a:solidFill>
                <a:latin typeface="+mn-lt"/>
              </a:rPr>
            </a:b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ПЕРВИЧНОГО ТУБЕРКУЛЕЗНОГО КОМПЛЕКСА</a:t>
            </a:r>
          </a:p>
        </p:txBody>
      </p:sp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1847082" y="1899073"/>
            <a:ext cx="8078169" cy="279352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ru-RU" sz="2400" b="1" spc="300" dirty="0">
                <a:solidFill>
                  <a:srgbClr val="CC3300"/>
                </a:solidFill>
              </a:rPr>
              <a:t>ГЕМАТОГЕННАЯ-  </a:t>
            </a:r>
            <a:r>
              <a:rPr lang="ru-RU" sz="1800" b="1" dirty="0"/>
              <a:t>распространение МБТ током крови по 					организму</a:t>
            </a:r>
          </a:p>
          <a:p>
            <a:pPr>
              <a:lnSpc>
                <a:spcPct val="130000"/>
              </a:lnSpc>
            </a:pPr>
            <a:r>
              <a:rPr lang="ru-RU" sz="2400" b="1" spc="300" dirty="0">
                <a:solidFill>
                  <a:srgbClr val="CC3300"/>
                </a:solidFill>
              </a:rPr>
              <a:t>ЛИМФОЖЕЛЕЗИСТАЯ- </a:t>
            </a:r>
            <a:r>
              <a:rPr lang="ru-RU" sz="1800" b="1" dirty="0"/>
              <a:t>распространением МБТ по цепи 					лимфатических узлов</a:t>
            </a:r>
          </a:p>
          <a:p>
            <a:pPr>
              <a:lnSpc>
                <a:spcPct val="130000"/>
              </a:lnSpc>
            </a:pPr>
            <a:r>
              <a:rPr lang="ru-RU" sz="2400" b="1" spc="300" dirty="0">
                <a:solidFill>
                  <a:srgbClr val="CC3300"/>
                </a:solidFill>
              </a:rPr>
              <a:t>РОСТ ПЕРВИЧНОГО АФФЕКТА- </a:t>
            </a:r>
            <a:r>
              <a:rPr lang="ru-RU" sz="1800" b="1" dirty="0"/>
              <a:t>путем наслоения все 			новых пластов туберкулезной грануляционной ткани с 		последующим некрозом их в фазе экссудации</a:t>
            </a:r>
          </a:p>
          <a:p>
            <a:pPr>
              <a:lnSpc>
                <a:spcPct val="130000"/>
              </a:lnSpc>
            </a:pPr>
            <a:r>
              <a:rPr lang="ru-RU" sz="2400" b="1" spc="300" dirty="0">
                <a:solidFill>
                  <a:srgbClr val="CC3300"/>
                </a:solidFill>
              </a:rPr>
              <a:t>СМЕШАННАЯ</a:t>
            </a:r>
            <a:r>
              <a:rPr lang="ru-RU" sz="24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10363200" cy="144780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КЛИНИЧЕСКИЕ ФОРМЫ ТУБЕРКУЛЕЗА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4016" y="2379023"/>
            <a:ext cx="9148487" cy="297180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altLang="ru-RU" sz="2800" b="1" dirty="0">
                <a:latin typeface="Calibri" panose="020F0502020204030204" pitchFamily="34" charset="0"/>
              </a:rPr>
              <a:t>Р</a:t>
            </a: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азличаются по локализации и клинико-рентгенологическим признакам с учетом патогенетической и патоморфологической характеристики туберкулезного процесса</a:t>
            </a:r>
            <a:endParaRPr lang="ru-RU" altLang="ru-RU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12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713392" y="569366"/>
            <a:ext cx="8445285" cy="552961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ПЕРВИЧНЫЙ ТУБЕРКУЛЕЗНЫЙ КОМПЛЕКС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spc="300" dirty="0">
                <a:solidFill>
                  <a:srgbClr val="7030A0"/>
                </a:solidFill>
              </a:rPr>
              <a:t>(КЛИНИЧЕСКИЕ ПРОЯВЛЕНИЯ)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Клинические проявления туберкулеза у детей характеризуются отсутствием патогномоничных симптомов и выраженным полиморфизмом и зависят от выраженности морфологических изменений, состояния общей резистентности и возраста ребенка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400" b="1" spc="300" dirty="0">
                <a:solidFill>
                  <a:srgbClr val="CC3300"/>
                </a:solidFill>
              </a:rPr>
              <a:t>БЕЗСИМПТОМНОЕ ТЕЧЕНИЕ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очень часто выявляется при рентгенологическом обследовании уже в стадии обратного развития (кальцинации)</a:t>
            </a:r>
          </a:p>
          <a:p>
            <a:pPr lvl="0" algn="ctr">
              <a:lnSpc>
                <a:spcPct val="12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sz="2400" b="1" spc="300" dirty="0">
                <a:solidFill>
                  <a:srgbClr val="CC3300"/>
                </a:solidFill>
              </a:rPr>
              <a:t>«ОСТРОЕ» и «ПОДОСТРОЕ» ТЕЧЕНИЕ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клинические проявления наблюдаются в виде респираторных жалоб и симптомов интоксикации различной степени выраженности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82251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728504" y="806968"/>
            <a:ext cx="8734997" cy="463606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ПЕРВИЧНЫЙ ТУБЕРКУЛЕЗНЫЙ КОМПЛЕКС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400" b="1" spc="300" dirty="0">
                <a:solidFill>
                  <a:srgbClr val="CC3300"/>
                </a:solidFill>
              </a:rPr>
              <a:t>СИНДРОМ ИНТОКСИКАЦИИ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1800" b="1" dirty="0"/>
              <a:t>- Длительная (более 3-х недель) лихорадка, чаще субфебрильная, нарастающая к вечеру, относительно хорошо переносимая пациентом, иногда непостоянная;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1800" b="1" dirty="0"/>
              <a:t>- Общая немотивированная слабость; потливость, преимущественно ночная; потеря аппетита и снижение массы тела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2400" b="1" spc="300" dirty="0">
                <a:solidFill>
                  <a:srgbClr val="CC3300"/>
                </a:solidFill>
              </a:rPr>
              <a:t>РЕСПИРАТОРНАЯ СИМПТОМАТИКА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1800" b="1" dirty="0"/>
              <a:t>Кашель (длительностью более 2 недель) сухой или с небольшим количеством слизистой мокроты без запаха; редко кровохарканье; боль в грудной клетке; одышка (при распространенных и осложненных процессах)</a:t>
            </a:r>
          </a:p>
        </p:txBody>
      </p:sp>
    </p:spTree>
    <p:extLst>
      <p:ext uri="{BB962C8B-B14F-4D97-AF65-F5344CB8AC3E}">
        <p14:creationId xmlns:p14="http://schemas.microsoft.com/office/powerpoint/2010/main" val="2882932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226289" y="1168195"/>
            <a:ext cx="9932959" cy="539733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В целом состояние детей остается удовлетворительным.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Часто отмечается скудность </a:t>
            </a:r>
            <a:r>
              <a:rPr lang="ru-RU" altLang="ru-RU" sz="1800" b="1" dirty="0" err="1"/>
              <a:t>физикальных</a:t>
            </a:r>
            <a:r>
              <a:rPr lang="ru-RU" altLang="ru-RU" sz="1800" b="1" dirty="0"/>
              <a:t> проявлений поражения легких: </a:t>
            </a:r>
            <a:r>
              <a:rPr lang="ru-RU" altLang="ru-RU" sz="1800" b="1" dirty="0" err="1"/>
              <a:t>перкуторные</a:t>
            </a:r>
            <a:r>
              <a:rPr lang="ru-RU" altLang="ru-RU" sz="1800" b="1" dirty="0"/>
              <a:t> и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 err="1"/>
              <a:t>ускультативные</a:t>
            </a:r>
            <a:r>
              <a:rPr lang="ru-RU" altLang="ru-RU" sz="1800" b="1" dirty="0"/>
              <a:t> патологические признаки могут вообще отсутствовать.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>
                <a:solidFill>
                  <a:srgbClr val="CC3300"/>
                </a:solidFill>
              </a:rPr>
              <a:t>ПРИ РАСПРОСТРАНЕННЫХ И ОСЛОЖНЕННЫХ ПРОЦЕССАХ ВОЗМОЖНО: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 снижение тургора кожи и подкожной клетчатки,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бледность кожных покровов и синева под глазами;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 err="1"/>
              <a:t>увеличенние</a:t>
            </a:r>
            <a:r>
              <a:rPr lang="ru-RU" altLang="ru-RU" sz="1800" b="1" dirty="0"/>
              <a:t> периферических лимфатических узлов;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дефицит или отсутствие физиологической положительной динамики массы тела; 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наличие </a:t>
            </a:r>
            <a:r>
              <a:rPr lang="ru-RU" altLang="ru-RU" sz="1800" b="1" dirty="0" err="1"/>
              <a:t>параспецифических</a:t>
            </a:r>
            <a:r>
              <a:rPr lang="ru-RU" altLang="ru-RU" sz="1800" b="1" dirty="0"/>
              <a:t> реакций;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ослабление </a:t>
            </a:r>
            <a:r>
              <a:rPr lang="ru-RU" altLang="ru-RU" sz="1800" b="1" dirty="0" err="1"/>
              <a:t>перкуторного</a:t>
            </a:r>
            <a:r>
              <a:rPr lang="ru-RU" altLang="ru-RU" sz="1800" b="1" dirty="0"/>
              <a:t> легочного звука,</a:t>
            </a:r>
          </a:p>
          <a:p>
            <a:pPr marL="0" lvl="0" indent="0" algn="ctr">
              <a:lnSpc>
                <a:spcPct val="10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sz="1800" b="1" dirty="0"/>
              <a:t>при аускультации наличие сухих или влажных хрипов.</a:t>
            </a:r>
            <a:endParaRPr lang="ru-RU" altLang="ru-RU" sz="1800" b="1" dirty="0">
              <a:solidFill>
                <a:srgbClr val="CC330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sz="2000" b="1" dirty="0">
                <a:solidFill>
                  <a:srgbClr val="CC3300"/>
                </a:solidFill>
              </a:rPr>
              <a:t>ВСЕ УКАЗАННЫЕ СИМПТОМЫ МОГУТ БЫТЬ СВЯЗАНЫ С ДРУГИМИ </a:t>
            </a:r>
          </a:p>
          <a:p>
            <a:pPr marL="0" lvl="0" indent="0" algn="ctr">
              <a:lnSpc>
                <a:spcPct val="100000"/>
              </a:lnSpc>
              <a:spcBef>
                <a:spcPct val="50000"/>
              </a:spcBef>
              <a:buClr>
                <a:srgbClr val="44546A"/>
              </a:buClr>
              <a:buSzPct val="75000"/>
              <a:buNone/>
            </a:pPr>
            <a:r>
              <a:rPr lang="ru-RU" altLang="ru-RU" sz="2000" b="1" dirty="0">
                <a:solidFill>
                  <a:srgbClr val="CC3300"/>
                </a:solidFill>
              </a:rPr>
              <a:t>ЗАБОЛЕВАНИЯМИ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8453" y="292475"/>
            <a:ext cx="7953459" cy="68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 algn="ctr" fontAlgn="auto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>
                <a:srgbClr val="44546A"/>
              </a:buClr>
              <a:buSzPct val="75000"/>
            </a:pPr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/>
              </a:rPr>
              <a:t>ПЕРВИЧНЫЙ ТУБЕРКУЛЕЗНЫЙ КОМПЛЕКС</a:t>
            </a:r>
          </a:p>
          <a:p>
            <a:pPr marL="228600" lvl="0" indent="-228600" algn="ctr" fontAlgn="auto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>
                <a:srgbClr val="44546A"/>
              </a:buClr>
              <a:buSzPct val="75000"/>
            </a:pPr>
            <a:r>
              <a:rPr lang="ru-RU" altLang="ru-RU" sz="2000" b="1" spc="300" dirty="0">
                <a:solidFill>
                  <a:srgbClr val="7030A0"/>
                </a:solidFill>
                <a:latin typeface="Calibri" panose="020F0502020204030204"/>
              </a:rPr>
              <a:t>(</a:t>
            </a:r>
            <a:r>
              <a:rPr lang="ru-RU" altLang="ru-RU" sz="2000" b="1" spc="300" dirty="0" err="1">
                <a:solidFill>
                  <a:srgbClr val="7030A0"/>
                </a:solidFill>
                <a:latin typeface="Calibri" panose="020F0502020204030204"/>
              </a:rPr>
              <a:t>Физикальное</a:t>
            </a:r>
            <a:r>
              <a:rPr lang="ru-RU" altLang="ru-RU" sz="2000" b="1" spc="300" dirty="0">
                <a:solidFill>
                  <a:srgbClr val="7030A0"/>
                </a:solidFill>
                <a:latin typeface="Calibri" panose="020F0502020204030204"/>
              </a:rPr>
              <a:t> обследование)</a:t>
            </a:r>
          </a:p>
        </p:txBody>
      </p:sp>
    </p:spTree>
    <p:extLst>
      <p:ext uri="{BB962C8B-B14F-4D97-AF65-F5344CB8AC3E}">
        <p14:creationId xmlns:p14="http://schemas.microsoft.com/office/powerpoint/2010/main" val="39687522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597995" y="764355"/>
            <a:ext cx="9723279" cy="4793068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ПЕРВИЧНЫЙ ТУБЕРКУЛЕЗНЫЙ КОМПЛЕКС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spc="300" dirty="0">
                <a:solidFill>
                  <a:srgbClr val="7030A0"/>
                </a:solidFill>
              </a:rPr>
              <a:t>(</a:t>
            </a:r>
            <a:r>
              <a:rPr lang="ru-RU" sz="2000" b="1" dirty="0">
                <a:solidFill>
                  <a:srgbClr val="7030A0"/>
                </a:solidFill>
                <a:latin typeface="Calibri" pitchFamily="34" charset="0"/>
              </a:rPr>
              <a:t>иммунодиагностика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2000" b="1" spc="300" dirty="0">
                <a:solidFill>
                  <a:srgbClr val="7030A0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/>
              <a:t>1) Впервые положительная реакция на пробу Манту, не связанная с предшествующей вакцинацией против туберкулеза («</a:t>
            </a:r>
            <a:r>
              <a:rPr lang="ru-RU" altLang="ru-RU" sz="2000" b="1" dirty="0">
                <a:solidFill>
                  <a:srgbClr val="CC3300"/>
                </a:solidFill>
              </a:rPr>
              <a:t>ВИРАЖ</a:t>
            </a:r>
            <a:r>
              <a:rPr lang="ru-RU" altLang="ru-RU" sz="2000" b="1" dirty="0"/>
              <a:t>»)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/>
              <a:t>2) Усиливающаяся чувствительность к туберкулину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/>
              <a:t>3) Выраженная и </a:t>
            </a:r>
            <a:r>
              <a:rPr lang="ru-RU" altLang="ru-RU" sz="2000" b="1" dirty="0" err="1"/>
              <a:t>гиперергическая</a:t>
            </a:r>
            <a:r>
              <a:rPr lang="ru-RU" altLang="ru-RU" sz="2000" b="1" dirty="0"/>
              <a:t> чувствительность к туберкулину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dirty="0"/>
              <a:t>4) Сомнительные и положительные реакции на АТР (ДИАСКИНТЕСТ)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2000" b="1" dirty="0"/>
              <a:t>5) Положительные реакции на тест </a:t>
            </a:r>
            <a:r>
              <a:rPr lang="en-US" sz="2000" b="1" dirty="0">
                <a:solidFill>
                  <a:srgbClr val="CC3300"/>
                </a:solidFill>
              </a:rPr>
              <a:t>T-SPOT TB</a:t>
            </a:r>
            <a:r>
              <a:rPr lang="ru-RU" sz="2000" b="1" dirty="0">
                <a:solidFill>
                  <a:srgbClr val="CC3300"/>
                </a:solidFill>
              </a:rPr>
              <a:t> </a:t>
            </a:r>
            <a:r>
              <a:rPr lang="ru-RU" sz="1800" b="1" dirty="0"/>
              <a:t>и</a:t>
            </a:r>
            <a:r>
              <a:rPr lang="ru-RU" sz="2000" b="1" dirty="0">
                <a:solidFill>
                  <a:srgbClr val="CC3300"/>
                </a:solidFill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latin typeface="Calibri" pitchFamily="34" charset="0"/>
              </a:rPr>
              <a:t>квантифероновый</a:t>
            </a:r>
            <a:r>
              <a:rPr lang="ru-RU" sz="1800" b="1" dirty="0">
                <a:solidFill>
                  <a:prstClr val="black"/>
                </a:solidFill>
                <a:latin typeface="Calibri" pitchFamily="34" charset="0"/>
              </a:rPr>
              <a:t> тест - </a:t>
            </a:r>
            <a:r>
              <a:rPr lang="en-US" sz="1800" b="1" dirty="0">
                <a:solidFill>
                  <a:srgbClr val="CC3300"/>
                </a:solidFill>
                <a:latin typeface="Calibri" pitchFamily="34" charset="0"/>
              </a:rPr>
              <a:t>QuantiFERON-TB</a:t>
            </a:r>
            <a:endParaRPr lang="en-US" sz="20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63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420429" y="808767"/>
            <a:ext cx="9596763" cy="458000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b="1" spc="300" dirty="0">
                <a:solidFill>
                  <a:srgbClr val="7030A0"/>
                </a:solidFill>
              </a:rPr>
              <a:t>ПЕРВИЧНЫЙ ТУБЕРКУЛЕЗНЫЙ КОМПЛЕКС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000" b="1" spc="300" dirty="0">
                <a:solidFill>
                  <a:srgbClr val="7030A0"/>
                </a:solidFill>
              </a:rPr>
              <a:t>(</a:t>
            </a:r>
            <a:r>
              <a:rPr lang="ru-RU" sz="2000" b="1" dirty="0">
                <a:solidFill>
                  <a:srgbClr val="7030A0"/>
                </a:solidFill>
                <a:latin typeface="Calibri" pitchFamily="34" charset="0"/>
              </a:rPr>
              <a:t>этиологическая диагностика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2000" b="1" spc="300" dirty="0">
                <a:solidFill>
                  <a:srgbClr val="7030A0"/>
                </a:solidFill>
              </a:rPr>
              <a:t>)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400" b="1" dirty="0"/>
              <a:t>		</a:t>
            </a:r>
            <a:r>
              <a:rPr lang="ru-RU" altLang="ru-RU" sz="1800" b="1" dirty="0"/>
              <a:t>Этиологическая диагностика туберкулеза является основой диагностических мероприятий при туберкулезе органов дыхания.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1800" b="1" dirty="0"/>
              <a:t>		При наличии мокроты (другого диагностического материала) рекомендуется в комплекс лабораторных исследований для выявления МБТ включать (не менее двух исследований из разных порций) методом микроскопии, молекулярно-генетические методы (ПЦР) и микробиологическое (</a:t>
            </a:r>
            <a:r>
              <a:rPr lang="ru-RU" altLang="ru-RU" sz="1800" b="1" dirty="0" err="1"/>
              <a:t>культуральное</a:t>
            </a:r>
            <a:r>
              <a:rPr lang="ru-RU" altLang="ru-RU" sz="1800" b="1" dirty="0"/>
              <a:t>) исследование мокроты с последующей идентификацией МБТ и определением чувствительности микобактерий туберкулеза (</a:t>
            </a:r>
            <a:r>
              <a:rPr lang="ru-RU" altLang="ru-RU" sz="1800" b="1" dirty="0" err="1"/>
              <a:t>Mycobacterium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tuberculosis</a:t>
            </a:r>
            <a:r>
              <a:rPr lang="ru-RU" altLang="ru-RU" sz="1800" b="1" dirty="0"/>
              <a:t> </a:t>
            </a:r>
            <a:r>
              <a:rPr lang="ru-RU" altLang="ru-RU" sz="1800" b="1" dirty="0" err="1"/>
              <a:t>complex</a:t>
            </a:r>
            <a:r>
              <a:rPr lang="ru-RU" altLang="ru-RU" sz="1800" b="1" dirty="0"/>
              <a:t>) к противотуберкулезным препаратам.</a:t>
            </a:r>
          </a:p>
        </p:txBody>
      </p:sp>
    </p:spTree>
    <p:extLst>
      <p:ext uri="{BB962C8B-B14F-4D97-AF65-F5344CB8AC3E}">
        <p14:creationId xmlns:p14="http://schemas.microsoft.com/office/powerpoint/2010/main" val="2363778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17"/>
          <p:cNvPicPr>
            <a:picLocks noChangeAspect="1"/>
          </p:cNvPicPr>
          <p:nvPr/>
        </p:nvPicPr>
        <p:blipFill rotWithShape="1">
          <a:blip r:embed="rId2"/>
          <a:srcRect l="5854" t="27926" r="71462" b="41764"/>
          <a:stretch/>
        </p:blipFill>
        <p:spPr bwMode="auto">
          <a:xfrm>
            <a:off x="688856" y="1387594"/>
            <a:ext cx="2658327" cy="22822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298" name="TextBox 18"/>
          <p:cNvSpPr txBox="1">
            <a:spLocks noChangeArrowheads="1"/>
          </p:cNvSpPr>
          <p:nvPr/>
        </p:nvSpPr>
        <p:spPr bwMode="auto">
          <a:xfrm>
            <a:off x="4034249" y="1597213"/>
            <a:ext cx="473826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CC3300"/>
                </a:solidFill>
                <a:latin typeface="Calibri" pitchFamily="34" charset="0"/>
              </a:rPr>
              <a:t>I</a:t>
            </a:r>
            <a:r>
              <a:rPr lang="ru-RU" sz="24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400" b="1" spc="300" dirty="0">
                <a:solidFill>
                  <a:srgbClr val="CC3300"/>
                </a:solidFill>
                <a:latin typeface="Calibri" pitchFamily="34" charset="0"/>
              </a:rPr>
              <a:t>стадия</a:t>
            </a:r>
            <a:r>
              <a:rPr lang="ru-RU" sz="24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– пневмоническая (а</a:t>
            </a:r>
            <a:r>
              <a:rPr lang="ru-RU" sz="2400" b="1" dirty="0">
                <a:latin typeface="Calibri" pitchFamily="34" charset="0"/>
              </a:rPr>
              <a:t>)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CC3300"/>
                </a:solidFill>
                <a:latin typeface="Calibri" pitchFamily="34" charset="0"/>
              </a:rPr>
              <a:t>II</a:t>
            </a:r>
            <a:r>
              <a:rPr lang="ru-RU" sz="24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400" b="1" spc="300" dirty="0">
                <a:solidFill>
                  <a:srgbClr val="CC3300"/>
                </a:solidFill>
                <a:latin typeface="Calibri" pitchFamily="34" charset="0"/>
              </a:rPr>
              <a:t>стадия</a:t>
            </a:r>
            <a:r>
              <a:rPr lang="ru-RU" sz="24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– рассасывания (б)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CC3300"/>
                </a:solidFill>
                <a:latin typeface="Calibri" pitchFamily="34" charset="0"/>
              </a:rPr>
              <a:t>III</a:t>
            </a:r>
            <a:r>
              <a:rPr lang="ru-RU" sz="24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400" b="1" spc="300" dirty="0">
                <a:solidFill>
                  <a:srgbClr val="CC3300"/>
                </a:solidFill>
                <a:latin typeface="Calibri" pitchFamily="34" charset="0"/>
              </a:rPr>
              <a:t>стадия</a:t>
            </a:r>
            <a:r>
              <a:rPr lang="ru-RU" sz="24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– уплотнения (в)</a:t>
            </a:r>
            <a:endParaRPr lang="en-US" sz="2000" b="1" dirty="0">
              <a:latin typeface="Calibri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2400" b="1" spc="300" dirty="0">
                <a:solidFill>
                  <a:srgbClr val="CC3300"/>
                </a:solidFill>
                <a:latin typeface="Calibri" pitchFamily="34" charset="0"/>
              </a:rPr>
              <a:t>IV</a:t>
            </a:r>
            <a:r>
              <a:rPr lang="ru-RU" sz="2400" b="1" spc="300" dirty="0">
                <a:solidFill>
                  <a:srgbClr val="CC3300"/>
                </a:solidFill>
                <a:latin typeface="Calibri" pitchFamily="34" charset="0"/>
              </a:rPr>
              <a:t> стадия </a:t>
            </a:r>
            <a:r>
              <a:rPr lang="ru-RU" sz="2000" b="1" dirty="0">
                <a:latin typeface="Calibri" pitchFamily="34" charset="0"/>
              </a:rPr>
              <a:t>– кальцинации (г)</a:t>
            </a:r>
          </a:p>
        </p:txBody>
      </p:sp>
      <p:sp>
        <p:nvSpPr>
          <p:cNvPr id="55299" name="TextBox 19"/>
          <p:cNvSpPr txBox="1">
            <a:spLocks noChangeArrowheads="1"/>
          </p:cNvSpPr>
          <p:nvPr/>
        </p:nvSpPr>
        <p:spPr bwMode="auto">
          <a:xfrm>
            <a:off x="950092" y="152221"/>
            <a:ext cx="105096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spc="300" dirty="0">
                <a:solidFill>
                  <a:srgbClr val="7030A0"/>
                </a:solidFill>
                <a:latin typeface="Calibri" pitchFamily="34" charset="0"/>
              </a:rPr>
              <a:t>РЕНТГЕНОЛОГИЧЕСКИЕ СТАДИИ ПЕРВИЧНОГО ТУБЕРКУЛЕЗНОГО КОМПЛЕКСА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704"/>
          <a:stretch/>
        </p:blipFill>
        <p:spPr>
          <a:xfrm>
            <a:off x="8868308" y="1387570"/>
            <a:ext cx="2466533" cy="22822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56" y="4083759"/>
            <a:ext cx="2658327" cy="2127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355" y="4083759"/>
            <a:ext cx="2626188" cy="2127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107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47" y="1690557"/>
            <a:ext cx="4869520" cy="3764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Стрелка вправо 1"/>
          <p:cNvSpPr/>
          <p:nvPr/>
        </p:nvSpPr>
        <p:spPr>
          <a:xfrm>
            <a:off x="1878471" y="4525106"/>
            <a:ext cx="1296727" cy="2493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9752">
            <a:off x="3244601" y="3172955"/>
            <a:ext cx="1316851" cy="286537"/>
          </a:xfrm>
          <a:prstGeom prst="rect">
            <a:avLst/>
          </a:prstGeom>
        </p:spPr>
      </p:pic>
      <p:sp>
        <p:nvSpPr>
          <p:cNvPr id="55298" name="TextBox 18"/>
          <p:cNvSpPr txBox="1">
            <a:spLocks noChangeArrowheads="1"/>
          </p:cNvSpPr>
          <p:nvPr/>
        </p:nvSpPr>
        <p:spPr bwMode="auto">
          <a:xfrm>
            <a:off x="1428207" y="247323"/>
            <a:ext cx="87172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800" b="1" spc="300" dirty="0">
                <a:solidFill>
                  <a:srgbClr val="7030A0"/>
                </a:solidFill>
                <a:latin typeface="Calibri" pitchFamily="34" charset="0"/>
              </a:rPr>
              <a:t>РЕНТГЕНОЛОГИЧЕСКИЕ СТАДИИ ПЕРВИЧНОГО ТУБЕРКУЛЕЗНОГО КОМПЛЕКСА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02730" y="5455306"/>
            <a:ext cx="42035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2000" b="1" spc="300" dirty="0">
                <a:solidFill>
                  <a:srgbClr val="CC3300"/>
                </a:solidFill>
                <a:latin typeface="Calibri" pitchFamily="34" charset="0"/>
              </a:rPr>
              <a:t>I</a:t>
            </a:r>
            <a:r>
              <a:rPr lang="ru-RU" sz="2000" b="1" spc="300" dirty="0">
                <a:solidFill>
                  <a:srgbClr val="CC3300"/>
                </a:solidFill>
                <a:latin typeface="Calibri" pitchFamily="34" charset="0"/>
              </a:rPr>
              <a:t> СТАДИЯ </a:t>
            </a:r>
            <a:r>
              <a:rPr lang="ru-RU" sz="2000" b="1" dirty="0">
                <a:solidFill>
                  <a:prstClr val="black"/>
                </a:solidFill>
                <a:latin typeface="Calibri" pitchFamily="34" charset="0"/>
              </a:rPr>
              <a:t>– </a:t>
            </a:r>
            <a:r>
              <a:rPr lang="ru-RU" sz="2000" b="1" spc="300" dirty="0">
                <a:solidFill>
                  <a:prstClr val="black"/>
                </a:solidFill>
                <a:latin typeface="Calibri" pitchFamily="34" charset="0"/>
              </a:rPr>
              <a:t>пневмоническая</a:t>
            </a:r>
            <a:endParaRPr lang="en-US" sz="2000" b="1" spc="3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398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17"/>
          <p:cNvPicPr>
            <a:picLocks noChangeAspect="1"/>
          </p:cNvPicPr>
          <p:nvPr/>
        </p:nvPicPr>
        <p:blipFill rotWithShape="1">
          <a:blip r:embed="rId2"/>
          <a:srcRect l="31746" t="27753" r="47562" b="41248"/>
          <a:stretch/>
        </p:blipFill>
        <p:spPr bwMode="auto">
          <a:xfrm>
            <a:off x="1475083" y="1600776"/>
            <a:ext cx="3698721" cy="3560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298" name="TextBox 18"/>
          <p:cNvSpPr txBox="1">
            <a:spLocks noChangeArrowheads="1"/>
          </p:cNvSpPr>
          <p:nvPr/>
        </p:nvSpPr>
        <p:spPr bwMode="auto">
          <a:xfrm>
            <a:off x="1235039" y="4994747"/>
            <a:ext cx="103552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ru-RU" sz="2400" b="1" dirty="0">
                <a:solidFill>
                  <a:srgbClr val="7030A0"/>
                </a:solidFill>
                <a:latin typeface="Calibri" pitchFamily="34" charset="0"/>
              </a:rPr>
              <a:t>  </a:t>
            </a:r>
            <a:r>
              <a:rPr lang="en-US" sz="2000" b="1" dirty="0">
                <a:solidFill>
                  <a:srgbClr val="CC3300"/>
                </a:solidFill>
                <a:latin typeface="Calibri" pitchFamily="34" charset="0"/>
              </a:rPr>
              <a:t>II</a:t>
            </a:r>
            <a:r>
              <a:rPr lang="ru-RU" sz="2000" b="1" spc="300" dirty="0">
                <a:solidFill>
                  <a:srgbClr val="CC3300"/>
                </a:solidFill>
                <a:latin typeface="Calibri" pitchFamily="34" charset="0"/>
              </a:rPr>
              <a:t> СТАДИЯ </a:t>
            </a:r>
            <a:r>
              <a:rPr lang="ru-RU" sz="2000" b="1" dirty="0">
                <a:latin typeface="Calibri" pitchFamily="34" charset="0"/>
              </a:rPr>
              <a:t>– рассасывания (б) 		  </a:t>
            </a:r>
            <a:r>
              <a:rPr lang="en-US" sz="2000" b="1" dirty="0">
                <a:solidFill>
                  <a:srgbClr val="CC3300"/>
                </a:solidFill>
                <a:latin typeface="Calibri" pitchFamily="34" charset="0"/>
              </a:rPr>
              <a:t>III</a:t>
            </a:r>
            <a:r>
              <a:rPr lang="ru-RU" sz="2000" b="1" spc="300" dirty="0">
                <a:solidFill>
                  <a:srgbClr val="CC3300"/>
                </a:solidFill>
                <a:latin typeface="Calibri" pitchFamily="34" charset="0"/>
              </a:rPr>
              <a:t> СТАДИЯ </a:t>
            </a:r>
            <a:r>
              <a:rPr lang="ru-RU" sz="2000" b="1" dirty="0">
                <a:latin typeface="Calibri" pitchFamily="34" charset="0"/>
              </a:rPr>
              <a:t>– уплотнения (в) 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55299" name="TextBox 19"/>
          <p:cNvSpPr txBox="1">
            <a:spLocks noChangeArrowheads="1"/>
          </p:cNvSpPr>
          <p:nvPr/>
        </p:nvSpPr>
        <p:spPr bwMode="auto">
          <a:xfrm>
            <a:off x="1235037" y="403382"/>
            <a:ext cx="97258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spc="300" dirty="0">
                <a:solidFill>
                  <a:srgbClr val="7030A0"/>
                </a:solidFill>
                <a:latin typeface="Calibri" pitchFamily="34" charset="0"/>
              </a:rPr>
              <a:t>РЕНТГЕНОЛОГИЧЕСКИЕ СТАДИИ ПЕРВИЧНОГО ТУБЕРКУЛЕЗНОГО КОМПЛЕКСА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760" y="1600776"/>
            <a:ext cx="4072481" cy="35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719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8"/>
          <p:cNvSpPr txBox="1">
            <a:spLocks noChangeArrowheads="1"/>
          </p:cNvSpPr>
          <p:nvPr/>
        </p:nvSpPr>
        <p:spPr bwMode="auto">
          <a:xfrm>
            <a:off x="3783457" y="5375425"/>
            <a:ext cx="33837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rgbClr val="CC3300"/>
                </a:solidFill>
                <a:latin typeface="Calibri" pitchFamily="34" charset="0"/>
              </a:rPr>
              <a:t>IV</a:t>
            </a:r>
            <a:r>
              <a:rPr lang="ru-RU" sz="20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000" b="1" spc="300" dirty="0">
                <a:solidFill>
                  <a:srgbClr val="CC3300"/>
                </a:solidFill>
                <a:latin typeface="Calibri" pitchFamily="34" charset="0"/>
              </a:rPr>
              <a:t>СТАДИЯ</a:t>
            </a:r>
            <a:r>
              <a:rPr lang="ru-RU" sz="2000" b="1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– кальцинации</a:t>
            </a:r>
          </a:p>
        </p:txBody>
      </p:sp>
      <p:sp>
        <p:nvSpPr>
          <p:cNvPr id="55299" name="TextBox 19"/>
          <p:cNvSpPr txBox="1">
            <a:spLocks noChangeArrowheads="1"/>
          </p:cNvSpPr>
          <p:nvPr/>
        </p:nvSpPr>
        <p:spPr bwMode="auto">
          <a:xfrm>
            <a:off x="1175659" y="412090"/>
            <a:ext cx="95070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spc="300" dirty="0">
                <a:solidFill>
                  <a:srgbClr val="7030A0"/>
                </a:solidFill>
                <a:latin typeface="Calibri" pitchFamily="34" charset="0"/>
              </a:rPr>
              <a:t>РЕНТГЕНОЛОГИЧЕСКИЕ СТАДИИ ПЕРВИЧНОГО ТУБЕРКУЛЕЗНОГО КОМПЛЕКСА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42" y="2043322"/>
            <a:ext cx="3371380" cy="3200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641" t="6118" r="9320" b="7744"/>
          <a:stretch/>
        </p:blipFill>
        <p:spPr>
          <a:xfrm>
            <a:off x="6590805" y="2043679"/>
            <a:ext cx="3558251" cy="3200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99179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531524" y="459351"/>
            <a:ext cx="9128957" cy="35855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kumimoji="0" lang="ru-RU" altLang="ru-RU" sz="2800" b="1" spc="300" dirty="0">
                <a:solidFill>
                  <a:srgbClr val="7030A0"/>
                </a:solidFill>
                <a:latin typeface="+mn-lt"/>
              </a:rPr>
              <a:t>ИСХОД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kumimoji="0" lang="ru-RU" altLang="ru-RU" sz="2800" b="1" spc="300" dirty="0">
                <a:solidFill>
                  <a:srgbClr val="7030A0"/>
                </a:solidFill>
                <a:latin typeface="+mn-lt"/>
              </a:rPr>
              <a:t>ПЕРВИЧНОГО ТУБЕРКУЛЕЗНОГО КОМПЛЕКСА</a:t>
            </a:r>
            <a:r>
              <a:rPr kumimoji="0" lang="ru-RU" altLang="ru-RU" sz="3200" b="1" spc="300" dirty="0">
                <a:solidFill>
                  <a:srgbClr val="7030A0"/>
                </a:solidFill>
                <a:latin typeface="+mn-lt"/>
              </a:rPr>
              <a:t>:</a:t>
            </a:r>
          </a:p>
          <a:p>
            <a:pPr eaLnBrk="1" fontAlgn="auto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Tx/>
              <a:buChar char="•"/>
              <a:defRPr/>
            </a:pPr>
            <a:r>
              <a:rPr kumimoji="0" lang="ru-RU" altLang="ru-RU" sz="3200" b="1" dirty="0">
                <a:latin typeface="+mn-lt"/>
              </a:rPr>
              <a:t> </a:t>
            </a:r>
            <a:r>
              <a:rPr kumimoji="0" lang="ru-RU" altLang="ru-RU" sz="1800" b="1" dirty="0">
                <a:latin typeface="+mn-lt"/>
              </a:rPr>
              <a:t>При благоприятном течении - полное рассасывание (3-7%)</a:t>
            </a:r>
          </a:p>
          <a:p>
            <a:pPr eaLnBrk="1" fontAlgn="auto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Tx/>
              <a:buChar char="•"/>
              <a:defRPr/>
            </a:pPr>
            <a:r>
              <a:rPr kumimoji="0" lang="ru-RU" altLang="ru-RU" sz="1800" b="1" dirty="0">
                <a:latin typeface="+mn-lt"/>
              </a:rPr>
              <a:t> Развитие фиброза (8-12%)</a:t>
            </a:r>
          </a:p>
          <a:p>
            <a:pPr eaLnBrk="1" fontAlgn="auto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Tx/>
              <a:buChar char="•"/>
              <a:defRPr/>
            </a:pPr>
            <a:r>
              <a:rPr kumimoji="0" lang="ru-RU" altLang="ru-RU" sz="1800" b="1" dirty="0">
                <a:latin typeface="+mn-lt"/>
              </a:rPr>
              <a:t> Формирование очага Гона в легком и </a:t>
            </a:r>
            <a:r>
              <a:rPr kumimoji="0" lang="ru-RU" altLang="ru-RU" sz="1800" b="1" dirty="0" err="1">
                <a:latin typeface="+mn-lt"/>
              </a:rPr>
              <a:t>кальцинатов</a:t>
            </a:r>
            <a:r>
              <a:rPr kumimoji="0" lang="ru-RU" altLang="ru-RU" sz="1800" b="1" dirty="0">
                <a:latin typeface="+mn-lt"/>
              </a:rPr>
              <a:t> во внутригрудных 	лимфоузлах (85%)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A335442-89C2-4E57-98FA-7508798C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104" y="4100394"/>
            <a:ext cx="2257261" cy="20307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3CF9BC-7D7C-47DD-B4FB-F93FDEB74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346" y="4100393"/>
            <a:ext cx="2138255" cy="2030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516DC2-0FE3-46B7-900F-436F21285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857" y="4100369"/>
            <a:ext cx="2551279" cy="20359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10363200" cy="2057400"/>
          </a:xfrm>
        </p:spPr>
        <p:txBody>
          <a:bodyPr/>
          <a:lstStyle/>
          <a:p>
            <a:pPr eaLnBrk="1" hangingPunct="1"/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ОСНОВНЫ</a:t>
            </a:r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</a:rPr>
              <a:t>Е</a:t>
            </a:r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 КЛИНИЧЕСКИ</a:t>
            </a:r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</a:rPr>
              <a:t>Е</a:t>
            </a:r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 ФОРМ</a:t>
            </a:r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</a:rPr>
              <a:t>Ы</a:t>
            </a:r>
            <a:r>
              <a:rPr lang="ru-RU" altLang="ru-RU" sz="32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 ТУБЕРКУЛЕЗА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2605" y="2438400"/>
            <a:ext cx="8725091" cy="29718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Туберкулезная интоксикация у детей и подростков </a:t>
            </a:r>
            <a:endParaRPr lang="ru-RU" altLang="ru-RU" sz="2800" dirty="0">
              <a:latin typeface="Calibri" panose="020F0502020204030204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800" dirty="0">
                <a:latin typeface="Calibri" panose="020F0502020204030204" pitchFamily="34" charset="0"/>
                <a:cs typeface="Times New Roman" pitchFamily="18" charset="0"/>
              </a:rPr>
              <a:t> </a:t>
            </a: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Туберкулез органов дыхания</a:t>
            </a:r>
            <a:r>
              <a:rPr lang="ru-RU" altLang="ru-RU" sz="28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endParaRPr lang="ru-RU" altLang="ru-RU" sz="2800" dirty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2800" b="1" dirty="0">
                <a:latin typeface="Calibri" panose="020F0502020204030204" pitchFamily="34" charset="0"/>
                <a:cs typeface="Times New Roman" pitchFamily="18" charset="0"/>
              </a:rPr>
              <a:t>Туберкулез других органов и систем</a:t>
            </a:r>
            <a:r>
              <a:rPr lang="ru-RU" altLang="ru-RU" sz="2800" dirty="0">
                <a:cs typeface="Times New Roman" pitchFamily="18" charset="0"/>
              </a:rPr>
              <a:t> </a:t>
            </a:r>
            <a:endParaRPr lang="ru-RU" altLang="ru-RU" sz="2800" dirty="0"/>
          </a:p>
          <a:p>
            <a:pPr eaLnBrk="1" hangingPunct="1"/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1759549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9776" y="535114"/>
            <a:ext cx="9999023" cy="57001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>ТУБЕРКУЛЕЗ  ВНУТРИГРУДНЫХ  ЛИМФАТИЧЕСКИХ  УЗЛОВ  (ВГЛУ)</a:t>
            </a:r>
            <a:endParaRPr lang="ru-RU" altLang="ru-RU" sz="2800" b="1" dirty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294345" y="1709715"/>
            <a:ext cx="4972595" cy="2215024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Представляет собой вариант первичного туберкулеза, при котором преобладает казеозное поражение лимфатических узлов.</a:t>
            </a:r>
          </a:p>
          <a:p>
            <a:pPr algn="ctr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	Он проявляется увеличением размера отдельных лимфатических узлов или их групп</a:t>
            </a:r>
          </a:p>
        </p:txBody>
      </p:sp>
      <p:pic>
        <p:nvPicPr>
          <p:cNvPr id="5734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7585" y="1709715"/>
            <a:ext cx="3152635" cy="23630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01038" y="4511337"/>
            <a:ext cx="6876498" cy="1501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28600" lvl="0" indent="-22860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altLang="ru-RU" sz="2000" b="1" i="1" dirty="0">
                <a:solidFill>
                  <a:srgbClr val="CC3300"/>
                </a:solidFill>
                <a:latin typeface="Calibri" panose="020F0502020204030204"/>
              </a:rPr>
              <a:t>Различают три клинических варианта туберкулеза ВГЛУ:</a:t>
            </a:r>
          </a:p>
          <a:p>
            <a:pPr marL="228600" lvl="0" indent="-22860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ru-RU" altLang="ru-RU" b="1" spc="300" dirty="0">
                <a:solidFill>
                  <a:prstClr val="black"/>
                </a:solidFill>
                <a:latin typeface="Calibri" panose="020F0502020204030204"/>
              </a:rPr>
              <a:t>ИНФИЛЬТРАТИВНЫЙ</a:t>
            </a:r>
          </a:p>
          <a:p>
            <a:pPr marL="228600" lvl="0" indent="-22860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altLang="ru-RU" b="1" spc="300" dirty="0">
                <a:solidFill>
                  <a:prstClr val="black"/>
                </a:solidFill>
                <a:latin typeface="Calibri" panose="020F0502020204030204"/>
              </a:rPr>
              <a:t>- ОПУХОЛЕВИДНЫЙ</a:t>
            </a:r>
          </a:p>
          <a:p>
            <a:pPr marL="228600" lvl="0" indent="-22860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altLang="ru-RU" b="1" spc="300" dirty="0">
                <a:solidFill>
                  <a:prstClr val="black"/>
                </a:solidFill>
                <a:latin typeface="Calibri" panose="020F0502020204030204"/>
              </a:rPr>
              <a:t>- «МАЛЫЕ» ВАРИАНТЫ</a:t>
            </a:r>
          </a:p>
        </p:txBody>
      </p:sp>
    </p:spTree>
    <p:extLst>
      <p:ext uri="{BB962C8B-B14F-4D97-AF65-F5344CB8AC3E}">
        <p14:creationId xmlns:p14="http://schemas.microsoft.com/office/powerpoint/2010/main" val="4080856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/>
          <p:cNvPicPr>
            <a:picLocks noChangeAspect="1"/>
          </p:cNvPicPr>
          <p:nvPr/>
        </p:nvPicPr>
        <p:blipFill>
          <a:blip r:embed="rId2"/>
          <a:srcRect l="50314" t="33356"/>
          <a:stretch>
            <a:fillRect/>
          </a:stretch>
        </p:blipFill>
        <p:spPr bwMode="auto">
          <a:xfrm>
            <a:off x="1351685" y="2025966"/>
            <a:ext cx="2201863" cy="221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237" y="2063443"/>
            <a:ext cx="2239963" cy="2217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70927" y="2063443"/>
            <a:ext cx="2463800" cy="2217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2295418" y="244386"/>
            <a:ext cx="7396743" cy="4616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spc="300" dirty="0">
                <a:solidFill>
                  <a:srgbClr val="0070C0"/>
                </a:solidFill>
                <a:latin typeface="Calibri" pitchFamily="34" charset="0"/>
              </a:rPr>
              <a:t>КЛИНИЧЕСКИЕ ФОРМЫ ТУБЕРКУЛЕЗА ВГЛУ</a:t>
            </a:r>
          </a:p>
        </p:txBody>
      </p:sp>
      <p:sp>
        <p:nvSpPr>
          <p:cNvPr id="58373" name="TextBox 5"/>
          <p:cNvSpPr txBox="1">
            <a:spLocks noChangeArrowheads="1"/>
          </p:cNvSpPr>
          <p:nvPr/>
        </p:nvSpPr>
        <p:spPr bwMode="auto">
          <a:xfrm>
            <a:off x="1168849" y="1471133"/>
            <a:ext cx="2567498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spc="300" dirty="0">
                <a:latin typeface="Calibri" pitchFamily="34" charset="0"/>
              </a:rPr>
              <a:t>ИНФИЛЬТРАТИВНАЯ</a:t>
            </a:r>
          </a:p>
        </p:txBody>
      </p:sp>
      <p:sp>
        <p:nvSpPr>
          <p:cNvPr id="58374" name="TextBox 6"/>
          <p:cNvSpPr txBox="1">
            <a:spLocks noChangeArrowheads="1"/>
          </p:cNvSpPr>
          <p:nvPr/>
        </p:nvSpPr>
        <p:spPr bwMode="auto">
          <a:xfrm>
            <a:off x="5310996" y="1427846"/>
            <a:ext cx="1823384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spc="300" dirty="0">
                <a:latin typeface="Calibri" pitchFamily="34" charset="0"/>
              </a:rPr>
              <a:t>ТУМОРОЗНАЯ</a:t>
            </a:r>
          </a:p>
        </p:txBody>
      </p:sp>
      <p:sp>
        <p:nvSpPr>
          <p:cNvPr id="58375" name="TextBox 8"/>
          <p:cNvSpPr txBox="1">
            <a:spLocks noChangeArrowheads="1"/>
          </p:cNvSpPr>
          <p:nvPr/>
        </p:nvSpPr>
        <p:spPr bwMode="auto">
          <a:xfrm>
            <a:off x="8856723" y="1471133"/>
            <a:ext cx="2092239" cy="33855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spc="300" dirty="0">
                <a:latin typeface="Calibri" pitchFamily="34" charset="0"/>
              </a:rPr>
              <a:t>МАЛЫЕ ФОРМЫ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994240" y="798471"/>
            <a:ext cx="708912" cy="57205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379" name="TextBox 19"/>
          <p:cNvSpPr txBox="1">
            <a:spLocks noChangeArrowheads="1"/>
          </p:cNvSpPr>
          <p:nvPr/>
        </p:nvSpPr>
        <p:spPr bwMode="auto">
          <a:xfrm>
            <a:off x="446233" y="4512029"/>
            <a:ext cx="3698369" cy="138499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1400" b="1" dirty="0">
                <a:latin typeface="Calibri" pitchFamily="34" charset="0"/>
              </a:rPr>
              <a:t>Характеризуется не только увеличением лимфатических узлов,</a:t>
            </a:r>
          </a:p>
          <a:p>
            <a:pPr algn="ctr">
              <a:lnSpc>
                <a:spcPct val="120000"/>
              </a:lnSpc>
            </a:pPr>
            <a:r>
              <a:rPr lang="ru-RU" altLang="ru-RU" sz="1400" b="1" dirty="0">
                <a:latin typeface="Calibri" pitchFamily="34" charset="0"/>
              </a:rPr>
              <a:t> но и развитием инфильтративных изменений в окружающей клетчатке и прикорневых отделах легких</a:t>
            </a:r>
          </a:p>
        </p:txBody>
      </p:sp>
      <p:sp>
        <p:nvSpPr>
          <p:cNvPr id="58380" name="TextBox 20"/>
          <p:cNvSpPr txBox="1">
            <a:spLocks noChangeArrowheads="1"/>
          </p:cNvSpPr>
          <p:nvPr/>
        </p:nvSpPr>
        <p:spPr bwMode="auto">
          <a:xfrm>
            <a:off x="4944863" y="4512029"/>
            <a:ext cx="2718108" cy="138499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1400" b="1" dirty="0">
                <a:latin typeface="Calibri" pitchFamily="34" charset="0"/>
              </a:rPr>
              <a:t>Представляет собой вариант первичного туберкулеза,</a:t>
            </a:r>
          </a:p>
          <a:p>
            <a:pPr algn="ctr">
              <a:lnSpc>
                <a:spcPct val="120000"/>
              </a:lnSpc>
            </a:pPr>
            <a:r>
              <a:rPr lang="ru-RU" altLang="ru-RU" sz="1400" b="1" dirty="0">
                <a:latin typeface="Calibri" pitchFamily="34" charset="0"/>
              </a:rPr>
              <a:t>при котором преобладает казеозное поражение лимфатических узлов</a:t>
            </a:r>
          </a:p>
        </p:txBody>
      </p:sp>
      <p:sp>
        <p:nvSpPr>
          <p:cNvPr id="58381" name="TextBox 21"/>
          <p:cNvSpPr txBox="1">
            <a:spLocks noChangeArrowheads="1"/>
          </p:cNvSpPr>
          <p:nvPr/>
        </p:nvSpPr>
        <p:spPr bwMode="auto">
          <a:xfrm>
            <a:off x="8548585" y="4512029"/>
            <a:ext cx="2586159" cy="138499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1400" b="1" dirty="0">
                <a:latin typeface="Calibri" pitchFamily="34" charset="0"/>
              </a:rPr>
              <a:t>«Малые» варианты туберкулеза ВГЛУ характеризуются незначительным</a:t>
            </a:r>
          </a:p>
          <a:p>
            <a:pPr algn="ctr">
              <a:lnSpc>
                <a:spcPct val="120000"/>
              </a:lnSpc>
            </a:pPr>
            <a:r>
              <a:rPr lang="ru-RU" altLang="ru-RU" sz="1400" b="1" dirty="0">
                <a:latin typeface="Calibri" pitchFamily="34" charset="0"/>
              </a:rPr>
              <a:t> увеличением лимфоузлов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73488">
            <a:off x="9165541" y="754270"/>
            <a:ext cx="896190" cy="768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67492">
            <a:off x="5911946" y="852704"/>
            <a:ext cx="692571" cy="59363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238" y="221654"/>
            <a:ext cx="10996551" cy="1045317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spc="300" dirty="0">
                <a:solidFill>
                  <a:srgbClr val="7030A0"/>
                </a:solidFill>
                <a:latin typeface="+mn-lt"/>
              </a:rPr>
              <a:t>Топография внутригрудных лимфатических узлов</a:t>
            </a:r>
            <a:br>
              <a:rPr lang="ru-RU" b="1" spc="300" dirty="0">
                <a:solidFill>
                  <a:srgbClr val="7030A0"/>
                </a:solidFill>
                <a:latin typeface="+mn-lt"/>
              </a:rPr>
            </a:br>
            <a:r>
              <a:rPr lang="ru-RU" b="1" spc="300" dirty="0">
                <a:solidFill>
                  <a:srgbClr val="7030A0"/>
                </a:solidFill>
                <a:latin typeface="+mn-lt"/>
              </a:rPr>
              <a:t>по В. А. </a:t>
            </a:r>
            <a:r>
              <a:rPr lang="ru-RU" b="1" spc="300" dirty="0" err="1">
                <a:solidFill>
                  <a:srgbClr val="7030A0"/>
                </a:solidFill>
                <a:latin typeface="+mn-lt"/>
              </a:rPr>
              <a:t>Сукенникову</a:t>
            </a:r>
            <a:endParaRPr lang="ru-RU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0419" name="Рисунок 5"/>
          <p:cNvSpPr>
            <a:spLocks noGrp="1"/>
          </p:cNvSpPr>
          <p:nvPr>
            <p:ph type="pic" idx="1"/>
          </p:nvPr>
        </p:nvSpPr>
        <p:spPr>
          <a:xfrm>
            <a:off x="2368549" y="2211388"/>
            <a:ext cx="3600451" cy="2552700"/>
          </a:xfrm>
        </p:spPr>
      </p:sp>
      <p:sp>
        <p:nvSpPr>
          <p:cNvPr id="60418" name="Текст 3"/>
          <p:cNvSpPr>
            <a:spLocks noGrp="1"/>
          </p:cNvSpPr>
          <p:nvPr>
            <p:ph type="body" sz="half" idx="2"/>
          </p:nvPr>
        </p:nvSpPr>
        <p:spPr>
          <a:xfrm>
            <a:off x="6996115" y="2366965"/>
            <a:ext cx="4309196" cy="290568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/>
              <a:t>1 – </a:t>
            </a:r>
            <a:r>
              <a:rPr lang="ru-RU" sz="2000" b="1" dirty="0" err="1"/>
              <a:t>паратрахеальные</a:t>
            </a:r>
            <a:endParaRPr lang="ru-RU" sz="2000" b="1" dirty="0"/>
          </a:p>
          <a:p>
            <a:pPr>
              <a:lnSpc>
                <a:spcPct val="120000"/>
              </a:lnSpc>
            </a:pPr>
            <a:r>
              <a:rPr lang="ru-RU" sz="2000" b="1" dirty="0"/>
              <a:t>2 – трахеобронхиальные</a:t>
            </a:r>
          </a:p>
          <a:p>
            <a:pPr>
              <a:lnSpc>
                <a:spcPct val="120000"/>
              </a:lnSpc>
            </a:pPr>
            <a:r>
              <a:rPr lang="ru-RU" sz="2000" b="1" dirty="0"/>
              <a:t>3 – </a:t>
            </a:r>
            <a:r>
              <a:rPr lang="ru-RU" sz="2000" b="1" dirty="0" err="1"/>
              <a:t>бифуркационные</a:t>
            </a:r>
            <a:endParaRPr lang="ru-RU" sz="2000" b="1" dirty="0"/>
          </a:p>
          <a:p>
            <a:pPr>
              <a:lnSpc>
                <a:spcPct val="120000"/>
              </a:lnSpc>
            </a:pPr>
            <a:r>
              <a:rPr lang="ru-RU" sz="2000" b="1" dirty="0"/>
              <a:t>4 – бронхопульмональные</a:t>
            </a:r>
          </a:p>
          <a:p>
            <a:pPr>
              <a:lnSpc>
                <a:spcPct val="120000"/>
              </a:lnSpc>
            </a:pPr>
            <a:r>
              <a:rPr lang="ru-RU" sz="2000" b="1" dirty="0"/>
              <a:t>5 -  </a:t>
            </a:r>
            <a:r>
              <a:rPr lang="ru-RU" sz="2000" b="1" dirty="0" err="1"/>
              <a:t>парааортальные</a:t>
            </a:r>
            <a:endParaRPr lang="ru-RU" sz="2000" b="1" dirty="0"/>
          </a:p>
          <a:p>
            <a:endParaRPr lang="ru-RU" sz="2000" b="1" dirty="0"/>
          </a:p>
        </p:txBody>
      </p:sp>
      <p:pic>
        <p:nvPicPr>
          <p:cNvPr id="60420" name="Picture 2" descr="http://cf.ppt-online.org/files/slide/7/7CUxpHONtS1V6PeRlYZ5ikqr02mE3aGvBnDu4y/slide-2.jpg"/>
          <p:cNvPicPr>
            <a:picLocks noChangeAspect="1" noChangeArrowheads="1"/>
          </p:cNvPicPr>
          <p:nvPr/>
        </p:nvPicPr>
        <p:blipFill>
          <a:blip r:embed="rId3"/>
          <a:srcRect l="48209" t="11588" r="2477" b="30989"/>
          <a:stretch>
            <a:fillRect/>
          </a:stretch>
        </p:blipFill>
        <p:spPr bwMode="auto">
          <a:xfrm>
            <a:off x="1729017" y="1829257"/>
            <a:ext cx="4591051" cy="401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4366901" y="2503942"/>
            <a:ext cx="1367328" cy="87167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54596" y="23192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001028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70015" y="341374"/>
            <a:ext cx="10515600" cy="1325563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РЕНТГЕНДИАГНОСТИКА Т</a:t>
            </a:r>
            <a:r>
              <a:rPr lang="ru-RU" altLang="ru-RU" sz="2800" b="1" spc="300" dirty="0">
                <a:solidFill>
                  <a:srgbClr val="7030A0"/>
                </a:solidFill>
                <a:latin typeface="+mn-lt"/>
              </a:rPr>
              <a:t>УБЕРКУЛЕЗА ВНУТРИГРУДНЫХ ЛИМФАТИЧЕСКИХ УЗЛОВ</a:t>
            </a:r>
            <a:endParaRPr lang="ru-RU" sz="28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2467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07065" y="1928155"/>
            <a:ext cx="3827095" cy="3787295"/>
          </a:xfr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8350" r="45774" b="5290"/>
          <a:stretch/>
        </p:blipFill>
        <p:spPr>
          <a:xfrm>
            <a:off x="5592822" y="1928155"/>
            <a:ext cx="5492809" cy="37872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70015" y="341374"/>
            <a:ext cx="10515600" cy="1325563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РЕНТГЕНДИАГНОСТИКА Т</a:t>
            </a:r>
            <a:r>
              <a:rPr lang="ru-RU" altLang="ru-RU" sz="2800" b="1" spc="300" dirty="0">
                <a:solidFill>
                  <a:srgbClr val="7030A0"/>
                </a:solidFill>
                <a:latin typeface="+mn-lt"/>
              </a:rPr>
              <a:t>УБЕРКУЛЕЗА ВНУТРИГРУДНЫХ ЛИМФАТИЧЕСКИХ УЗЛОВ</a:t>
            </a:r>
            <a:endParaRPr lang="ru-RU" sz="28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2467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29825" y="2059550"/>
            <a:ext cx="3694319" cy="3655901"/>
          </a:xfr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27902" r="23295" b="26562"/>
          <a:stretch/>
        </p:blipFill>
        <p:spPr>
          <a:xfrm>
            <a:off x="6358016" y="2061321"/>
            <a:ext cx="4249853" cy="3655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39757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85652" y="560388"/>
            <a:ext cx="9880269" cy="14732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b="1" spc="300" dirty="0">
                <a:solidFill>
                  <a:srgbClr val="7030A0"/>
                </a:solidFill>
                <a:latin typeface="+mn-lt"/>
              </a:rPr>
              <a:t>РЕНТГЕНДИАГНОСТИКА Т</a:t>
            </a:r>
            <a:r>
              <a:rPr lang="ru-RU" altLang="ru-RU" sz="3100" b="1" spc="300" dirty="0">
                <a:solidFill>
                  <a:srgbClr val="7030A0"/>
                </a:solidFill>
                <a:latin typeface="+mn-lt"/>
              </a:rPr>
              <a:t>УБЕРКУЛЕЗА ВНУТРИГРУДНЫХ ЛИМФАТИЧЕСКИХ УЗЛОВ</a:t>
            </a:r>
            <a:r>
              <a:rPr lang="ru-RU" altLang="ru-RU" sz="3200" b="1" spc="3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3200" b="1" spc="300" dirty="0">
                <a:solidFill>
                  <a:srgbClr val="7030A0"/>
                </a:solidFill>
                <a:latin typeface="+mn-lt"/>
              </a:rPr>
            </a:br>
            <a:r>
              <a:rPr lang="ru-RU" altLang="ru-RU" sz="2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3100" b="1" dirty="0">
                <a:solidFill>
                  <a:srgbClr val="002060"/>
                </a:solidFill>
                <a:latin typeface="+mn-lt"/>
              </a:rPr>
              <a:t>(показания к компьютерной томографии)</a:t>
            </a:r>
            <a:endParaRPr lang="ru-RU" sz="31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3490" name="Объект 3"/>
          <p:cNvSpPr>
            <a:spLocks noGrp="1"/>
          </p:cNvSpPr>
          <p:nvPr>
            <p:ph idx="1"/>
          </p:nvPr>
        </p:nvSpPr>
        <p:spPr>
          <a:xfrm>
            <a:off x="2339975" y="2432050"/>
            <a:ext cx="7886700" cy="3517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1) положительные тесты на ДИАСКИНТЕСТ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2) клинические симптомы, характерные для туберкулеза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3) любые выявленные при рентгенографии изменения органов дыхания</a:t>
            </a:r>
          </a:p>
          <a:p>
            <a:pPr>
              <a:lnSpc>
                <a:spcPct val="150000"/>
              </a:lnSpc>
            </a:pPr>
            <a:r>
              <a:rPr lang="ru-RU" sz="2000" b="1" dirty="0"/>
              <a:t>4) данные анамнеза о перенесенном туберкулезе органов дыхания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44336" y="435005"/>
            <a:ext cx="9397645" cy="1473200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СИМПТОМЫ Т</a:t>
            </a: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>УБЕРКУЛЕЗА ВНУТРИГРУДНЫХ ЛИМФАТИЧЕСКИХ УЗЛОВ (ВГЛУ) ПРИ КОМПЬЮТЕРНОЙ ТОМОГРАФИИ</a:t>
            </a:r>
            <a:endParaRPr lang="ru-RU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4514" name="Объект 3"/>
          <p:cNvSpPr>
            <a:spLocks noGrp="1"/>
          </p:cNvSpPr>
          <p:nvPr>
            <p:ph idx="1"/>
          </p:nvPr>
        </p:nvSpPr>
        <p:spPr>
          <a:xfrm>
            <a:off x="1818955" y="2009838"/>
            <a:ext cx="8923028" cy="400922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b="1" dirty="0"/>
              <a:t>	</a:t>
            </a:r>
            <a:r>
              <a:rPr lang="ru-RU" sz="1600" b="1" dirty="0"/>
              <a:t>1. Лимфатический узел считается увеличенным при величине его короткого диаметра более 7 мм для пациентов в возрасте до 7 лет; свыше 10 мм для пациентов старше 7 лет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dirty="0"/>
              <a:t>	2. Размер </a:t>
            </a:r>
            <a:r>
              <a:rPr lang="ru-RU" sz="1600" b="1" dirty="0" err="1"/>
              <a:t>некальцинированного</a:t>
            </a:r>
            <a:r>
              <a:rPr lang="ru-RU" sz="1600" b="1" dirty="0"/>
              <a:t> лимфатического узла является основным и единственным достоверным критерием патологи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dirty="0"/>
              <a:t>	3. Увеличение размеров лимфатических узлов не является специфическим признаком туберкулезного воспаления, и не может быть единственным критерием клинического диагноза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dirty="0"/>
              <a:t>	4. Предположение о наличии очага туберкулезного воспаления в </a:t>
            </a:r>
            <a:r>
              <a:rPr lang="ru-RU" sz="1600" b="1" dirty="0" err="1"/>
              <a:t>некальцинированным</a:t>
            </a:r>
            <a:r>
              <a:rPr lang="ru-RU" sz="1600" b="1" dirty="0"/>
              <a:t> лимфатическом узле является вероятностным: чем больше размер лимфатического узла, тем больше вероятность патологии, и наоборот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421469" y="304800"/>
            <a:ext cx="7349095" cy="6248400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altLang="ru-RU" sz="2400" b="1" spc="300" dirty="0">
                <a:solidFill>
                  <a:srgbClr val="7030A0"/>
                </a:solidFill>
              </a:rPr>
              <a:t>ДИФФЕРЕНЦИАЛЬНАЯ ДИАГНОСТИКА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altLang="ru-RU" sz="2400" b="1" spc="300" dirty="0">
                <a:solidFill>
                  <a:srgbClr val="7030A0"/>
                </a:solidFill>
              </a:rPr>
              <a:t>ТУБЕРКУЛЕЗА ВНУТРИГРУДНЫХ ЛИМФОУЗЛОВ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ru-RU" altLang="ru-RU" sz="1000" b="1" dirty="0">
              <a:solidFill>
                <a:schemeClr val="hlink"/>
              </a:solidFill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1. Гиперплазия вилочковой железы, </a:t>
            </a:r>
            <a:r>
              <a:rPr lang="ru-RU" altLang="ru-RU" sz="1800" b="1" dirty="0" err="1"/>
              <a:t>тимомы</a:t>
            </a:r>
            <a:r>
              <a:rPr lang="ru-RU" altLang="ru-RU" sz="1800" b="1" dirty="0"/>
              <a:t> (опухоли и кисты)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2. </a:t>
            </a:r>
            <a:r>
              <a:rPr lang="ru-RU" altLang="ru-RU" sz="1800" b="1" dirty="0" err="1"/>
              <a:t>Дермоидные</a:t>
            </a:r>
            <a:r>
              <a:rPr lang="ru-RU" altLang="ru-RU" sz="1800" b="1" dirty="0"/>
              <a:t> кисты и тератомы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3. Неврогенные образования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4. </a:t>
            </a:r>
            <a:r>
              <a:rPr lang="ru-RU" altLang="ru-RU" sz="1800" b="1" dirty="0" err="1"/>
              <a:t>Саркоидоз</a:t>
            </a:r>
            <a:r>
              <a:rPr lang="ru-RU" altLang="ru-RU" sz="1800" b="1" dirty="0"/>
              <a:t>, медиастинальная форма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5. Лимфогранулематоз</a:t>
            </a:r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6. </a:t>
            </a:r>
            <a:r>
              <a:rPr lang="ru-RU" altLang="ru-RU" sz="1800" b="1" dirty="0" err="1"/>
              <a:t>Лимфолейкоз</a:t>
            </a:r>
            <a:endParaRPr lang="ru-RU" altLang="ru-RU" sz="1800" b="1" dirty="0"/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7. </a:t>
            </a:r>
            <a:r>
              <a:rPr lang="ru-RU" altLang="ru-RU" sz="1800" b="1" dirty="0" err="1"/>
              <a:t>Лимфосаркома</a:t>
            </a:r>
            <a:r>
              <a:rPr lang="ru-RU" altLang="ru-RU" sz="1800" b="1" dirty="0"/>
              <a:t> и </a:t>
            </a:r>
            <a:r>
              <a:rPr lang="ru-RU" altLang="ru-RU" sz="1800" b="1" dirty="0" err="1"/>
              <a:t>ретикулосаркома</a:t>
            </a:r>
            <a:endParaRPr lang="ru-RU" altLang="ru-RU" sz="1800" b="1" dirty="0"/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8. Неспецифические </a:t>
            </a:r>
            <a:r>
              <a:rPr lang="ru-RU" altLang="ru-RU" sz="1800" b="1" dirty="0" err="1"/>
              <a:t>аденопатии</a:t>
            </a:r>
            <a:endParaRPr lang="ru-RU" altLang="ru-RU" sz="1800" b="1" dirty="0"/>
          </a:p>
          <a:p>
            <a:pPr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/>
              <a:t>9. Центральный рак легкого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961980"/>
          </a:xfrm>
        </p:spPr>
        <p:txBody>
          <a:bodyPr>
            <a:normAutofit/>
          </a:bodyPr>
          <a:lstStyle/>
          <a:p>
            <a:pPr marL="228600" lvl="0" indent="-228600" algn="ctr">
              <a:lnSpc>
                <a:spcPct val="110000"/>
              </a:lnSpc>
              <a:spcBef>
                <a:spcPts val="1000"/>
              </a:spcBef>
              <a:defRPr/>
            </a:pPr>
            <a:r>
              <a:rPr lang="ru-RU" altLang="ru-RU" sz="2400" b="1" spc="3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ДИФФЕРЕНЦИАЛЬНАЯ  ДИАГНОСТИКА</a:t>
            </a:r>
            <a:br>
              <a:rPr lang="ru-RU" altLang="ru-RU" sz="2400" b="1" spc="3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</a:br>
            <a:r>
              <a:rPr lang="ru-RU" altLang="ru-RU" sz="2400" b="1" spc="3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ТУБЕРКУЛЕЗА  ВНУТРИГРУДНЫХ  ЛИМФОУЗЛОВ</a:t>
            </a:r>
            <a:endParaRPr lang="ru-RU" b="1" dirty="0">
              <a:latin typeface="+mn-lt"/>
            </a:endParaRPr>
          </a:p>
        </p:txBody>
      </p:sp>
      <p:pic>
        <p:nvPicPr>
          <p:cNvPr id="1026" name="Picture 2" descr="C:\Users\tech\Desktop\Клинические фотографии\Туберкулез ВГЛУ\IMG_20231212_1043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t="9282" r="9504" b="4001"/>
          <a:stretch/>
        </p:blipFill>
        <p:spPr bwMode="auto">
          <a:xfrm>
            <a:off x="1347109" y="1479135"/>
            <a:ext cx="3816424" cy="33131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ch\Desktop\Клинические фотографии\Туберкулез ВГЛУ\IMG_20231212_104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r="9583" b="12695"/>
          <a:stretch/>
        </p:blipFill>
        <p:spPr bwMode="auto">
          <a:xfrm>
            <a:off x="6714135" y="1479111"/>
            <a:ext cx="3826136" cy="33323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ch\Desktop\Клинические фотографии\Туберкулез ВГЛУ\IMG_20231212_1048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t="10326" r="5157" b="74442"/>
          <a:stretch/>
        </p:blipFill>
        <p:spPr bwMode="auto">
          <a:xfrm>
            <a:off x="2646040" y="5289511"/>
            <a:ext cx="6323889" cy="922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85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0813" y="4465638"/>
            <a:ext cx="7010400" cy="812800"/>
          </a:xfrm>
        </p:spPr>
        <p:txBody>
          <a:bodyPr/>
          <a:lstStyle/>
          <a:p>
            <a:pPr algn="ctr"/>
            <a:r>
              <a:rPr lang="ru-RU" altLang="ru-RU" sz="4800" b="1">
                <a:solidFill>
                  <a:schemeClr val="bg1"/>
                </a:solidFill>
              </a:rPr>
              <a:t>Благодарю за внимание</a:t>
            </a:r>
          </a:p>
        </p:txBody>
      </p:sp>
      <p:pic>
        <p:nvPicPr>
          <p:cNvPr id="68609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24013" y="147"/>
            <a:ext cx="8839200" cy="6723063"/>
          </a:xfrm>
        </p:spPr>
      </p:pic>
      <p:sp>
        <p:nvSpPr>
          <p:cNvPr id="2" name="Прямоугольник 1"/>
          <p:cNvSpPr/>
          <p:nvPr/>
        </p:nvSpPr>
        <p:spPr>
          <a:xfrm>
            <a:off x="2712699" y="4846735"/>
            <a:ext cx="69885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  <a:endParaRPr lang="ru-RU" sz="4400" dirty="0">
              <a:ln>
                <a:solidFill>
                  <a:srgbClr val="00B05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10363200" cy="533400"/>
          </a:xfrm>
        </p:spPr>
        <p:txBody>
          <a:bodyPr/>
          <a:lstStyle/>
          <a:p>
            <a:pPr eaLnBrk="1" hangingPunct="1"/>
            <a:r>
              <a:rPr lang="ru-RU" altLang="ru-RU" sz="2800" b="1" spc="300" dirty="0">
                <a:solidFill>
                  <a:srgbClr val="7030A0"/>
                </a:solidFill>
                <a:latin typeface="Calibri" panose="020F0502020204030204" pitchFamily="34" charset="0"/>
                <a:cs typeface="Times New Roman" pitchFamily="18" charset="0"/>
              </a:rPr>
              <a:t>ТУБЕРКУЛЕЗ ОРГАНОВ ДЫХАНИЯ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1"/>
            <a:ext cx="10363200" cy="5393821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Первичный туберкулезный комплекс 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Туберкулез внутригрудных лимфатических узлов 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Диссеминированный туберкулез легких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Милиарный туберкулез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Очаговый туберкулез легких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Инфильтративный туберкулез легких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Казеозная пневмония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 err="1">
                <a:latin typeface="Calibri" panose="020F0502020204030204" pitchFamily="34" charset="0"/>
                <a:cs typeface="Times New Roman" pitchFamily="18" charset="0"/>
              </a:rPr>
              <a:t>Туберкулема</a:t>
            </a: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 легких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Кавернозный туберкулез легких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Фиброзно-кавернозный туберкулез легких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 err="1">
                <a:latin typeface="Calibri" panose="020F0502020204030204" pitchFamily="34" charset="0"/>
                <a:cs typeface="Times New Roman" pitchFamily="18" charset="0"/>
              </a:rPr>
              <a:t>Цирротический</a:t>
            </a: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 туберкулез легких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Туберкулезный плеврит (в том числе эмпиема)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Туберкулез бронхов, трахеи, верхних дыхательных путей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800" b="1" dirty="0">
                <a:latin typeface="Calibri" panose="020F0502020204030204" pitchFamily="34" charset="0"/>
                <a:cs typeface="Times New Roman" pitchFamily="18" charset="0"/>
              </a:rPr>
              <a:t>Туберкулез органов дыхания, комбинированный с профессиональными пылевыми заболеваниями легких (кониотуберкулез)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054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909" y="90508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+mn-lt"/>
              </a:rPr>
              <a:t>вопрос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0543" y="2382997"/>
            <a:ext cx="7147560" cy="161426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Назовите клиническо-рентгенологические формы</a:t>
            </a:r>
          </a:p>
          <a:p>
            <a:pPr marL="0" indent="0" algn="ctr">
              <a:buNone/>
            </a:pPr>
            <a:r>
              <a:rPr lang="ru-RU" dirty="0"/>
              <a:t>туберкулеза внутригрудных лимфоузлов</a:t>
            </a:r>
          </a:p>
        </p:txBody>
      </p:sp>
    </p:spTree>
    <p:extLst>
      <p:ext uri="{BB962C8B-B14F-4D97-AF65-F5344CB8AC3E}">
        <p14:creationId xmlns:p14="http://schemas.microsoft.com/office/powerpoint/2010/main" val="3071861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5168</TotalTime>
  <Words>3009</Words>
  <Application>Microsoft Office PowerPoint</Application>
  <PresentationFormat>Произвольный</PresentationFormat>
  <Paragraphs>494</Paragraphs>
  <Slides>90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90</vt:i4>
      </vt:variant>
    </vt:vector>
  </HeadingPairs>
  <TitlesOfParts>
    <vt:vector size="109" baseType="lpstr">
      <vt:lpstr>Тема Office</vt:lpstr>
      <vt:lpstr>1_Тема Office</vt:lpstr>
      <vt:lpstr>2_Тема Office</vt:lpstr>
      <vt:lpstr>3_Тема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Лекция №5 КЛАССИФИКАЦИЯ ТУБЕРКУЛЕЗА  ПЕРВИЧНЫЙ ТУБЕРКУЛЕЗ      лекция для студентов 6 курса обучающихся по специальности 31.05.02 Педиатрия и 31.05.01 Лечебное дело </vt:lpstr>
      <vt:lpstr>ФГБОУ ВО КрасГМУ им. проф. В.Ф. Войно-Ясенецкого Минздрава России  Кафедра туберкулеза с курсом ПО</vt:lpstr>
      <vt:lpstr>Цель лекции</vt:lpstr>
      <vt:lpstr>План лекции</vt:lpstr>
      <vt:lpstr>КЛАССИФИКАЦИЯ ТУБЕРКУЛЕЗА</vt:lpstr>
      <vt:lpstr>КЛАССИФИКАЦИЯ ТУБЕРКУЛЕЗА</vt:lpstr>
      <vt:lpstr>КЛИНИЧЕСКИЕ ФОРМЫ ТУБЕРКУЛЕЗА</vt:lpstr>
      <vt:lpstr>ОСНОВНЫЕ КЛИНИЧЕСКИЕ ФОРМЫ ТУБЕРКУЛЕЗА</vt:lpstr>
      <vt:lpstr>ТУБЕРКУЛЕЗ ОРГАНОВ ДЫХАНИЯ</vt:lpstr>
      <vt:lpstr>МЕЖДУНАРОДНАЯ СТАТИСТИЧЕСКАЯ КЛАССИФИКАЦИЯ ТУБЕРКУЛЕЗА МКБ-10 </vt:lpstr>
      <vt:lpstr>ТУБЕРКУЛЕЗ ДРУГИХ ОРГАНОВ И СИСТЕМ</vt:lpstr>
      <vt:lpstr>ТУБЕРКУЛЕЗ ПЕРИФЕРИЧЕСКИХ   ЛИМФАТИЧЕСКИХ УЗЛОВ</vt:lpstr>
      <vt:lpstr>ТУБЕРКУЛЕЗ БОЛЬШЕБЕРЦОВОЙ КОСТИ</vt:lpstr>
      <vt:lpstr>ТУБЕРКУЛЕЗ ПОЗВОНОЧНИКА</vt:lpstr>
      <vt:lpstr>ТУБЕРКУЛЕЗ ПОЗВОНОЧНИКА</vt:lpstr>
      <vt:lpstr>Презентация PowerPoint</vt:lpstr>
      <vt:lpstr>Презентация PowerPoint</vt:lpstr>
      <vt:lpstr>Презентация PowerPoint</vt:lpstr>
      <vt:lpstr>ХАРАКТЕРИСТИКА ТУБЕРКУЛЕЗНОГО ПРОЦЕССА</vt:lpstr>
      <vt:lpstr>ХАРАКТЕРИСТИКА ТУБЕРКУЛЕЗНОГО ПРОЦЕССА</vt:lpstr>
      <vt:lpstr>ХАРАКТЕРИСТИКА ТУБЕРКУЛЕЗНОГО ПРОЦЕССА</vt:lpstr>
      <vt:lpstr>ФАЗА  РАСПАДА И ОБСЕМЕНЕНИЯ</vt:lpstr>
      <vt:lpstr>ФАЗА  ИНФИЛЬТРАЦИИ И РАССАСЫВАНИЯ</vt:lpstr>
      <vt:lpstr>ХАРАКТЕРИСТИКА ТУБЕРКУЛЕЗНОГО ПРОЦЕССА</vt:lpstr>
      <vt:lpstr>ХАРАКТЕРИСТИКА ТУБЕРКУЛЕЗНОГО ПРОЦЕССА</vt:lpstr>
      <vt:lpstr>ОСЛОЖНЕНИЯ ТУБЕРКУЛЕЗА</vt:lpstr>
      <vt:lpstr>ОСТАТОЧНЫЕ ИЗМЕНЕНИЯ ПОСЛЕ ИЗЛЕЧЕННОГО ТУБЕРКУЛЕЗА:</vt:lpstr>
      <vt:lpstr>Презентация PowerPoint</vt:lpstr>
      <vt:lpstr>ФОРМУЛИРОВКА ДИАГНОЗА У БОЛЬНОГО ТУБЕРКУЛЕЗОМ :</vt:lpstr>
      <vt:lpstr>Особенности  первичного  туберкулеза</vt:lpstr>
      <vt:lpstr>Презентация PowerPoint</vt:lpstr>
      <vt:lpstr>Презентация PowerPoint</vt:lpstr>
      <vt:lpstr>«Уровни» патогенеза  ТУБЕРКУЛЕЗА: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ТУБЕРКУЛЕЗНОЕ ВОСПАЛЕНИЕ</vt:lpstr>
      <vt:lpstr>СТАДИИ ФОРМИРОВАНИЯ ТУБЕРКУЛЕЗНОЙ ГРАНУЛЕМЫ</vt:lpstr>
      <vt:lpstr>МОРФОЛОГИЧЕСКОЕ СТРОЕНИЕ ТУБЕРКУЛЕЗНОЙ ГРАНУЛЕМЫ</vt:lpstr>
      <vt:lpstr>Презентация PowerPoint</vt:lpstr>
      <vt:lpstr>Презентация PowerPoint</vt:lpstr>
      <vt:lpstr>ЛАТЕНТНАЯ ТУБЕРКУЛЕЗНАЯ ИНФЕКЦИЯ (ЛТИ)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КЛИНИЧЕСКИЕ ПРИЗНАКИ ХРОНИЧЕСКОЙ ТУБЕРКУЛЕЗНОЙ ИНТОКСИКАЦИИ У ДЕТЕЙ И ПОДРОСТКОВ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ТЕЧЕНИЯ ПЕРВИЧНОГО ТУБЕРКУЛЕЗНОГО КОМПЛЕКСА</vt:lpstr>
      <vt:lpstr>ВАРИАНТЫ ТЕЧЕНИЯ ПЕРВИЧНОГО ТУБЕРКУЛЕЗНОГО КОМПЛЕКСА</vt:lpstr>
      <vt:lpstr>ИСХОД ПЕРВИЧНОГО ТУБЕРКУЛЕЗНОГО КОМПЛЕКСА</vt:lpstr>
      <vt:lpstr>ИСХОД ПЕРВИЧНОГО ТУБЕРКУЛЕЗНОГО КОМПЛЕКСА</vt:lpstr>
      <vt:lpstr>ФОРМЫ ПРОГРЕССИРОВАНИЯ ПЕРВИЧНОГО ТУБЕРКУЛЕЗНОГО КОМПЛЕКСА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ТУБЕРКУЛЕЗ  ВНУТРИГРУДНЫХ  ЛИМФАТИЧЕСКИХ  УЗЛОВ  (ВГЛУ)</vt:lpstr>
      <vt:lpstr>Презентация PowerPoint</vt:lpstr>
      <vt:lpstr>Топография внутригрудных лимфатических узлов по В. А. Сукенникову</vt:lpstr>
      <vt:lpstr>РЕНТГЕНДИАГНОСТИКА ТУБЕРКУЛЕЗА ВНУТРИГРУДНЫХ ЛИМФАТИЧЕСКИХ УЗЛОВ</vt:lpstr>
      <vt:lpstr>РЕНТГЕНДИАГНОСТИКА ТУБЕРКУЛЕЗА ВНУТРИГРУДНЫХ ЛИМФАТИЧЕСКИХ УЗЛОВ</vt:lpstr>
      <vt:lpstr>РЕНТГЕНДИАГНОСТИКА ТУБЕРКУЛЕЗА ВНУТРИГРУДНЫХ ЛИМФАТИЧЕСКИХ УЗЛОВ  (показания к компьютерной томографии)</vt:lpstr>
      <vt:lpstr>СИМПТОМЫ ТУБЕРКУЛЕЗА ВНУТРИГРУДНЫХ ЛИМФАТИЧЕСКИХ УЗЛОВ (ВГЛУ) ПРИ КОМПЬЮТЕРНОЙ ТОМОГРАФИИ</vt:lpstr>
      <vt:lpstr>Презентация PowerPoint</vt:lpstr>
      <vt:lpstr>ДИФФЕРЕНЦИАЛЬНАЯ  ДИАГНОСТИКА ТУБЕРКУЛЕЗА  ВНУТРИГРУДНЫХ  ЛИМФОУЗЛОВ</vt:lpstr>
      <vt:lpstr>Благодарю за внимание</vt:lpstr>
      <vt:lpstr>вопрос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tech</cp:lastModifiedBy>
  <cp:revision>283</cp:revision>
  <dcterms:created xsi:type="dcterms:W3CDTF">2017-10-16T14:41:49Z</dcterms:created>
  <dcterms:modified xsi:type="dcterms:W3CDTF">2024-04-10T03:42:50Z</dcterms:modified>
</cp:coreProperties>
</file>