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>
        <p:scale>
          <a:sx n="110" d="100"/>
          <a:sy n="110" d="100"/>
        </p:scale>
        <p:origin x="1176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10/23/22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1CE09-73E7-D34F-981A-A7F7636DB2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600" dirty="0"/>
              <a:t>Маниакально-депрессивный психоз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97188B-34C4-FD4E-91DB-20E74FDA7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1742" y="4468031"/>
            <a:ext cx="7891272" cy="1069848"/>
          </a:xfrm>
        </p:spPr>
        <p:txBody>
          <a:bodyPr>
            <a:normAutofit/>
          </a:bodyPr>
          <a:lstStyle/>
          <a:p>
            <a:r>
              <a:rPr lang="ru-RU" sz="1800" dirty="0"/>
              <a:t>Выполнила: студентка 313 гр.</a:t>
            </a:r>
            <a:r>
              <a:rPr lang="en-US" sz="1800" dirty="0"/>
              <a:t> </a:t>
            </a:r>
            <a:r>
              <a:rPr lang="ru-RU" sz="1800" dirty="0" err="1"/>
              <a:t>Красевич</a:t>
            </a:r>
            <a:r>
              <a:rPr lang="ru-RU" sz="1800" dirty="0"/>
              <a:t> Валерия</a:t>
            </a:r>
          </a:p>
          <a:p>
            <a:r>
              <a:rPr lang="ru-RU" sz="1800" dirty="0"/>
              <a:t>Проверила: преподаватель Могилевская А.Н.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2DA0E-CA32-214F-A3A8-76ACC8AFDF22}"/>
              </a:ext>
            </a:extLst>
          </p:cNvPr>
          <p:cNvSpPr txBox="1"/>
          <p:nvPr/>
        </p:nvSpPr>
        <p:spPr>
          <a:xfrm>
            <a:off x="1051560" y="168965"/>
            <a:ext cx="9966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</a:t>
            </a:r>
            <a:r>
              <a:rPr lang="en-US" sz="1400" dirty="0"/>
              <a:t>.</a:t>
            </a:r>
            <a:r>
              <a:rPr lang="ru-RU" sz="1400" dirty="0"/>
              <a:t>Ф</a:t>
            </a:r>
            <a:r>
              <a:rPr lang="en-US" sz="1400" dirty="0"/>
              <a:t>.</a:t>
            </a:r>
            <a:r>
              <a:rPr lang="ru-RU" sz="1400" dirty="0"/>
              <a:t> </a:t>
            </a:r>
            <a:r>
              <a:rPr lang="ru-RU" sz="1400" dirty="0" err="1"/>
              <a:t>Войно-Ясенецкого</a:t>
            </a:r>
            <a:r>
              <a:rPr lang="ru-RU" sz="1400" dirty="0"/>
              <a:t>» Министерства Здравоохранения Российской Федерации </a:t>
            </a:r>
          </a:p>
          <a:p>
            <a:pPr algn="ctr"/>
            <a:r>
              <a:rPr lang="ru-RU" sz="1400" b="1" dirty="0"/>
              <a:t>Фармацевтический колледж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84DD0F-B560-8240-B126-3B8C799F3A48}"/>
              </a:ext>
            </a:extLst>
          </p:cNvPr>
          <p:cNvSpPr txBox="1"/>
          <p:nvPr/>
        </p:nvSpPr>
        <p:spPr>
          <a:xfrm>
            <a:off x="4803913" y="6231835"/>
            <a:ext cx="2584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Красноярск,</a:t>
            </a:r>
            <a:r>
              <a:rPr lang="en-US" sz="1400" dirty="0"/>
              <a:t> 2022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3951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4EBBA8-D960-D54E-9FE9-FC994B807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56591"/>
            <a:ext cx="10058400" cy="5615609"/>
          </a:xfrm>
        </p:spPr>
        <p:txBody>
          <a:bodyPr/>
          <a:lstStyle/>
          <a:p>
            <a:pPr marL="0" indent="0" algn="ctr">
              <a:buNone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	</a:t>
            </a:r>
            <a:r>
              <a:rPr lang="ru-RU" sz="2400" b="0" i="0" u="none" strike="noStrike" dirty="0">
                <a:solidFill>
                  <a:srgbClr val="181D21"/>
                </a:solidFill>
                <a:effectLst/>
              </a:rPr>
              <a:t>На рисунке, расположенном ниже, можно увидеть кардинальное различие мозговой активности при маниакальной (А) и депрессивной (В) фазе БАР. Светлые (белые) зоны указывают на самые активные участки головного мозга, а синие, соответственно, наоборот.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F8A68C-9E9F-6844-8D05-E47AE33F4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87" y="2544417"/>
            <a:ext cx="7017025" cy="336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7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3743C-29AA-334F-A5CF-8D3EB2BD5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4660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Классификация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ECED11-5B5F-E94B-BFE4-553EE2F0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51722"/>
            <a:ext cx="10058400" cy="4820478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В Международной классификации болезней (МКБ-10) биполярное аффективное расстройство обозначается кодом </a:t>
            </a:r>
            <a:r>
              <a:rPr lang="en" sz="1800" b="0" i="0" u="none" strike="noStrike" dirty="0">
                <a:solidFill>
                  <a:srgbClr val="181D21"/>
                </a:solidFill>
                <a:effectLst/>
              </a:rPr>
              <a:t>F31.</a:t>
            </a:r>
          </a:p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В настоящее время выделяют несколько видов биполярного аффективного расстройства: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биполярное течение — в структуре заболевания встречаются маниакальные и депрессивные фазы, между которыми бывают «светлые промежутки» (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интермиссии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монополряное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 (униполярное) течение — в структуре заболевания встречаются либо маниакальные, либо депрессивные фазы. Чаще всего встречается тип течения, когда присутствует только выраженная депрессивная фаза;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континуальное — фазы сменяют друг друга без периодов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интермиссии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.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F78575-8A55-7647-B49D-62994EC25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81" y="4524484"/>
            <a:ext cx="2924037" cy="196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6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1292E-2C34-4B45-A647-A7205878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4599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Осложнения БАР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521AE3-9800-4640-8965-5DEB7CE3E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31235"/>
            <a:ext cx="10058400" cy="4740965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Отсутствие необходимого лечения может привести к опасным последствиям: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самоубийству;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алкоголизации;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совершению действий, которые могут быть опасны как для самого пациента, так и для окружающих (когда пациент находится в маниакальном состоянии).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348B63-0902-9A49-BFAF-6C6EE0E12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46" y="3683795"/>
            <a:ext cx="3602107" cy="268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50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AD15F-463F-9549-A83B-F6928287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06846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96865D-D765-8043-8836-4157D37DF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91478"/>
            <a:ext cx="10058400" cy="4780722"/>
          </a:xfrm>
        </p:spPr>
        <p:txBody>
          <a:bodyPr anchor="ctr"/>
          <a:lstStyle/>
          <a:p>
            <a:pPr marL="0" indent="0">
              <a:buNone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Указанные выше симптомы являются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диагностически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 значимыми при постановке диагноза.</a:t>
            </a:r>
          </a:p>
          <a:p>
            <a:pPr marL="0" indent="0" algn="l">
              <a:buNone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Вместе с тем, необходимо учитывать ряд клинических признаков, которые могут свидетельствовать о биполярном аффективном расстройстве: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наличие какой-либо органической патологии центральной нервной системы (опухоли, перенесённые ранее травмы или операции на головном мозге и пр.);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наличие патологи эндокринной системы;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злоупотребление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психоактивных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 веществ;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отсутствие чётко очерченных полноценных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интермиссий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/ремиссий на протяжении течения заболеваний;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отсутствие критики к перенесённому состоянию в периоды ремиссий.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051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7401D-A131-3849-AA2B-C5CDEB0C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5811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C198BA-B468-1945-84F9-8F497F72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81539"/>
            <a:ext cx="10058400" cy="4790661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Лечение биполярного аффективного расстройства должно проводиться квалифицированным врачом-психиатром. Психологи (клинические психологи) в данном случае не смогут вылечить данное заболевание.</a:t>
            </a:r>
          </a:p>
          <a:p>
            <a:pPr marL="0" indent="0" algn="l">
              <a:buNone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Согласно клиническим рекомендациям, принятым Российским обществом психиатров, лечение БАР делится на три основных этапа: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купирующая терапия — направлена на устранение имеющейся симптоматики и минимизация побочных эффектов;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поддерживающая терапия — сохраняет эффект, полученный на этапе купирования заболевания;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противорецидивная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 терапия — предотвращает рецидивы (возникновение аффективных фаз).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889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67C21-709E-0A44-82B8-16D79E31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86359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Медикаментозное 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F71E21-84B6-FA42-BEBD-89B8FA5C6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80322"/>
            <a:ext cx="10058400" cy="4591878"/>
          </a:xfrm>
        </p:spPr>
        <p:txBody>
          <a:bodyPr/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Для терапии БАР используют препараты из разных групп: препараты лития, противоэпилептические препараты (</a:t>
            </a:r>
            <a:r>
              <a:rPr lang="ru-RU" b="0" i="1" u="none" strike="noStrike" dirty="0" err="1">
                <a:solidFill>
                  <a:srgbClr val="181D21"/>
                </a:solidFill>
                <a:effectLst/>
              </a:rPr>
              <a:t>вальпроаты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, </a:t>
            </a:r>
            <a:r>
              <a:rPr lang="ru-RU" b="0" i="1" u="none" strike="noStrike" dirty="0" err="1">
                <a:solidFill>
                  <a:srgbClr val="181D21"/>
                </a:solidFill>
                <a:effectLst/>
              </a:rPr>
              <a:t>карбамазепин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, </a:t>
            </a:r>
            <a:r>
              <a:rPr lang="ru-RU" b="0" i="1" u="none" strike="noStrike" dirty="0" err="1">
                <a:solidFill>
                  <a:srgbClr val="181D21"/>
                </a:solidFill>
                <a:effectLst/>
              </a:rPr>
              <a:t>ламотриджин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), нейролептики (</a:t>
            </a:r>
            <a:r>
              <a:rPr lang="ru-RU" b="0" i="1" u="none" strike="noStrike" dirty="0" err="1">
                <a:solidFill>
                  <a:srgbClr val="181D21"/>
                </a:solidFill>
                <a:effectLst/>
              </a:rPr>
              <a:t>кветиапин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, </a:t>
            </a:r>
            <a:r>
              <a:rPr lang="ru-RU" b="0" i="1" u="none" strike="noStrike" dirty="0" err="1">
                <a:solidFill>
                  <a:srgbClr val="181D21"/>
                </a:solidFill>
                <a:effectLst/>
              </a:rPr>
              <a:t>оланзапин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), антидепрессанты и транквилизаторы.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C28B8D-1528-C841-AA00-7D38D2DC7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81" y="2934008"/>
            <a:ext cx="1778839" cy="177883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0483D4-1ADA-734A-90FF-5EA151539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984" y="3112227"/>
            <a:ext cx="2476648" cy="14223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0F207FD-ABB7-3B4D-8818-2B3BA675E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292" y="3023152"/>
            <a:ext cx="1706217" cy="17062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6830EC5-BAB8-9A4D-A2B1-94EA82F8A9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5409" y="3192530"/>
            <a:ext cx="2616743" cy="13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04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F9637-4B1A-5945-9DD6-B7FA6D42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36055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Психотерапия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883F8-4762-7C44-9CFD-33705EB09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20687"/>
            <a:ext cx="10058400" cy="4651513"/>
          </a:xfrm>
        </p:spPr>
        <p:txBody>
          <a:bodyPr/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Существенно помочь в терапии БАР могут психосоциальная поддержка, психотерапевтические мероприятия. Однако они не могут заменить медикаментозную терапию. На сегодняшний день имеются специально разработанные методики для лечения БРА, которые могут уменьшить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интерперсональные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 конфликты, а также несколько «сглаживать» циклические изменения различного рода факторов внешней среды (например, продолжительность светового дня и пр.).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6414CE-AF34-0945-AF5E-F8A6D139D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534" y="3915290"/>
            <a:ext cx="4020931" cy="225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29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2922C-4B92-824F-8173-0363EC626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15568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Прогноз.</a:t>
            </a:r>
            <a:r>
              <a:rPr lang="en-US" sz="4400" dirty="0"/>
              <a:t> </a:t>
            </a:r>
            <a:r>
              <a:rPr lang="en-US" sz="4400" dirty="0" err="1"/>
              <a:t>П</a:t>
            </a:r>
            <a:r>
              <a:rPr lang="ru-RU" sz="4400" dirty="0" err="1"/>
              <a:t>рофилактика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C6A4E3-6F75-904D-A367-6E9DF5EB1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21296"/>
            <a:ext cx="10058400" cy="4750904"/>
          </a:xfrm>
        </p:spPr>
        <p:txBody>
          <a:bodyPr anchor="ctr"/>
          <a:lstStyle/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Прогноз биполярного аффективного расстройства зависит от типа течения заболевания, частоты сменяемости фаз, выраженности психотической симптоматики, а также приверженности самого пациента к терапии и контролю за своим состоянием. Так, в случае грамотно подобранной терапии и при использовании дополнительных психосоциальных методов удаётся достичь длительных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интермиссий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, пациенты хорошо адаптируются в социальном и профессиональном плане.</a:t>
            </a:r>
          </a:p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Специфических методов профилактики БРА не существует. В данном случае речь идет скорее о необходимости поддерживающей (профилактической) терапии, целью которой является предупреждение развития депрессивных, маниакальных или смешанных эпизодов. Помимо медикаментозной поддерживающей терапии необходимо использовать психотерапевтические и психосоциальные вмешательства, а также листы самоконтроля.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168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FE36F-3BA0-EC43-9568-927F2E57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17862F-A664-AA45-BC3E-74A87A5775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58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11ED8-69B5-D842-B775-4891F0D5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26116"/>
          </a:xfrm>
        </p:spPr>
        <p:txBody>
          <a:bodyPr>
            <a:noAutofit/>
          </a:bodyPr>
          <a:lstStyle/>
          <a:p>
            <a:pPr algn="ctr"/>
            <a:r>
              <a:rPr lang="en-US" dirty="0" err="1"/>
              <a:t>О</a:t>
            </a:r>
            <a:r>
              <a:rPr lang="ru-RU" dirty="0" err="1"/>
              <a:t>пределение</a:t>
            </a:r>
            <a:r>
              <a:rPr lang="ru-RU" dirty="0"/>
              <a:t> болезни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3A42B-5F52-B54F-A03A-B989BAAE9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10139"/>
            <a:ext cx="10058400" cy="4562061"/>
          </a:xfrm>
        </p:spPr>
        <p:txBody>
          <a:bodyPr/>
          <a:lstStyle/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Маниакально-депрессивный психоз — хроническое заболевание аффективной сферы. В настоящее время это расстройство именуется как биполярное аффективное расстройство (БАР). Данное заболевание существенно нарушает социальное и профессиональное функционирование человека, поэтому пациентам необходима помощь специалистов.</a:t>
            </a:r>
          </a:p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Данное заболевание характеризуется наличием маниакальных, депрессивных, а также смешанных эпизодов. Однако в периоды ремиссий (улучшения течения заболевания) симптоматика выше обозначенных фаз практически полностью исчезает. Такие периоды отсутствия </a:t>
            </a:r>
            <a:r>
              <a:rPr lang="ru-RU" b="0" i="0" u="none" strike="noStrike" dirty="0">
                <a:solidFill>
                  <a:srgbClr val="181D21"/>
                </a:solidFill>
                <a:effectLst/>
                <a:latin typeface="Roboto" panose="02000000000000000000" pitchFamily="2" charset="0"/>
              </a:rPr>
              <a:t>проявлений болезни называются 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  <a:latin typeface="Roboto" panose="02000000000000000000" pitchFamily="2" charset="0"/>
              </a:rPr>
              <a:t>интермиссиями</a:t>
            </a:r>
            <a:r>
              <a:rPr lang="ru-RU" b="0" i="0" u="none" strike="noStrike" dirty="0">
                <a:solidFill>
                  <a:srgbClr val="181D21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A74FAB-C927-DB42-BB5B-22AB5180E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343" y="4825970"/>
            <a:ext cx="4067313" cy="180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2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94EE1-A308-6C4B-A0C3-1758264A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0" i="0" u="none" strike="noStrike" dirty="0">
                <a:solidFill>
                  <a:srgbClr val="181D21"/>
                </a:solidFill>
                <a:effectLst/>
              </a:rPr>
              <a:t>Причины биполярного расстройства</a:t>
            </a:r>
            <a:endParaRPr lang="ru-RU" sz="6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EB90BD-1B4C-FA4C-A484-3A0F58479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Причины развития БАР на сегодняшний день точно не установлены. Наиболее распространена генетическая теория возникновения болезни.</a:t>
            </a:r>
          </a:p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Считается, что заболевание имеет сложную этиологию. Об этом свидетельствуют результаты генетических, биологических исследований, изучения нейроэндокринных структур, а также ряд психосоциальных теорий. </a:t>
            </a:r>
          </a:p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Заболевание может возникнуть без видимой причины или же после какого-либо провоцирующего фактора (например, после инфекционных, а также психических заболеваний, связанных с какой-либо психологической травмой).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82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2C58FC-BEC7-8343-8735-2E88013E0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44826"/>
            <a:ext cx="10058400" cy="532737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2800" b="0" i="0" u="none" strike="noStrike" dirty="0">
                <a:solidFill>
                  <a:srgbClr val="181D21"/>
                </a:solidFill>
                <a:effectLst/>
              </a:rPr>
              <a:t>Повышенный риск развития биполярного расстройства связан с определёнными личностными особенностями, к которым можно отнести: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rgbClr val="181D21"/>
                </a:solidFill>
                <a:effectLst/>
              </a:rPr>
              <a:t>меланхолический тип личности;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rgbClr val="181D21"/>
                </a:solidFill>
                <a:effectLst/>
              </a:rPr>
              <a:t>повышенная добросовестность и различные психастенические черты;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rgbClr val="181D21"/>
                </a:solidFill>
                <a:effectLst/>
              </a:rPr>
              <a:t>тревожно-мнительные черты личности;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rgbClr val="181D21"/>
                </a:solidFill>
                <a:effectLst/>
              </a:rPr>
              <a:t>эмоциональная лабильность (неустойчивость).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01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CF32A-1220-D84D-A06C-D72E0E1DB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65264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Симптомы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945FB-521B-AF40-A660-5F044A28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49896"/>
            <a:ext cx="10058400" cy="4522304"/>
          </a:xfrm>
        </p:spPr>
        <p:txBody>
          <a:bodyPr/>
          <a:lstStyle/>
          <a:p>
            <a:pPr algn="l"/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Выделяют две фазы биполярного расстройства: депрессивную и маниакальную. БАР может проявляться только маниакальной фазой, только депрессивной, либо только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гипоманиакальными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 проявлениями. Количество фаз, а также их смена индивидуальны для каждого пациента. Они могут длиться от нескольких недель до 1,5-2 лет.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Интермиссии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 («светлые промежутки») также имеют различную продолжительность: могут быть достаточно короткими или длиться до 3-7 лет. Прекращение приступа ведёт к практически полному восстановлению психического благополучия.</a:t>
            </a:r>
          </a:p>
          <a:p>
            <a:pPr algn="l"/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При БАР не происходит формирование дефекта (как при </a:t>
            </a:r>
            <a:r>
              <a:rPr lang="ru-RU" sz="1800" dirty="0"/>
              <a:t>шизофрении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), а также каких-либо других выраженных личностных изменений, даже в случае длительного течения заболевания и частого возникновения и смены фаз.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981EDE-FEFC-1F4C-B489-686CE633D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453" y="4591878"/>
            <a:ext cx="3167094" cy="178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5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DEA48-5E74-3C4C-8E0B-CEECA4BC3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491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Депрессивный эпизод БАР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E41424-3D59-D04C-A885-62FAA71E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59835"/>
            <a:ext cx="10058400" cy="4512365"/>
          </a:xfrm>
        </p:spPr>
        <p:txBody>
          <a:bodyPr numCol="2"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возникновение эндогенной депрессии, которой свойственен биологический характер болезненных расстройств с вовлечением не только психических, но и соматических, эндокринных и общих обменных процессов;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сниженный фон настроения, замедление мышления и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речедвигательной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 активности (депрессивная триада);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суточные колебания настроения — хуже в первой половине дня (утром пациенты просыпаются с чувством тоски, тревоги, безразличия) и несколько лучше вечером (появляется небольшая активность);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снижение аппетита, извращение вкусовой чувствительности (еда кажется «потерявшей вкус»), пациенты теряют в весе, у женщин могут пропадать месячные;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возможна психомоторная заторможенность;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наличие тоски, которая нередко ощущается как физическое чувство тяжести за грудиной (предсердечная тоска);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снижение или полное подавление либидо и материнского инстинкта;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вероятно возникновение «атипичного варианта» депрессии: усиливается аппетит, возникает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гиперсомния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 (промежутки бодрствования становятся меньше, а период сна — дольше);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достаточно часто возникает соматическая триада (триада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Протопопова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): тахикардия (учащённое сердцебиение),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мидриаз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 (расширение зрачка) и запоры;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проявление различных психотических симптомов и синдромов — бреда (бредовые идеи греховности, обнищания, самообвинения) и галлюцинациями (слуховые галлюцинации в виде «голосов», обвиняющих или оскорбляющих больного). Обозначенная симптоматика может возникать в зависимости от эмоционального состояния (в основном появляется чувство вины, греха, ущерба, надвигающейся беды и пр.), при этом она отличается нейтральной тематикой (то есть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неконгруэнтна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 аффекту).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4E7872-3EC2-E349-AA4A-930F4B862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833" y="209120"/>
            <a:ext cx="2078506" cy="13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9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2C38C-BDC9-AF45-A0A6-CC8AF2BF7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642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Маниакальный эпизод бар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18EDC7-47B8-FE41-B53E-54734ADA2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61052"/>
            <a:ext cx="10058400" cy="471114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наличие маниакальной триады (повышенный фон настроения, ускорение мышления, усиление </a:t>
            </a:r>
            <a:r>
              <a:rPr lang="ru-RU" sz="1800" b="0" i="0" u="none" strike="noStrike" dirty="0" err="1">
                <a:solidFill>
                  <a:srgbClr val="181D21"/>
                </a:solidFill>
                <a:effectLst/>
              </a:rPr>
              <a:t>речедвигательной</a:t>
            </a: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 активности), противоположной триаде депрессивного синдрома.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пациенты становятся активными, чувствуют «сильный прилив сил», им всё кажется «по плечу», начинают много дел одновременно, но не доводят их до конца, продуктивность приближается к нулю, они часто переключаются во время разговора, не могут сфокусироваться на чём-то одном, возможна постоянная смена громкого смеха на крик, и наоборот;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181D21"/>
                </a:solidFill>
                <a:effectLst/>
              </a:rPr>
              <a:t>мышление ускорено, что выражается в возникновении большого количества мыслей (ассоциаций) в единицу времени, пациенты иногда «не успевают» за своими мыслями.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80206C-9E33-2943-B8C5-86E2522DF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330" y="4523199"/>
            <a:ext cx="4353339" cy="185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1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EDA7F-D3E9-B144-AEF5-9786206F5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3666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Смешанный эпизод БАР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93052-D975-2943-AA84-3C55795AC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21296"/>
            <a:ext cx="10058400" cy="4750904"/>
          </a:xfrm>
        </p:spPr>
        <p:txBody>
          <a:bodyPr/>
          <a:lstStyle/>
          <a:p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Данный эпизод характеризуется сосуществованием маниакальных (или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гипоманиакальных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) и депрессивных симптомов, которые длятся не менее двух недель или же достаточно быстро (за считанные часы) сменяют друг друга. Необходимо отметить, что расстройства у пациента могут быть значительно выражены, что способно привести к профессиональной и социальной </a:t>
            </a:r>
            <a:r>
              <a:rPr lang="ru-RU" b="0" i="0" u="none" strike="noStrike" dirty="0" err="1">
                <a:solidFill>
                  <a:srgbClr val="181D21"/>
                </a:solidFill>
                <a:effectLst/>
              </a:rPr>
              <a:t>дезадаптации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.</a:t>
            </a:r>
          </a:p>
          <a:p>
            <a:pPr algn="l"/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Встречаются следующие проявления смешанного эпизода: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 err="1"/>
              <a:t>бессоница</a:t>
            </a: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суицидальные мысли;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нарушения аппетита;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181D21"/>
                </a:solidFill>
                <a:effectLst/>
              </a:rPr>
              <a:t>различные психотические черты, которые перечислены выше;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BC90A1-0FDA-1544-BB7B-2A40DB44A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1" y="2974009"/>
            <a:ext cx="3395870" cy="185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8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3B3F8-2CAF-6F41-9F93-381CF6F4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690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Патогенез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7A19CF-A035-CC43-A39F-C1FC501DB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81539"/>
            <a:ext cx="10058400" cy="4790661"/>
          </a:xfrm>
        </p:spPr>
        <p:txBody>
          <a:bodyPr anchor="ctr"/>
          <a:lstStyle/>
          <a:p>
            <a:pPr algn="l"/>
            <a:r>
              <a:rPr lang="ru-RU" sz="2400" b="0" i="0" u="none" strike="noStrike" dirty="0">
                <a:solidFill>
                  <a:srgbClr val="181D21"/>
                </a:solidFill>
                <a:effectLst/>
              </a:rPr>
              <a:t>На сегодняшний день известно, что возникновение депрессии имеет связь с нарушением обмена ряда моноаминов и биоритмов (циклов сон-бодрствование), а также с дисфункцией тормозных систем коры мозга. Помимо прочего существуют данные об участии норадреналина, серотонина, дофамина, ацетилхолина и ГАМК в патогенезе развития депрессивных состояний.</a:t>
            </a:r>
          </a:p>
          <a:p>
            <a:pPr algn="l"/>
            <a:r>
              <a:rPr lang="ru-RU" sz="2400" b="0" i="0" u="none" strike="noStrike" dirty="0">
                <a:solidFill>
                  <a:srgbClr val="181D21"/>
                </a:solidFill>
                <a:effectLst/>
              </a:rPr>
              <a:t>Причины возникновения маниакальных фаз БАР кроются в повышенном тонусе симпатической нервной системы, гиперфункции щитовидной железы и гипофиза.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605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59</TotalTime>
  <Words>1383</Words>
  <Application>Microsoft Macintosh PowerPoint</Application>
  <PresentationFormat>Широкоэкранный</PresentationFormat>
  <Paragraphs>81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Roboto</vt:lpstr>
      <vt:lpstr>Rockwell</vt:lpstr>
      <vt:lpstr>Rockwell Condensed</vt:lpstr>
      <vt:lpstr>Rockwell Extra Bold</vt:lpstr>
      <vt:lpstr>Wingdings</vt:lpstr>
      <vt:lpstr>Дерево</vt:lpstr>
      <vt:lpstr>Маниакально-депрессивный психоз</vt:lpstr>
      <vt:lpstr>Определение болезни</vt:lpstr>
      <vt:lpstr>Причины биполярного расстройства</vt:lpstr>
      <vt:lpstr>Презентация PowerPoint</vt:lpstr>
      <vt:lpstr>Симптомы</vt:lpstr>
      <vt:lpstr>Депрессивный эпизод БАР</vt:lpstr>
      <vt:lpstr>Маниакальный эпизод бар</vt:lpstr>
      <vt:lpstr>Смешанный эпизод БАР</vt:lpstr>
      <vt:lpstr>Патогенез</vt:lpstr>
      <vt:lpstr>Презентация PowerPoint</vt:lpstr>
      <vt:lpstr>Классификация </vt:lpstr>
      <vt:lpstr>Осложнения БАР</vt:lpstr>
      <vt:lpstr>диагностика</vt:lpstr>
      <vt:lpstr>Лечение</vt:lpstr>
      <vt:lpstr>Медикаментозное лечение</vt:lpstr>
      <vt:lpstr>Психотерапия</vt:lpstr>
      <vt:lpstr>Прогноз. Профилактика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12</cp:revision>
  <dcterms:created xsi:type="dcterms:W3CDTF">2022-10-23T09:48:50Z</dcterms:created>
  <dcterms:modified xsi:type="dcterms:W3CDTF">2022-10-23T10:48:35Z</dcterms:modified>
</cp:coreProperties>
</file>