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7" r:id="rId2"/>
    <p:sldId id="258" r:id="rId3"/>
    <p:sldId id="259" r:id="rId4"/>
    <p:sldId id="261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97" r:id="rId17"/>
    <p:sldId id="298" r:id="rId18"/>
    <p:sldId id="299" r:id="rId19"/>
    <p:sldId id="300" r:id="rId20"/>
    <p:sldId id="303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39" r:id="rId39"/>
    <p:sldId id="340" r:id="rId40"/>
    <p:sldId id="341" r:id="rId41"/>
    <p:sldId id="323" r:id="rId42"/>
    <p:sldId id="324" r:id="rId43"/>
    <p:sldId id="325" r:id="rId44"/>
    <p:sldId id="326" r:id="rId45"/>
    <p:sldId id="327" r:id="rId46"/>
    <p:sldId id="328" r:id="rId47"/>
    <p:sldId id="304" r:id="rId48"/>
    <p:sldId id="305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275" r:id="rId58"/>
    <p:sldId id="276" r:id="rId59"/>
    <p:sldId id="277" r:id="rId60"/>
    <p:sldId id="278" r:id="rId61"/>
    <p:sldId id="279" r:id="rId62"/>
    <p:sldId id="280" r:id="rId63"/>
    <p:sldId id="281" r:id="rId64"/>
    <p:sldId id="282" r:id="rId65"/>
    <p:sldId id="283" r:id="rId66"/>
    <p:sldId id="284" r:id="rId67"/>
    <p:sldId id="285" r:id="rId68"/>
    <p:sldId id="286" r:id="rId69"/>
    <p:sldId id="287" r:id="rId70"/>
    <p:sldId id="288" r:id="rId71"/>
    <p:sldId id="289" r:id="rId72"/>
    <p:sldId id="290" r:id="rId73"/>
    <p:sldId id="291" r:id="rId74"/>
    <p:sldId id="292" r:id="rId75"/>
    <p:sldId id="293" r:id="rId76"/>
    <p:sldId id="337" r:id="rId77"/>
    <p:sldId id="338" r:id="rId78"/>
    <p:sldId id="343" r:id="rId79"/>
    <p:sldId id="344" r:id="rId80"/>
    <p:sldId id="345" r:id="rId81"/>
    <p:sldId id="346" r:id="rId82"/>
    <p:sldId id="347" r:id="rId83"/>
    <p:sldId id="348" r:id="rId84"/>
    <p:sldId id="349" r:id="rId85"/>
    <p:sldId id="294" r:id="rId86"/>
    <p:sldId id="295" r:id="rId87"/>
    <p:sldId id="342" r:id="rId88"/>
    <p:sldId id="260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adr\reports\&#1041;&#1057;&#1050;%20&#1074;&#1089;&#1077;%20&#1088;&#1077;&#1075;&#1080;&#1086;&#1085;&#1099;+&#1075;&#1088;&#1072;&#1092;&#1080;&#1082;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sus\Desktop\&#1076;&#1086;&#1082;&#1091;&#1084;&#1077;&#1085;&#1090;&#1099;\&#1053;&#1048;&#1048;%20&#1087;&#1088;&#1086;&#1092;%20&#1084;&#1077;&#1076;\&#1041;&#1086;&#1081;&#1094;&#1086;&#1074;\&#1054;&#1073;&#1097;%20&#1089;&#1084;&#1077;&#1088;&#1090;&#1085;&#1086;&#1089;&#1090;&#1100;%20&#1089;%201950&#1075;%20&#1056;&#1060;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920533028929902E-2"/>
          <c:y val="5.6435204292614394E-2"/>
          <c:w val="0.72929287848145452"/>
          <c:h val="0.7919605508351460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 население</c:v>
                </c:pt>
              </c:strCache>
            </c:strRef>
          </c:tx>
          <c:spPr>
            <a:ln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16"/>
              <c:layout>
                <c:manualLayout>
                  <c:x val="7.8225831288689963E-3"/>
                  <c:y val="7.4741101602895403E-3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c:spPr>
              <c:txPr>
                <a:bodyPr/>
                <a:lstStyle/>
                <a:p>
                  <a:pPr>
                    <a:defRPr sz="1200" b="1">
                      <a:latin typeface="Arial Black" panose="020B0A040201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1.0430247718383311E-2"/>
                  <c:y val="-1.7440048118054021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c:spPr>
              <c:txPr>
                <a:bodyPr/>
                <a:lstStyle/>
                <a:p>
                  <a:pPr>
                    <a:defRPr sz="1400">
                      <a:latin typeface="Arial Black" panose="020B0A040201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Лист1!$A$2:$A$19</c:f>
              <c:numCache>
                <c:formatCode>General</c:formatCode>
                <c:ptCount val="1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69.2</c:v>
                </c:pt>
                <c:pt idx="1">
                  <c:v>64.5</c:v>
                </c:pt>
                <c:pt idx="2">
                  <c:v>65.3</c:v>
                </c:pt>
                <c:pt idx="3">
                  <c:v>65.2</c:v>
                </c:pt>
                <c:pt idx="4">
                  <c:v>64.900000000000006</c:v>
                </c:pt>
                <c:pt idx="5">
                  <c:v>64.8</c:v>
                </c:pt>
                <c:pt idx="6">
                  <c:v>65.3</c:v>
                </c:pt>
                <c:pt idx="7">
                  <c:v>65.400000000000006</c:v>
                </c:pt>
                <c:pt idx="8">
                  <c:v>66.7</c:v>
                </c:pt>
                <c:pt idx="9">
                  <c:v>67.599999999999994</c:v>
                </c:pt>
                <c:pt idx="10">
                  <c:v>67.900000000000006</c:v>
                </c:pt>
                <c:pt idx="11">
                  <c:v>68.8</c:v>
                </c:pt>
                <c:pt idx="12">
                  <c:v>68.900000000000006</c:v>
                </c:pt>
                <c:pt idx="13">
                  <c:v>69.8</c:v>
                </c:pt>
                <c:pt idx="14">
                  <c:v>70.2</c:v>
                </c:pt>
                <c:pt idx="15">
                  <c:v>70.7</c:v>
                </c:pt>
                <c:pt idx="16">
                  <c:v>70.900000000000006</c:v>
                </c:pt>
                <c:pt idx="17" formatCode="0.00">
                  <c:v>71.39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Городское население</c:v>
                </c:pt>
              </c:strCache>
            </c:strRef>
          </c:tx>
          <c:dLbls>
            <c:dLbl>
              <c:idx val="1"/>
              <c:layout>
                <c:manualLayout>
                  <c:x val="-6.0290116929647156E-2"/>
                  <c:y val="-6.06415387419192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4419817470664926E-2"/>
                  <c:y val="-5.5658667851046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98956975228159E-2"/>
                  <c:y val="-5.81501032964829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12584052808262E-2"/>
                  <c:y val="-0.110470247650645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7900912646675356E-2"/>
                  <c:y val="-5.56586678510466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3989569752281618E-2"/>
                  <c:y val="-5.06757969601741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2910716668890963E-2"/>
                  <c:y val="-6.5624409632791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5.1812255541069101E-2"/>
                  <c:y val="-4.81843615147378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9859869211263848E-2"/>
                  <c:y val="-6.31329741873555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0951760104302478E-2"/>
                  <c:y val="-2.07785716149386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5.3771212105657586E-2"/>
                  <c:y val="-4.32014906238652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5.3116036505867013E-2"/>
                  <c:y val="-8.55558931962821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647979139504562E-2"/>
                  <c:y val="-6.06415387419192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9859869211263943E-2"/>
                  <c:y val="-6.0635261109300856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71,4</a:t>
                    </a:r>
                    <a:endParaRPr lang="en-US" sz="2800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3.2594524119948804E-3"/>
                  <c:y val="-8.2715656788484776E-2"/>
                </c:manualLayout>
              </c:layout>
              <c:spPr>
                <a:solidFill>
                  <a:schemeClr val="accent2">
                    <a:lumMod val="60000"/>
                    <a:lumOff val="40000"/>
                  </a:schemeClr>
                </a:solidFill>
              </c:spPr>
              <c:txPr>
                <a:bodyPr/>
                <a:lstStyle/>
                <a:p>
                  <a:pPr>
                    <a:defRPr sz="18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2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Лист1!$A$2:$A$19</c:f>
              <c:numCache>
                <c:formatCode>General</c:formatCode>
                <c:ptCount val="1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Лист1!$C$2:$C$19</c:f>
              <c:numCache>
                <c:formatCode>General</c:formatCode>
                <c:ptCount val="18"/>
                <c:pt idx="0">
                  <c:v>69.5</c:v>
                </c:pt>
                <c:pt idx="1">
                  <c:v>64.7</c:v>
                </c:pt>
                <c:pt idx="2">
                  <c:v>65.7</c:v>
                </c:pt>
                <c:pt idx="3">
                  <c:v>65.599999999999994</c:v>
                </c:pt>
                <c:pt idx="4">
                  <c:v>65.400000000000006</c:v>
                </c:pt>
                <c:pt idx="5">
                  <c:v>65.400000000000006</c:v>
                </c:pt>
                <c:pt idx="6">
                  <c:v>65.8</c:v>
                </c:pt>
                <c:pt idx="7">
                  <c:v>66</c:v>
                </c:pt>
                <c:pt idx="8">
                  <c:v>67.400000000000006</c:v>
                </c:pt>
                <c:pt idx="9">
                  <c:v>68.400000000000006</c:v>
                </c:pt>
                <c:pt idx="10">
                  <c:v>68.7</c:v>
                </c:pt>
                <c:pt idx="11">
                  <c:v>69.599999999999994</c:v>
                </c:pt>
                <c:pt idx="12">
                  <c:v>69.7</c:v>
                </c:pt>
                <c:pt idx="13">
                  <c:v>70.5</c:v>
                </c:pt>
                <c:pt idx="14">
                  <c:v>70.8</c:v>
                </c:pt>
                <c:pt idx="15">
                  <c:v>71.3</c:v>
                </c:pt>
                <c:pt idx="16">
                  <c:v>71.400000000000006</c:v>
                </c:pt>
                <c:pt idx="17" formatCode="0.00">
                  <c:v>71.91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Сельское население</c:v>
                </c:pt>
              </c:strCache>
            </c:strRef>
          </c:tx>
          <c:dLbls>
            <c:dLbl>
              <c:idx val="16"/>
              <c:layout>
                <c:manualLayout>
                  <c:x val="-3.2239320801979283E-2"/>
                  <c:y val="5.5652390218428265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Arial Black" panose="020B0A04020102020204" pitchFamily="34" charset="0"/>
                      </a:rPr>
                      <a:t>69,</a:t>
                    </a:r>
                    <a:r>
                      <a:rPr lang="ru-RU" sz="1400" dirty="0" smtClean="0">
                        <a:latin typeface="Arial Black" panose="020B0A04020102020204" pitchFamily="34" charset="0"/>
                      </a:rPr>
                      <a:t>5</a:t>
                    </a:r>
                    <a:endParaRPr lang="en-US" sz="2400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3.2464146023468057E-3"/>
                  <c:y val="4.70194683119818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lumMod val="85000"/>
                </a:schemeClr>
              </a:solidFill>
            </c:spPr>
            <c:txPr>
              <a:bodyPr/>
              <a:lstStyle/>
              <a:p>
                <a:pPr>
                  <a:defRPr sz="1400" b="1">
                    <a:latin typeface="Arial Black" panose="020B0A04020102020204" pitchFamily="34" charset="0"/>
                    <a:cs typeface="Times New Roman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Лист1!$A$2:$A$19</c:f>
              <c:numCache>
                <c:formatCode>General</c:formatCode>
                <c:ptCount val="18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Лист1!$D$2:$D$19</c:f>
              <c:numCache>
                <c:formatCode>General</c:formatCode>
                <c:ptCount val="18"/>
                <c:pt idx="0">
                  <c:v>67.900000000000006</c:v>
                </c:pt>
                <c:pt idx="1">
                  <c:v>63.9</c:v>
                </c:pt>
                <c:pt idx="2">
                  <c:v>64.3</c:v>
                </c:pt>
                <c:pt idx="3">
                  <c:v>64.3</c:v>
                </c:pt>
                <c:pt idx="4">
                  <c:v>63.7</c:v>
                </c:pt>
                <c:pt idx="5">
                  <c:v>63.3</c:v>
                </c:pt>
                <c:pt idx="6">
                  <c:v>63.8</c:v>
                </c:pt>
                <c:pt idx="7">
                  <c:v>63.5</c:v>
                </c:pt>
                <c:pt idx="8">
                  <c:v>64.7</c:v>
                </c:pt>
                <c:pt idx="9">
                  <c:v>65.599999999999994</c:v>
                </c:pt>
                <c:pt idx="10">
                  <c:v>65.900000000000006</c:v>
                </c:pt>
                <c:pt idx="11">
                  <c:v>66.7</c:v>
                </c:pt>
                <c:pt idx="12">
                  <c:v>66.900000000000006</c:v>
                </c:pt>
                <c:pt idx="13">
                  <c:v>68</c:v>
                </c:pt>
                <c:pt idx="14">
                  <c:v>68.599999999999994</c:v>
                </c:pt>
                <c:pt idx="15">
                  <c:v>69.2</c:v>
                </c:pt>
                <c:pt idx="16">
                  <c:v>69.5</c:v>
                </c:pt>
                <c:pt idx="17" formatCode="0.00">
                  <c:v>69.900000000000006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371840"/>
        <c:axId val="263255168"/>
      </c:lineChart>
      <c:catAx>
        <c:axId val="36371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3255168"/>
        <c:crosses val="autoZero"/>
        <c:auto val="1"/>
        <c:lblAlgn val="ctr"/>
        <c:lblOffset val="100"/>
        <c:noMultiLvlLbl val="0"/>
      </c:catAx>
      <c:valAx>
        <c:axId val="2632551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6371840"/>
        <c:crosses val="autoZero"/>
        <c:crossBetween val="between"/>
      </c:valAx>
      <c:spPr>
        <a:noFill/>
        <a:ln w="25391">
          <a:noFill/>
        </a:ln>
      </c:spPr>
    </c:plotArea>
    <c:legend>
      <c:legendPos val="r"/>
      <c:layout>
        <c:manualLayout>
          <c:xMode val="edge"/>
          <c:yMode val="edge"/>
          <c:x val="0.83729778562555823"/>
          <c:y val="0.41124928224098928"/>
          <c:w val="0.16270221437444177"/>
          <c:h val="0.57093117091706824"/>
        </c:manualLayout>
      </c:layout>
      <c:overlay val="0"/>
      <c:spPr>
        <a:solidFill>
          <a:schemeClr val="accent6">
            <a:lumMod val="40000"/>
            <a:lumOff val="60000"/>
          </a:schemeClr>
        </a:solidFill>
      </c:spPr>
      <c:txPr>
        <a:bodyPr/>
        <a:lstStyle/>
        <a:p>
          <a:pPr>
            <a:defRPr sz="1998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669515669515671E-2"/>
          <c:y val="9.1490329091434133E-2"/>
          <c:w val="0.96866096866096862"/>
          <c:h val="0.7570148588939199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 население</c:v>
                </c:pt>
              </c:strCache>
            </c:strRef>
          </c:tx>
          <c:spPr>
            <a:ln w="76200">
              <a:solidFill>
                <a:srgbClr val="00B050"/>
              </a:solidFill>
            </a:ln>
          </c:spPr>
          <c:marker>
            <c:spPr>
              <a:ln w="76200">
                <a:solidFill>
                  <a:srgbClr val="00B050"/>
                </a:solidFill>
              </a:ln>
            </c:spPr>
          </c:marker>
          <c:dPt>
            <c:idx val="0"/>
            <c:marker>
              <c:spPr>
                <a:solidFill>
                  <a:srgbClr val="00B050"/>
                </a:solidFill>
                <a:ln w="76200">
                  <a:solidFill>
                    <a:srgbClr val="00B050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00B050"/>
                </a:solidFill>
                <a:ln w="76200">
                  <a:solidFill>
                    <a:srgbClr val="00B050"/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0.17094017094017094"/>
                  <c:y val="8.3495609322835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82051282051282E-2"/>
                  <c:y val="-7.810907088020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70.930000000000007</c:v>
                </c:pt>
                <c:pt idx="1">
                  <c:v>71.39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Мужчины</c:v>
                </c:pt>
              </c:strCache>
            </c:strRef>
          </c:tx>
          <c:spPr>
            <a:ln w="762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tx2">
                  <a:lumMod val="75000"/>
                </a:schemeClr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0.15954415954415954"/>
                  <c:y val="9.1145568008806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943019943019943E-2"/>
                  <c:y val="-9.2449485297432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chemeClr val="tx2">
                        <a:lumMod val="75000"/>
                      </a:schemeClr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65.290000000000006</c:v>
                </c:pt>
                <c:pt idx="1">
                  <c:v>65.81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Женщины</c:v>
                </c:pt>
              </c:strCache>
            </c:strRef>
          </c:tx>
          <c:spPr>
            <a:ln w="57150">
              <a:solidFill>
                <a:srgbClr val="FF5050"/>
              </a:solidFill>
            </a:ln>
          </c:spPr>
          <c:marker>
            <c:spPr>
              <a:solidFill>
                <a:srgbClr val="FF5050"/>
              </a:solidFill>
              <a:ln w="57150">
                <a:solidFill>
                  <a:srgbClr val="FF5050"/>
                </a:solidFill>
              </a:ln>
            </c:spPr>
          </c:marker>
          <c:dLbls>
            <c:dLbl>
              <c:idx val="0"/>
              <c:layout>
                <c:manualLayout>
                  <c:x val="-0.16526358884626602"/>
                  <c:y val="6.3637566704232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108262108262107E-2"/>
                  <c:y val="-6.679473254464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/>
              <a:lstStyle/>
              <a:p>
                <a:pPr>
                  <a:defRPr sz="2800">
                    <a:solidFill>
                      <a:srgbClr val="FF5050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76.489999999999995</c:v>
                </c:pt>
                <c:pt idx="1">
                  <c:v>76.61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6128256"/>
        <c:axId val="36129408"/>
      </c:lineChart>
      <c:catAx>
        <c:axId val="3612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pPr>
            <a:endParaRPr lang="ru-RU"/>
          </a:p>
        </c:txPr>
        <c:crossAx val="36129408"/>
        <c:crosses val="autoZero"/>
        <c:auto val="1"/>
        <c:lblAlgn val="ctr"/>
        <c:lblOffset val="100"/>
        <c:noMultiLvlLbl val="0"/>
      </c:catAx>
      <c:valAx>
        <c:axId val="36129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128256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4.7280436099333741E-3"/>
          <c:y val="0.1296388485264495"/>
          <c:w val="0.98550516570030022"/>
          <c:h val="0.7959397328178643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 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8F43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1"/>
              <c:layout>
                <c:manualLayout>
                  <c:x val="-7.5317486224463831E-3"/>
                  <c:y val="-9.73172504341867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26295351953646E-2"/>
                  <c:y val="-7.9352851629059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008385218878724E-2"/>
                  <c:y val="-6.23364638537907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1222912114509326E-2"/>
                  <c:y val="5.98214480210729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5600566498351029E-2"/>
                  <c:y val="5.98214480210729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3051084499402835E-2"/>
                  <c:y val="-6.24597596149597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1507243461996766E-2"/>
                  <c:y val="-9.82651347298817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2310306665192627E-2"/>
                  <c:y val="-8.2097416894761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4.1317724443859984E-2"/>
                  <c:y val="-8.628910856580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2022267840008563E-2"/>
                  <c:y val="-7.9701881607484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Лист1!$A$2:$A$23</c:f>
              <c:numCache>
                <c:formatCode>General</c:formatCode>
                <c:ptCount val="22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</c:numCache>
            </c:numRef>
          </c:cat>
          <c:val>
            <c:numRef>
              <c:f>Лист1!$B$2:$B$23</c:f>
              <c:numCache>
                <c:formatCode>General</c:formatCode>
                <c:ptCount val="22"/>
                <c:pt idx="0">
                  <c:v>88.4</c:v>
                </c:pt>
                <c:pt idx="1">
                  <c:v>36.6</c:v>
                </c:pt>
                <c:pt idx="2">
                  <c:v>23</c:v>
                </c:pt>
                <c:pt idx="3">
                  <c:v>22.1</c:v>
                </c:pt>
                <c:pt idx="4">
                  <c:v>17.399999999999999</c:v>
                </c:pt>
                <c:pt idx="5">
                  <c:v>18.100000000000001</c:v>
                </c:pt>
                <c:pt idx="6">
                  <c:v>15.3</c:v>
                </c:pt>
                <c:pt idx="7">
                  <c:v>14.6</c:v>
                </c:pt>
                <c:pt idx="8">
                  <c:v>13.3</c:v>
                </c:pt>
                <c:pt idx="9">
                  <c:v>12.4</c:v>
                </c:pt>
                <c:pt idx="10">
                  <c:v>11.6</c:v>
                </c:pt>
                <c:pt idx="11">
                  <c:v>11</c:v>
                </c:pt>
                <c:pt idx="12">
                  <c:v>10.199999999999999</c:v>
                </c:pt>
                <c:pt idx="13">
                  <c:v>9.4</c:v>
                </c:pt>
                <c:pt idx="14">
                  <c:v>8.5</c:v>
                </c:pt>
                <c:pt idx="15">
                  <c:v>8.1</c:v>
                </c:pt>
                <c:pt idx="16">
                  <c:v>7.5</c:v>
                </c:pt>
                <c:pt idx="17">
                  <c:v>7.4</c:v>
                </c:pt>
                <c:pt idx="18">
                  <c:v>8.6</c:v>
                </c:pt>
                <c:pt idx="19">
                  <c:v>8.1999999999999993</c:v>
                </c:pt>
                <c:pt idx="20">
                  <c:v>7.4</c:v>
                </c:pt>
                <c:pt idx="21">
                  <c:v>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356544"/>
        <c:axId val="175411584"/>
      </c:lineChart>
      <c:catAx>
        <c:axId val="175356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8" b="1"/>
            </a:pPr>
            <a:endParaRPr lang="ru-RU"/>
          </a:p>
        </c:txPr>
        <c:crossAx val="175411584"/>
        <c:crosses val="autoZero"/>
        <c:auto val="1"/>
        <c:lblAlgn val="ctr"/>
        <c:lblOffset val="100"/>
        <c:noMultiLvlLbl val="0"/>
      </c:catAx>
      <c:valAx>
        <c:axId val="175411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5356544"/>
        <c:crosses val="autoZero"/>
        <c:crossBetween val="between"/>
      </c:valAx>
      <c:spPr>
        <a:noFill/>
        <a:ln w="25379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2197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227763350163985E-2"/>
          <c:y val="3.7306843630223949E-2"/>
          <c:w val="0.59924213676746463"/>
          <c:h val="0.7002165255786946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 население</c:v>
                </c:pt>
              </c:strCache>
            </c:strRef>
          </c:tx>
          <c:cat>
            <c:strRef>
              <c:f>Лист1!$A$2:$A$22</c:f>
              <c:strCache>
                <c:ptCount val="21"/>
                <c:pt idx="0">
                  <c:v>1960-1961</c:v>
                </c:pt>
                <c:pt idx="1">
                  <c:v>1970-1971</c:v>
                </c:pt>
                <c:pt idx="2">
                  <c:v>1980-1981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2.54</c:v>
                </c:pt>
                <c:pt idx="1">
                  <c:v>2.0070000000000001</c:v>
                </c:pt>
                <c:pt idx="2">
                  <c:v>1.895</c:v>
                </c:pt>
                <c:pt idx="3">
                  <c:v>1.8919999999999999</c:v>
                </c:pt>
                <c:pt idx="4">
                  <c:v>1.337</c:v>
                </c:pt>
                <c:pt idx="5">
                  <c:v>1.1950000000000001</c:v>
                </c:pt>
                <c:pt idx="6">
                  <c:v>1.2230000000000001</c:v>
                </c:pt>
                <c:pt idx="7">
                  <c:v>1.286</c:v>
                </c:pt>
                <c:pt idx="8">
                  <c:v>1.319</c:v>
                </c:pt>
                <c:pt idx="9">
                  <c:v>1.3440000000000001</c:v>
                </c:pt>
                <c:pt idx="10">
                  <c:v>1.294</c:v>
                </c:pt>
                <c:pt idx="11">
                  <c:v>1.3049999999999999</c:v>
                </c:pt>
                <c:pt idx="12">
                  <c:v>1.4159999999999999</c:v>
                </c:pt>
                <c:pt idx="13">
                  <c:v>1.502</c:v>
                </c:pt>
                <c:pt idx="14">
                  <c:v>1.542</c:v>
                </c:pt>
                <c:pt idx="15">
                  <c:v>1.5669999999999999</c:v>
                </c:pt>
                <c:pt idx="16">
                  <c:v>1.5820000000000001</c:v>
                </c:pt>
                <c:pt idx="17">
                  <c:v>1.6910000000000001</c:v>
                </c:pt>
                <c:pt idx="18">
                  <c:v>1.7070000000000001</c:v>
                </c:pt>
                <c:pt idx="19">
                  <c:v>1.75</c:v>
                </c:pt>
                <c:pt idx="20" formatCode="0.000">
                  <c:v>1.7769999999999999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Городское население</c:v>
                </c:pt>
              </c:strCache>
            </c:strRef>
          </c:tx>
          <c:cat>
            <c:strRef>
              <c:f>Лист1!$A$2:$A$22</c:f>
              <c:strCache>
                <c:ptCount val="21"/>
                <c:pt idx="0">
                  <c:v>1960-1961</c:v>
                </c:pt>
                <c:pt idx="1">
                  <c:v>1970-1971</c:v>
                </c:pt>
                <c:pt idx="2">
                  <c:v>1980-1981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strCache>
            </c:strRef>
          </c:cat>
          <c:val>
            <c:numRef>
              <c:f>Лист1!$C$2:$C$22</c:f>
              <c:numCache>
                <c:formatCode>General</c:formatCode>
                <c:ptCount val="21"/>
                <c:pt idx="0">
                  <c:v>2.04</c:v>
                </c:pt>
                <c:pt idx="1">
                  <c:v>1.7729999999999999</c:v>
                </c:pt>
                <c:pt idx="2">
                  <c:v>1.7</c:v>
                </c:pt>
                <c:pt idx="3">
                  <c:v>1.698</c:v>
                </c:pt>
                <c:pt idx="4">
                  <c:v>1.1930000000000001</c:v>
                </c:pt>
                <c:pt idx="5">
                  <c:v>1.089</c:v>
                </c:pt>
                <c:pt idx="6">
                  <c:v>1.1240000000000001</c:v>
                </c:pt>
                <c:pt idx="7">
                  <c:v>1.1890000000000001</c:v>
                </c:pt>
                <c:pt idx="8">
                  <c:v>1.2230000000000001</c:v>
                </c:pt>
                <c:pt idx="9">
                  <c:v>1.2529999999999999</c:v>
                </c:pt>
                <c:pt idx="10">
                  <c:v>1.2070000000000001</c:v>
                </c:pt>
                <c:pt idx="11">
                  <c:v>1.21</c:v>
                </c:pt>
                <c:pt idx="12">
                  <c:v>1.294</c:v>
                </c:pt>
                <c:pt idx="13">
                  <c:v>1.3720000000000001</c:v>
                </c:pt>
                <c:pt idx="14">
                  <c:v>1.415</c:v>
                </c:pt>
                <c:pt idx="15">
                  <c:v>1.4390000000000001</c:v>
                </c:pt>
                <c:pt idx="16">
                  <c:v>1.4419999999999999</c:v>
                </c:pt>
                <c:pt idx="17">
                  <c:v>1.5409999999999999</c:v>
                </c:pt>
                <c:pt idx="18">
                  <c:v>1.5509999999999999</c:v>
                </c:pt>
                <c:pt idx="19">
                  <c:v>1.5880000000000001</c:v>
                </c:pt>
                <c:pt idx="20" formatCode="0.000">
                  <c:v>1.6779999999999999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Сельское население</c:v>
                </c:pt>
              </c:strCache>
            </c:strRef>
          </c:tx>
          <c:cat>
            <c:strRef>
              <c:f>Лист1!$A$2:$A$22</c:f>
              <c:strCache>
                <c:ptCount val="21"/>
                <c:pt idx="0">
                  <c:v>1960-1961</c:v>
                </c:pt>
                <c:pt idx="1">
                  <c:v>1970-1971</c:v>
                </c:pt>
                <c:pt idx="2">
                  <c:v>1980-1981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strCache>
            </c:strRef>
          </c:cat>
          <c:val>
            <c:numRef>
              <c:f>Лист1!$D$2:$D$22</c:f>
              <c:numCache>
                <c:formatCode>General</c:formatCode>
                <c:ptCount val="21"/>
                <c:pt idx="0">
                  <c:v>3.32</c:v>
                </c:pt>
                <c:pt idx="1">
                  <c:v>2.5880000000000001</c:v>
                </c:pt>
                <c:pt idx="2">
                  <c:v>2.5619999999999998</c:v>
                </c:pt>
                <c:pt idx="3">
                  <c:v>2.6</c:v>
                </c:pt>
                <c:pt idx="4">
                  <c:v>1.8129999999999999</c:v>
                </c:pt>
                <c:pt idx="5">
                  <c:v>1.554</c:v>
                </c:pt>
                <c:pt idx="6">
                  <c:v>1.5640000000000001</c:v>
                </c:pt>
                <c:pt idx="7">
                  <c:v>1.633</c:v>
                </c:pt>
                <c:pt idx="8">
                  <c:v>1.6659999999999999</c:v>
                </c:pt>
                <c:pt idx="9">
                  <c:v>1.6539999999999999</c:v>
                </c:pt>
                <c:pt idx="10">
                  <c:v>1.5760000000000001</c:v>
                </c:pt>
                <c:pt idx="11">
                  <c:v>1.601</c:v>
                </c:pt>
                <c:pt idx="12">
                  <c:v>1.798</c:v>
                </c:pt>
                <c:pt idx="13">
                  <c:v>1.9119999999999999</c:v>
                </c:pt>
                <c:pt idx="14">
                  <c:v>1.9410000000000001</c:v>
                </c:pt>
                <c:pt idx="15">
                  <c:v>1.9830000000000001</c:v>
                </c:pt>
                <c:pt idx="16">
                  <c:v>2.056</c:v>
                </c:pt>
                <c:pt idx="17">
                  <c:v>2.2149999999999999</c:v>
                </c:pt>
                <c:pt idx="18">
                  <c:v>2.2639999999999998</c:v>
                </c:pt>
                <c:pt idx="19">
                  <c:v>2.3180000000000001</c:v>
                </c:pt>
                <c:pt idx="20" formatCode="0.000">
                  <c:v>2.1110000000000002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519232"/>
        <c:axId val="175520768"/>
      </c:lineChart>
      <c:catAx>
        <c:axId val="175519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5520768"/>
        <c:crosses val="autoZero"/>
        <c:auto val="1"/>
        <c:lblAlgn val="ctr"/>
        <c:lblOffset val="100"/>
        <c:noMultiLvlLbl val="0"/>
      </c:catAx>
      <c:valAx>
        <c:axId val="175520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5519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969714594042926"/>
          <c:y val="0"/>
          <c:w val="0.19575773373346519"/>
          <c:h val="0.46056735590977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СПС (европа) муж.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Лист1!$A$2:$A$82</c:f>
              <c:strCache>
                <c:ptCount val="81"/>
                <c:pt idx="0">
                  <c:v>РФ</c:v>
                </c:pt>
                <c:pt idx="1">
                  <c:v>Республика Ингушетия</c:v>
                </c:pt>
                <c:pt idx="2">
                  <c:v>Республика Дагестан</c:v>
                </c:pt>
                <c:pt idx="3">
                  <c:v>Москва</c:v>
                </c:pt>
                <c:pt idx="4">
                  <c:v>Ивановская область</c:v>
                </c:pt>
                <c:pt idx="5">
                  <c:v>Чувашская Республика - Чувашия</c:v>
                </c:pt>
                <c:pt idx="6">
                  <c:v>Тамбовская область</c:v>
                </c:pt>
                <c:pt idx="7">
                  <c:v>Санкт-Петербург</c:v>
                </c:pt>
                <c:pt idx="8">
                  <c:v>Курганская область</c:v>
                </c:pt>
                <c:pt idx="9">
                  <c:v>Томская область</c:v>
                </c:pt>
                <c:pt idx="10">
                  <c:v>Саратовская область</c:v>
                </c:pt>
                <c:pt idx="11">
                  <c:v>Республика Калмыкия</c:v>
                </c:pt>
                <c:pt idx="12">
                  <c:v>Республика Мордовия</c:v>
                </c:pt>
                <c:pt idx="13">
                  <c:v>Воронежская область</c:v>
                </c:pt>
                <c:pt idx="14">
                  <c:v>Краснодарский край</c:v>
                </c:pt>
                <c:pt idx="15">
                  <c:v>Республика Татарстан (Татарстан)</c:v>
                </c:pt>
                <c:pt idx="16">
                  <c:v>Республика Башкортостан</c:v>
                </c:pt>
                <c:pt idx="17">
                  <c:v>Липецкая область</c:v>
                </c:pt>
                <c:pt idx="18">
                  <c:v>Алтайский край</c:v>
                </c:pt>
                <c:pt idx="19">
                  <c:v>Карачаево-Черкесская Республика</c:v>
                </c:pt>
                <c:pt idx="20">
                  <c:v>Смоленская область</c:v>
                </c:pt>
                <c:pt idx="21">
                  <c:v>Удмуртская Республика</c:v>
                </c:pt>
                <c:pt idx="22">
                  <c:v>Курская область</c:v>
                </c:pt>
                <c:pt idx="23">
                  <c:v>Волгоградская область</c:v>
                </c:pt>
                <c:pt idx="24">
                  <c:v>Самарская область</c:v>
                </c:pt>
                <c:pt idx="25">
                  <c:v>Республика Северная Осетия-Алания</c:v>
                </c:pt>
                <c:pt idx="26">
                  <c:v>Кемеровская область</c:v>
                </c:pt>
                <c:pt idx="27">
                  <c:v>Тульская область</c:v>
                </c:pt>
                <c:pt idx="28">
                  <c:v>Рязанская область</c:v>
                </c:pt>
                <c:pt idx="29">
                  <c:v>Тюменская область</c:v>
                </c:pt>
                <c:pt idx="30">
                  <c:v>Ростовская область</c:v>
                </c:pt>
                <c:pt idx="31">
                  <c:v>Ставропольский край</c:v>
                </c:pt>
                <c:pt idx="32">
                  <c:v>Республика Коми</c:v>
                </c:pt>
                <c:pt idx="33">
                  <c:v>Астраханская область</c:v>
                </c:pt>
                <c:pt idx="34">
                  <c:v>Кабардино-Балкарская Республика</c:v>
                </c:pt>
                <c:pt idx="35">
                  <c:v>Свердловская область</c:v>
                </c:pt>
                <c:pt idx="36">
                  <c:v>Республика Марий Эл</c:v>
                </c:pt>
                <c:pt idx="37">
                  <c:v>Красноярский край</c:v>
                </c:pt>
                <c:pt idx="38">
                  <c:v>Челябинская область</c:v>
                </c:pt>
                <c:pt idx="39">
                  <c:v>Ленинградская область</c:v>
                </c:pt>
                <c:pt idx="40">
                  <c:v>Ярославская область</c:v>
                </c:pt>
                <c:pt idx="41">
                  <c:v>Республика Адыгея (Адыгея)</c:v>
                </c:pt>
                <c:pt idx="42">
                  <c:v>Республика Саха (Якутия)</c:v>
                </c:pt>
                <c:pt idx="43">
                  <c:v>Калининградская область</c:v>
                </c:pt>
                <c:pt idx="44">
                  <c:v>Новосибирская область</c:v>
                </c:pt>
                <c:pt idx="45">
                  <c:v>Омская область</c:v>
                </c:pt>
                <c:pt idx="46">
                  <c:v>Республика Алтай</c:v>
                </c:pt>
                <c:pt idx="47">
                  <c:v>Республика Хакасия</c:v>
                </c:pt>
                <c:pt idx="48">
                  <c:v>Республика Бурятия</c:v>
                </c:pt>
                <c:pt idx="49">
                  <c:v>Белгородская область</c:v>
                </c:pt>
                <c:pt idx="50">
                  <c:v>Калужская область</c:v>
                </c:pt>
                <c:pt idx="51">
                  <c:v>Чеченская Республика</c:v>
                </c:pt>
                <c:pt idx="52">
                  <c:v>Забайкальский край</c:v>
                </c:pt>
                <c:pt idx="53">
                  <c:v>Архангельская область</c:v>
                </c:pt>
                <c:pt idx="54">
                  <c:v>Брянская область</c:v>
                </c:pt>
                <c:pt idx="55">
                  <c:v>Кировская область</c:v>
                </c:pt>
                <c:pt idx="56">
                  <c:v>Пензенская область</c:v>
                </c:pt>
                <c:pt idx="57">
                  <c:v>Оренбургская область</c:v>
                </c:pt>
                <c:pt idx="58">
                  <c:v>Ульяновская область</c:v>
                </c:pt>
                <c:pt idx="59">
                  <c:v>Республика Карелия</c:v>
                </c:pt>
                <c:pt idx="60">
                  <c:v>Московская область</c:v>
                </c:pt>
                <c:pt idx="61">
                  <c:v>Пермский край</c:v>
                </c:pt>
                <c:pt idx="62">
                  <c:v>Иркутская область</c:v>
                </c:pt>
                <c:pt idx="63">
                  <c:v>Костромская область</c:v>
                </c:pt>
                <c:pt idx="64">
                  <c:v>Владимирская область</c:v>
                </c:pt>
                <c:pt idx="65">
                  <c:v>Вологодская область</c:v>
                </c:pt>
                <c:pt idx="66">
                  <c:v>Приморский край</c:v>
                </c:pt>
                <c:pt idx="67">
                  <c:v>Орловская область</c:v>
                </c:pt>
                <c:pt idx="68">
                  <c:v>Мурманская область</c:v>
                </c:pt>
                <c:pt idx="69">
                  <c:v>Нижегородская область</c:v>
                </c:pt>
                <c:pt idx="70">
                  <c:v>Магаданская область</c:v>
                </c:pt>
                <c:pt idx="71">
                  <c:v>Сахалинская область</c:v>
                </c:pt>
                <c:pt idx="72">
                  <c:v>Амурская область</c:v>
                </c:pt>
                <c:pt idx="73">
                  <c:v>Новгородская область</c:v>
                </c:pt>
                <c:pt idx="74">
                  <c:v>Камчатская область</c:v>
                </c:pt>
                <c:pt idx="75">
                  <c:v>Хабаровский край</c:v>
                </c:pt>
                <c:pt idx="76">
                  <c:v>Псковская область</c:v>
                </c:pt>
                <c:pt idx="77">
                  <c:v>Тверская область</c:v>
                </c:pt>
                <c:pt idx="78">
                  <c:v>Республика Тыва</c:v>
                </c:pt>
                <c:pt idx="79">
                  <c:v>Еврейская автономная область</c:v>
                </c:pt>
                <c:pt idx="80">
                  <c:v>Чукотский автономный округ</c:v>
                </c:pt>
              </c:strCache>
            </c:strRef>
          </c:cat>
          <c:val>
            <c:numRef>
              <c:f>Лист1!$B$2:$B$82</c:f>
              <c:numCache>
                <c:formatCode>0.0</c:formatCode>
                <c:ptCount val="81"/>
                <c:pt idx="0">
                  <c:v>739.90995925203902</c:v>
                </c:pt>
                <c:pt idx="1">
                  <c:v>397.06312845542863</c:v>
                </c:pt>
                <c:pt idx="2">
                  <c:v>406.47765457319099</c:v>
                </c:pt>
                <c:pt idx="3">
                  <c:v>436.79981207699194</c:v>
                </c:pt>
                <c:pt idx="4">
                  <c:v>637.86979868641299</c:v>
                </c:pt>
                <c:pt idx="5">
                  <c:v>627.54838348939495</c:v>
                </c:pt>
                <c:pt idx="6">
                  <c:v>675.57247989238101</c:v>
                </c:pt>
                <c:pt idx="7">
                  <c:v>607.72794689239947</c:v>
                </c:pt>
                <c:pt idx="8">
                  <c:v>684.53356435866351</c:v>
                </c:pt>
                <c:pt idx="9">
                  <c:v>635.92715922347247</c:v>
                </c:pt>
                <c:pt idx="10">
                  <c:v>699.15542349878797</c:v>
                </c:pt>
                <c:pt idx="11">
                  <c:v>675.75570867530155</c:v>
                </c:pt>
                <c:pt idx="12">
                  <c:v>747.0252422337179</c:v>
                </c:pt>
                <c:pt idx="13">
                  <c:v>726.63026391126789</c:v>
                </c:pt>
                <c:pt idx="14">
                  <c:v>674.41379466079354</c:v>
                </c:pt>
                <c:pt idx="15">
                  <c:v>712.64138521549307</c:v>
                </c:pt>
                <c:pt idx="16">
                  <c:v>721.90508921752405</c:v>
                </c:pt>
                <c:pt idx="17">
                  <c:v>742.52959797034805</c:v>
                </c:pt>
                <c:pt idx="18">
                  <c:v>701.57519403758454</c:v>
                </c:pt>
                <c:pt idx="19">
                  <c:v>652.84157389540599</c:v>
                </c:pt>
                <c:pt idx="20">
                  <c:v>780.76946026144753</c:v>
                </c:pt>
                <c:pt idx="21">
                  <c:v>757.64833879042101</c:v>
                </c:pt>
                <c:pt idx="22">
                  <c:v>756.71672028713351</c:v>
                </c:pt>
                <c:pt idx="23">
                  <c:v>706.73013175765925</c:v>
                </c:pt>
                <c:pt idx="24">
                  <c:v>727.32111025159838</c:v>
                </c:pt>
                <c:pt idx="25">
                  <c:v>708.08360548575297</c:v>
                </c:pt>
                <c:pt idx="26">
                  <c:v>742.86567313039939</c:v>
                </c:pt>
                <c:pt idx="27">
                  <c:v>779.22663424929851</c:v>
                </c:pt>
                <c:pt idx="28">
                  <c:v>784.74182358616304</c:v>
                </c:pt>
                <c:pt idx="29">
                  <c:v>743.78099199699852</c:v>
                </c:pt>
                <c:pt idx="30">
                  <c:v>728.74207892113304</c:v>
                </c:pt>
                <c:pt idx="31">
                  <c:v>747.12681500246947</c:v>
                </c:pt>
                <c:pt idx="32">
                  <c:v>791.68995734704663</c:v>
                </c:pt>
                <c:pt idx="33">
                  <c:v>736.18049068809353</c:v>
                </c:pt>
                <c:pt idx="34">
                  <c:v>682.43729514957147</c:v>
                </c:pt>
                <c:pt idx="35">
                  <c:v>790.10125201493747</c:v>
                </c:pt>
                <c:pt idx="36">
                  <c:v>798.43003744775501</c:v>
                </c:pt>
                <c:pt idx="37">
                  <c:v>750.94903207977302</c:v>
                </c:pt>
                <c:pt idx="38">
                  <c:v>779.62766813819201</c:v>
                </c:pt>
                <c:pt idx="39">
                  <c:v>764.11808836363855</c:v>
                </c:pt>
                <c:pt idx="40">
                  <c:v>831.9936516148731</c:v>
                </c:pt>
                <c:pt idx="41">
                  <c:v>767.73739904494596</c:v>
                </c:pt>
                <c:pt idx="42">
                  <c:v>785.30744657259095</c:v>
                </c:pt>
                <c:pt idx="43">
                  <c:v>819.85793026985255</c:v>
                </c:pt>
                <c:pt idx="44">
                  <c:v>783.90030290694153</c:v>
                </c:pt>
                <c:pt idx="45">
                  <c:v>787.71290870104201</c:v>
                </c:pt>
                <c:pt idx="46">
                  <c:v>816.78618414608354</c:v>
                </c:pt>
                <c:pt idx="47">
                  <c:v>798.37635769518704</c:v>
                </c:pt>
                <c:pt idx="48">
                  <c:v>762.74908986173807</c:v>
                </c:pt>
                <c:pt idx="49">
                  <c:v>811.02317097142304</c:v>
                </c:pt>
                <c:pt idx="50">
                  <c:v>823.32346439207799</c:v>
                </c:pt>
                <c:pt idx="51">
                  <c:v>690.5886394194381</c:v>
                </c:pt>
                <c:pt idx="52">
                  <c:v>801.04067042536497</c:v>
                </c:pt>
                <c:pt idx="53">
                  <c:v>851.09410070729155</c:v>
                </c:pt>
                <c:pt idx="54">
                  <c:v>859.16851836361809</c:v>
                </c:pt>
                <c:pt idx="55">
                  <c:v>854.41226778613748</c:v>
                </c:pt>
                <c:pt idx="56">
                  <c:v>865.00176738409948</c:v>
                </c:pt>
                <c:pt idx="57">
                  <c:v>834.3370387958123</c:v>
                </c:pt>
                <c:pt idx="58">
                  <c:v>852.87396175939352</c:v>
                </c:pt>
                <c:pt idx="59">
                  <c:v>910.27365219364503</c:v>
                </c:pt>
                <c:pt idx="60">
                  <c:v>865.83142624205288</c:v>
                </c:pt>
                <c:pt idx="61">
                  <c:v>904.83558397297338</c:v>
                </c:pt>
                <c:pt idx="62">
                  <c:v>886.63282798910848</c:v>
                </c:pt>
                <c:pt idx="63">
                  <c:v>913.83890988294547</c:v>
                </c:pt>
                <c:pt idx="64">
                  <c:v>930.50279632120896</c:v>
                </c:pt>
                <c:pt idx="65">
                  <c:v>954.44198254181504</c:v>
                </c:pt>
                <c:pt idx="66">
                  <c:v>890.82900866716352</c:v>
                </c:pt>
                <c:pt idx="67">
                  <c:v>933.85304089166846</c:v>
                </c:pt>
                <c:pt idx="68">
                  <c:v>980.31342470726838</c:v>
                </c:pt>
                <c:pt idx="69">
                  <c:v>946.65798323420097</c:v>
                </c:pt>
                <c:pt idx="70">
                  <c:v>990.84271034503297</c:v>
                </c:pt>
                <c:pt idx="71">
                  <c:v>894.7490929852529</c:v>
                </c:pt>
                <c:pt idx="72">
                  <c:v>981.27718987988851</c:v>
                </c:pt>
                <c:pt idx="73">
                  <c:v>1043.9699613828711</c:v>
                </c:pt>
                <c:pt idx="74">
                  <c:v>1010.8507227540179</c:v>
                </c:pt>
                <c:pt idx="75">
                  <c:v>1004.3022824880974</c:v>
                </c:pt>
                <c:pt idx="76">
                  <c:v>1081.4618288498598</c:v>
                </c:pt>
                <c:pt idx="77">
                  <c:v>1022.75003585263</c:v>
                </c:pt>
                <c:pt idx="78">
                  <c:v>953.29248129868427</c:v>
                </c:pt>
                <c:pt idx="79">
                  <c:v>1135.0253053841011</c:v>
                </c:pt>
                <c:pt idx="80">
                  <c:v>999.72885490973351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СПС (европа) жен.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Лист1!$A$2:$A$82</c:f>
              <c:strCache>
                <c:ptCount val="81"/>
                <c:pt idx="0">
                  <c:v>РФ</c:v>
                </c:pt>
                <c:pt idx="1">
                  <c:v>Республика Ингушетия</c:v>
                </c:pt>
                <c:pt idx="2">
                  <c:v>Республика Дагестан</c:v>
                </c:pt>
                <c:pt idx="3">
                  <c:v>Москва</c:v>
                </c:pt>
                <c:pt idx="4">
                  <c:v>Ивановская область</c:v>
                </c:pt>
                <c:pt idx="5">
                  <c:v>Чувашская Республика - Чувашия</c:v>
                </c:pt>
                <c:pt idx="6">
                  <c:v>Тамбовская область</c:v>
                </c:pt>
                <c:pt idx="7">
                  <c:v>Санкт-Петербург</c:v>
                </c:pt>
                <c:pt idx="8">
                  <c:v>Курганская область</c:v>
                </c:pt>
                <c:pt idx="9">
                  <c:v>Томская область</c:v>
                </c:pt>
                <c:pt idx="10">
                  <c:v>Саратовская область</c:v>
                </c:pt>
                <c:pt idx="11">
                  <c:v>Республика Калмыкия</c:v>
                </c:pt>
                <c:pt idx="12">
                  <c:v>Республика Мордовия</c:v>
                </c:pt>
                <c:pt idx="13">
                  <c:v>Воронежская область</c:v>
                </c:pt>
                <c:pt idx="14">
                  <c:v>Краснодарский край</c:v>
                </c:pt>
                <c:pt idx="15">
                  <c:v>Республика Татарстан (Татарстан)</c:v>
                </c:pt>
                <c:pt idx="16">
                  <c:v>Республика Башкортостан</c:v>
                </c:pt>
                <c:pt idx="17">
                  <c:v>Липецкая область</c:v>
                </c:pt>
                <c:pt idx="18">
                  <c:v>Алтайский край</c:v>
                </c:pt>
                <c:pt idx="19">
                  <c:v>Карачаево-Черкесская Республика</c:v>
                </c:pt>
                <c:pt idx="20">
                  <c:v>Смоленская область</c:v>
                </c:pt>
                <c:pt idx="21">
                  <c:v>Удмуртская Республика</c:v>
                </c:pt>
                <c:pt idx="22">
                  <c:v>Курская область</c:v>
                </c:pt>
                <c:pt idx="23">
                  <c:v>Волгоградская область</c:v>
                </c:pt>
                <c:pt idx="24">
                  <c:v>Самарская область</c:v>
                </c:pt>
                <c:pt idx="25">
                  <c:v>Республика Северная Осетия-Алания</c:v>
                </c:pt>
                <c:pt idx="26">
                  <c:v>Кемеровская область</c:v>
                </c:pt>
                <c:pt idx="27">
                  <c:v>Тульская область</c:v>
                </c:pt>
                <c:pt idx="28">
                  <c:v>Рязанская область</c:v>
                </c:pt>
                <c:pt idx="29">
                  <c:v>Тюменская область</c:v>
                </c:pt>
                <c:pt idx="30">
                  <c:v>Ростовская область</c:v>
                </c:pt>
                <c:pt idx="31">
                  <c:v>Ставропольский край</c:v>
                </c:pt>
                <c:pt idx="32">
                  <c:v>Республика Коми</c:v>
                </c:pt>
                <c:pt idx="33">
                  <c:v>Астраханская область</c:v>
                </c:pt>
                <c:pt idx="34">
                  <c:v>Кабардино-Балкарская Республика</c:v>
                </c:pt>
                <c:pt idx="35">
                  <c:v>Свердловская область</c:v>
                </c:pt>
                <c:pt idx="36">
                  <c:v>Республика Марий Эл</c:v>
                </c:pt>
                <c:pt idx="37">
                  <c:v>Красноярский край</c:v>
                </c:pt>
                <c:pt idx="38">
                  <c:v>Челябинская область</c:v>
                </c:pt>
                <c:pt idx="39">
                  <c:v>Ленинградская область</c:v>
                </c:pt>
                <c:pt idx="40">
                  <c:v>Ярославская область</c:v>
                </c:pt>
                <c:pt idx="41">
                  <c:v>Республика Адыгея (Адыгея)</c:v>
                </c:pt>
                <c:pt idx="42">
                  <c:v>Республика Саха (Якутия)</c:v>
                </c:pt>
                <c:pt idx="43">
                  <c:v>Калининградская область</c:v>
                </c:pt>
                <c:pt idx="44">
                  <c:v>Новосибирская область</c:v>
                </c:pt>
                <c:pt idx="45">
                  <c:v>Омская область</c:v>
                </c:pt>
                <c:pt idx="46">
                  <c:v>Республика Алтай</c:v>
                </c:pt>
                <c:pt idx="47">
                  <c:v>Республика Хакасия</c:v>
                </c:pt>
                <c:pt idx="48">
                  <c:v>Республика Бурятия</c:v>
                </c:pt>
                <c:pt idx="49">
                  <c:v>Белгородская область</c:v>
                </c:pt>
                <c:pt idx="50">
                  <c:v>Калужская область</c:v>
                </c:pt>
                <c:pt idx="51">
                  <c:v>Чеченская Республика</c:v>
                </c:pt>
                <c:pt idx="52">
                  <c:v>Забайкальский край</c:v>
                </c:pt>
                <c:pt idx="53">
                  <c:v>Архангельская область</c:v>
                </c:pt>
                <c:pt idx="54">
                  <c:v>Брянская область</c:v>
                </c:pt>
                <c:pt idx="55">
                  <c:v>Кировская область</c:v>
                </c:pt>
                <c:pt idx="56">
                  <c:v>Пензенская область</c:v>
                </c:pt>
                <c:pt idx="57">
                  <c:v>Оренбургская область</c:v>
                </c:pt>
                <c:pt idx="58">
                  <c:v>Ульяновская область</c:v>
                </c:pt>
                <c:pt idx="59">
                  <c:v>Республика Карелия</c:v>
                </c:pt>
                <c:pt idx="60">
                  <c:v>Московская область</c:v>
                </c:pt>
                <c:pt idx="61">
                  <c:v>Пермский край</c:v>
                </c:pt>
                <c:pt idx="62">
                  <c:v>Иркутская область</c:v>
                </c:pt>
                <c:pt idx="63">
                  <c:v>Костромская область</c:v>
                </c:pt>
                <c:pt idx="64">
                  <c:v>Владимирская область</c:v>
                </c:pt>
                <c:pt idx="65">
                  <c:v>Вологодская область</c:v>
                </c:pt>
                <c:pt idx="66">
                  <c:v>Приморский край</c:v>
                </c:pt>
                <c:pt idx="67">
                  <c:v>Орловская область</c:v>
                </c:pt>
                <c:pt idx="68">
                  <c:v>Мурманская область</c:v>
                </c:pt>
                <c:pt idx="69">
                  <c:v>Нижегородская область</c:v>
                </c:pt>
                <c:pt idx="70">
                  <c:v>Магаданская область</c:v>
                </c:pt>
                <c:pt idx="71">
                  <c:v>Сахалинская область</c:v>
                </c:pt>
                <c:pt idx="72">
                  <c:v>Амурская область</c:v>
                </c:pt>
                <c:pt idx="73">
                  <c:v>Новгородская область</c:v>
                </c:pt>
                <c:pt idx="74">
                  <c:v>Камчатская область</c:v>
                </c:pt>
                <c:pt idx="75">
                  <c:v>Хабаровский край</c:v>
                </c:pt>
                <c:pt idx="76">
                  <c:v>Псковская область</c:v>
                </c:pt>
                <c:pt idx="77">
                  <c:v>Тверская область</c:v>
                </c:pt>
                <c:pt idx="78">
                  <c:v>Республика Тыва</c:v>
                </c:pt>
                <c:pt idx="79">
                  <c:v>Еврейская автономная область</c:v>
                </c:pt>
                <c:pt idx="80">
                  <c:v>Чукотский автономный округ</c:v>
                </c:pt>
              </c:strCache>
            </c:strRef>
          </c:cat>
          <c:val>
            <c:numRef>
              <c:f>Лист1!$C$2:$C$82</c:f>
              <c:numCache>
                <c:formatCode>0.0</c:formatCode>
                <c:ptCount val="81"/>
                <c:pt idx="0">
                  <c:v>414.40745015117199</c:v>
                </c:pt>
                <c:pt idx="1">
                  <c:v>296.47039299970601</c:v>
                </c:pt>
                <c:pt idx="2">
                  <c:v>308.19885748185197</c:v>
                </c:pt>
                <c:pt idx="3">
                  <c:v>290.29445638397499</c:v>
                </c:pt>
                <c:pt idx="4">
                  <c:v>317.21069451407101</c:v>
                </c:pt>
                <c:pt idx="5">
                  <c:v>315.42432259176002</c:v>
                </c:pt>
                <c:pt idx="6">
                  <c:v>305.05557217978702</c:v>
                </c:pt>
                <c:pt idx="7">
                  <c:v>371.55572524687869</c:v>
                </c:pt>
                <c:pt idx="8">
                  <c:v>340.31902249305432</c:v>
                </c:pt>
                <c:pt idx="9">
                  <c:v>371.50999696973702</c:v>
                </c:pt>
                <c:pt idx="10">
                  <c:v>353.33992344009869</c:v>
                </c:pt>
                <c:pt idx="11">
                  <c:v>373.75902041757769</c:v>
                </c:pt>
                <c:pt idx="12">
                  <c:v>337.0257244621975</c:v>
                </c:pt>
                <c:pt idx="13">
                  <c:v>349.32453993520699</c:v>
                </c:pt>
                <c:pt idx="14">
                  <c:v>374.92122066336202</c:v>
                </c:pt>
                <c:pt idx="15">
                  <c:v>359.4037320001068</c:v>
                </c:pt>
                <c:pt idx="16">
                  <c:v>358.09465875269098</c:v>
                </c:pt>
                <c:pt idx="17">
                  <c:v>365.79887173786204</c:v>
                </c:pt>
                <c:pt idx="18">
                  <c:v>384.53337456734369</c:v>
                </c:pt>
                <c:pt idx="19">
                  <c:v>408.68503703516501</c:v>
                </c:pt>
                <c:pt idx="20">
                  <c:v>369.99949410635497</c:v>
                </c:pt>
                <c:pt idx="21">
                  <c:v>389.51315463785602</c:v>
                </c:pt>
                <c:pt idx="22">
                  <c:v>386.19834793818518</c:v>
                </c:pt>
                <c:pt idx="23">
                  <c:v>411.14375651606002</c:v>
                </c:pt>
                <c:pt idx="24">
                  <c:v>413.60677307123399</c:v>
                </c:pt>
                <c:pt idx="25">
                  <c:v>413.91073395603837</c:v>
                </c:pt>
                <c:pt idx="26">
                  <c:v>408.29167149070395</c:v>
                </c:pt>
                <c:pt idx="27">
                  <c:v>394.253524499138</c:v>
                </c:pt>
                <c:pt idx="28">
                  <c:v>395.98647177775194</c:v>
                </c:pt>
                <c:pt idx="29">
                  <c:v>414.73763564806194</c:v>
                </c:pt>
                <c:pt idx="30">
                  <c:v>429.83823890197704</c:v>
                </c:pt>
                <c:pt idx="31">
                  <c:v>422.90231190081869</c:v>
                </c:pt>
                <c:pt idx="32">
                  <c:v>407.6456634919615</c:v>
                </c:pt>
                <c:pt idx="33">
                  <c:v>430.48621383234899</c:v>
                </c:pt>
                <c:pt idx="34">
                  <c:v>460.37622100628693</c:v>
                </c:pt>
                <c:pt idx="35">
                  <c:v>423.47158212812269</c:v>
                </c:pt>
                <c:pt idx="36">
                  <c:v>415.32980011086369</c:v>
                </c:pt>
                <c:pt idx="37">
                  <c:v>441.86729530977578</c:v>
                </c:pt>
                <c:pt idx="38">
                  <c:v>428.05827081606878</c:v>
                </c:pt>
                <c:pt idx="39">
                  <c:v>449.17739946182269</c:v>
                </c:pt>
                <c:pt idx="40">
                  <c:v>429.704049272367</c:v>
                </c:pt>
                <c:pt idx="41">
                  <c:v>455.05243559282201</c:v>
                </c:pt>
                <c:pt idx="42">
                  <c:v>440.90950816873698</c:v>
                </c:pt>
                <c:pt idx="43">
                  <c:v>441.76228415491408</c:v>
                </c:pt>
                <c:pt idx="44">
                  <c:v>457.89239283544202</c:v>
                </c:pt>
                <c:pt idx="45">
                  <c:v>460.28717627762074</c:v>
                </c:pt>
                <c:pt idx="46">
                  <c:v>452.35423322892598</c:v>
                </c:pt>
                <c:pt idx="47">
                  <c:v>470.23918111028894</c:v>
                </c:pt>
                <c:pt idx="48">
                  <c:v>478.79529821914463</c:v>
                </c:pt>
                <c:pt idx="49">
                  <c:v>455.51846332098802</c:v>
                </c:pt>
                <c:pt idx="50">
                  <c:v>458.99730096330899</c:v>
                </c:pt>
                <c:pt idx="51">
                  <c:v>530.33965523198799</c:v>
                </c:pt>
                <c:pt idx="52">
                  <c:v>469.19472482344685</c:v>
                </c:pt>
                <c:pt idx="53">
                  <c:v>449.02569803604598</c:v>
                </c:pt>
                <c:pt idx="54">
                  <c:v>453.24705721956002</c:v>
                </c:pt>
                <c:pt idx="55">
                  <c:v>456.32565923412704</c:v>
                </c:pt>
                <c:pt idx="56">
                  <c:v>462.72630032399394</c:v>
                </c:pt>
                <c:pt idx="57">
                  <c:v>473.33225592826699</c:v>
                </c:pt>
                <c:pt idx="58">
                  <c:v>473.21135390570299</c:v>
                </c:pt>
                <c:pt idx="59">
                  <c:v>467.67548092241498</c:v>
                </c:pt>
                <c:pt idx="60">
                  <c:v>487.18552884345098</c:v>
                </c:pt>
                <c:pt idx="61">
                  <c:v>477.18156449071398</c:v>
                </c:pt>
                <c:pt idx="62">
                  <c:v>488.11794870924098</c:v>
                </c:pt>
                <c:pt idx="63">
                  <c:v>485.22932798558156</c:v>
                </c:pt>
                <c:pt idx="64">
                  <c:v>484.80043927247323</c:v>
                </c:pt>
                <c:pt idx="65">
                  <c:v>487.48096930230264</c:v>
                </c:pt>
                <c:pt idx="66">
                  <c:v>516.15329432210399</c:v>
                </c:pt>
                <c:pt idx="67">
                  <c:v>510.00111178829081</c:v>
                </c:pt>
                <c:pt idx="68">
                  <c:v>514.22295424926153</c:v>
                </c:pt>
                <c:pt idx="69">
                  <c:v>516.06019105141638</c:v>
                </c:pt>
                <c:pt idx="70">
                  <c:v>497.25517421520863</c:v>
                </c:pt>
                <c:pt idx="71">
                  <c:v>558.06890303552848</c:v>
                </c:pt>
                <c:pt idx="72">
                  <c:v>536.87472352971804</c:v>
                </c:pt>
                <c:pt idx="73">
                  <c:v>511.04150049997696</c:v>
                </c:pt>
                <c:pt idx="74">
                  <c:v>523.62555799741449</c:v>
                </c:pt>
                <c:pt idx="75">
                  <c:v>555.79979729628235</c:v>
                </c:pt>
                <c:pt idx="76">
                  <c:v>532.76234412597296</c:v>
                </c:pt>
                <c:pt idx="77">
                  <c:v>557.98741023119953</c:v>
                </c:pt>
                <c:pt idx="78">
                  <c:v>615.15097163118355</c:v>
                </c:pt>
                <c:pt idx="79">
                  <c:v>572.90073592231852</c:v>
                </c:pt>
                <c:pt idx="80">
                  <c:v>838.09139769915055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2443776"/>
        <c:axId val="262445312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СПС (европа)</c:v>
                </c:pt>
              </c:strCache>
            </c:strRef>
          </c:tx>
          <c:spPr>
            <a:ln w="508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7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Лист1!$A$2:$A$82</c:f>
              <c:strCache>
                <c:ptCount val="81"/>
                <c:pt idx="0">
                  <c:v>РФ</c:v>
                </c:pt>
                <c:pt idx="1">
                  <c:v>Республика Ингушетия</c:v>
                </c:pt>
                <c:pt idx="2">
                  <c:v>Республика Дагестан</c:v>
                </c:pt>
                <c:pt idx="3">
                  <c:v>Москва</c:v>
                </c:pt>
                <c:pt idx="4">
                  <c:v>Ивановская область</c:v>
                </c:pt>
                <c:pt idx="5">
                  <c:v>Чувашская Республика - Чувашия</c:v>
                </c:pt>
                <c:pt idx="6">
                  <c:v>Тамбовская область</c:v>
                </c:pt>
                <c:pt idx="7">
                  <c:v>Санкт-Петербург</c:v>
                </c:pt>
                <c:pt idx="8">
                  <c:v>Курганская область</c:v>
                </c:pt>
                <c:pt idx="9">
                  <c:v>Томская область</c:v>
                </c:pt>
                <c:pt idx="10">
                  <c:v>Саратовская область</c:v>
                </c:pt>
                <c:pt idx="11">
                  <c:v>Республика Калмыкия</c:v>
                </c:pt>
                <c:pt idx="12">
                  <c:v>Республика Мордовия</c:v>
                </c:pt>
                <c:pt idx="13">
                  <c:v>Воронежская область</c:v>
                </c:pt>
                <c:pt idx="14">
                  <c:v>Краснодарский край</c:v>
                </c:pt>
                <c:pt idx="15">
                  <c:v>Республика Татарстан (Татарстан)</c:v>
                </c:pt>
                <c:pt idx="16">
                  <c:v>Республика Башкортостан</c:v>
                </c:pt>
                <c:pt idx="17">
                  <c:v>Липецкая область</c:v>
                </c:pt>
                <c:pt idx="18">
                  <c:v>Алтайский край</c:v>
                </c:pt>
                <c:pt idx="19">
                  <c:v>Карачаево-Черкесская Республика</c:v>
                </c:pt>
                <c:pt idx="20">
                  <c:v>Смоленская область</c:v>
                </c:pt>
                <c:pt idx="21">
                  <c:v>Удмуртская Республика</c:v>
                </c:pt>
                <c:pt idx="22">
                  <c:v>Курская область</c:v>
                </c:pt>
                <c:pt idx="23">
                  <c:v>Волгоградская область</c:v>
                </c:pt>
                <c:pt idx="24">
                  <c:v>Самарская область</c:v>
                </c:pt>
                <c:pt idx="25">
                  <c:v>Республика Северная Осетия-Алания</c:v>
                </c:pt>
                <c:pt idx="26">
                  <c:v>Кемеровская область</c:v>
                </c:pt>
                <c:pt idx="27">
                  <c:v>Тульская область</c:v>
                </c:pt>
                <c:pt idx="28">
                  <c:v>Рязанская область</c:v>
                </c:pt>
                <c:pt idx="29">
                  <c:v>Тюменская область</c:v>
                </c:pt>
                <c:pt idx="30">
                  <c:v>Ростовская область</c:v>
                </c:pt>
                <c:pt idx="31">
                  <c:v>Ставропольский край</c:v>
                </c:pt>
                <c:pt idx="32">
                  <c:v>Республика Коми</c:v>
                </c:pt>
                <c:pt idx="33">
                  <c:v>Астраханская область</c:v>
                </c:pt>
                <c:pt idx="34">
                  <c:v>Кабардино-Балкарская Республика</c:v>
                </c:pt>
                <c:pt idx="35">
                  <c:v>Свердловская область</c:v>
                </c:pt>
                <c:pt idx="36">
                  <c:v>Республика Марий Эл</c:v>
                </c:pt>
                <c:pt idx="37">
                  <c:v>Красноярский край</c:v>
                </c:pt>
                <c:pt idx="38">
                  <c:v>Челябинская область</c:v>
                </c:pt>
                <c:pt idx="39">
                  <c:v>Ленинградская область</c:v>
                </c:pt>
                <c:pt idx="40">
                  <c:v>Ярославская область</c:v>
                </c:pt>
                <c:pt idx="41">
                  <c:v>Республика Адыгея (Адыгея)</c:v>
                </c:pt>
                <c:pt idx="42">
                  <c:v>Республика Саха (Якутия)</c:v>
                </c:pt>
                <c:pt idx="43">
                  <c:v>Калининградская область</c:v>
                </c:pt>
                <c:pt idx="44">
                  <c:v>Новосибирская область</c:v>
                </c:pt>
                <c:pt idx="45">
                  <c:v>Омская область</c:v>
                </c:pt>
                <c:pt idx="46">
                  <c:v>Республика Алтай</c:v>
                </c:pt>
                <c:pt idx="47">
                  <c:v>Республика Хакасия</c:v>
                </c:pt>
                <c:pt idx="48">
                  <c:v>Республика Бурятия</c:v>
                </c:pt>
                <c:pt idx="49">
                  <c:v>Белгородская область</c:v>
                </c:pt>
                <c:pt idx="50">
                  <c:v>Калужская область</c:v>
                </c:pt>
                <c:pt idx="51">
                  <c:v>Чеченская Республика</c:v>
                </c:pt>
                <c:pt idx="52">
                  <c:v>Забайкальский край</c:v>
                </c:pt>
                <c:pt idx="53">
                  <c:v>Архангельская область</c:v>
                </c:pt>
                <c:pt idx="54">
                  <c:v>Брянская область</c:v>
                </c:pt>
                <c:pt idx="55">
                  <c:v>Кировская область</c:v>
                </c:pt>
                <c:pt idx="56">
                  <c:v>Пензенская область</c:v>
                </c:pt>
                <c:pt idx="57">
                  <c:v>Оренбургская область</c:v>
                </c:pt>
                <c:pt idx="58">
                  <c:v>Ульяновская область</c:v>
                </c:pt>
                <c:pt idx="59">
                  <c:v>Республика Карелия</c:v>
                </c:pt>
                <c:pt idx="60">
                  <c:v>Московская область</c:v>
                </c:pt>
                <c:pt idx="61">
                  <c:v>Пермский край</c:v>
                </c:pt>
                <c:pt idx="62">
                  <c:v>Иркутская область</c:v>
                </c:pt>
                <c:pt idx="63">
                  <c:v>Костромская область</c:v>
                </c:pt>
                <c:pt idx="64">
                  <c:v>Владимирская область</c:v>
                </c:pt>
                <c:pt idx="65">
                  <c:v>Вологодская область</c:v>
                </c:pt>
                <c:pt idx="66">
                  <c:v>Приморский край</c:v>
                </c:pt>
                <c:pt idx="67">
                  <c:v>Орловская область</c:v>
                </c:pt>
                <c:pt idx="68">
                  <c:v>Мурманская область</c:v>
                </c:pt>
                <c:pt idx="69">
                  <c:v>Нижегородская область</c:v>
                </c:pt>
                <c:pt idx="70">
                  <c:v>Магаданская область</c:v>
                </c:pt>
                <c:pt idx="71">
                  <c:v>Сахалинская область</c:v>
                </c:pt>
                <c:pt idx="72">
                  <c:v>Амурская область</c:v>
                </c:pt>
                <c:pt idx="73">
                  <c:v>Новгородская область</c:v>
                </c:pt>
                <c:pt idx="74">
                  <c:v>Камчатская область</c:v>
                </c:pt>
                <c:pt idx="75">
                  <c:v>Хабаровский край</c:v>
                </c:pt>
                <c:pt idx="76">
                  <c:v>Псковская область</c:v>
                </c:pt>
                <c:pt idx="77">
                  <c:v>Тверская область</c:v>
                </c:pt>
                <c:pt idx="78">
                  <c:v>Республика Тыва</c:v>
                </c:pt>
                <c:pt idx="79">
                  <c:v>Еврейская автономная область</c:v>
                </c:pt>
                <c:pt idx="80">
                  <c:v>Чукотский автономный округ</c:v>
                </c:pt>
              </c:strCache>
            </c:strRef>
          </c:cat>
          <c:val>
            <c:numRef>
              <c:f>Лист1!$D$2:$D$82</c:f>
              <c:numCache>
                <c:formatCode>0.0</c:formatCode>
                <c:ptCount val="81"/>
                <c:pt idx="0">
                  <c:v>543.26629862644097</c:v>
                </c:pt>
                <c:pt idx="1">
                  <c:v>339.69656563546931</c:v>
                </c:pt>
                <c:pt idx="2">
                  <c:v>352.777261721824</c:v>
                </c:pt>
                <c:pt idx="3">
                  <c:v>356.87144756474402</c:v>
                </c:pt>
                <c:pt idx="4">
                  <c:v>433.14202675963838</c:v>
                </c:pt>
                <c:pt idx="5">
                  <c:v>437.52537371782893</c:v>
                </c:pt>
                <c:pt idx="6">
                  <c:v>448.73767180439398</c:v>
                </c:pt>
                <c:pt idx="7">
                  <c:v>467.64577006000002</c:v>
                </c:pt>
                <c:pt idx="8">
                  <c:v>474.33604227372905</c:v>
                </c:pt>
                <c:pt idx="9">
                  <c:v>478.55906578023001</c:v>
                </c:pt>
                <c:pt idx="10">
                  <c:v>485.571979116862</c:v>
                </c:pt>
                <c:pt idx="11">
                  <c:v>495.27413118751895</c:v>
                </c:pt>
                <c:pt idx="12">
                  <c:v>496.15158212749202</c:v>
                </c:pt>
                <c:pt idx="13">
                  <c:v>496.39756377386038</c:v>
                </c:pt>
                <c:pt idx="14">
                  <c:v>496.94653889202863</c:v>
                </c:pt>
                <c:pt idx="15">
                  <c:v>498.84104152818799</c:v>
                </c:pt>
                <c:pt idx="16">
                  <c:v>503.67909215289001</c:v>
                </c:pt>
                <c:pt idx="17">
                  <c:v>507.46618661338397</c:v>
                </c:pt>
                <c:pt idx="18">
                  <c:v>508.65612896122576</c:v>
                </c:pt>
                <c:pt idx="19">
                  <c:v>508.67767551282878</c:v>
                </c:pt>
                <c:pt idx="20">
                  <c:v>525.15594101650595</c:v>
                </c:pt>
                <c:pt idx="21">
                  <c:v>528.26878625726113</c:v>
                </c:pt>
                <c:pt idx="22">
                  <c:v>530.21830811511302</c:v>
                </c:pt>
                <c:pt idx="23">
                  <c:v>531.13604199127792</c:v>
                </c:pt>
                <c:pt idx="24">
                  <c:v>532.25676954821154</c:v>
                </c:pt>
                <c:pt idx="25">
                  <c:v>534.63227505643897</c:v>
                </c:pt>
                <c:pt idx="26">
                  <c:v>536.69663878147298</c:v>
                </c:pt>
                <c:pt idx="27">
                  <c:v>538.95269477589648</c:v>
                </c:pt>
                <c:pt idx="28">
                  <c:v>541.19587763333016</c:v>
                </c:pt>
                <c:pt idx="29">
                  <c:v>546.38176088565297</c:v>
                </c:pt>
                <c:pt idx="30">
                  <c:v>550.11361453523</c:v>
                </c:pt>
                <c:pt idx="31">
                  <c:v>550.87428061393098</c:v>
                </c:pt>
                <c:pt idx="32">
                  <c:v>552.94929607631809</c:v>
                </c:pt>
                <c:pt idx="33">
                  <c:v>553.50928193022503</c:v>
                </c:pt>
                <c:pt idx="34">
                  <c:v>554.304723064629</c:v>
                </c:pt>
                <c:pt idx="35">
                  <c:v>559.11245437917455</c:v>
                </c:pt>
                <c:pt idx="36">
                  <c:v>562.91980798270197</c:v>
                </c:pt>
                <c:pt idx="37">
                  <c:v>563.57473497930926</c:v>
                </c:pt>
                <c:pt idx="38">
                  <c:v>565.47353501954854</c:v>
                </c:pt>
                <c:pt idx="39">
                  <c:v>571.96183357497807</c:v>
                </c:pt>
                <c:pt idx="40">
                  <c:v>576.5181407300181</c:v>
                </c:pt>
                <c:pt idx="41">
                  <c:v>581.05253660459448</c:v>
                </c:pt>
                <c:pt idx="42">
                  <c:v>582.39300550886355</c:v>
                </c:pt>
                <c:pt idx="43">
                  <c:v>582.56519441745149</c:v>
                </c:pt>
                <c:pt idx="44">
                  <c:v>585.06310568272738</c:v>
                </c:pt>
                <c:pt idx="45">
                  <c:v>588.68650987934802</c:v>
                </c:pt>
                <c:pt idx="46">
                  <c:v>589.87645446658803</c:v>
                </c:pt>
                <c:pt idx="47">
                  <c:v>592.94388546070502</c:v>
                </c:pt>
                <c:pt idx="48">
                  <c:v>593.58161054511902</c:v>
                </c:pt>
                <c:pt idx="49">
                  <c:v>595.54762414482343</c:v>
                </c:pt>
                <c:pt idx="50">
                  <c:v>598.48891043337403</c:v>
                </c:pt>
                <c:pt idx="51">
                  <c:v>601.87407156915344</c:v>
                </c:pt>
                <c:pt idx="52">
                  <c:v>602.29481505404851</c:v>
                </c:pt>
                <c:pt idx="53">
                  <c:v>603.57649158760353</c:v>
                </c:pt>
                <c:pt idx="54">
                  <c:v>603.68465708991346</c:v>
                </c:pt>
                <c:pt idx="55">
                  <c:v>608.86521822384748</c:v>
                </c:pt>
                <c:pt idx="56">
                  <c:v>613.74409924896054</c:v>
                </c:pt>
                <c:pt idx="57">
                  <c:v>616.69607120860189</c:v>
                </c:pt>
                <c:pt idx="58">
                  <c:v>619.60646888012798</c:v>
                </c:pt>
                <c:pt idx="59">
                  <c:v>631.21587600247994</c:v>
                </c:pt>
                <c:pt idx="60">
                  <c:v>635.70854649677995</c:v>
                </c:pt>
                <c:pt idx="61">
                  <c:v>638.61648905732352</c:v>
                </c:pt>
                <c:pt idx="62">
                  <c:v>638.62901003036654</c:v>
                </c:pt>
                <c:pt idx="63">
                  <c:v>646.69372268805853</c:v>
                </c:pt>
                <c:pt idx="64">
                  <c:v>648.58751187898599</c:v>
                </c:pt>
                <c:pt idx="65">
                  <c:v>662.02409633695754</c:v>
                </c:pt>
                <c:pt idx="66">
                  <c:v>665.15786334558788</c:v>
                </c:pt>
                <c:pt idx="67">
                  <c:v>667.24665548019948</c:v>
                </c:pt>
                <c:pt idx="68">
                  <c:v>670.52749826041202</c:v>
                </c:pt>
                <c:pt idx="69">
                  <c:v>674.76412881026749</c:v>
                </c:pt>
                <c:pt idx="70">
                  <c:v>684.21588723476054</c:v>
                </c:pt>
                <c:pt idx="71">
                  <c:v>691.43391930121788</c:v>
                </c:pt>
                <c:pt idx="72">
                  <c:v>712.75422519304311</c:v>
                </c:pt>
                <c:pt idx="73">
                  <c:v>713.69794100664353</c:v>
                </c:pt>
                <c:pt idx="74">
                  <c:v>720.83899418050748</c:v>
                </c:pt>
                <c:pt idx="75">
                  <c:v>732.66380162208304</c:v>
                </c:pt>
                <c:pt idx="76">
                  <c:v>732.89418074843502</c:v>
                </c:pt>
                <c:pt idx="77">
                  <c:v>733.50230663128752</c:v>
                </c:pt>
                <c:pt idx="78">
                  <c:v>738.87443935355952</c:v>
                </c:pt>
                <c:pt idx="79">
                  <c:v>786.97849642812855</c:v>
                </c:pt>
                <c:pt idx="80">
                  <c:v>919.99276306366653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2443776"/>
        <c:axId val="262445312"/>
      </c:lineChart>
      <c:catAx>
        <c:axId val="26244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445312"/>
        <c:crosses val="autoZero"/>
        <c:auto val="1"/>
        <c:lblAlgn val="ctr"/>
        <c:lblOffset val="100"/>
        <c:noMultiLvlLbl val="0"/>
      </c:catAx>
      <c:valAx>
        <c:axId val="26244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44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ln w="63915"/>
          </c:spPr>
          <c:marker>
            <c:spPr>
              <a:ln w="63915"/>
            </c:spPr>
          </c:marker>
          <c:dLbls>
            <c:dLbl>
              <c:idx val="1"/>
              <c:layout>
                <c:manualLayout>
                  <c:x val="-3.8030102664545894E-2"/>
                  <c:y val="-8.33527698602432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605344866115442E-2"/>
                  <c:y val="-7.516139991843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0266848947721266E-3"/>
                  <c:y val="3.20270913656388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4140535605787232E-3"/>
                  <c:y val="2.70900014307144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853083141340587E-3"/>
                  <c:y val="1.560812257041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tx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2011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13.5</c:v>
                </c:pt>
                <c:pt idx="1">
                  <c:v>13.6</c:v>
                </c:pt>
                <c:pt idx="2">
                  <c:v>13.5</c:v>
                </c:pt>
                <c:pt idx="3">
                  <c:v>14.5</c:v>
                </c:pt>
                <c:pt idx="4">
                  <c:v>14.4</c:v>
                </c:pt>
                <c:pt idx="5">
                  <c:v>14.4</c:v>
                </c:pt>
                <c:pt idx="6">
                  <c:v>14.4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ln w="63915"/>
          </c:spPr>
          <c:marker>
            <c:spPr>
              <a:ln w="63915"/>
            </c:spPr>
          </c:marker>
          <c:dLbls>
            <c:dLbl>
              <c:idx val="0"/>
              <c:layout>
                <c:manualLayout>
                  <c:x val="-4.3372339726315511E-2"/>
                  <c:y val="7.31823777535886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714576788085127E-2"/>
                  <c:y val="8.33527698602432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4036780460873106E-2"/>
                  <c:y val="7.57249757802522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8794710344011679E-2"/>
                  <c:y val="4.673723051817068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6043469008207112E-2"/>
                  <c:y val="6.51461012579663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7156255879295936E-2"/>
                  <c:y val="7.05059688818480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7156255879295936E-2"/>
                  <c:y val="7.05059688818480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2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2011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13.3</c:v>
                </c:pt>
                <c:pt idx="1">
                  <c:v>13.5</c:v>
                </c:pt>
                <c:pt idx="2">
                  <c:v>13</c:v>
                </c:pt>
                <c:pt idx="3">
                  <c:v>13</c:v>
                </c:pt>
                <c:pt idx="4">
                  <c:v>12.7</c:v>
                </c:pt>
                <c:pt idx="5">
                  <c:v>12.7</c:v>
                </c:pt>
                <c:pt idx="6">
                  <c:v>12.7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900736"/>
        <c:axId val="176923008"/>
      </c:line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естественный прирост</c:v>
                </c:pt>
              </c:strCache>
            </c:strRef>
          </c:tx>
          <c:spPr>
            <a:ln w="63915">
              <a:solidFill>
                <a:schemeClr val="accent3">
                  <a:lumMod val="50000"/>
                </a:schemeClr>
              </a:solidFill>
              <a:prstDash val="sysDot"/>
            </a:ln>
          </c:spPr>
          <c:marker>
            <c:spPr>
              <a:ln w="63915">
                <a:solidFill>
                  <a:schemeClr val="accent3">
                    <a:lumMod val="50000"/>
                  </a:schemeClr>
                </a:solidFill>
              </a:ln>
            </c:spPr>
          </c:marker>
          <c:dLbls>
            <c:dLbl>
              <c:idx val="0"/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txPr>
                <a:bodyPr/>
                <a:lstStyle/>
                <a:p>
                  <a:pPr>
                    <a:defRPr sz="2011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txPr>
                <a:bodyPr/>
                <a:lstStyle/>
                <a:p>
                  <a:pPr>
                    <a:defRPr sz="2011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026737475845569E-2"/>
                  <c:y val="7.6610903523141191E-2"/>
                </c:manualLayout>
              </c:layout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txPr>
                <a:bodyPr/>
                <a:lstStyle/>
                <a:p>
                  <a:pPr>
                    <a:defRPr sz="2011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657789228767105E-3"/>
                  <c:y val="7.9232994911490995E-2"/>
                </c:manualLayout>
              </c:layout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txPr>
                <a:bodyPr/>
                <a:lstStyle/>
                <a:p>
                  <a:pPr>
                    <a:defRPr sz="2011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3622441602145308E-3"/>
                  <c:y val="-4.9641123299787725E-2"/>
                </c:manualLayout>
              </c:layout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txPr>
                <a:bodyPr/>
                <a:lstStyle/>
                <a:p>
                  <a:pPr>
                    <a:defRPr sz="2011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solidFill>
                  <a:schemeClr val="accent3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 sz="2011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solidFill>
                  <a:schemeClr val="accent3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 sz="2011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11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0.2</c:v>
                </c:pt>
                <c:pt idx="1">
                  <c:v>0.1</c:v>
                </c:pt>
                <c:pt idx="2">
                  <c:v>0.5</c:v>
                </c:pt>
                <c:pt idx="3">
                  <c:v>1.5</c:v>
                </c:pt>
                <c:pt idx="4">
                  <c:v>1.7</c:v>
                </c:pt>
                <c:pt idx="5">
                  <c:v>1.7</c:v>
                </c:pt>
                <c:pt idx="6">
                  <c:v>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924544"/>
        <c:axId val="176926080"/>
      </c:lineChart>
      <c:catAx>
        <c:axId val="176900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923008"/>
        <c:crosses val="autoZero"/>
        <c:auto val="1"/>
        <c:lblAlgn val="ctr"/>
        <c:lblOffset val="100"/>
        <c:noMultiLvlLbl val="0"/>
      </c:catAx>
      <c:valAx>
        <c:axId val="176923008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6900736"/>
        <c:crosses val="autoZero"/>
        <c:crossBetween val="between"/>
      </c:valAx>
      <c:catAx>
        <c:axId val="176924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926080"/>
        <c:crosses val="autoZero"/>
        <c:auto val="1"/>
        <c:lblAlgn val="ctr"/>
        <c:lblOffset val="100"/>
        <c:noMultiLvlLbl val="0"/>
      </c:catAx>
      <c:valAx>
        <c:axId val="1769260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76924544"/>
        <c:crosses val="max"/>
        <c:crossBetween val="between"/>
      </c:valAx>
      <c:spPr>
        <a:noFill/>
        <a:ln w="21305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508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заболеваемость</c:v>
                </c:pt>
              </c:strCache>
            </c:strRef>
          </c:tx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317</c:v>
                </c:pt>
                <c:pt idx="1">
                  <c:v>341.3</c:v>
                </c:pt>
                <c:pt idx="2">
                  <c:v>350.4</c:v>
                </c:pt>
                <c:pt idx="3">
                  <c:v>361.5</c:v>
                </c:pt>
                <c:pt idx="4">
                  <c:v>400.3</c:v>
                </c:pt>
                <c:pt idx="5">
                  <c:v>478.4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213.7</c:v>
                </c:pt>
                <c:pt idx="1">
                  <c:v>219.8</c:v>
                </c:pt>
                <c:pt idx="2">
                  <c:v>219.1</c:v>
                </c:pt>
                <c:pt idx="3">
                  <c:v>223.5</c:v>
                </c:pt>
                <c:pt idx="4">
                  <c:v>231</c:v>
                </c:pt>
                <c:pt idx="5">
                  <c:v>233.6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548864"/>
        <c:axId val="176575232"/>
      </c:barChart>
      <c:catAx>
        <c:axId val="17654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42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575232"/>
        <c:crosses val="autoZero"/>
        <c:auto val="1"/>
        <c:lblAlgn val="ctr"/>
        <c:lblOffset val="100"/>
        <c:noMultiLvlLbl val="0"/>
      </c:catAx>
      <c:valAx>
        <c:axId val="1765752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solidFill>
            <a:schemeClr val="accent2">
              <a:lumMod val="20000"/>
              <a:lumOff val="80000"/>
            </a:schemeClr>
          </a:solidFill>
        </c:spPr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5488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solidFill>
            <a:schemeClr val="accent2">
              <a:lumMod val="40000"/>
              <a:lumOff val="60000"/>
            </a:schemeClr>
          </a:solidFill>
        </c:spPr>
        <c:txPr>
          <a:bodyPr/>
          <a:lstStyle/>
          <a:p>
            <a:pPr rtl="0">
              <a:defRPr sz="1842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dTable>
      <c:spPr>
        <a:solidFill>
          <a:schemeClr val="accent2">
            <a:lumMod val="20000"/>
            <a:lumOff val="80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658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IV стадия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19.600000000000001</c:v>
                </c:pt>
                <c:pt idx="1">
                  <c:v>20.6</c:v>
                </c:pt>
                <c:pt idx="2">
                  <c:v>22</c:v>
                </c:pt>
                <c:pt idx="3">
                  <c:v>23.1</c:v>
                </c:pt>
                <c:pt idx="4">
                  <c:v>20.6</c:v>
                </c:pt>
                <c:pt idx="5">
                  <c:v>20.100000000000001</c:v>
                </c:pt>
                <c:pt idx="6">
                  <c:v>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6690304"/>
        <c:axId val="176693248"/>
        <c:axId val="0"/>
      </c:bar3DChart>
      <c:catAx>
        <c:axId val="17669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749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6693248"/>
        <c:crosses val="autoZero"/>
        <c:auto val="1"/>
        <c:lblAlgn val="ctr"/>
        <c:lblOffset val="100"/>
        <c:noMultiLvlLbl val="0"/>
      </c:catAx>
      <c:valAx>
        <c:axId val="176693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6690304"/>
        <c:crosses val="autoZero"/>
        <c:crossBetween val="between"/>
      </c:valAx>
      <c:spPr>
        <a:noFill/>
        <a:ln w="22210">
          <a:noFill/>
        </a:ln>
      </c:spPr>
    </c:plotArea>
    <c:legend>
      <c:legendPos val="t"/>
      <c:overlay val="0"/>
    </c:legend>
    <c:plotVisOnly val="1"/>
    <c:dispBlanksAs val="gap"/>
    <c:showDLblsOverMax val="0"/>
  </c:chart>
  <c:spPr>
    <a:solidFill>
      <a:schemeClr val="accent6">
        <a:lumMod val="60000"/>
        <a:lumOff val="40000"/>
      </a:schemeClr>
    </a:solidFill>
  </c:spPr>
  <c:txPr>
    <a:bodyPr/>
    <a:lstStyle/>
    <a:p>
      <a:pPr>
        <a:defRPr sz="1574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152362700440724E-2"/>
          <c:y val="2.6657178653509878E-2"/>
          <c:w val="0.9343343795133876"/>
          <c:h val="0.82259618409199076"/>
        </c:manualLayout>
      </c:layout>
      <c:lineChart>
        <c:grouping val="standard"/>
        <c:varyColors val="0"/>
        <c:ser>
          <c:idx val="0"/>
          <c:order val="0"/>
          <c:tx>
            <c:strRef>
              <c:f>Лист2!$A$3</c:f>
              <c:strCache>
                <c:ptCount val="1"/>
                <c:pt idx="0">
                  <c:v>Россия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Лист2!$B$2:$P$2</c:f>
              <c:numCache>
                <c:formatCode>General</c:formatCode>
                <c:ptCount val="15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</c:numCache>
            </c:numRef>
          </c:cat>
          <c:val>
            <c:numRef>
              <c:f>Лист2!$B$3:$P$3</c:f>
              <c:numCache>
                <c:formatCode>General</c:formatCode>
                <c:ptCount val="15"/>
                <c:pt idx="0">
                  <c:v>10</c:v>
                </c:pt>
                <c:pt idx="1">
                  <c:v>7.4</c:v>
                </c:pt>
                <c:pt idx="2">
                  <c:v>8.7000000000000011</c:v>
                </c:pt>
                <c:pt idx="3">
                  <c:v>11</c:v>
                </c:pt>
                <c:pt idx="4">
                  <c:v>11.2</c:v>
                </c:pt>
                <c:pt idx="5">
                  <c:v>15.3</c:v>
                </c:pt>
                <c:pt idx="6">
                  <c:v>16</c:v>
                </c:pt>
                <c:pt idx="7">
                  <c:v>16.100000000000001</c:v>
                </c:pt>
                <c:pt idx="8">
                  <c:v>15.2</c:v>
                </c:pt>
                <c:pt idx="9">
                  <c:v>14.6</c:v>
                </c:pt>
                <c:pt idx="10">
                  <c:v>14.6</c:v>
                </c:pt>
                <c:pt idx="11">
                  <c:v>14.2</c:v>
                </c:pt>
                <c:pt idx="12">
                  <c:v>14.2</c:v>
                </c:pt>
                <c:pt idx="13">
                  <c:v>13.5</c:v>
                </c:pt>
                <c:pt idx="14">
                  <c:v>13.3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Лист2!$A$4</c:f>
              <c:strCache>
                <c:ptCount val="1"/>
                <c:pt idx="0">
                  <c:v>США</c:v>
                </c:pt>
              </c:strCache>
            </c:strRef>
          </c:tx>
          <c:spPr>
            <a:ln w="28575" cap="rnd">
              <a:solidFill>
                <a:srgbClr val="800080"/>
              </a:solidFill>
              <a:round/>
            </a:ln>
            <a:effectLst/>
          </c:spPr>
          <c:marker>
            <c:symbol val="none"/>
          </c:marker>
          <c:dLbls>
            <c:txPr>
              <a:bodyPr/>
              <a:lstStyle/>
              <a:p>
                <a:pPr>
                  <a:defRPr sz="1200" b="0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Лист2!$B$2:$P$2</c:f>
              <c:numCache>
                <c:formatCode>General</c:formatCode>
                <c:ptCount val="15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</c:numCache>
            </c:numRef>
          </c:cat>
          <c:val>
            <c:numRef>
              <c:f>Лист2!$B$4:$P$4</c:f>
              <c:numCache>
                <c:formatCode>General</c:formatCode>
                <c:ptCount val="15"/>
                <c:pt idx="0">
                  <c:v>9.6</c:v>
                </c:pt>
                <c:pt idx="1">
                  <c:v>9.5</c:v>
                </c:pt>
                <c:pt idx="2">
                  <c:v>9.5</c:v>
                </c:pt>
                <c:pt idx="3">
                  <c:v>8.8000000000000007</c:v>
                </c:pt>
                <c:pt idx="4">
                  <c:v>8.6</c:v>
                </c:pt>
                <c:pt idx="5">
                  <c:v>8.5</c:v>
                </c:pt>
                <c:pt idx="6">
                  <c:v>8.2000000000000011</c:v>
                </c:pt>
                <c:pt idx="7">
                  <c:v>8.3000000000000007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  <c:pt idx="12">
                  <c:v>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Лист2!$A$5</c:f>
              <c:strCache>
                <c:ptCount val="1"/>
                <c:pt idx="0">
                  <c:v>Финляндия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Лист2!$B$2:$P$2</c:f>
              <c:numCache>
                <c:formatCode>General</c:formatCode>
                <c:ptCount val="15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</c:numCache>
            </c:numRef>
          </c:cat>
          <c:val>
            <c:numRef>
              <c:f>Лист2!$B$5:$P$5</c:f>
              <c:numCache>
                <c:formatCode>General</c:formatCode>
                <c:ptCount val="15"/>
                <c:pt idx="0">
                  <c:v>10.1</c:v>
                </c:pt>
                <c:pt idx="1">
                  <c:v>9</c:v>
                </c:pt>
                <c:pt idx="2">
                  <c:v>9.6</c:v>
                </c:pt>
                <c:pt idx="3">
                  <c:v>9.3000000000000007</c:v>
                </c:pt>
                <c:pt idx="4">
                  <c:v>10</c:v>
                </c:pt>
                <c:pt idx="5">
                  <c:v>9.5</c:v>
                </c:pt>
                <c:pt idx="6">
                  <c:v>9.1</c:v>
                </c:pt>
                <c:pt idx="7">
                  <c:v>9.1</c:v>
                </c:pt>
                <c:pt idx="8">
                  <c:v>9.1</c:v>
                </c:pt>
                <c:pt idx="9">
                  <c:v>9.3000000000000007</c:v>
                </c:pt>
                <c:pt idx="10">
                  <c:v>9.2000000000000011</c:v>
                </c:pt>
                <c:pt idx="11">
                  <c:v>9.3000000000000007</c:v>
                </c:pt>
                <c:pt idx="12">
                  <c:v>9.5</c:v>
                </c:pt>
                <c:pt idx="13">
                  <c:v>9.4</c:v>
                </c:pt>
                <c:pt idx="14">
                  <c:v>9.6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Лист2!$A$6</c:f>
              <c:strCache>
                <c:ptCount val="1"/>
                <c:pt idx="0">
                  <c:v>Франция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Лист2!$B$2:$P$2</c:f>
              <c:numCache>
                <c:formatCode>General</c:formatCode>
                <c:ptCount val="15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</c:numCache>
            </c:numRef>
          </c:cat>
          <c:val>
            <c:numRef>
              <c:f>Лист2!$B$6:$P$6</c:f>
              <c:numCache>
                <c:formatCode>General</c:formatCode>
                <c:ptCount val="15"/>
                <c:pt idx="0">
                  <c:v>12.8</c:v>
                </c:pt>
                <c:pt idx="1">
                  <c:v>11.4</c:v>
                </c:pt>
                <c:pt idx="2">
                  <c:v>10.7</c:v>
                </c:pt>
                <c:pt idx="3">
                  <c:v>10.200000000000001</c:v>
                </c:pt>
                <c:pt idx="4">
                  <c:v>9.3000000000000007</c:v>
                </c:pt>
                <c:pt idx="5">
                  <c:v>8.9</c:v>
                </c:pt>
                <c:pt idx="6">
                  <c:v>8.3000000000000007</c:v>
                </c:pt>
                <c:pt idx="7">
                  <c:v>8.5</c:v>
                </c:pt>
                <c:pt idx="8">
                  <c:v>8.3000000000000007</c:v>
                </c:pt>
                <c:pt idx="9">
                  <c:v>8.3000000000000007</c:v>
                </c:pt>
                <c:pt idx="10">
                  <c:v>8.5</c:v>
                </c:pt>
                <c:pt idx="11">
                  <c:v>8.5</c:v>
                </c:pt>
                <c:pt idx="12">
                  <c:v>8.5</c:v>
                </c:pt>
                <c:pt idx="13">
                  <c:v>8.4</c:v>
                </c:pt>
                <c:pt idx="14">
                  <c:v>8.7000000000000011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Лист2!$A$7</c:f>
              <c:strCache>
                <c:ptCount val="1"/>
                <c:pt idx="0">
                  <c:v>Германия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Лист2!$B$2:$P$2</c:f>
              <c:numCache>
                <c:formatCode>General</c:formatCode>
                <c:ptCount val="15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</c:numCache>
            </c:numRef>
          </c:cat>
          <c:val>
            <c:numRef>
              <c:f>Лист2!$B$7:$P$7</c:f>
              <c:numCache>
                <c:formatCode>General</c:formatCode>
                <c:ptCount val="15"/>
                <c:pt idx="0">
                  <c:v>11.1</c:v>
                </c:pt>
                <c:pt idx="1">
                  <c:v>12</c:v>
                </c:pt>
                <c:pt idx="2">
                  <c:v>12.5</c:v>
                </c:pt>
                <c:pt idx="3">
                  <c:v>12.2</c:v>
                </c:pt>
                <c:pt idx="4">
                  <c:v>11.6</c:v>
                </c:pt>
                <c:pt idx="5">
                  <c:v>10.200000000000001</c:v>
                </c:pt>
                <c:pt idx="6">
                  <c:v>9.9</c:v>
                </c:pt>
                <c:pt idx="7">
                  <c:v>10.1</c:v>
                </c:pt>
                <c:pt idx="8">
                  <c:v>10</c:v>
                </c:pt>
                <c:pt idx="9">
                  <c:v>10.1</c:v>
                </c:pt>
                <c:pt idx="10">
                  <c:v>10.3</c:v>
                </c:pt>
                <c:pt idx="11">
                  <c:v>10.4</c:v>
                </c:pt>
                <c:pt idx="12">
                  <c:v>10.5</c:v>
                </c:pt>
                <c:pt idx="13">
                  <c:v>10.4</c:v>
                </c:pt>
                <c:pt idx="14">
                  <c:v>10.5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2397952"/>
        <c:axId val="262399488"/>
      </c:lineChart>
      <c:catAx>
        <c:axId val="26239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399488"/>
        <c:crosses val="autoZero"/>
        <c:auto val="1"/>
        <c:lblAlgn val="ctr"/>
        <c:lblOffset val="100"/>
        <c:noMultiLvlLbl val="0"/>
      </c:catAx>
      <c:valAx>
        <c:axId val="26239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39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55F36-D530-4F81-B3C7-454E8411E4A8}" type="doc">
      <dgm:prSet loTypeId="urn:microsoft.com/office/officeart/2005/8/layout/vList6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43E60C26-138D-4FD7-8591-A67887B155C3}">
      <dgm:prSet phldrT="[Текст]" custT="1"/>
      <dgm:spPr/>
      <dgm:t>
        <a:bodyPr/>
        <a:lstStyle/>
        <a:p>
          <a:endParaRPr lang="ru-RU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излечение заболеваний </a:t>
          </a:r>
        </a:p>
        <a:p>
          <a:endParaRPr lang="ru-RU" sz="900" dirty="0" smtClean="0"/>
        </a:p>
        <a:p>
          <a:endParaRPr lang="ru-RU" sz="900" dirty="0"/>
        </a:p>
      </dgm:t>
    </dgm:pt>
    <dgm:pt modelId="{CEA8D2BF-BE8D-465A-8B0C-7077BF4E2073}" type="parTrans" cxnId="{F7A4D7EE-F059-48A3-92B6-71593E6E4B2B}">
      <dgm:prSet/>
      <dgm:spPr/>
      <dgm:t>
        <a:bodyPr/>
        <a:lstStyle/>
        <a:p>
          <a:endParaRPr lang="ru-RU"/>
        </a:p>
      </dgm:t>
    </dgm:pt>
    <dgm:pt modelId="{0307DAA9-7BBB-47A6-9EC0-E88819735049}" type="sibTrans" cxnId="{F7A4D7EE-F059-48A3-92B6-71593E6E4B2B}">
      <dgm:prSet/>
      <dgm:spPr/>
      <dgm:t>
        <a:bodyPr/>
        <a:lstStyle/>
        <a:p>
          <a:endParaRPr lang="ru-RU"/>
        </a:p>
      </dgm:t>
    </dgm:pt>
    <dgm:pt modelId="{194AEBAD-50F4-490B-8771-570FF92A4A24}">
      <dgm:prSet phldrT="[Текст]" custT="1"/>
      <dgm:spPr>
        <a:ln w="28575">
          <a:solidFill>
            <a:schemeClr val="bg1"/>
          </a:solidFill>
        </a:ln>
      </dgm:spPr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</a:t>
          </a: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45%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7B9473-DF6E-431D-AF66-21F30CB190AC}" type="parTrans" cxnId="{3482E73C-FEC5-43BF-A370-944335CFDBAE}">
      <dgm:prSet/>
      <dgm:spPr/>
      <dgm:t>
        <a:bodyPr/>
        <a:lstStyle/>
        <a:p>
          <a:endParaRPr lang="ru-RU"/>
        </a:p>
      </dgm:t>
    </dgm:pt>
    <dgm:pt modelId="{ED54CDB6-272D-4E1E-AF31-8D5D93843304}" type="sibTrans" cxnId="{3482E73C-FEC5-43BF-A370-944335CFDBAE}">
      <dgm:prSet/>
      <dgm:spPr/>
      <dgm:t>
        <a:bodyPr/>
        <a:lstStyle/>
        <a:p>
          <a:endParaRPr lang="ru-RU"/>
        </a:p>
      </dgm:t>
    </dgm:pt>
    <dgm:pt modelId="{FF1775E2-59CC-4F23-8ED8-88F9A63FBD93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общая смертность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DC81AA-98E1-4354-B176-AA115CE18EC9}" type="parTrans" cxnId="{390A9A9C-B9D2-41A7-9065-D7D3204336EC}">
      <dgm:prSet/>
      <dgm:spPr/>
      <dgm:t>
        <a:bodyPr/>
        <a:lstStyle/>
        <a:p>
          <a:endParaRPr lang="ru-RU"/>
        </a:p>
      </dgm:t>
    </dgm:pt>
    <dgm:pt modelId="{0C29E375-9865-4C09-9707-52B864F2636C}" type="sibTrans" cxnId="{390A9A9C-B9D2-41A7-9065-D7D3204336EC}">
      <dgm:prSet/>
      <dgm:spPr/>
      <dgm:t>
        <a:bodyPr/>
        <a:lstStyle/>
        <a:p>
          <a:endParaRPr lang="ru-RU"/>
        </a:p>
      </dgm:t>
    </dgm:pt>
    <dgm:pt modelId="{7364E157-5D73-4382-BF64-B9E9DB813CE6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10-20%                         </a:t>
          </a:r>
          <a:endParaRPr lang="ru-RU" sz="500" dirty="0"/>
        </a:p>
      </dgm:t>
    </dgm:pt>
    <dgm:pt modelId="{229DC51E-0BC0-4822-B573-A995B290C23C}" type="parTrans" cxnId="{882C528E-1A44-4A1C-A8FE-79F3AD127D3E}">
      <dgm:prSet/>
      <dgm:spPr/>
      <dgm:t>
        <a:bodyPr/>
        <a:lstStyle/>
        <a:p>
          <a:endParaRPr lang="ru-RU"/>
        </a:p>
      </dgm:t>
    </dgm:pt>
    <dgm:pt modelId="{874A697F-2BC9-4955-B6E8-B080D09B5D70}" type="sibTrans" cxnId="{882C528E-1A44-4A1C-A8FE-79F3AD127D3E}">
      <dgm:prSet/>
      <dgm:spPr/>
      <dgm:t>
        <a:bodyPr/>
        <a:lstStyle/>
        <a:p>
          <a:endParaRPr lang="ru-RU"/>
        </a:p>
      </dgm:t>
    </dgm:pt>
    <dgm:pt modelId="{D5A916D4-9BDD-4D1C-8C5D-DCC179CF799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материнская смертность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EDF158-9290-462B-A7D2-16507A87E402}" type="parTrans" cxnId="{26382F9D-DEAF-44EC-825F-1DB3D9EFB5C6}">
      <dgm:prSet/>
      <dgm:spPr/>
      <dgm:t>
        <a:bodyPr/>
        <a:lstStyle/>
        <a:p>
          <a:endParaRPr lang="ru-RU"/>
        </a:p>
      </dgm:t>
    </dgm:pt>
    <dgm:pt modelId="{E37A6C5B-6C3C-4D59-9145-6C2C0C90EFB7}" type="sibTrans" cxnId="{26382F9D-DEAF-44EC-825F-1DB3D9EFB5C6}">
      <dgm:prSet/>
      <dgm:spPr/>
      <dgm:t>
        <a:bodyPr/>
        <a:lstStyle/>
        <a:p>
          <a:endParaRPr lang="ru-RU"/>
        </a:p>
      </dgm:t>
    </dgm:pt>
    <dgm:pt modelId="{1DCDA85D-8F12-431D-A1D0-AB992B633AED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инвалидность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98B845-3D26-4099-9753-AD96D9CD413E}" type="parTrans" cxnId="{D94106F5-EE09-493F-94D9-187ED26E3919}">
      <dgm:prSet/>
      <dgm:spPr/>
      <dgm:t>
        <a:bodyPr/>
        <a:lstStyle/>
        <a:p>
          <a:endParaRPr lang="ru-RU"/>
        </a:p>
      </dgm:t>
    </dgm:pt>
    <dgm:pt modelId="{6848769D-BC4D-4409-9D93-96FDA43D1C71}" type="sibTrans" cxnId="{D94106F5-EE09-493F-94D9-187ED26E3919}">
      <dgm:prSet/>
      <dgm:spPr/>
      <dgm:t>
        <a:bodyPr/>
        <a:lstStyle/>
        <a:p>
          <a:endParaRPr lang="ru-RU"/>
        </a:p>
      </dgm:t>
    </dgm:pt>
    <dgm:pt modelId="{ED546A9D-FBC1-47CF-B0CC-598E12451ACE}">
      <dgm:prSet phldrT="[Текст]"/>
      <dgm:spPr>
        <a:solidFill>
          <a:srgbClr val="A43D3A"/>
        </a:solidFill>
      </dgm:spPr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средняя продолжительность активной и здоровой жизни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E1D935-DFDF-454D-A6E2-B3E055A1F903}" type="parTrans" cxnId="{1EFD9D2C-2EE3-4E25-B57B-1F164A852795}">
      <dgm:prSet/>
      <dgm:spPr/>
      <dgm:t>
        <a:bodyPr/>
        <a:lstStyle/>
        <a:p>
          <a:endParaRPr lang="ru-RU"/>
        </a:p>
      </dgm:t>
    </dgm:pt>
    <dgm:pt modelId="{5DB390F0-2D51-44C0-B685-3F65E1355C06}" type="sibTrans" cxnId="{1EFD9D2C-2EE3-4E25-B57B-1F164A852795}">
      <dgm:prSet/>
      <dgm:spPr/>
      <dgm:t>
        <a:bodyPr/>
        <a:lstStyle/>
        <a:p>
          <a:endParaRPr lang="ru-RU"/>
        </a:p>
      </dgm:t>
    </dgm:pt>
    <dgm:pt modelId="{28172D43-3342-43E4-8E1D-EC74DCD430F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младенческая смертность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AFC1D4-3317-4766-864A-1751B88DB6EA}" type="parTrans" cxnId="{AF1B5185-B046-40A0-A489-491F98E8B5BE}">
      <dgm:prSet/>
      <dgm:spPr/>
      <dgm:t>
        <a:bodyPr/>
        <a:lstStyle/>
        <a:p>
          <a:endParaRPr lang="ru-RU"/>
        </a:p>
      </dgm:t>
    </dgm:pt>
    <dgm:pt modelId="{A2D7F5C4-70CF-417B-989D-F7CD3818F99D}" type="sibTrans" cxnId="{AF1B5185-B046-40A0-A489-491F98E8B5BE}">
      <dgm:prSet/>
      <dgm:spPr/>
      <dgm:t>
        <a:bodyPr/>
        <a:lstStyle/>
        <a:p>
          <a:endParaRPr lang="ru-RU"/>
        </a:p>
      </dgm:t>
    </dgm:pt>
    <dgm:pt modelId="{C43D951B-28B1-44BA-B27B-381706BFB548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b="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преждевременная и потенциально предотвратимая </a:t>
          </a:r>
          <a:r>
            <a:rPr lang="ru-RU" sz="24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смертность </a:t>
          </a:r>
          <a:endParaRPr lang="ru-RU" sz="24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82D402-70A6-40E9-9E27-45EF169D5F6F}" type="parTrans" cxnId="{AF569FA3-B3B2-40BE-B36C-42EC3C516401}">
      <dgm:prSet/>
      <dgm:spPr/>
      <dgm:t>
        <a:bodyPr/>
        <a:lstStyle/>
        <a:p>
          <a:endParaRPr lang="ru-RU"/>
        </a:p>
      </dgm:t>
    </dgm:pt>
    <dgm:pt modelId="{E8069FA1-8B94-4387-8DFD-7B8226FE523C}" type="sibTrans" cxnId="{AF569FA3-B3B2-40BE-B36C-42EC3C516401}">
      <dgm:prSet/>
      <dgm:spPr/>
      <dgm:t>
        <a:bodyPr/>
        <a:lstStyle/>
        <a:p>
          <a:endParaRPr lang="ru-RU"/>
        </a:p>
      </dgm:t>
    </dgm:pt>
    <dgm:pt modelId="{3DC3B1A6-10C5-4CBF-9FC0-89D85CB60E08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запущенные и  недообследованные случаи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3A89B0-C1E5-429C-B5EB-A5DE75AF715A}" type="parTrans" cxnId="{B924D8C3-4CB3-4241-8E0D-48E599085DE3}">
      <dgm:prSet/>
      <dgm:spPr/>
      <dgm:t>
        <a:bodyPr/>
        <a:lstStyle/>
        <a:p>
          <a:endParaRPr lang="ru-RU"/>
        </a:p>
      </dgm:t>
    </dgm:pt>
    <dgm:pt modelId="{B3E4CA59-FED3-4C75-AAF8-600B3772B5D2}" type="sibTrans" cxnId="{B924D8C3-4CB3-4241-8E0D-48E599085DE3}">
      <dgm:prSet/>
      <dgm:spPr/>
      <dgm:t>
        <a:bodyPr/>
        <a:lstStyle/>
        <a:p>
          <a:endParaRPr lang="ru-RU"/>
        </a:p>
      </dgm:t>
    </dgm:pt>
    <dgm:pt modelId="{4E037C34-4FEE-4273-8702-BA60865ADA4D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15%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548FFC-B189-4D60-8158-63A942622AF6}" type="parTrans" cxnId="{9F845BCC-8980-40E0-B116-774EE600CD12}">
      <dgm:prSet/>
      <dgm:spPr/>
      <dgm:t>
        <a:bodyPr/>
        <a:lstStyle/>
        <a:p>
          <a:endParaRPr lang="ru-RU"/>
        </a:p>
      </dgm:t>
    </dgm:pt>
    <dgm:pt modelId="{326E0A2C-2D82-4D52-A78F-0D0759B91FA2}" type="sibTrans" cxnId="{9F845BCC-8980-40E0-B116-774EE600CD12}">
      <dgm:prSet/>
      <dgm:spPr/>
      <dgm:t>
        <a:bodyPr/>
        <a:lstStyle/>
        <a:p>
          <a:endParaRPr lang="ru-RU"/>
        </a:p>
      </dgm:t>
    </dgm:pt>
    <dgm:pt modelId="{804160F2-66B9-4AE9-9E33-B9D60CD6E468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50%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96BD87-39C8-4AB8-BF18-B8AD980C6685}" type="parTrans" cxnId="{45FF3C75-BBF5-445E-818E-8156A0940D59}">
      <dgm:prSet/>
      <dgm:spPr/>
      <dgm:t>
        <a:bodyPr/>
        <a:lstStyle/>
        <a:p>
          <a:endParaRPr lang="ru-RU"/>
        </a:p>
      </dgm:t>
    </dgm:pt>
    <dgm:pt modelId="{7ABD3271-B179-47B9-900B-B383FC51B170}" type="sibTrans" cxnId="{45FF3C75-BBF5-445E-818E-8156A0940D59}">
      <dgm:prSet/>
      <dgm:spPr/>
      <dgm:t>
        <a:bodyPr/>
        <a:lstStyle/>
        <a:p>
          <a:endParaRPr lang="ru-RU"/>
        </a:p>
      </dgm:t>
    </dgm:pt>
    <dgm:pt modelId="{89466FBA-7643-4CFD-8A9D-2A4A01607650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40%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A4324D-CC58-45CC-A127-C9E1A8C9B4D4}" type="parTrans" cxnId="{0BD696A1-8599-43A2-8C2E-1BCD96D05DA1}">
      <dgm:prSet/>
      <dgm:spPr/>
      <dgm:t>
        <a:bodyPr/>
        <a:lstStyle/>
        <a:p>
          <a:endParaRPr lang="ru-RU"/>
        </a:p>
      </dgm:t>
    </dgm:pt>
    <dgm:pt modelId="{F517D7C6-D45C-437D-80B7-C6A87CE963CB}" type="sibTrans" cxnId="{0BD696A1-8599-43A2-8C2E-1BCD96D05DA1}">
      <dgm:prSet/>
      <dgm:spPr/>
      <dgm:t>
        <a:bodyPr/>
        <a:lstStyle/>
        <a:p>
          <a:endParaRPr lang="ru-RU"/>
        </a:p>
      </dgm:t>
    </dgm:pt>
    <dgm:pt modelId="{8A5DCFDB-4301-48A4-852A-E612B6B37D8F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15%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F19511-3B5B-4F93-BC8E-B32974F43BBD}" type="parTrans" cxnId="{F88286BD-B369-415D-ABA1-24560D8B9B5D}">
      <dgm:prSet/>
      <dgm:spPr/>
      <dgm:t>
        <a:bodyPr/>
        <a:lstStyle/>
        <a:p>
          <a:endParaRPr lang="ru-RU"/>
        </a:p>
      </dgm:t>
    </dgm:pt>
    <dgm:pt modelId="{FE1259C5-BA31-4C36-8A44-3A2C0E08A21D}" type="sibTrans" cxnId="{F88286BD-B369-415D-ABA1-24560D8B9B5D}">
      <dgm:prSet/>
      <dgm:spPr/>
      <dgm:t>
        <a:bodyPr/>
        <a:lstStyle/>
        <a:p>
          <a:endParaRPr lang="ru-RU"/>
        </a:p>
      </dgm:t>
    </dgm:pt>
    <dgm:pt modelId="{09B5D37B-4502-4CC6-B723-5E162CDCE361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25%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7B6BB9-7EDF-4475-88A7-D16E3B8A8534}" type="parTrans" cxnId="{BA7D8D42-FAA8-4683-ACB3-68A6D4E8FBB3}">
      <dgm:prSet/>
      <dgm:spPr/>
      <dgm:t>
        <a:bodyPr/>
        <a:lstStyle/>
        <a:p>
          <a:endParaRPr lang="ru-RU"/>
        </a:p>
      </dgm:t>
    </dgm:pt>
    <dgm:pt modelId="{B658DAEF-0D67-4CB6-B831-376CB8C3C31B}" type="sibTrans" cxnId="{BA7D8D42-FAA8-4683-ACB3-68A6D4E8FBB3}">
      <dgm:prSet/>
      <dgm:spPr/>
      <dgm:t>
        <a:bodyPr/>
        <a:lstStyle/>
        <a:p>
          <a:endParaRPr lang="ru-RU"/>
        </a:p>
      </dgm:t>
    </dgm:pt>
    <dgm:pt modelId="{C59FC0CD-BC46-49A1-BB6D-5D12B02F5F10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35%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AAFC2F-5F30-4008-87C8-C6E972FA2B1A}" type="parTrans" cxnId="{2B1C350D-D6CF-4A8A-9AC5-B1E9EBE2A212}">
      <dgm:prSet/>
      <dgm:spPr/>
      <dgm:t>
        <a:bodyPr/>
        <a:lstStyle/>
        <a:p>
          <a:endParaRPr lang="ru-RU"/>
        </a:p>
      </dgm:t>
    </dgm:pt>
    <dgm:pt modelId="{DA4802B4-EF98-4898-978A-78DEBBEC1BE8}" type="sibTrans" cxnId="{2B1C350D-D6CF-4A8A-9AC5-B1E9EBE2A212}">
      <dgm:prSet/>
      <dgm:spPr/>
      <dgm:t>
        <a:bodyPr/>
        <a:lstStyle/>
        <a:p>
          <a:endParaRPr lang="ru-RU"/>
        </a:p>
      </dgm:t>
    </dgm:pt>
    <dgm:pt modelId="{BF673F7E-3325-4E65-9846-2964FF0190C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общественное здоровье в целом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911376-5B31-4B20-B69F-9F04B75A54A1}" type="parTrans" cxnId="{3DAD9D75-FDE7-42C3-8469-3CC5ABA2C6F4}">
      <dgm:prSet/>
      <dgm:spPr/>
      <dgm:t>
        <a:bodyPr/>
        <a:lstStyle/>
        <a:p>
          <a:endParaRPr lang="ru-RU"/>
        </a:p>
      </dgm:t>
    </dgm:pt>
    <dgm:pt modelId="{A6681CC6-D08F-4181-BC80-6831FDBD717A}" type="sibTrans" cxnId="{3DAD9D75-FDE7-42C3-8469-3CC5ABA2C6F4}">
      <dgm:prSet/>
      <dgm:spPr/>
      <dgm:t>
        <a:bodyPr/>
        <a:lstStyle/>
        <a:p>
          <a:endParaRPr lang="ru-RU"/>
        </a:p>
      </dgm:t>
    </dgm:pt>
    <dgm:pt modelId="{8D8325DB-04C6-449E-978D-E806A47D4675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</a:t>
          </a: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75%</a:t>
          </a:r>
        </a:p>
        <a:p>
          <a:pPr marL="28575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4597A5F7-D92B-4F5E-89B9-F1FFB0910DDB}" type="parTrans" cxnId="{42E9DDFC-1854-4E42-8F43-0F4854AC5288}">
      <dgm:prSet/>
      <dgm:spPr/>
      <dgm:t>
        <a:bodyPr/>
        <a:lstStyle/>
        <a:p>
          <a:endParaRPr lang="ru-RU"/>
        </a:p>
      </dgm:t>
    </dgm:pt>
    <dgm:pt modelId="{42B01937-8A6D-428B-8D14-B6BC651BF9D8}" type="sibTrans" cxnId="{42E9DDFC-1854-4E42-8F43-0F4854AC5288}">
      <dgm:prSet/>
      <dgm:spPr/>
      <dgm:t>
        <a:bodyPr/>
        <a:lstStyle/>
        <a:p>
          <a:endParaRPr lang="ru-RU"/>
        </a:p>
      </dgm:t>
    </dgm:pt>
    <dgm:pt modelId="{09CF3536-15B2-4822-903E-97ADD63E2C60}" type="pres">
      <dgm:prSet presAssocID="{C0855F36-D530-4F81-B3C7-454E8411E4A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63C1BC0-D569-496F-BD2A-84192DA2EF9D}" type="pres">
      <dgm:prSet presAssocID="{43E60C26-138D-4FD7-8591-A67887B155C3}" presName="linNode" presStyleCnt="0"/>
      <dgm:spPr/>
    </dgm:pt>
    <dgm:pt modelId="{B61CC504-07FD-4474-8BF0-4648284DA188}" type="pres">
      <dgm:prSet presAssocID="{43E60C26-138D-4FD7-8591-A67887B155C3}" presName="parentShp" presStyleLbl="node1" presStyleIdx="0" presStyleCnt="9" custLinFactNeighborX="-22291" custLinFactNeighborY="-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2EBF17-5266-44C0-B4B0-13CD58F188F3}" type="pres">
      <dgm:prSet presAssocID="{43E60C26-138D-4FD7-8591-A67887B155C3}" presName="childShp" presStyleLbl="bgAccFollowNode1" presStyleIdx="0" presStyleCnt="9" custScaleX="43333" custLinFactNeighborX="-37187" custLinFactNeighborY="-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7425A-F713-4B6D-BA9D-0A316711FFF4}" type="pres">
      <dgm:prSet presAssocID="{0307DAA9-7BBB-47A6-9EC0-E88819735049}" presName="spacing" presStyleCnt="0"/>
      <dgm:spPr/>
    </dgm:pt>
    <dgm:pt modelId="{1E397799-AF8D-45D0-99D1-D2E747718371}" type="pres">
      <dgm:prSet presAssocID="{FF1775E2-59CC-4F23-8ED8-88F9A63FBD93}" presName="linNode" presStyleCnt="0"/>
      <dgm:spPr/>
    </dgm:pt>
    <dgm:pt modelId="{FDDCE23F-55F9-4EDF-B576-E04FDE9A6940}" type="pres">
      <dgm:prSet presAssocID="{FF1775E2-59CC-4F23-8ED8-88F9A63FBD93}" presName="parentShp" presStyleLbl="node1" presStyleIdx="1" presStyleCnt="9" custLinFactNeighborX="-30625" custLinFactNeighborY="-10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7B6DB-F038-47CA-ACD3-3967C2DA55E4}" type="pres">
      <dgm:prSet presAssocID="{FF1775E2-59CC-4F23-8ED8-88F9A63FBD93}" presName="childShp" presStyleLbl="bgAccFollowNode1" presStyleIdx="1" presStyleCnt="9" custScaleX="26665" custLinFactNeighborX="-49688" custLinFactNeighborY="-10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4DA940-350B-4EB5-AAA4-7FDFA49D86F3}" type="pres">
      <dgm:prSet presAssocID="{0C29E375-9865-4C09-9707-52B864F2636C}" presName="spacing" presStyleCnt="0"/>
      <dgm:spPr/>
    </dgm:pt>
    <dgm:pt modelId="{F09B20BE-01FA-4BAE-9BCB-4C0FF46F98CF}" type="pres">
      <dgm:prSet presAssocID="{3DC3B1A6-10C5-4CBF-9FC0-89D85CB60E08}" presName="linNode" presStyleCnt="0"/>
      <dgm:spPr/>
    </dgm:pt>
    <dgm:pt modelId="{A33D1867-1D97-4CB0-969F-922618F51A38}" type="pres">
      <dgm:prSet presAssocID="{3DC3B1A6-10C5-4CBF-9FC0-89D85CB60E08}" presName="parentShp" presStyleLbl="node1" presStyleIdx="2" presStyleCnt="9" custScaleY="148651" custLinFactNeighborX="-13540" custLinFactNeighborY="-8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86BAF-871F-4423-A630-DB01AF399394}" type="pres">
      <dgm:prSet presAssocID="{3DC3B1A6-10C5-4CBF-9FC0-89D85CB60E08}" presName="childShp" presStyleLbl="bgAccFollowNode1" presStyleIdx="2" presStyleCnt="9" custScaleX="60834" custLinFactNeighborX="-23439" custLinFactNeighborY="-8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C65FA1-645A-4EF4-9C0D-B2653972DF75}" type="pres">
      <dgm:prSet presAssocID="{B3E4CA59-FED3-4C75-AAF8-600B3772B5D2}" presName="spacing" presStyleCnt="0"/>
      <dgm:spPr/>
    </dgm:pt>
    <dgm:pt modelId="{8E265E8E-1009-423B-BA27-0011A82F907D}" type="pres">
      <dgm:prSet presAssocID="{C43D951B-28B1-44BA-B27B-381706BFB548}" presName="linNode" presStyleCnt="0"/>
      <dgm:spPr/>
    </dgm:pt>
    <dgm:pt modelId="{DF127686-1B43-4667-8826-FB4F580EF176}" type="pres">
      <dgm:prSet presAssocID="{C43D951B-28B1-44BA-B27B-381706BFB548}" presName="parentShp" presStyleLbl="node1" presStyleIdx="3" presStyleCnt="9" custScaleY="131823" custLinFactNeighborX="-24897" custLinFactNeighborY="-4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BCA17-9BE5-4B03-8841-A1138529768C}" type="pres">
      <dgm:prSet presAssocID="{C43D951B-28B1-44BA-B27B-381706BFB548}" presName="childShp" presStyleLbl="bgAccFollowNode1" presStyleIdx="3" presStyleCnt="9" custScaleX="38272" custLinFactNeighborX="-41002" custLinFactNeighborY="-7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4D78AC-FBE5-4965-83D9-AAFE53D7A930}" type="pres">
      <dgm:prSet presAssocID="{E8069FA1-8B94-4387-8DFD-7B8226FE523C}" presName="spacing" presStyleCnt="0"/>
      <dgm:spPr/>
    </dgm:pt>
    <dgm:pt modelId="{1191E7D9-BA12-49EB-9B58-65D56DD91CDE}" type="pres">
      <dgm:prSet presAssocID="{1DCDA85D-8F12-431D-A1D0-AB992B633AED}" presName="linNode" presStyleCnt="0"/>
      <dgm:spPr/>
    </dgm:pt>
    <dgm:pt modelId="{DD53921C-C0D0-4500-89BF-C0172E26B524}" type="pres">
      <dgm:prSet presAssocID="{1DCDA85D-8F12-431D-A1D0-AB992B633AED}" presName="parentShp" presStyleLbl="node1" presStyleIdx="4" presStyleCnt="9" custLinFactNeighborX="-29582" custLinFactNeighborY="-5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E3313F-C386-4B51-BDBA-8148B2942C87}" type="pres">
      <dgm:prSet presAssocID="{1DCDA85D-8F12-431D-A1D0-AB992B633AED}" presName="childShp" presStyleLbl="bgAccFollowNode1" presStyleIdx="4" presStyleCnt="9" custScaleX="28750" custLinFactNeighborX="-50312" custLinFactNeighborY="-5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AC7171-E0D7-4DDE-9C8F-32829E4E7C88}" type="pres">
      <dgm:prSet presAssocID="{6848769D-BC4D-4409-9D93-96FDA43D1C71}" presName="spacing" presStyleCnt="0"/>
      <dgm:spPr/>
    </dgm:pt>
    <dgm:pt modelId="{00043E76-60BF-4A23-94CD-E883FAC6BFF3}" type="pres">
      <dgm:prSet presAssocID="{ED546A9D-FBC1-47CF-B0CC-598E12451ACE}" presName="linNode" presStyleCnt="0"/>
      <dgm:spPr/>
    </dgm:pt>
    <dgm:pt modelId="{344978E8-CAB0-4E68-8737-D9093D59B095}" type="pres">
      <dgm:prSet presAssocID="{ED546A9D-FBC1-47CF-B0CC-598E12451ACE}" presName="parentShp" presStyleLbl="node1" presStyleIdx="5" presStyleCnt="9" custLinFactNeighborX="-26250" custLinFactNeighborY="-9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3C406-B097-48CA-8B77-985FDD3C305D}" type="pres">
      <dgm:prSet presAssocID="{ED546A9D-FBC1-47CF-B0CC-598E12451ACE}" presName="childShp" presStyleLbl="bgAccFollowNode1" presStyleIdx="5" presStyleCnt="9" custScaleX="35415" custLinFactNeighborX="-43126" custLinFactNeighborY="-9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60381E-FFE6-4FC9-B29E-4CE6EBB8747B}" type="pres">
      <dgm:prSet presAssocID="{5DB390F0-2D51-44C0-B685-3F65E1355C06}" presName="spacing" presStyleCnt="0"/>
      <dgm:spPr/>
    </dgm:pt>
    <dgm:pt modelId="{3465404A-E225-402B-8CB9-1F2C4B3394D8}" type="pres">
      <dgm:prSet presAssocID="{28172D43-3342-43E4-8E1D-EC74DCD430F3}" presName="linNode" presStyleCnt="0"/>
      <dgm:spPr/>
    </dgm:pt>
    <dgm:pt modelId="{E49BA937-7A9E-4204-87BD-78336FE5BF85}" type="pres">
      <dgm:prSet presAssocID="{28172D43-3342-43E4-8E1D-EC74DCD430F3}" presName="parentShp" presStyleLbl="node1" presStyleIdx="6" presStyleCnt="9" custLinFactNeighborX="-20416" custLinFactNeighborY="-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40227-B07F-4E99-8FDC-E492131196FF}" type="pres">
      <dgm:prSet presAssocID="{28172D43-3342-43E4-8E1D-EC74DCD430F3}" presName="childShp" presStyleLbl="bgAccFollowNode1" presStyleIdx="6" presStyleCnt="9" custScaleX="47082" custLinFactNeighborX="-34376" custLinFactNeighborY="-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82009-8C32-4858-ACD8-80382423B4F4}" type="pres">
      <dgm:prSet presAssocID="{A2D7F5C4-70CF-417B-989D-F7CD3818F99D}" presName="spacing" presStyleCnt="0"/>
      <dgm:spPr/>
    </dgm:pt>
    <dgm:pt modelId="{77E8B174-DD37-4D8B-B593-8C67CA76F7A3}" type="pres">
      <dgm:prSet presAssocID="{D5A916D4-9BDD-4D1C-8C5D-DCC179CF7996}" presName="linNode" presStyleCnt="0"/>
      <dgm:spPr/>
    </dgm:pt>
    <dgm:pt modelId="{AEEFDCBC-5A35-4854-8339-E85911432C5D}" type="pres">
      <dgm:prSet presAssocID="{D5A916D4-9BDD-4D1C-8C5D-DCC179CF7996}" presName="parentShp" presStyleLbl="node1" presStyleIdx="7" presStyleCnt="9" custLinFactNeighborX="-4791" custLinFactNeighborY="-5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0A6E6-9B6F-48F1-AFD0-CD43B316D8B0}" type="pres">
      <dgm:prSet presAssocID="{D5A916D4-9BDD-4D1C-8C5D-DCC179CF7996}" presName="childShp" presStyleLbl="bgAccFollowNode1" presStyleIdx="7" presStyleCnt="9" custScaleX="78333" custLinFactNeighborX="-9064" custLinFactNeighborY="-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81239-E2D3-4F86-943D-4D601DBD9463}" type="pres">
      <dgm:prSet presAssocID="{E37A6C5B-6C3C-4D59-9145-6C2C0C90EFB7}" presName="spacing" presStyleCnt="0"/>
      <dgm:spPr/>
    </dgm:pt>
    <dgm:pt modelId="{8B02D9D5-E3E0-4604-BD72-901D951C8D0A}" type="pres">
      <dgm:prSet presAssocID="{BF673F7E-3325-4E65-9846-2964FF0190C9}" presName="linNode" presStyleCnt="0"/>
      <dgm:spPr/>
    </dgm:pt>
    <dgm:pt modelId="{E79C4290-0859-4928-866A-5140FBD80A15}" type="pres">
      <dgm:prSet presAssocID="{BF673F7E-3325-4E65-9846-2964FF0190C9}" presName="parentShp" presStyleLbl="node1" presStyleIdx="8" presStyleCnt="9" custLinFactNeighborX="-22290" custLinFactNeighborY="-17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E0BF0-1374-46EC-B764-1A0C1B45CF83}" type="pres">
      <dgm:prSet presAssocID="{BF673F7E-3325-4E65-9846-2964FF0190C9}" presName="childShp" presStyleLbl="bgAccFollowNode1" presStyleIdx="8" presStyleCnt="9" custScaleX="43753" custLinFactNeighborX="-41567" custLinFactNeighborY="-10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218A72-E6D0-4A18-9F72-3D0E79F2248D}" type="presOf" srcId="{89466FBA-7643-4CFD-8A9D-2A4A01607650}" destId="{7ECBCA17-9BE5-4B03-8841-A1138529768C}" srcOrd="0" destOrd="0" presId="urn:microsoft.com/office/officeart/2005/8/layout/vList6"/>
    <dgm:cxn modelId="{AF1B5185-B046-40A0-A489-491F98E8B5BE}" srcId="{C0855F36-D530-4F81-B3C7-454E8411E4A8}" destId="{28172D43-3342-43E4-8E1D-EC74DCD430F3}" srcOrd="6" destOrd="0" parTransId="{C8AFC1D4-3317-4766-864A-1751B88DB6EA}" sibTransId="{A2D7F5C4-70CF-417B-989D-F7CD3818F99D}"/>
    <dgm:cxn modelId="{1A1762BF-C90F-4E27-B084-6C7C1967BEB0}" type="presOf" srcId="{28172D43-3342-43E4-8E1D-EC74DCD430F3}" destId="{E49BA937-7A9E-4204-87BD-78336FE5BF85}" srcOrd="0" destOrd="0" presId="urn:microsoft.com/office/officeart/2005/8/layout/vList6"/>
    <dgm:cxn modelId="{2BBC2613-2552-4603-B528-8CD563328D61}" type="presOf" srcId="{8D8325DB-04C6-449E-978D-E806A47D4675}" destId="{7A70A6E6-9B6F-48F1-AFD0-CD43B316D8B0}" srcOrd="0" destOrd="0" presId="urn:microsoft.com/office/officeart/2005/8/layout/vList6"/>
    <dgm:cxn modelId="{FCAF6419-7033-4109-BB3F-FCB4301A91BA}" type="presOf" srcId="{1DCDA85D-8F12-431D-A1D0-AB992B633AED}" destId="{DD53921C-C0D0-4500-89BF-C0172E26B524}" srcOrd="0" destOrd="0" presId="urn:microsoft.com/office/officeart/2005/8/layout/vList6"/>
    <dgm:cxn modelId="{9F845BCC-8980-40E0-B116-774EE600CD12}" srcId="{FF1775E2-59CC-4F23-8ED8-88F9A63FBD93}" destId="{4E037C34-4FEE-4273-8702-BA60865ADA4D}" srcOrd="0" destOrd="0" parTransId="{4D548FFC-B189-4D60-8158-63A942622AF6}" sibTransId="{326E0A2C-2D82-4D52-A78F-0D0759B91FA2}"/>
    <dgm:cxn modelId="{B924D8C3-4CB3-4241-8E0D-48E599085DE3}" srcId="{C0855F36-D530-4F81-B3C7-454E8411E4A8}" destId="{3DC3B1A6-10C5-4CBF-9FC0-89D85CB60E08}" srcOrd="2" destOrd="0" parTransId="{763A89B0-C1E5-429C-B5EB-A5DE75AF715A}" sibTransId="{B3E4CA59-FED3-4C75-AAF8-600B3772B5D2}"/>
    <dgm:cxn modelId="{20CA0BA4-DF6B-4836-A4E1-03E4E57C196E}" type="presOf" srcId="{ED546A9D-FBC1-47CF-B0CC-598E12451ACE}" destId="{344978E8-CAB0-4E68-8737-D9093D59B095}" srcOrd="0" destOrd="0" presId="urn:microsoft.com/office/officeart/2005/8/layout/vList6"/>
    <dgm:cxn modelId="{F593608E-1D54-4BFD-B743-87B94B2EF089}" type="presOf" srcId="{43E60C26-138D-4FD7-8591-A67887B155C3}" destId="{B61CC504-07FD-4474-8BF0-4648284DA188}" srcOrd="0" destOrd="0" presId="urn:microsoft.com/office/officeart/2005/8/layout/vList6"/>
    <dgm:cxn modelId="{BA7D8D42-FAA8-4683-ACB3-68A6D4E8FBB3}" srcId="{ED546A9D-FBC1-47CF-B0CC-598E12451ACE}" destId="{09B5D37B-4502-4CC6-B723-5E162CDCE361}" srcOrd="0" destOrd="0" parTransId="{F67B6BB9-7EDF-4475-88A7-D16E3B8A8534}" sibTransId="{B658DAEF-0D67-4CB6-B831-376CB8C3C31B}"/>
    <dgm:cxn modelId="{D03D87DA-DE3D-4E61-B0FF-507525ACEE5C}" type="presOf" srcId="{804160F2-66B9-4AE9-9E33-B9D60CD6E468}" destId="{A7386BAF-871F-4423-A630-DB01AF399394}" srcOrd="0" destOrd="0" presId="urn:microsoft.com/office/officeart/2005/8/layout/vList6"/>
    <dgm:cxn modelId="{390A9A9C-B9D2-41A7-9065-D7D3204336EC}" srcId="{C0855F36-D530-4F81-B3C7-454E8411E4A8}" destId="{FF1775E2-59CC-4F23-8ED8-88F9A63FBD93}" srcOrd="1" destOrd="0" parTransId="{F2DC81AA-98E1-4354-B176-AA115CE18EC9}" sibTransId="{0C29E375-9865-4C09-9707-52B864F2636C}"/>
    <dgm:cxn modelId="{2B1C350D-D6CF-4A8A-9AC5-B1E9EBE2A212}" srcId="{28172D43-3342-43E4-8E1D-EC74DCD430F3}" destId="{C59FC0CD-BC46-49A1-BB6D-5D12B02F5F10}" srcOrd="0" destOrd="0" parTransId="{BCAAFC2F-5F30-4008-87C8-C6E972FA2B1A}" sibTransId="{DA4802B4-EF98-4898-978A-78DEBBEC1BE8}"/>
    <dgm:cxn modelId="{EDC1C185-514C-4EAD-9B98-FF2865F34CA1}" type="presOf" srcId="{09B5D37B-4502-4CC6-B723-5E162CDCE361}" destId="{8FF3C406-B097-48CA-8B77-985FDD3C305D}" srcOrd="0" destOrd="0" presId="urn:microsoft.com/office/officeart/2005/8/layout/vList6"/>
    <dgm:cxn modelId="{7A50127E-7B0E-4855-BC4C-CE82E7B6886E}" type="presOf" srcId="{3DC3B1A6-10C5-4CBF-9FC0-89D85CB60E08}" destId="{A33D1867-1D97-4CB0-969F-922618F51A38}" srcOrd="0" destOrd="0" presId="urn:microsoft.com/office/officeart/2005/8/layout/vList6"/>
    <dgm:cxn modelId="{1EFD9D2C-2EE3-4E25-B57B-1F164A852795}" srcId="{C0855F36-D530-4F81-B3C7-454E8411E4A8}" destId="{ED546A9D-FBC1-47CF-B0CC-598E12451ACE}" srcOrd="5" destOrd="0" parTransId="{BDE1D935-DFDF-454D-A6E2-B3E055A1F903}" sibTransId="{5DB390F0-2D51-44C0-B685-3F65E1355C06}"/>
    <dgm:cxn modelId="{595E5334-CF43-4A2A-BBC9-17E90798DE55}" type="presOf" srcId="{C59FC0CD-BC46-49A1-BB6D-5D12B02F5F10}" destId="{EE340227-B07F-4E99-8FDC-E492131196FF}" srcOrd="0" destOrd="0" presId="urn:microsoft.com/office/officeart/2005/8/layout/vList6"/>
    <dgm:cxn modelId="{D94106F5-EE09-493F-94D9-187ED26E3919}" srcId="{C0855F36-D530-4F81-B3C7-454E8411E4A8}" destId="{1DCDA85D-8F12-431D-A1D0-AB992B633AED}" srcOrd="4" destOrd="0" parTransId="{3098B845-3D26-4099-9753-AD96D9CD413E}" sibTransId="{6848769D-BC4D-4409-9D93-96FDA43D1C71}"/>
    <dgm:cxn modelId="{42E9DDFC-1854-4E42-8F43-0F4854AC5288}" srcId="{D5A916D4-9BDD-4D1C-8C5D-DCC179CF7996}" destId="{8D8325DB-04C6-449E-978D-E806A47D4675}" srcOrd="0" destOrd="0" parTransId="{4597A5F7-D92B-4F5E-89B9-F1FFB0910DDB}" sibTransId="{42B01937-8A6D-428B-8D14-B6BC651BF9D8}"/>
    <dgm:cxn modelId="{B4B218A4-7E73-4AC6-B66A-8952EAD013D8}" type="presOf" srcId="{C0855F36-D530-4F81-B3C7-454E8411E4A8}" destId="{09CF3536-15B2-4822-903E-97ADD63E2C60}" srcOrd="0" destOrd="0" presId="urn:microsoft.com/office/officeart/2005/8/layout/vList6"/>
    <dgm:cxn modelId="{6F118F30-1838-42BD-BAD1-FEF957CA3F09}" type="presOf" srcId="{FF1775E2-59CC-4F23-8ED8-88F9A63FBD93}" destId="{FDDCE23F-55F9-4EDF-B576-E04FDE9A6940}" srcOrd="0" destOrd="0" presId="urn:microsoft.com/office/officeart/2005/8/layout/vList6"/>
    <dgm:cxn modelId="{F88286BD-B369-415D-ABA1-24560D8B9B5D}" srcId="{1DCDA85D-8F12-431D-A1D0-AB992B633AED}" destId="{8A5DCFDB-4301-48A4-852A-E612B6B37D8F}" srcOrd="0" destOrd="0" parTransId="{3FF19511-3B5B-4F93-BC8E-B32974F43BBD}" sibTransId="{FE1259C5-BA31-4C36-8A44-3A2C0E08A21D}"/>
    <dgm:cxn modelId="{6B3412FA-DB44-40F2-A9E5-1B7435A27420}" type="presOf" srcId="{D5A916D4-9BDD-4D1C-8C5D-DCC179CF7996}" destId="{AEEFDCBC-5A35-4854-8339-E85911432C5D}" srcOrd="0" destOrd="0" presId="urn:microsoft.com/office/officeart/2005/8/layout/vList6"/>
    <dgm:cxn modelId="{AF569FA3-B3B2-40BE-B36C-42EC3C516401}" srcId="{C0855F36-D530-4F81-B3C7-454E8411E4A8}" destId="{C43D951B-28B1-44BA-B27B-381706BFB548}" srcOrd="3" destOrd="0" parTransId="{A082D402-70A6-40E9-9E27-45EF169D5F6F}" sibTransId="{E8069FA1-8B94-4387-8DFD-7B8226FE523C}"/>
    <dgm:cxn modelId="{CE613507-3C33-4940-B1CB-4EAF698F2FB4}" type="presOf" srcId="{194AEBAD-50F4-490B-8771-570FF92A4A24}" destId="{0F2EBF17-5266-44C0-B4B0-13CD58F188F3}" srcOrd="0" destOrd="0" presId="urn:microsoft.com/office/officeart/2005/8/layout/vList6"/>
    <dgm:cxn modelId="{4BFB0713-E6B6-471D-95F3-ABD8B7C5C670}" type="presOf" srcId="{BF673F7E-3325-4E65-9846-2964FF0190C9}" destId="{E79C4290-0859-4928-866A-5140FBD80A15}" srcOrd="0" destOrd="0" presId="urn:microsoft.com/office/officeart/2005/8/layout/vList6"/>
    <dgm:cxn modelId="{26382F9D-DEAF-44EC-825F-1DB3D9EFB5C6}" srcId="{C0855F36-D530-4F81-B3C7-454E8411E4A8}" destId="{D5A916D4-9BDD-4D1C-8C5D-DCC179CF7996}" srcOrd="7" destOrd="0" parTransId="{45EDF158-9290-462B-A7D2-16507A87E402}" sibTransId="{E37A6C5B-6C3C-4D59-9145-6C2C0C90EFB7}"/>
    <dgm:cxn modelId="{82A46064-3FE7-4E7A-95ED-9F602CB74040}" type="presOf" srcId="{C43D951B-28B1-44BA-B27B-381706BFB548}" destId="{DF127686-1B43-4667-8826-FB4F580EF176}" srcOrd="0" destOrd="0" presId="urn:microsoft.com/office/officeart/2005/8/layout/vList6"/>
    <dgm:cxn modelId="{3482E73C-FEC5-43BF-A370-944335CFDBAE}" srcId="{43E60C26-138D-4FD7-8591-A67887B155C3}" destId="{194AEBAD-50F4-490B-8771-570FF92A4A24}" srcOrd="0" destOrd="0" parTransId="{067B9473-DF6E-431D-AF66-21F30CB190AC}" sibTransId="{ED54CDB6-272D-4E1E-AF31-8D5D93843304}"/>
    <dgm:cxn modelId="{882C528E-1A44-4A1C-A8FE-79F3AD127D3E}" srcId="{BF673F7E-3325-4E65-9846-2964FF0190C9}" destId="{7364E157-5D73-4382-BF64-B9E9DB813CE6}" srcOrd="0" destOrd="0" parTransId="{229DC51E-0BC0-4822-B573-A995B290C23C}" sibTransId="{874A697F-2BC9-4955-B6E8-B080D09B5D70}"/>
    <dgm:cxn modelId="{1EB4EF16-7C6D-4D19-A19C-8DADACCC1280}" type="presOf" srcId="{8A5DCFDB-4301-48A4-852A-E612B6B37D8F}" destId="{06E3313F-C386-4B51-BDBA-8148B2942C87}" srcOrd="0" destOrd="0" presId="urn:microsoft.com/office/officeart/2005/8/layout/vList6"/>
    <dgm:cxn modelId="{B7747660-7977-4F80-AC61-D15E7CA48738}" type="presOf" srcId="{7364E157-5D73-4382-BF64-B9E9DB813CE6}" destId="{7A4E0BF0-1374-46EC-B764-1A0C1B45CF83}" srcOrd="0" destOrd="0" presId="urn:microsoft.com/office/officeart/2005/8/layout/vList6"/>
    <dgm:cxn modelId="{1F06E1C8-283A-4240-8A27-A19B2590FF24}" type="presOf" srcId="{4E037C34-4FEE-4273-8702-BA60865ADA4D}" destId="{2EF7B6DB-F038-47CA-ACD3-3967C2DA55E4}" srcOrd="0" destOrd="0" presId="urn:microsoft.com/office/officeart/2005/8/layout/vList6"/>
    <dgm:cxn modelId="{3DAD9D75-FDE7-42C3-8469-3CC5ABA2C6F4}" srcId="{C0855F36-D530-4F81-B3C7-454E8411E4A8}" destId="{BF673F7E-3325-4E65-9846-2964FF0190C9}" srcOrd="8" destOrd="0" parTransId="{03911376-5B31-4B20-B69F-9F04B75A54A1}" sibTransId="{A6681CC6-D08F-4181-BC80-6831FDBD717A}"/>
    <dgm:cxn modelId="{F7A4D7EE-F059-48A3-92B6-71593E6E4B2B}" srcId="{C0855F36-D530-4F81-B3C7-454E8411E4A8}" destId="{43E60C26-138D-4FD7-8591-A67887B155C3}" srcOrd="0" destOrd="0" parTransId="{CEA8D2BF-BE8D-465A-8B0C-7077BF4E2073}" sibTransId="{0307DAA9-7BBB-47A6-9EC0-E88819735049}"/>
    <dgm:cxn modelId="{0BD696A1-8599-43A2-8C2E-1BCD96D05DA1}" srcId="{C43D951B-28B1-44BA-B27B-381706BFB548}" destId="{89466FBA-7643-4CFD-8A9D-2A4A01607650}" srcOrd="0" destOrd="0" parTransId="{9BA4324D-CC58-45CC-A127-C9E1A8C9B4D4}" sibTransId="{F517D7C6-D45C-437D-80B7-C6A87CE963CB}"/>
    <dgm:cxn modelId="{45FF3C75-BBF5-445E-818E-8156A0940D59}" srcId="{3DC3B1A6-10C5-4CBF-9FC0-89D85CB60E08}" destId="{804160F2-66B9-4AE9-9E33-B9D60CD6E468}" srcOrd="0" destOrd="0" parTransId="{8896BD87-39C8-4AB8-BF18-B8AD980C6685}" sibTransId="{7ABD3271-B179-47B9-900B-B383FC51B170}"/>
    <dgm:cxn modelId="{55A8869B-3D92-4753-B54D-AA9ADF00ACC4}" type="presParOf" srcId="{09CF3536-15B2-4822-903E-97ADD63E2C60}" destId="{763C1BC0-D569-496F-BD2A-84192DA2EF9D}" srcOrd="0" destOrd="0" presId="urn:microsoft.com/office/officeart/2005/8/layout/vList6"/>
    <dgm:cxn modelId="{D59EEA02-228E-4929-B761-439E3E644505}" type="presParOf" srcId="{763C1BC0-D569-496F-BD2A-84192DA2EF9D}" destId="{B61CC504-07FD-4474-8BF0-4648284DA188}" srcOrd="0" destOrd="0" presId="urn:microsoft.com/office/officeart/2005/8/layout/vList6"/>
    <dgm:cxn modelId="{4A724DCE-3255-4C70-B96F-8D5D32AF0D33}" type="presParOf" srcId="{763C1BC0-D569-496F-BD2A-84192DA2EF9D}" destId="{0F2EBF17-5266-44C0-B4B0-13CD58F188F3}" srcOrd="1" destOrd="0" presId="urn:microsoft.com/office/officeart/2005/8/layout/vList6"/>
    <dgm:cxn modelId="{83E142F5-F686-4A53-BEBB-D30EBDA6F799}" type="presParOf" srcId="{09CF3536-15B2-4822-903E-97ADD63E2C60}" destId="{FA87425A-F713-4B6D-BA9D-0A316711FFF4}" srcOrd="1" destOrd="0" presId="urn:microsoft.com/office/officeart/2005/8/layout/vList6"/>
    <dgm:cxn modelId="{FDF864E7-5070-433E-B2E8-C11BFAEF0268}" type="presParOf" srcId="{09CF3536-15B2-4822-903E-97ADD63E2C60}" destId="{1E397799-AF8D-45D0-99D1-D2E747718371}" srcOrd="2" destOrd="0" presId="urn:microsoft.com/office/officeart/2005/8/layout/vList6"/>
    <dgm:cxn modelId="{66AE6FD7-E4A1-41DD-A02C-E603A901EF3E}" type="presParOf" srcId="{1E397799-AF8D-45D0-99D1-D2E747718371}" destId="{FDDCE23F-55F9-4EDF-B576-E04FDE9A6940}" srcOrd="0" destOrd="0" presId="urn:microsoft.com/office/officeart/2005/8/layout/vList6"/>
    <dgm:cxn modelId="{D63A7C3B-F8AF-4112-85D9-39364601A937}" type="presParOf" srcId="{1E397799-AF8D-45D0-99D1-D2E747718371}" destId="{2EF7B6DB-F038-47CA-ACD3-3967C2DA55E4}" srcOrd="1" destOrd="0" presId="urn:microsoft.com/office/officeart/2005/8/layout/vList6"/>
    <dgm:cxn modelId="{DB5E933F-1B80-47A1-945D-C762106B8620}" type="presParOf" srcId="{09CF3536-15B2-4822-903E-97ADD63E2C60}" destId="{D24DA940-350B-4EB5-AAA4-7FDFA49D86F3}" srcOrd="3" destOrd="0" presId="urn:microsoft.com/office/officeart/2005/8/layout/vList6"/>
    <dgm:cxn modelId="{05C0FFF4-C65C-4F5D-9158-DBFEFD486B2F}" type="presParOf" srcId="{09CF3536-15B2-4822-903E-97ADD63E2C60}" destId="{F09B20BE-01FA-4BAE-9BCB-4C0FF46F98CF}" srcOrd="4" destOrd="0" presId="urn:microsoft.com/office/officeart/2005/8/layout/vList6"/>
    <dgm:cxn modelId="{CDF9F413-4A3A-462A-B7A8-938380DD8A27}" type="presParOf" srcId="{F09B20BE-01FA-4BAE-9BCB-4C0FF46F98CF}" destId="{A33D1867-1D97-4CB0-969F-922618F51A38}" srcOrd="0" destOrd="0" presId="urn:microsoft.com/office/officeart/2005/8/layout/vList6"/>
    <dgm:cxn modelId="{E40381BD-F425-4DE1-A5D1-13FC25A1011D}" type="presParOf" srcId="{F09B20BE-01FA-4BAE-9BCB-4C0FF46F98CF}" destId="{A7386BAF-871F-4423-A630-DB01AF399394}" srcOrd="1" destOrd="0" presId="urn:microsoft.com/office/officeart/2005/8/layout/vList6"/>
    <dgm:cxn modelId="{8C78514E-4B4E-426F-9A89-5D38FB6715F5}" type="presParOf" srcId="{09CF3536-15B2-4822-903E-97ADD63E2C60}" destId="{AEC65FA1-645A-4EF4-9C0D-B2653972DF75}" srcOrd="5" destOrd="0" presId="urn:microsoft.com/office/officeart/2005/8/layout/vList6"/>
    <dgm:cxn modelId="{242F05A3-BDA9-4BE3-920B-AC23F8B62E0E}" type="presParOf" srcId="{09CF3536-15B2-4822-903E-97ADD63E2C60}" destId="{8E265E8E-1009-423B-BA27-0011A82F907D}" srcOrd="6" destOrd="0" presId="urn:microsoft.com/office/officeart/2005/8/layout/vList6"/>
    <dgm:cxn modelId="{F598CB26-C3A9-4002-9976-FDA1420BFC08}" type="presParOf" srcId="{8E265E8E-1009-423B-BA27-0011A82F907D}" destId="{DF127686-1B43-4667-8826-FB4F580EF176}" srcOrd="0" destOrd="0" presId="urn:microsoft.com/office/officeart/2005/8/layout/vList6"/>
    <dgm:cxn modelId="{3356D19D-3260-4B16-A7F2-69868D5FEECF}" type="presParOf" srcId="{8E265E8E-1009-423B-BA27-0011A82F907D}" destId="{7ECBCA17-9BE5-4B03-8841-A1138529768C}" srcOrd="1" destOrd="0" presId="urn:microsoft.com/office/officeart/2005/8/layout/vList6"/>
    <dgm:cxn modelId="{E2C15093-2615-4695-A52F-5065FE0D5E98}" type="presParOf" srcId="{09CF3536-15B2-4822-903E-97ADD63E2C60}" destId="{BF4D78AC-FBE5-4965-83D9-AAFE53D7A930}" srcOrd="7" destOrd="0" presId="urn:microsoft.com/office/officeart/2005/8/layout/vList6"/>
    <dgm:cxn modelId="{0C31B492-B636-46B9-97D2-DE517E15A65D}" type="presParOf" srcId="{09CF3536-15B2-4822-903E-97ADD63E2C60}" destId="{1191E7D9-BA12-49EB-9B58-65D56DD91CDE}" srcOrd="8" destOrd="0" presId="urn:microsoft.com/office/officeart/2005/8/layout/vList6"/>
    <dgm:cxn modelId="{5AE68620-0071-4121-BEA6-1F3E71C0D7D9}" type="presParOf" srcId="{1191E7D9-BA12-49EB-9B58-65D56DD91CDE}" destId="{DD53921C-C0D0-4500-89BF-C0172E26B524}" srcOrd="0" destOrd="0" presId="urn:microsoft.com/office/officeart/2005/8/layout/vList6"/>
    <dgm:cxn modelId="{C01ECC65-C4FC-426A-9F7D-FE607CC3E6FB}" type="presParOf" srcId="{1191E7D9-BA12-49EB-9B58-65D56DD91CDE}" destId="{06E3313F-C386-4B51-BDBA-8148B2942C87}" srcOrd="1" destOrd="0" presId="urn:microsoft.com/office/officeart/2005/8/layout/vList6"/>
    <dgm:cxn modelId="{F9EAD6FD-F9F8-44B0-8A21-E51D6CADA188}" type="presParOf" srcId="{09CF3536-15B2-4822-903E-97ADD63E2C60}" destId="{77AC7171-E0D7-4DDE-9C8F-32829E4E7C88}" srcOrd="9" destOrd="0" presId="urn:microsoft.com/office/officeart/2005/8/layout/vList6"/>
    <dgm:cxn modelId="{A0AA1FCA-015F-41F3-8E38-559CCCD47536}" type="presParOf" srcId="{09CF3536-15B2-4822-903E-97ADD63E2C60}" destId="{00043E76-60BF-4A23-94CD-E883FAC6BFF3}" srcOrd="10" destOrd="0" presId="urn:microsoft.com/office/officeart/2005/8/layout/vList6"/>
    <dgm:cxn modelId="{1526BE62-690B-462B-AA23-9DC8CE378777}" type="presParOf" srcId="{00043E76-60BF-4A23-94CD-E883FAC6BFF3}" destId="{344978E8-CAB0-4E68-8737-D9093D59B095}" srcOrd="0" destOrd="0" presId="urn:microsoft.com/office/officeart/2005/8/layout/vList6"/>
    <dgm:cxn modelId="{0D425E16-A09A-4C53-B818-3911830D7B42}" type="presParOf" srcId="{00043E76-60BF-4A23-94CD-E883FAC6BFF3}" destId="{8FF3C406-B097-48CA-8B77-985FDD3C305D}" srcOrd="1" destOrd="0" presId="urn:microsoft.com/office/officeart/2005/8/layout/vList6"/>
    <dgm:cxn modelId="{DD539830-C082-47DE-B9E3-C8717A3B6FA8}" type="presParOf" srcId="{09CF3536-15B2-4822-903E-97ADD63E2C60}" destId="{FE60381E-FFE6-4FC9-B29E-4CE6EBB8747B}" srcOrd="11" destOrd="0" presId="urn:microsoft.com/office/officeart/2005/8/layout/vList6"/>
    <dgm:cxn modelId="{32985090-FE01-49D9-B302-95CF04621421}" type="presParOf" srcId="{09CF3536-15B2-4822-903E-97ADD63E2C60}" destId="{3465404A-E225-402B-8CB9-1F2C4B3394D8}" srcOrd="12" destOrd="0" presId="urn:microsoft.com/office/officeart/2005/8/layout/vList6"/>
    <dgm:cxn modelId="{26CCA20B-4768-44A8-832C-9669EFB33181}" type="presParOf" srcId="{3465404A-E225-402B-8CB9-1F2C4B3394D8}" destId="{E49BA937-7A9E-4204-87BD-78336FE5BF85}" srcOrd="0" destOrd="0" presId="urn:microsoft.com/office/officeart/2005/8/layout/vList6"/>
    <dgm:cxn modelId="{9E83A5DF-C3C9-41B3-BFBE-A68934A21183}" type="presParOf" srcId="{3465404A-E225-402B-8CB9-1F2C4B3394D8}" destId="{EE340227-B07F-4E99-8FDC-E492131196FF}" srcOrd="1" destOrd="0" presId="urn:microsoft.com/office/officeart/2005/8/layout/vList6"/>
    <dgm:cxn modelId="{1F80FA83-0350-4A2D-97F1-F1B263BACDAA}" type="presParOf" srcId="{09CF3536-15B2-4822-903E-97ADD63E2C60}" destId="{7C982009-8C32-4858-ACD8-80382423B4F4}" srcOrd="13" destOrd="0" presId="urn:microsoft.com/office/officeart/2005/8/layout/vList6"/>
    <dgm:cxn modelId="{E54B8F01-01A8-4397-BED6-6F336CE4093D}" type="presParOf" srcId="{09CF3536-15B2-4822-903E-97ADD63E2C60}" destId="{77E8B174-DD37-4D8B-B593-8C67CA76F7A3}" srcOrd="14" destOrd="0" presId="urn:microsoft.com/office/officeart/2005/8/layout/vList6"/>
    <dgm:cxn modelId="{3A6C0ACE-6929-4550-8E26-A7EA67112D06}" type="presParOf" srcId="{77E8B174-DD37-4D8B-B593-8C67CA76F7A3}" destId="{AEEFDCBC-5A35-4854-8339-E85911432C5D}" srcOrd="0" destOrd="0" presId="urn:microsoft.com/office/officeart/2005/8/layout/vList6"/>
    <dgm:cxn modelId="{F483011A-D9AF-41AD-9A63-5B884693F6A8}" type="presParOf" srcId="{77E8B174-DD37-4D8B-B593-8C67CA76F7A3}" destId="{7A70A6E6-9B6F-48F1-AFD0-CD43B316D8B0}" srcOrd="1" destOrd="0" presId="urn:microsoft.com/office/officeart/2005/8/layout/vList6"/>
    <dgm:cxn modelId="{A0571FE7-8DF4-4A5A-97C7-8FF665D04EC7}" type="presParOf" srcId="{09CF3536-15B2-4822-903E-97ADD63E2C60}" destId="{E6B81239-E2D3-4F86-943D-4D601DBD9463}" srcOrd="15" destOrd="0" presId="urn:microsoft.com/office/officeart/2005/8/layout/vList6"/>
    <dgm:cxn modelId="{860D4B9B-D69E-4433-A061-E556B9FB4CA7}" type="presParOf" srcId="{09CF3536-15B2-4822-903E-97ADD63E2C60}" destId="{8B02D9D5-E3E0-4604-BD72-901D951C8D0A}" srcOrd="16" destOrd="0" presId="urn:microsoft.com/office/officeart/2005/8/layout/vList6"/>
    <dgm:cxn modelId="{05980567-500F-476C-830F-21918661EDBD}" type="presParOf" srcId="{8B02D9D5-E3E0-4604-BD72-901D951C8D0A}" destId="{E79C4290-0859-4928-866A-5140FBD80A15}" srcOrd="0" destOrd="0" presId="urn:microsoft.com/office/officeart/2005/8/layout/vList6"/>
    <dgm:cxn modelId="{5230130A-8C6E-4B6F-9407-025A9DBF5FEE}" type="presParOf" srcId="{8B02D9D5-E3E0-4604-BD72-901D951C8D0A}" destId="{7A4E0BF0-1374-46EC-B764-1A0C1B45CF83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0.72481</cdr:x>
      <cdr:y>0.09249</cdr:y>
    </cdr:from>
    <cdr:to>
      <cdr:x>0.77114</cdr:x>
      <cdr:y>0.18731</cdr:y>
    </cdr:to>
    <cdr:pic>
      <cdr:nvPicPr>
        <cdr:cNvPr id="2" name="Picture 2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461929" y="449375"/>
          <a:ext cx="413075" cy="46066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5050"/>
          </a:solidFill>
          <a:prstDash val="solid"/>
          <a:miter lim="800000"/>
          <a:headEnd/>
          <a:tailEnd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0.77436</cdr:x>
      <cdr:y>0.46269</cdr:y>
    </cdr:from>
    <cdr:to>
      <cdr:x>0.96381</cdr:x>
      <cdr:y>1</cdr:y>
    </cdr:to>
    <cdr:pic>
      <cdr:nvPicPr>
        <cdr:cNvPr id="102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8875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670810" y="2708891"/>
          <a:ext cx="1876692" cy="314580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outerShdw blurRad="292100" dist="139700" dir="2700000" algn="tl" rotWithShape="0">
            <a:srgbClr val="333333">
              <a:alpha val="65000"/>
            </a:srgbClr>
          </a:outerShdw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35979-0D1F-41C1-8763-13156A9071B0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D74A1-2501-43CB-B4D1-640D544F9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30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1932833-11B6-4AD9-8371-09280CDA8D3C}" type="slidenum">
              <a:rPr lang="ru-RU" altLang="ru-RU" smtClean="0"/>
              <a:pPr eaLnBrk="1" hangingPunct="1"/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01ACF37-FED0-477F-8AD4-785731AF9D7E}" type="slidenum">
              <a:rPr lang="ru-RU" altLang="ru-RU" smtClean="0"/>
              <a:pPr eaLnBrk="1" hangingPunct="1"/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000E059-5D48-46F9-BC48-29DB5BB1320A}" type="slidenum">
              <a:rPr lang="ru-RU" altLang="ru-RU" smtClean="0"/>
              <a:pPr eaLnBrk="1" hangingPunct="1"/>
              <a:t>14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20CCFB7-F985-4B5D-BD1C-ACD3607339C6}" type="slidenum">
              <a:rPr lang="ru-RU" altLang="ru-RU" smtClean="0"/>
              <a:pPr eaLnBrk="1" hangingPunct="1"/>
              <a:t>15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F3B8E6-0C86-4A33-A281-CF2EC8BA2178}" type="slidenum">
              <a:rPr lang="ru-RU" altLang="ru-RU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ru-RU" altLang="ru-RU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08F709-2A1C-44B8-8FB6-F72DC0018905}" type="slidenum">
              <a:rPr lang="ru-RU" altLang="ru-RU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ru-RU" altLang="ru-RU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00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DBEF8F-EA68-42BB-9B28-311FF1A28BAC}" type="slidenum">
              <a:rPr lang="ru-RU" altLang="ru-RU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ru-RU" altLang="ru-RU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55CC3F-EA58-4D26-9B51-44473B6F5885}" type="slidenum">
              <a:rPr lang="ru-RU" altLang="ru-RU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ru-RU" altLang="ru-RU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4213"/>
            <a:ext cx="4573587" cy="3430587"/>
          </a:xfrm>
          <a:ln/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254113-9171-4E44-8A20-416C2849FB50}" type="slidenum">
              <a:rPr lang="ru-RU" smtClean="0">
                <a:latin typeface="Arial" pitchFamily="34" charset="0"/>
              </a:rPr>
              <a:pPr>
                <a:defRPr/>
              </a:pPr>
              <a:t>32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4284934-A44E-4825-B4C7-B4E0F1CBCACA}" type="slidenum">
              <a:rPr lang="ru-RU" altLang="ru-RU" smtClean="0"/>
              <a:pPr eaLnBrk="1" hangingPunct="1"/>
              <a:t>57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74CAB0E-FF21-41FF-8442-6EB0ED3F7726}" type="slidenum">
              <a:rPr lang="ru-RU" altLang="ru-RU" smtClean="0"/>
              <a:pPr eaLnBrk="1" hangingPunct="1"/>
              <a:t>58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4C3BB41-F97E-4D54-9895-EBE915267F47}" type="slidenum">
              <a:rPr lang="ru-RU" altLang="ru-RU" smtClean="0"/>
              <a:pPr eaLnBrk="1" hangingPunct="1"/>
              <a:t>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AB771F5-935E-46B0-BC05-F79CBC47E48B}" type="slidenum">
              <a:rPr lang="ru-RU" altLang="ru-RU" smtClean="0"/>
              <a:pPr eaLnBrk="1" hangingPunct="1"/>
              <a:t>59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82650CF-8A66-48B4-80C6-9F74EE3AC6BE}" type="slidenum">
              <a:rPr lang="ru-RU" altLang="ru-RU" smtClean="0"/>
              <a:pPr eaLnBrk="1" hangingPunct="1"/>
              <a:t>60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07594E8-D3A2-4F6A-9DC5-20947B4AD6BF}" type="slidenum">
              <a:rPr lang="ru-RU" altLang="ru-RU" smtClean="0"/>
              <a:pPr eaLnBrk="1" hangingPunct="1"/>
              <a:t>61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D75C737-C350-40EE-B4BC-2E01CA9E7614}" type="slidenum">
              <a:rPr lang="ru-RU" altLang="ru-RU" smtClean="0"/>
              <a:pPr eaLnBrk="1" hangingPunct="1"/>
              <a:t>62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7C33E00-709E-4F84-9FC5-2380F5347536}" type="slidenum">
              <a:rPr lang="ru-RU" altLang="ru-RU" smtClean="0"/>
              <a:pPr eaLnBrk="1" hangingPunct="1"/>
              <a:t>63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9B79236-36DA-43BA-90EB-E7A24FDFA383}" type="slidenum">
              <a:rPr lang="ru-RU" altLang="ru-RU" smtClean="0"/>
              <a:pPr eaLnBrk="1" hangingPunct="1"/>
              <a:t>64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DC86982-C246-4C1C-A3F9-2F87D5F7EC4B}" type="slidenum">
              <a:rPr lang="ru-RU" altLang="ru-RU" smtClean="0"/>
              <a:pPr eaLnBrk="1" hangingPunct="1"/>
              <a:t>65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BD24785-CE47-460F-AA53-54A0D7A4A8C1}" type="slidenum">
              <a:rPr lang="ru-RU" altLang="ru-RU" smtClean="0"/>
              <a:pPr eaLnBrk="1" hangingPunct="1"/>
              <a:t>66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52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D5E39F-C9BF-4EE3-9B3E-8A5B092DB04D}" type="slidenum">
              <a:rPr lang="ru-RU" altLang="ru-RU" smtClean="0"/>
              <a:pPr eaLnBrk="1" hangingPunct="1"/>
              <a:t>67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4BA36C4-36BA-4C8D-95D1-F7A5376BF3E2}" type="slidenum">
              <a:rPr lang="ru-RU" altLang="ru-RU" smtClean="0"/>
              <a:pPr eaLnBrk="1" hangingPunct="1"/>
              <a:t>68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77E2224-D34D-4849-A964-AEE9A7F54B4F}" type="slidenum">
              <a:rPr lang="ru-RU" altLang="ru-RU" smtClean="0"/>
              <a:pPr eaLnBrk="1" hangingPunct="1"/>
              <a:t>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264575D-964C-4D53-8401-F3B729E16C26}" type="slidenum">
              <a:rPr lang="ru-RU" altLang="ru-RU" smtClean="0"/>
              <a:pPr eaLnBrk="1" hangingPunct="1"/>
              <a:t>69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62E3245-8291-4609-89E7-0820679E04BE}" type="slidenum">
              <a:rPr lang="ru-RU" altLang="ru-RU" smtClean="0"/>
              <a:pPr eaLnBrk="1" hangingPunct="1"/>
              <a:t>70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A9290ED-14FA-475A-91A8-7D3B8505478A}" type="slidenum">
              <a:rPr lang="ru-RU" altLang="ru-RU" smtClean="0"/>
              <a:pPr eaLnBrk="1" hangingPunct="1"/>
              <a:t>71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575E033-2908-47C5-91C2-C0B3A245C765}" type="slidenum">
              <a:rPr lang="ru-RU" altLang="ru-RU" smtClean="0"/>
              <a:pPr eaLnBrk="1" hangingPunct="1"/>
              <a:t>72</a:t>
            </a:fld>
            <a:endParaRPr lang="ru-RU" alt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F3EC452-BAC6-44D2-9C35-6CE96D2A6196}" type="slidenum">
              <a:rPr lang="ru-RU" altLang="ru-RU" smtClean="0"/>
              <a:pPr eaLnBrk="1" hangingPunct="1"/>
              <a:t>73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2787B2C-ECC4-4B03-8E4B-EDFA7C653E6F}" type="slidenum">
              <a:rPr lang="ru-RU" altLang="ru-RU" smtClean="0"/>
              <a:pPr eaLnBrk="1" hangingPunct="1"/>
              <a:t>74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AE25F3C-34B8-4DA7-A7E8-F93FC18A9383}" type="slidenum">
              <a:rPr lang="ru-RU" altLang="ru-RU" smtClean="0"/>
              <a:pPr eaLnBrk="1" hangingPunct="1"/>
              <a:t>75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1793700-9741-4EF9-B09D-90A547C92CB1}" type="slidenum">
              <a:rPr lang="ru-RU" altLang="ru-RU" smtClean="0"/>
              <a:pPr eaLnBrk="1" hangingPunct="1"/>
              <a:t>85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54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DFF04BE-34E1-4E60-8624-B449CAE2FFBA}" type="slidenum">
              <a:rPr lang="ru-RU" altLang="ru-RU" smtClean="0"/>
              <a:pPr eaLnBrk="1" hangingPunct="1"/>
              <a:t>86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FF2629E-4BD8-4A32-8BC4-8FDF86FC7FB9}" type="slidenum">
              <a:rPr lang="ru-RU" altLang="ru-RU" smtClean="0"/>
              <a:pPr eaLnBrk="1" hangingPunct="1"/>
              <a:t>87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B160075-F73C-4B71-B749-F72035E93304}" type="slidenum">
              <a:rPr lang="ru-RU" altLang="ru-RU" smtClean="0"/>
              <a:pPr eaLnBrk="1" hangingPunct="1"/>
              <a:t>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B0302BC-E0CB-42FD-A85F-DCA3A965BD2A}" type="slidenum">
              <a:rPr lang="ru-RU" altLang="ru-RU" smtClean="0"/>
              <a:pPr eaLnBrk="1" hangingPunct="1"/>
              <a:t>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1C8506-BA9D-42DE-9FFB-0DA989875735}" type="slidenum">
              <a:rPr lang="ru-RU" altLang="ru-RU" smtClean="0"/>
              <a:pPr eaLnBrk="1" hangingPunct="1"/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556441-E61E-45C9-B69B-8A8BBDAF12EC}" type="slidenum">
              <a:rPr lang="ru-RU" altLang="ru-RU" smtClean="0"/>
              <a:pPr eaLnBrk="1" hangingPunct="1"/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880E2B6-B149-421F-AD2D-53A69B41ADF7}" type="slidenum">
              <a:rPr lang="ru-RU" altLang="ru-RU" smtClean="0"/>
              <a:pPr eaLnBrk="1" hangingPunct="1"/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F7428A6-934A-4B41-893F-6408D00CEA70}" type="slidenum">
              <a:rPr lang="ru-RU" altLang="ru-RU" smtClean="0"/>
              <a:pPr eaLnBrk="1" hangingPunct="1"/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BD8A-5EBA-410F-9D76-63F63997535D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CAC7-3136-4E82-A014-420D89BB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24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BD8A-5EBA-410F-9D76-63F63997535D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CAC7-3136-4E82-A014-420D89BB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8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BD8A-5EBA-410F-9D76-63F63997535D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CAC7-3136-4E82-A014-420D89BB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1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CCA3-40BC-48D3-83A4-431CF72972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84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9E04-E454-4489-8A17-464B1B009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599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BCB2322-B7AF-471B-B448-594FAE55C537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90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BD8A-5EBA-410F-9D76-63F63997535D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CAC7-3136-4E82-A014-420D89BB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4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BD8A-5EBA-410F-9D76-63F63997535D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CAC7-3136-4E82-A014-420D89BB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24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BD8A-5EBA-410F-9D76-63F63997535D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CAC7-3136-4E82-A014-420D89BB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57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BD8A-5EBA-410F-9D76-63F63997535D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CAC7-3136-4E82-A014-420D89BB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5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BD8A-5EBA-410F-9D76-63F63997535D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CAC7-3136-4E82-A014-420D89BB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2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BD8A-5EBA-410F-9D76-63F63997535D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CAC7-3136-4E82-A014-420D89BB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3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BD8A-5EBA-410F-9D76-63F63997535D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CAC7-3136-4E82-A014-420D89BB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01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BD8A-5EBA-410F-9D76-63F63997535D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6CAC7-3136-4E82-A014-420D89BB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26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ABD8A-5EBA-410F-9D76-63F63997535D}" type="datetimeFigureOut">
              <a:rPr lang="ru-RU" smtClean="0"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6CAC7-3136-4E82-A014-420D89BB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58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2.wdp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7.jpeg"/><Relationship Id="rId5" Type="http://schemas.openxmlformats.org/officeDocument/2006/relationships/image" Target="../media/image68.emf"/><Relationship Id="rId4" Type="http://schemas.openxmlformats.org/officeDocument/2006/relationships/oleObject" Target="../embeddings/oleObject3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jpeg"/><Relationship Id="rId5" Type="http://schemas.openxmlformats.org/officeDocument/2006/relationships/image" Target="../media/image69.png"/><Relationship Id="rId4" Type="http://schemas.openxmlformats.org/officeDocument/2006/relationships/oleObject" Target="../embeddings/oleObject4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7.jpeg"/><Relationship Id="rId5" Type="http://schemas.openxmlformats.org/officeDocument/2006/relationships/image" Target="../media/image71.emf"/><Relationship Id="rId4" Type="http://schemas.openxmlformats.org/officeDocument/2006/relationships/oleObject" Target="../embeddings/oleObject6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heartbum.ru/uprazhneniya-posle-infarkta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heartbum.ru/vliyaniya-alkogolya-na-razvitie-ishemicheskoj-bolezni/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altLang="ru-RU" sz="2000" dirty="0" smtClean="0"/>
              <a:t>Красноярский государственный медицинский университет </a:t>
            </a:r>
            <a:br>
              <a:rPr lang="ru-RU" altLang="ru-RU" sz="2000" dirty="0" smtClean="0"/>
            </a:br>
            <a:r>
              <a:rPr lang="ru-RU" altLang="ru-RU" sz="2000" dirty="0" smtClean="0"/>
              <a:t>им. проф. В.Ф. </a:t>
            </a:r>
            <a:r>
              <a:rPr lang="ru-RU" altLang="ru-RU" sz="2000" dirty="0" err="1" smtClean="0"/>
              <a:t>Войно-Ясенецкого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Кафедра управления в здравоохранении ИПО</a:t>
            </a:r>
            <a:br>
              <a:rPr lang="ru-RU" altLang="ru-RU" sz="2000" dirty="0" smtClean="0"/>
            </a:br>
            <a:endParaRPr lang="ru-RU" altLang="ru-RU" sz="2000" dirty="0" smtClean="0"/>
          </a:p>
        </p:txBody>
      </p:sp>
      <p:sp>
        <p:nvSpPr>
          <p:cNvPr id="4099" name="Объект 3"/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616575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endParaRPr lang="ru-RU" altLang="ru-RU" dirty="0" smtClean="0"/>
          </a:p>
          <a:p>
            <a:pPr marL="0" indent="0" algn="ctr">
              <a:buNone/>
            </a:pPr>
            <a:r>
              <a:rPr lang="ru-RU" altLang="ru-RU" dirty="0" smtClean="0"/>
              <a:t>Тема:</a:t>
            </a:r>
            <a:r>
              <a:rPr lang="ru-RU" altLang="ru-RU" b="1" dirty="0" smtClean="0"/>
              <a:t> Состояние здоровья населения и факторы его определяющие</a:t>
            </a: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Arial" pitchFamily="34" charset="0"/>
              <a:buNone/>
            </a:pPr>
            <a:endParaRPr lang="ru-RU" altLang="ru-RU" sz="2400" dirty="0" smtClean="0"/>
          </a:p>
          <a:p>
            <a:pPr marL="0" indent="0" algn="ctr" eaLnBrk="1" hangingPunct="1">
              <a:buFont typeface="Arial" pitchFamily="34" charset="0"/>
              <a:buNone/>
            </a:pPr>
            <a:endParaRPr lang="ru-RU" altLang="ru-RU" sz="2400" dirty="0" smtClean="0"/>
          </a:p>
          <a:p>
            <a:pPr marL="0" indent="0" algn="ctr" eaLnBrk="1" hangingPunct="1">
              <a:buFont typeface="Arial" pitchFamily="34" charset="0"/>
              <a:buNone/>
            </a:pPr>
            <a:endParaRPr lang="ru-RU" altLang="ru-RU" sz="2400" dirty="0" smtClean="0"/>
          </a:p>
          <a:p>
            <a:pPr marL="0" indent="0" algn="ctr">
              <a:buNone/>
            </a:pPr>
            <a:r>
              <a:rPr lang="ru-RU" altLang="ru-RU" sz="2400" dirty="0" smtClean="0"/>
              <a:t>лекция для слушателей цикла повышения квалификации «Подготовка страховых представителей в здравоохранении»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ru-RU" altLang="ru-RU" sz="2400" dirty="0" smtClean="0"/>
          </a:p>
          <a:p>
            <a:pPr marL="0" indent="0" algn="ctr" eaLnBrk="1" hangingPunct="1">
              <a:buFont typeface="Arial" pitchFamily="34" charset="0"/>
              <a:buNone/>
            </a:pPr>
            <a:r>
              <a:rPr lang="ru-RU" altLang="ru-RU" sz="2400" dirty="0" smtClean="0"/>
              <a:t>К.м.н., доцент, Сенченко Алексей Юрьевич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ru-RU" altLang="ru-RU" sz="2400" dirty="0" smtClean="0"/>
              <a:t> 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ru-RU" altLang="ru-RU" sz="2400" dirty="0" smtClean="0"/>
              <a:t>Красноярск, 2016</a:t>
            </a:r>
          </a:p>
        </p:txBody>
      </p:sp>
    </p:spTree>
    <p:extLst>
      <p:ext uri="{BB962C8B-B14F-4D97-AF65-F5344CB8AC3E}">
        <p14:creationId xmlns:p14="http://schemas.microsoft.com/office/powerpoint/2010/main" val="8887406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Характеристика признаков, определяющих здоровье (Е.А. Овчаров, 1996)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0403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b="1" smtClean="0"/>
              <a:t>     </a:t>
            </a:r>
            <a:r>
              <a:rPr lang="ru-RU" altLang="ru-RU" sz="2200" b="1" smtClean="0"/>
              <a:t>1.</a:t>
            </a:r>
            <a:r>
              <a:rPr lang="ru-RU" altLang="ru-RU" sz="2200" smtClean="0"/>
              <a:t> Нормальная реакция организма на внешнее воздействие.</a:t>
            </a:r>
            <a:br>
              <a:rPr lang="ru-RU" altLang="ru-RU" sz="2200" smtClean="0"/>
            </a:br>
            <a:r>
              <a:rPr lang="ru-RU" altLang="ru-RU" sz="2200" b="1" smtClean="0"/>
              <a:t>2.</a:t>
            </a:r>
            <a:r>
              <a:rPr lang="ru-RU" altLang="ru-RU" sz="2200" smtClean="0"/>
              <a:t> Динамическое равновесие организма с факторами внешней среды. </a:t>
            </a:r>
            <a:br>
              <a:rPr lang="ru-RU" altLang="ru-RU" sz="2200" smtClean="0"/>
            </a:br>
            <a:r>
              <a:rPr lang="ru-RU" altLang="ru-RU" sz="2200" b="1" smtClean="0"/>
              <a:t>3.</a:t>
            </a:r>
            <a:r>
              <a:rPr lang="ru-RU" altLang="ru-RU" sz="2200" smtClean="0"/>
              <a:t> Способность к полноценному выполнению основных социальных функций, к участию в общественно полезном труде. </a:t>
            </a:r>
            <a:br>
              <a:rPr lang="ru-RU" altLang="ru-RU" sz="2200" smtClean="0"/>
            </a:br>
            <a:r>
              <a:rPr lang="ru-RU" altLang="ru-RU" sz="2200" b="1" smtClean="0"/>
              <a:t>4.</a:t>
            </a:r>
            <a:r>
              <a:rPr lang="ru-RU" altLang="ru-RU" sz="2200" smtClean="0"/>
              <a:t> Способность организма приспосабливаться к постоянно меняющимся условиям существования (адаптацией), сохраняя при этом постоянство своей внутренней среды.</a:t>
            </a:r>
            <a:br>
              <a:rPr lang="ru-RU" altLang="ru-RU" sz="2200" smtClean="0"/>
            </a:br>
            <a:r>
              <a:rPr lang="ru-RU" altLang="ru-RU" sz="2200" b="1" smtClean="0"/>
              <a:t>5.</a:t>
            </a:r>
            <a:r>
              <a:rPr lang="ru-RU" altLang="ru-RU" sz="2200" smtClean="0"/>
              <a:t> Отсутствие болезни, болезненных состояний либо болезненных изменений, т.е. отсутствием признаков заболевания или какого-либо нарушения. </a:t>
            </a:r>
            <a:br>
              <a:rPr lang="ru-RU" altLang="ru-RU" sz="2200" smtClean="0"/>
            </a:br>
            <a:r>
              <a:rPr lang="ru-RU" altLang="ru-RU" sz="2200" b="1" smtClean="0"/>
              <a:t>6.</a:t>
            </a:r>
            <a:r>
              <a:rPr lang="ru-RU" altLang="ru-RU" sz="2200" smtClean="0"/>
              <a:t> Полное духовное, физическое, умственное, социальное благополучие, гармоничность развития физических и духовных сил организма, гармоническое взаимодействие всех органов и систем. </a:t>
            </a:r>
          </a:p>
        </p:txBody>
      </p:sp>
    </p:spTree>
    <p:extLst>
      <p:ext uri="{BB962C8B-B14F-4D97-AF65-F5344CB8AC3E}">
        <p14:creationId xmlns:p14="http://schemas.microsoft.com/office/powerpoint/2010/main" val="4145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smtClean="0"/>
              <a:t>Показатели индивидуального здоровья</a:t>
            </a:r>
          </a:p>
        </p:txBody>
      </p:sp>
      <p:pic>
        <p:nvPicPr>
          <p:cNvPr id="133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0918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tx1"/>
                </a:solidFill>
                <a:cs typeface="Arial" pitchFamily="34" charset="0"/>
              </a:rPr>
              <a:t>Соматический уровень</a:t>
            </a:r>
            <a:endParaRPr lang="ru-RU" alt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mtClean="0">
                <a:cs typeface="Arial" pitchFamily="34" charset="0"/>
              </a:rPr>
              <a:t>Показатели</a:t>
            </a:r>
          </a:p>
          <a:p>
            <a:pPr eaLnBrk="1" hangingPunct="1"/>
            <a:r>
              <a:rPr lang="ru-RU" altLang="ru-RU" smtClean="0">
                <a:cs typeface="Arial" pitchFamily="34" charset="0"/>
              </a:rPr>
              <a:t>Генетические</a:t>
            </a:r>
          </a:p>
          <a:p>
            <a:pPr eaLnBrk="1" hangingPunct="1"/>
            <a:r>
              <a:rPr lang="ru-RU" altLang="ru-RU" smtClean="0">
                <a:cs typeface="Arial" pitchFamily="34" charset="0"/>
              </a:rPr>
              <a:t>Биохимические </a:t>
            </a:r>
          </a:p>
          <a:p>
            <a:pPr eaLnBrk="1" hangingPunct="1"/>
            <a:r>
              <a:rPr lang="ru-RU" altLang="ru-RU" smtClean="0">
                <a:cs typeface="Arial" pitchFamily="34" charset="0"/>
              </a:rPr>
              <a:t>Метаболические</a:t>
            </a:r>
          </a:p>
          <a:p>
            <a:pPr eaLnBrk="1" hangingPunct="1"/>
            <a:r>
              <a:rPr lang="ru-RU" altLang="ru-RU" smtClean="0">
                <a:cs typeface="Arial" pitchFamily="34" charset="0"/>
              </a:rPr>
              <a:t>Морфологические</a:t>
            </a:r>
          </a:p>
          <a:p>
            <a:pPr eaLnBrk="1" hangingPunct="1"/>
            <a:r>
              <a:rPr lang="ru-RU" altLang="ru-RU" smtClean="0">
                <a:cs typeface="Arial" pitchFamily="34" charset="0"/>
              </a:rPr>
              <a:t>Функциональные</a:t>
            </a:r>
          </a:p>
          <a:p>
            <a:pPr eaLnBrk="1" hangingPunct="1"/>
            <a:endParaRPr lang="ru-RU" altLang="ru-RU" smtClean="0">
              <a:cs typeface="Arial" pitchFamily="34" charset="0"/>
            </a:endParaRP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86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Психический уровень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ru-RU" altLang="ru-RU" smtClean="0"/>
              <a:t>Психологические показатели</a:t>
            </a:r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>
              <a:buFontTx/>
              <a:buNone/>
            </a:pPr>
            <a:r>
              <a:rPr lang="ru-RU" altLang="ru-RU" smtClean="0">
                <a:cs typeface="Arial" pitchFamily="34" charset="0"/>
              </a:rPr>
              <a:t>Эмоционально-волевая, мыслительная, интеллектуальная сферы</a:t>
            </a:r>
          </a:p>
          <a:p>
            <a:pPr eaLnBrk="1" hangingPunct="1">
              <a:buFontTx/>
              <a:buNone/>
            </a:pPr>
            <a:r>
              <a:rPr lang="ru-RU" altLang="ru-RU" smtClean="0">
                <a:cs typeface="Arial" pitchFamily="34" charset="0"/>
              </a:rPr>
              <a:t>Доминантность полушария</a:t>
            </a:r>
            <a:endParaRPr lang="ru-RU" altLang="ru-RU" sz="4400" smtClean="0"/>
          </a:p>
          <a:p>
            <a:pPr eaLnBrk="1" hangingPunct="1">
              <a:buFontTx/>
              <a:buNone/>
            </a:pPr>
            <a:r>
              <a:rPr lang="ru-RU" altLang="ru-RU" smtClean="0">
                <a:cs typeface="Arial" pitchFamily="34" charset="0"/>
              </a:rPr>
              <a:t>Тип высшей нервной деятельности</a:t>
            </a:r>
            <a:endParaRPr lang="ru-RU" altLang="ru-RU" sz="4400" smtClean="0"/>
          </a:p>
          <a:p>
            <a:pPr eaLnBrk="1" hangingPunct="1">
              <a:buFontTx/>
              <a:buNone/>
            </a:pPr>
            <a:r>
              <a:rPr lang="ru-RU" altLang="ru-RU" smtClean="0">
                <a:cs typeface="Arial" pitchFamily="34" charset="0"/>
              </a:rPr>
              <a:t>Тип темперамента</a:t>
            </a:r>
            <a:endParaRPr lang="ru-RU" altLang="ru-RU" sz="4400" smtClean="0"/>
          </a:p>
          <a:p>
            <a:pPr eaLnBrk="1" hangingPunct="1">
              <a:buFontTx/>
              <a:buNone/>
            </a:pPr>
            <a:r>
              <a:rPr lang="ru-RU" altLang="ru-RU" smtClean="0">
                <a:cs typeface="Arial" pitchFamily="34" charset="0"/>
              </a:rPr>
              <a:t>Тип доминирующего инстинкта</a:t>
            </a:r>
            <a:endParaRPr lang="ru-RU" altLang="ru-RU" sz="4400" smtClean="0"/>
          </a:p>
          <a:p>
            <a:pPr eaLnBrk="1" hangingPunct="1">
              <a:buFontTx/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0675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Духовный уровень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fontAlgn="b" hangingPunct="1">
              <a:spcBef>
                <a:spcPct val="0"/>
              </a:spcBef>
              <a:buFontTx/>
              <a:buNone/>
            </a:pPr>
            <a:r>
              <a:rPr lang="ru-RU" altLang="ru-RU" smtClean="0">
                <a:latin typeface="Arial Cyr" charset="-52"/>
              </a:rPr>
              <a:t>Моральные ценности</a:t>
            </a:r>
          </a:p>
          <a:p>
            <a:pPr marL="0" indent="0" eaLnBrk="1" fontAlgn="b" hangingPunct="1">
              <a:spcBef>
                <a:spcPct val="0"/>
              </a:spcBef>
              <a:buFontTx/>
              <a:buNone/>
            </a:pPr>
            <a:endParaRPr lang="ru-RU" altLang="ru-RU" smtClean="0">
              <a:latin typeface="Arial Cyr" charset="-52"/>
            </a:endParaRPr>
          </a:p>
          <a:p>
            <a:pPr marL="0" indent="0" eaLnBrk="1" fontAlgn="b" hangingPunct="1">
              <a:spcBef>
                <a:spcPct val="0"/>
              </a:spcBef>
              <a:buFontTx/>
              <a:buNone/>
            </a:pPr>
            <a:r>
              <a:rPr lang="ru-RU" altLang="ru-RU" sz="2600" smtClean="0">
                <a:cs typeface="Arial" pitchFamily="34" charset="0"/>
              </a:rPr>
              <a:t>социальная востребованность</a:t>
            </a:r>
          </a:p>
          <a:p>
            <a:pPr marL="0" indent="0" eaLnBrk="1" fontAlgn="b" hangingPunct="1">
              <a:spcBef>
                <a:spcPct val="0"/>
              </a:spcBef>
              <a:buFontTx/>
              <a:buNone/>
            </a:pPr>
            <a:r>
              <a:rPr lang="ru-RU" altLang="ru-RU" sz="2600" smtClean="0">
                <a:cs typeface="Arial" pitchFamily="34" charset="0"/>
              </a:rPr>
              <a:t>система ценностей и способов их удовлетворения</a:t>
            </a:r>
          </a:p>
          <a:p>
            <a:pPr marL="0" indent="0" eaLnBrk="1" fontAlgn="b" hangingPunct="1">
              <a:spcBef>
                <a:spcPct val="0"/>
              </a:spcBef>
              <a:buFontTx/>
              <a:buNone/>
            </a:pPr>
            <a:r>
              <a:rPr lang="ru-RU" altLang="ru-RU" sz="2600" smtClean="0">
                <a:cs typeface="Arial" pitchFamily="34" charset="0"/>
              </a:rPr>
              <a:t>целевые установки</a:t>
            </a:r>
          </a:p>
          <a:p>
            <a:pPr marL="0" indent="0" eaLnBrk="1" fontAlgn="b" hangingPunct="1">
              <a:spcBef>
                <a:spcPct val="0"/>
              </a:spcBef>
              <a:buFontTx/>
              <a:buNone/>
            </a:pPr>
            <a:r>
              <a:rPr lang="ru-RU" altLang="ru-RU" sz="2600" smtClean="0">
                <a:cs typeface="Arial" pitchFamily="34" charset="0"/>
              </a:rPr>
              <a:t>нравственность</a:t>
            </a:r>
          </a:p>
          <a:p>
            <a:pPr marL="0" indent="0" eaLnBrk="1" fontAlgn="b" hangingPunct="1">
              <a:spcBef>
                <a:spcPct val="0"/>
              </a:spcBef>
              <a:buFontTx/>
              <a:buNone/>
            </a:pPr>
            <a:r>
              <a:rPr lang="ru-RU" altLang="ru-RU" sz="2600" smtClean="0">
                <a:cs typeface="Arial" pitchFamily="34" charset="0"/>
              </a:rPr>
              <a:t>отношение к себе и окружающим</a:t>
            </a:r>
            <a:endParaRPr lang="ru-RU" altLang="ru-RU" sz="2600" smtClean="0"/>
          </a:p>
          <a:p>
            <a:pPr marL="0" indent="0" eaLnBrk="1" fontAlgn="b" hangingPunct="1">
              <a:spcBef>
                <a:spcPct val="0"/>
              </a:spcBef>
              <a:buFontTx/>
              <a:buNone/>
            </a:pPr>
            <a:endParaRPr lang="ru-RU" altLang="ru-RU" smtClean="0">
              <a:latin typeface="Arial Cyr" charset="-52"/>
            </a:endParaRPr>
          </a:p>
          <a:p>
            <a:pPr marL="0" indent="0" eaLnBrk="1" fontAlgn="b" hangingPunct="1">
              <a:spcBef>
                <a:spcPct val="0"/>
              </a:spcBef>
              <a:buFontTx/>
              <a:buNone/>
            </a:pPr>
            <a:endParaRPr lang="ru-RU" altLang="ru-RU" smtClean="0">
              <a:latin typeface="Arial Cyr" charset="-52"/>
            </a:endParaRPr>
          </a:p>
          <a:p>
            <a:pPr marL="0" indent="0" eaLnBrk="1" fontAlgn="b" hangingPunct="1">
              <a:spcBef>
                <a:spcPct val="0"/>
              </a:spcBef>
              <a:buFontTx/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8302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/>
              <a:t>Холистическая (целостная) модель здоровья </a:t>
            </a:r>
          </a:p>
        </p:txBody>
      </p:sp>
      <p:pic>
        <p:nvPicPr>
          <p:cNvPr id="17411" name="Picture 6" descr="image0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557338"/>
            <a:ext cx="8351837" cy="5135562"/>
          </a:xfrm>
          <a:noFill/>
        </p:spPr>
      </p:pic>
    </p:spTree>
    <p:extLst>
      <p:ext uri="{BB962C8B-B14F-4D97-AF65-F5344CB8AC3E}">
        <p14:creationId xmlns:p14="http://schemas.microsoft.com/office/powerpoint/2010/main" val="387340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.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0499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3600" i="1" smtClean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altLang="ru-RU" sz="3600" i="1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altLang="ru-RU" sz="3600" i="1" smtClean="0">
                <a:solidFill>
                  <a:schemeClr val="tx1"/>
                </a:solidFill>
                <a:effectLst/>
                <a:latin typeface="Times New Roman" pitchFamily="18" charset="0"/>
              </a:rPr>
              <a:t>10-15 лет назад удельный вес здоровых людей составлял более 40%. В последнее время он сократился до 20-23%, максимум до 25%. Практически здоровых, столько же - 20-25%. Оставшаяся половина - это больные. Примерно 50% из этих больных находятся в состоянии декомпенсации и нуждаются в стационарном лечении.</a:t>
            </a:r>
            <a:r>
              <a:rPr lang="ru-RU" altLang="ru-RU" i="1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br>
              <a:rPr lang="ru-RU" altLang="ru-RU" i="1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altLang="ru-RU" i="1" smtClean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117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.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049962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4000" u="sng" smtClean="0">
                <a:solidFill>
                  <a:schemeClr val="tx1"/>
                </a:solidFill>
              </a:rPr>
              <a:t>Индивидуальное здоровье</a:t>
            </a:r>
            <a:br>
              <a:rPr lang="ru-RU" sz="4000" u="sng" smtClean="0">
                <a:solidFill>
                  <a:schemeClr val="tx1"/>
                </a:solidFill>
              </a:rPr>
            </a:br>
            <a:r>
              <a:rPr lang="ru-RU" sz="4000" u="sng" smtClean="0">
                <a:solidFill>
                  <a:schemeClr val="tx1"/>
                </a:solidFill>
              </a:rPr>
              <a:t/>
            </a:r>
            <a:br>
              <a:rPr lang="ru-RU" sz="4000" u="sng" smtClean="0">
                <a:solidFill>
                  <a:schemeClr val="tx1"/>
                </a:solidFill>
              </a:rPr>
            </a:br>
            <a:r>
              <a:rPr lang="ru-RU" sz="4000" smtClean="0">
                <a:solidFill>
                  <a:schemeClr val="tx1"/>
                </a:solidFill>
              </a:rPr>
              <a:t>оценивается по самочувствию, наличию жалоб, заболеваний, физическому состоянию, трудоспособности.</a:t>
            </a:r>
            <a:br>
              <a:rPr lang="ru-RU" sz="4000" smtClean="0">
                <a:solidFill>
                  <a:schemeClr val="tx1"/>
                </a:solidFill>
              </a:rPr>
            </a:br>
            <a:r>
              <a:rPr lang="ru-RU" sz="4000" smtClean="0">
                <a:solidFill>
                  <a:schemeClr val="tx1"/>
                </a:solidFill>
              </a:rPr>
              <a:t> </a:t>
            </a:r>
            <a:endParaRPr lang="ru-RU" b="1" smtClean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2864179" cy="24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761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.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9756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u="sng" smtClean="0">
                <a:solidFill>
                  <a:schemeClr val="tx1"/>
                </a:solidFill>
              </a:rPr>
              <a:t>Общественное здоровье</a:t>
            </a:r>
            <a:r>
              <a:rPr lang="ru-RU" sz="4000" smtClean="0">
                <a:solidFill>
                  <a:schemeClr val="tx1"/>
                </a:solidFill>
              </a:rPr>
              <a:t> является производным от здоровья индивидуумов, его формирующих, однако не является их простой суммой.</a:t>
            </a:r>
          </a:p>
        </p:txBody>
      </p:sp>
    </p:spTree>
    <p:extLst>
      <p:ext uri="{BB962C8B-B14F-4D97-AF65-F5344CB8AC3E}">
        <p14:creationId xmlns:p14="http://schemas.microsoft.com/office/powerpoint/2010/main" val="1867326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.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smtClean="0"/>
              <a:t>Определения общественного здоровья, данные Минздравом РФ:</a:t>
            </a:r>
            <a:endParaRPr lang="ru-RU" smtClean="0"/>
          </a:p>
        </p:txBody>
      </p:sp>
      <p:sp>
        <p:nvSpPr>
          <p:cNvPr id="43011" name="Прямоуг.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b="1" i="1" smtClean="0"/>
              <a:t>Общественное здоровье - медико-социальный ресурс и потенциал общества, способствующий обеспечению национальной безопасности.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i="1" smtClean="0"/>
              <a:t>Здоровье населения - медико-демографическая и социальная категория, отражающая физическое, психическое, социальное благополучие людей, осуществляющих свою жизнедеятельность в рамках определённых социальных общностей.</a:t>
            </a:r>
          </a:p>
        </p:txBody>
      </p:sp>
    </p:spTree>
    <p:extLst>
      <p:ext uri="{BB962C8B-B14F-4D97-AF65-F5344CB8AC3E}">
        <p14:creationId xmlns:p14="http://schemas.microsoft.com/office/powerpoint/2010/main" val="3035187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Цель лекции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ru-RU" altLang="ru-RU" dirty="0" smtClean="0"/>
              <a:t>Формирование представлений страховых представителей </a:t>
            </a:r>
            <a:r>
              <a:rPr lang="ru-RU" altLang="ru-RU" smtClean="0"/>
              <a:t>СМО </a:t>
            </a:r>
            <a:r>
              <a:rPr lang="ru-RU" altLang="ru-RU" smtClean="0"/>
              <a:t>о состоянии </a:t>
            </a:r>
            <a:r>
              <a:rPr lang="ru-RU" altLang="ru-RU" dirty="0" smtClean="0"/>
              <a:t>здоровья населения и факторах на него влияющих.</a:t>
            </a:r>
          </a:p>
        </p:txBody>
      </p:sp>
    </p:spTree>
    <p:extLst>
      <p:ext uri="{BB962C8B-B14F-4D97-AF65-F5344CB8AC3E}">
        <p14:creationId xmlns:p14="http://schemas.microsoft.com/office/powerpoint/2010/main" val="6069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026"/>
          <p:cNvSpPr txBox="1">
            <a:spLocks noChangeArrowheads="1"/>
          </p:cNvSpPr>
          <p:nvPr/>
        </p:nvSpPr>
        <p:spPr bwMode="auto">
          <a:xfrm>
            <a:off x="228600" y="304800"/>
            <a:ext cx="8610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 критерия оценки общественного здоровья:</a:t>
            </a:r>
            <a:endParaRPr lang="ru-RU" sz="3200" dirty="0">
              <a:solidFill>
                <a:schemeClr val="folHlink"/>
              </a:solidFill>
              <a:latin typeface="Times New Roman" pitchFamily="18" charset="0"/>
            </a:endParaRPr>
          </a:p>
        </p:txBody>
      </p:sp>
      <p:grpSp>
        <p:nvGrpSpPr>
          <p:cNvPr id="46083" name="Group 1027"/>
          <p:cNvGrpSpPr>
            <a:grpSpLocks/>
          </p:cNvGrpSpPr>
          <p:nvPr/>
        </p:nvGrpSpPr>
        <p:grpSpPr bwMode="auto">
          <a:xfrm>
            <a:off x="485775" y="1447800"/>
            <a:ext cx="8077200" cy="4892675"/>
            <a:chOff x="306" y="912"/>
            <a:chExt cx="5088" cy="3082"/>
          </a:xfrm>
        </p:grpSpPr>
        <p:sp>
          <p:nvSpPr>
            <p:cNvPr id="6148" name="Text Box 1028"/>
            <p:cNvSpPr txBox="1">
              <a:spLocks noChangeArrowheads="1"/>
            </p:cNvSpPr>
            <p:nvPr/>
          </p:nvSpPr>
          <p:spPr bwMode="auto">
            <a:xfrm>
              <a:off x="1986" y="912"/>
              <a:ext cx="1728" cy="105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2000" b="1" u="sng">
                  <a:solidFill>
                    <a:schemeClr val="bg1"/>
                  </a:solidFill>
                  <a:latin typeface="Times New Roman" pitchFamily="18" charset="0"/>
                </a:rPr>
                <a:t>Заболеваемость </a:t>
              </a:r>
              <a:r>
                <a:rPr lang="ru-RU" altLang="ru-RU" sz="2000">
                  <a:solidFill>
                    <a:schemeClr val="bg1"/>
                  </a:solidFill>
                  <a:latin typeface="Times New Roman" pitchFamily="18" charset="0"/>
                </a:rPr>
                <a:t>(первичная общая, накопленная общая,  по  отдельным болезням)</a:t>
              </a:r>
              <a:r>
                <a:rPr lang="ru-RU" altLang="ru-RU" b="1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6149" name="Text Box 1029"/>
            <p:cNvSpPr txBox="1">
              <a:spLocks noChangeArrowheads="1"/>
            </p:cNvSpPr>
            <p:nvPr/>
          </p:nvSpPr>
          <p:spPr bwMode="auto">
            <a:xfrm>
              <a:off x="306" y="1968"/>
              <a:ext cx="1680" cy="1018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2000" b="1" u="sng">
                  <a:solidFill>
                    <a:schemeClr val="bg1"/>
                  </a:solidFill>
                  <a:latin typeface="Times New Roman" pitchFamily="18" charset="0"/>
                </a:rPr>
                <a:t>Физическое развитие</a:t>
              </a:r>
              <a:r>
                <a:rPr lang="ru-RU" altLang="ru-RU" sz="2000">
                  <a:latin typeface="Times New Roman" pitchFamily="18" charset="0"/>
                </a:rPr>
                <a:t> </a:t>
              </a:r>
              <a:r>
                <a:rPr lang="ru-RU" altLang="ru-RU" sz="2000">
                  <a:solidFill>
                    <a:schemeClr val="bg1"/>
                  </a:solidFill>
                  <a:latin typeface="Times New Roman" pitchFamily="18" charset="0"/>
                </a:rPr>
                <a:t>(антропометрические, соматометрические и функциональные показатели)</a:t>
              </a:r>
              <a:endParaRPr lang="ru-RU" altLang="ru-RU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6150" name="Text Box 1030"/>
            <p:cNvSpPr txBox="1">
              <a:spLocks noChangeArrowheads="1"/>
            </p:cNvSpPr>
            <p:nvPr/>
          </p:nvSpPr>
          <p:spPr bwMode="auto">
            <a:xfrm>
              <a:off x="1968" y="2976"/>
              <a:ext cx="1776" cy="1018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2000" b="1" u="sng">
                  <a:solidFill>
                    <a:schemeClr val="bg1"/>
                  </a:solidFill>
                  <a:latin typeface="Times New Roman" pitchFamily="18" charset="0"/>
                </a:rPr>
                <a:t>Демографические  процессы</a:t>
              </a:r>
              <a:r>
                <a:rPr lang="ru-RU" altLang="ru-RU" sz="2000">
                  <a:latin typeface="Times New Roman" pitchFamily="18" charset="0"/>
                </a:rPr>
                <a:t> </a:t>
              </a:r>
              <a:r>
                <a:rPr lang="ru-RU" altLang="ru-RU" sz="2000">
                  <a:solidFill>
                    <a:schemeClr val="bg1"/>
                  </a:solidFill>
                  <a:latin typeface="Times New Roman" pitchFamily="18" charset="0"/>
                </a:rPr>
                <a:t>(механическое  и естественное движение населения)</a:t>
              </a:r>
              <a:endParaRPr lang="ru-RU" altLang="ru-RU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6151" name="Text Box 1031"/>
            <p:cNvSpPr txBox="1">
              <a:spLocks noChangeArrowheads="1"/>
            </p:cNvSpPr>
            <p:nvPr/>
          </p:nvSpPr>
          <p:spPr bwMode="auto">
            <a:xfrm>
              <a:off x="3714" y="1920"/>
              <a:ext cx="1680" cy="1095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ru-RU" altLang="ru-RU" sz="2000" b="1" u="sng">
                  <a:solidFill>
                    <a:schemeClr val="bg1"/>
                  </a:solidFill>
                  <a:latin typeface="Times New Roman" pitchFamily="18" charset="0"/>
                </a:rPr>
                <a:t>Инвалидность </a:t>
              </a:r>
              <a:r>
                <a:rPr lang="ru-RU" altLang="ru-RU" sz="2000">
                  <a:solidFill>
                    <a:schemeClr val="bg1"/>
                  </a:solidFill>
                  <a:latin typeface="Times New Roman" pitchFamily="18" charset="0"/>
                </a:rPr>
                <a:t>(первичная общая,  накопленная общая, по отдельным причинам). </a:t>
              </a:r>
            </a:p>
            <a:p>
              <a:pPr eaLnBrk="1" hangingPunct="1"/>
              <a:endParaRPr lang="ru-RU" altLang="ru-RU" sz="800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6152" name="Rectangle 1032"/>
            <p:cNvSpPr>
              <a:spLocks noChangeArrowheads="1"/>
            </p:cNvSpPr>
            <p:nvPr/>
          </p:nvSpPr>
          <p:spPr bwMode="auto">
            <a:xfrm>
              <a:off x="1968" y="1968"/>
              <a:ext cx="1776" cy="1056"/>
            </a:xfrm>
            <a:prstGeom prst="rect">
              <a:avLst/>
            </a:prstGeom>
            <a:gradFill rotWithShape="0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ru-RU" altLang="ru-RU" sz="2000" b="1" u="sng">
                  <a:solidFill>
                    <a:schemeClr val="bg1"/>
                  </a:solidFill>
                  <a:latin typeface="Times New Roman" pitchFamily="18" charset="0"/>
                </a:rPr>
                <a:t>Здоровье различных  </a:t>
              </a:r>
              <a:endParaRPr lang="en-US" altLang="ru-RU" sz="2000" b="1" u="sng">
                <a:solidFill>
                  <a:schemeClr val="bg1"/>
                </a:solidFill>
                <a:latin typeface="Times New Roman" pitchFamily="18" charset="0"/>
              </a:endParaRPr>
            </a:p>
            <a:p>
              <a:pPr algn="ctr" eaLnBrk="1" hangingPunct="1"/>
              <a:r>
                <a:rPr lang="ru-RU" altLang="ru-RU" sz="2000" b="1" u="sng">
                  <a:solidFill>
                    <a:schemeClr val="bg1"/>
                  </a:solidFill>
                  <a:latin typeface="Times New Roman" pitchFamily="18" charset="0"/>
                </a:rPr>
                <a:t>групп населения</a:t>
              </a:r>
              <a:endParaRPr lang="ru-RU" altLang="ru-RU" b="1">
                <a:latin typeface="Times New Roman" pitchFamily="18" charset="0"/>
              </a:endParaRPr>
            </a:p>
            <a:p>
              <a:pPr algn="ctr" eaLnBrk="1" hangingPunct="1"/>
              <a:endParaRPr lang="ru-RU" altLang="ru-RU"/>
            </a:p>
          </p:txBody>
        </p:sp>
      </p:grpSp>
    </p:spTree>
    <p:extLst>
      <p:ext uri="{BB962C8B-B14F-4D97-AF65-F5344CB8AC3E}">
        <p14:creationId xmlns:p14="http://schemas.microsoft.com/office/powerpoint/2010/main" val="179165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162664" y="3"/>
            <a:ext cx="8932985" cy="2073275"/>
          </a:xfrm>
          <a:solidFill>
            <a:srgbClr val="82302E"/>
          </a:solidFill>
        </p:spPr>
        <p:txBody>
          <a:bodyPr>
            <a:normAutofit lnSpcReduction="10000"/>
          </a:bodyPr>
          <a:lstStyle/>
          <a:p>
            <a:pPr marL="0" indent="0" algn="ctr">
              <a:buFont typeface="Arial" charset="0"/>
              <a:buNone/>
            </a:pPr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charset="0"/>
              <a:buNone/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России каждые 17 секунд рождается 1 человек, </a:t>
            </a:r>
            <a:b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каждые 16 секунд умирает 1 человек.</a:t>
            </a:r>
            <a:endParaRPr lang="ru-RU" alt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http://dndz.com.ua/wp-content/uploads/2012/01/v-dnepropetrovskoy-oblasti-smertnost-pochti-na-tret-vyshe-rozhdaemosti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3" y="1064526"/>
            <a:ext cx="9030618" cy="5643351"/>
          </a:xfrm>
          <a:prstGeom prst="rect">
            <a:avLst/>
          </a:prstGeom>
          <a:noFill/>
          <a:effectLst>
            <a:softEdge rad="889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5754" y="1817915"/>
            <a:ext cx="7053943" cy="41365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5D222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Население Земли в 2016 году</a:t>
            </a:r>
          </a:p>
          <a:p>
            <a:pPr algn="ctr"/>
            <a:endParaRPr lang="ru-RU" sz="1600" dirty="0">
              <a:solidFill>
                <a:srgbClr val="5D222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>
                <a:solidFill>
                  <a:srgbClr val="5D2221"/>
                </a:solidFill>
                <a:latin typeface="Arial Black" panose="020B0A04020102020204" pitchFamily="34" charset="0"/>
              </a:rPr>
              <a:t>Ч</a:t>
            </a:r>
            <a:r>
              <a:rPr lang="ru-RU" sz="1600" dirty="0" smtClean="0">
                <a:solidFill>
                  <a:srgbClr val="5D2221"/>
                </a:solidFill>
                <a:latin typeface="Arial Black" panose="020B0A04020102020204" pitchFamily="34" charset="0"/>
              </a:rPr>
              <a:t>исленность увеличиваться </a:t>
            </a:r>
            <a:r>
              <a:rPr lang="ru-RU" sz="1600" dirty="0">
                <a:solidFill>
                  <a:srgbClr val="5D2221"/>
                </a:solidFill>
                <a:latin typeface="Arial Black" panose="020B0A04020102020204" pitchFamily="34" charset="0"/>
              </a:rPr>
              <a:t>и </a:t>
            </a:r>
            <a:endParaRPr lang="ru-RU" sz="1600" dirty="0" smtClean="0">
              <a:solidFill>
                <a:srgbClr val="5D222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5D2221"/>
                </a:solidFill>
                <a:latin typeface="Arial Black" panose="020B0A04020102020204" pitchFamily="34" charset="0"/>
              </a:rPr>
              <a:t>в </a:t>
            </a:r>
            <a:r>
              <a:rPr lang="ru-RU" sz="1600" dirty="0">
                <a:solidFill>
                  <a:srgbClr val="5D2221"/>
                </a:solidFill>
                <a:latin typeface="Arial Black" panose="020B0A04020102020204" pitchFamily="34" charset="0"/>
              </a:rPr>
              <a:t>конце года будет составлять 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7 486 589 927 </a:t>
            </a:r>
            <a:r>
              <a:rPr lang="ru-RU" sz="1600" dirty="0">
                <a:solidFill>
                  <a:srgbClr val="5D2221"/>
                </a:solidFill>
                <a:latin typeface="Arial Black" panose="020B0A04020102020204" pitchFamily="34" charset="0"/>
              </a:rPr>
              <a:t>человек. </a:t>
            </a:r>
            <a:endParaRPr lang="ru-RU" sz="1600" dirty="0" smtClean="0">
              <a:solidFill>
                <a:srgbClr val="5D222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5D2221"/>
                </a:solidFill>
                <a:latin typeface="Arial Black" panose="020B0A04020102020204" pitchFamily="34" charset="0"/>
              </a:rPr>
              <a:t>Естественный </a:t>
            </a:r>
            <a:r>
              <a:rPr lang="ru-RU" sz="1600" dirty="0">
                <a:solidFill>
                  <a:srgbClr val="5D2221"/>
                </a:solidFill>
                <a:latin typeface="Arial Black" panose="020B0A04020102020204" pitchFamily="34" charset="0"/>
              </a:rPr>
              <a:t>прирост </a:t>
            </a:r>
            <a:r>
              <a:rPr lang="ru-RU" sz="1600" dirty="0" smtClean="0">
                <a:solidFill>
                  <a:srgbClr val="5D2221"/>
                </a:solidFill>
                <a:latin typeface="Arial Black" panose="020B0A04020102020204" pitchFamily="34" charset="0"/>
              </a:rPr>
              <a:t>будет </a:t>
            </a:r>
            <a:r>
              <a:rPr lang="ru-RU" sz="1600" dirty="0">
                <a:solidFill>
                  <a:srgbClr val="5D2221"/>
                </a:solidFill>
                <a:latin typeface="Arial Black" panose="020B0A04020102020204" pitchFamily="34" charset="0"/>
              </a:rPr>
              <a:t>положительным </a:t>
            </a:r>
            <a:endParaRPr lang="ru-RU" sz="1600" dirty="0" smtClean="0">
              <a:solidFill>
                <a:srgbClr val="5D222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5D2221"/>
                </a:solidFill>
                <a:latin typeface="Arial Black" panose="020B0A04020102020204" pitchFamily="34" charset="0"/>
              </a:rPr>
              <a:t>и </a:t>
            </a:r>
            <a:r>
              <a:rPr lang="ru-RU" sz="1600" dirty="0">
                <a:solidFill>
                  <a:srgbClr val="5D2221"/>
                </a:solidFill>
                <a:latin typeface="Arial Black" panose="020B0A04020102020204" pitchFamily="34" charset="0"/>
              </a:rPr>
              <a:t>составит 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88 554 027 </a:t>
            </a:r>
            <a:r>
              <a:rPr lang="ru-RU" sz="1600" dirty="0">
                <a:solidFill>
                  <a:srgbClr val="5D2221"/>
                </a:solidFill>
                <a:latin typeface="Arial Black" panose="020B0A04020102020204" pitchFamily="34" charset="0"/>
              </a:rPr>
              <a:t>человек.</a:t>
            </a:r>
          </a:p>
          <a:p>
            <a:pPr algn="ctr"/>
            <a:endParaRPr lang="ru-RU" sz="1600" dirty="0" smtClean="0">
              <a:solidFill>
                <a:srgbClr val="5D222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5D2221"/>
                </a:solidFill>
                <a:latin typeface="Arial Black" panose="020B0A04020102020204" pitchFamily="34" charset="0"/>
              </a:rPr>
              <a:t>Динамика </a:t>
            </a:r>
            <a:r>
              <a:rPr lang="ru-RU" sz="1600" dirty="0">
                <a:solidFill>
                  <a:srgbClr val="5D2221"/>
                </a:solidFill>
                <a:latin typeface="Arial Black" panose="020B0A04020102020204" pitchFamily="34" charset="0"/>
              </a:rPr>
              <a:t>изменения численности населения </a:t>
            </a:r>
            <a:r>
              <a:rPr lang="ru-RU" sz="1600" dirty="0" smtClean="0">
                <a:solidFill>
                  <a:srgbClr val="5D2221"/>
                </a:solidFill>
                <a:latin typeface="Arial Black" panose="020B0A04020102020204" pitchFamily="34" charset="0"/>
              </a:rPr>
              <a:t>в </a:t>
            </a:r>
            <a:r>
              <a:rPr lang="ru-RU" sz="1600" dirty="0">
                <a:solidFill>
                  <a:srgbClr val="5D2221"/>
                </a:solidFill>
                <a:latin typeface="Arial Black" panose="020B0A04020102020204" pitchFamily="34" charset="0"/>
              </a:rPr>
              <a:t>2016 году</a:t>
            </a:r>
          </a:p>
          <a:p>
            <a:pPr algn="ctr"/>
            <a:endParaRPr lang="ru-RU" sz="1600" dirty="0">
              <a:solidFill>
                <a:srgbClr val="5D222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>
                <a:solidFill>
                  <a:srgbClr val="5D2221"/>
                </a:solidFill>
                <a:latin typeface="Arial Black" panose="020B0A04020102020204" pitchFamily="34" charset="0"/>
              </a:rPr>
              <a:t>    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Рождаемость: 401 301 детей в день (16 720.86 в час)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    Смертность: 158 687 человек в день (6 611.95 в час)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>
                <a:solidFill>
                  <a:srgbClr val="5D2221"/>
                </a:solidFill>
                <a:latin typeface="Arial Black" panose="020B0A04020102020204" pitchFamily="34" charset="0"/>
              </a:rPr>
              <a:t>Скорость прироста населения Земли в 2016 году </a:t>
            </a:r>
            <a:endParaRPr lang="ru-RU" sz="1600" dirty="0" smtClean="0">
              <a:solidFill>
                <a:srgbClr val="5D222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5D2221"/>
                </a:solidFill>
                <a:latin typeface="Arial Black" panose="020B0A04020102020204" pitchFamily="34" charset="0"/>
              </a:rPr>
              <a:t>будет 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243 162 человек в день.</a:t>
            </a:r>
          </a:p>
        </p:txBody>
      </p:sp>
    </p:spTree>
    <p:extLst>
      <p:ext uri="{BB962C8B-B14F-4D97-AF65-F5344CB8AC3E}">
        <p14:creationId xmlns:p14="http://schemas.microsoft.com/office/powerpoint/2010/main" val="1164786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22DFEA-B446-49AC-B25E-1FA35B3419C6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21507" name="Рисунок 6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83"/>
            <a:ext cx="91440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2"/>
          <p:cNvSpPr>
            <a:spLocks noChangeArrowheads="1"/>
          </p:cNvSpPr>
          <p:nvPr/>
        </p:nvSpPr>
        <p:spPr bwMode="auto">
          <a:xfrm>
            <a:off x="47" y="114300"/>
            <a:ext cx="9089781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5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Динамика прироста (убыли) населения в РФ</a:t>
            </a:r>
            <a:br>
              <a:rPr lang="ru-RU" sz="25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8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" y="839881"/>
            <a:ext cx="9089780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TextBox 1"/>
          <p:cNvSpPr txBox="1">
            <a:spLocks noChangeArrowheads="1"/>
          </p:cNvSpPr>
          <p:nvPr/>
        </p:nvSpPr>
        <p:spPr bwMode="auto">
          <a:xfrm>
            <a:off x="5285653" y="1668464"/>
            <a:ext cx="1582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ahoma" pitchFamily="34" charset="0"/>
              </a:rPr>
              <a:t>Распад СССР</a:t>
            </a:r>
          </a:p>
        </p:txBody>
      </p:sp>
      <p:sp>
        <p:nvSpPr>
          <p:cNvPr id="21511" name="TextBox 3"/>
          <p:cNvSpPr txBox="1">
            <a:spLocks noChangeArrowheads="1"/>
          </p:cNvSpPr>
          <p:nvPr/>
        </p:nvSpPr>
        <p:spPr bwMode="auto">
          <a:xfrm>
            <a:off x="2687515" y="1484313"/>
            <a:ext cx="15776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ahoma" pitchFamily="34" charset="0"/>
              </a:rPr>
              <a:t>Рождаемость</a:t>
            </a:r>
          </a:p>
        </p:txBody>
      </p:sp>
      <p:sp>
        <p:nvSpPr>
          <p:cNvPr id="21512" name="TextBox 4"/>
          <p:cNvSpPr txBox="1">
            <a:spLocks noChangeArrowheads="1"/>
          </p:cNvSpPr>
          <p:nvPr/>
        </p:nvSpPr>
        <p:spPr bwMode="auto">
          <a:xfrm>
            <a:off x="1043354" y="2828925"/>
            <a:ext cx="23182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ahoma" pitchFamily="34" charset="0"/>
              </a:rPr>
              <a:t>Естественный прирост</a:t>
            </a:r>
          </a:p>
        </p:txBody>
      </p:sp>
      <p:sp>
        <p:nvSpPr>
          <p:cNvPr id="21513" name="TextBox 5"/>
          <p:cNvSpPr txBox="1">
            <a:spLocks noChangeArrowheads="1"/>
          </p:cNvSpPr>
          <p:nvPr/>
        </p:nvSpPr>
        <p:spPr bwMode="auto">
          <a:xfrm>
            <a:off x="1223597" y="3721100"/>
            <a:ext cx="14637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ahoma" pitchFamily="34" charset="0"/>
              </a:rPr>
              <a:t>Смертность</a:t>
            </a:r>
          </a:p>
        </p:txBody>
      </p:sp>
    </p:spTree>
    <p:extLst>
      <p:ext uri="{BB962C8B-B14F-4D97-AF65-F5344CB8AC3E}">
        <p14:creationId xmlns:p14="http://schemas.microsoft.com/office/powerpoint/2010/main" val="1577484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28" y="137160"/>
            <a:ext cx="8543799" cy="669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431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6362700" cy="1008062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Ожидаемая продолжительность жизни при рождении РФ до 2015 г.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722450"/>
              </p:ext>
            </p:extLst>
          </p:nvPr>
        </p:nvGraphicFramePr>
        <p:xfrm>
          <a:off x="46892" y="1339851"/>
          <a:ext cx="8991600" cy="5097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36" y="0"/>
            <a:ext cx="2431439" cy="2188564"/>
          </a:xfrm>
          <a:prstGeom prst="rect">
            <a:avLst/>
          </a:prstGeom>
          <a:noFill/>
          <a:ln>
            <a:noFill/>
          </a:ln>
          <a:effectLst>
            <a:glow rad="469900">
              <a:schemeClr val="accent6">
                <a:lumMod val="20000"/>
                <a:lumOff val="80000"/>
                <a:alpha val="8000"/>
              </a:schemeClr>
            </a:glow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393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725"/>
            <a:ext cx="8229600" cy="672813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5D2221"/>
                </a:solidFill>
                <a:latin typeface="Arial Black" panose="020B0A04020102020204" pitchFamily="34" charset="0"/>
              </a:rPr>
              <a:t>По оценке Росстата </a:t>
            </a:r>
            <a:r>
              <a:rPr lang="ru-RU" sz="2800" dirty="0" smtClean="0">
                <a:solidFill>
                  <a:srgbClr val="5D2221"/>
                </a:solidFill>
                <a:latin typeface="Arial Black" panose="020B0A04020102020204" pitchFamily="34" charset="0"/>
              </a:rPr>
              <a:t>в </a:t>
            </a:r>
            <a:r>
              <a:rPr lang="ru-RU" sz="2800" dirty="0">
                <a:solidFill>
                  <a:srgbClr val="5D2221"/>
                </a:solidFill>
                <a:latin typeface="Arial Black" panose="020B0A04020102020204" pitchFamily="34" charset="0"/>
              </a:rPr>
              <a:t>Р</a:t>
            </a:r>
            <a:r>
              <a:rPr lang="ru-RU" sz="2800" dirty="0" smtClean="0">
                <a:solidFill>
                  <a:srgbClr val="5D2221"/>
                </a:solidFill>
                <a:latin typeface="Arial Black" panose="020B0A04020102020204" pitchFamily="34" charset="0"/>
              </a:rPr>
              <a:t>оссии увеличилась продолжительность жизни</a:t>
            </a:r>
            <a:endParaRPr lang="ru-RU" sz="2800" dirty="0">
              <a:solidFill>
                <a:srgbClr val="5D222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867007"/>
              </p:ext>
            </p:extLst>
          </p:nvPr>
        </p:nvGraphicFramePr>
        <p:xfrm>
          <a:off x="408233" y="1101691"/>
          <a:ext cx="8229600" cy="4858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09153" y="2393793"/>
            <a:ext cx="2655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Все </a:t>
            </a: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население</a:t>
            </a: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0350" y="1329152"/>
            <a:ext cx="210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Женщины</a:t>
            </a:r>
            <a:endParaRPr lang="ru-RU" sz="2400" dirty="0">
              <a:solidFill>
                <a:srgbClr val="FF5050"/>
              </a:solidFill>
              <a:latin typeface="Arial Black" panose="020B0A04020102020204" pitchFamily="34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60" y="1551064"/>
            <a:ext cx="381300" cy="460661"/>
          </a:xfrm>
          <a:prstGeom prst="ellipse">
            <a:avLst/>
          </a:prstGeom>
          <a:noFill/>
          <a:ln w="38100">
            <a:solidFill>
              <a:srgbClr val="FF505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11266" y="3373785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Мужчины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49" y="3665099"/>
            <a:ext cx="488910" cy="398942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271">
            <a:off x="6309968" y="3548045"/>
            <a:ext cx="568569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074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9" y="153988"/>
            <a:ext cx="8669215" cy="619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925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" y="0"/>
            <a:ext cx="903649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Ожидаемая продолжительность жизни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3" y="1198827"/>
            <a:ext cx="1191910" cy="1271371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198827"/>
            <a:ext cx="1191910" cy="1271371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75" y="1196756"/>
            <a:ext cx="1191910" cy="1271371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96756"/>
            <a:ext cx="1191910" cy="1271371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91571"/>
            <a:ext cx="1191910" cy="12713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476" y="1442536"/>
            <a:ext cx="853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3226" y="142683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75766" y="141175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75958" y="137195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04150" y="137195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09103" y="2647829"/>
            <a:ext cx="129614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Бельгия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Ливан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63890" y="2637005"/>
            <a:ext cx="1872208" cy="381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Австрия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Ирландия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Кипр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Нидерланды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Корея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Португалия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Финляндия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b="0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31098" y="2742647"/>
            <a:ext cx="1584176" cy="381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Израиль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Исландия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Люксембург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Монако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Зеландия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Норвегия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b="0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80112" y="2715809"/>
            <a:ext cx="1512168" cy="1932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Андорра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Италия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 Марино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452322" y="2636911"/>
            <a:ext cx="1274440" cy="427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b="0" dirty="0">
              <a:solidFill>
                <a:prstClr val="white"/>
              </a:solidFill>
            </a:endParaRPr>
          </a:p>
        </p:txBody>
      </p:sp>
      <p:pic>
        <p:nvPicPr>
          <p:cNvPr id="23" name="Объект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709"/>
            <a:ext cx="91440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35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773" y="174664"/>
            <a:ext cx="7149480" cy="79208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продолжительности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30" y="1628800"/>
            <a:ext cx="5112568" cy="194421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052736"/>
            <a:ext cx="7521489" cy="532859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Либерия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 лет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42 до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Эфиопия                            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45 до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лет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Мальдивские Острова    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58 до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лет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Камбодже                           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54 до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лет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Тимор-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Леште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50 до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лет)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Руанде                                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48 до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лет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основных причин такого значительного улучшения глобальной ожидаемой продолжительности жизни является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числа детей, умирающих в возрасте до 5 лет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— заявила 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д-р Маргарет </a:t>
            </a:r>
            <a:r>
              <a:rPr lang="ru-RU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Чен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Генеральный директор ВОЗ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— Но до сих пор между богатыми и бедными странами имеются значительные различия —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в странах с высоким уровнем дохода по-прежнему имеют гораздо больше шансов прожить более долгую жизнь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чем люди в странах с низким уровнем дохода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2" y="1573594"/>
            <a:ext cx="8496944" cy="207143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white"/>
              </a:solidFill>
            </a:endParaRPr>
          </a:p>
        </p:txBody>
      </p:sp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30" y="1660486"/>
            <a:ext cx="871242" cy="844257"/>
          </a:xfrm>
          <a:prstGeom prst="ellipse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1679350"/>
            <a:ext cx="2411153" cy="1843116"/>
          </a:xfrm>
          <a:prstGeom prst="round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2085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1764926"/>
              </p:ext>
            </p:extLst>
          </p:nvPr>
        </p:nvGraphicFramePr>
        <p:xfrm>
          <a:off x="395540" y="908728"/>
          <a:ext cx="8496944" cy="5565523"/>
        </p:xfrm>
        <a:graphic>
          <a:graphicData uri="http://schemas.openxmlformats.org/drawingml/2006/table">
            <a:tbl>
              <a:tblPr/>
              <a:tblGrid>
                <a:gridCol w="637271"/>
                <a:gridCol w="1486965"/>
                <a:gridCol w="2124236"/>
                <a:gridCol w="708079"/>
                <a:gridCol w="2124236"/>
                <a:gridCol w="1416157"/>
              </a:tblGrid>
              <a:tr h="298921">
                <a:tc>
                  <a:txBody>
                    <a:bodyPr/>
                    <a:lstStyle/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Мужчины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Женщины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4635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Страна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Продолжительность жизни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Страна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Продолжительность жизни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7600">
                <a:tc>
                  <a:txBody>
                    <a:bodyPr/>
                    <a:lstStyle/>
                    <a:p>
                      <a:endParaRPr lang="ru-RU" sz="1300"/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8455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Исландия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81.2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Япония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8455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Швейцария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80.7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Испания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85.1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8455">
                <a:tc>
                  <a:txBody>
                    <a:bodyPr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Австралия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80.5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Швейцария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85.1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8455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Израиль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80.2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Сингапур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85.1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8455">
                <a:tc>
                  <a:txBody>
                    <a:bodyPr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Сингапур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80.2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Италия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9426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Новая Зеландия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80.2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84.9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8455">
                <a:tc>
                  <a:txBody>
                    <a:bodyPr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Италия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80.2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Австралия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84.6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21975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Япония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Корея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84.6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1975">
                <a:tc>
                  <a:txBody>
                    <a:bodyPr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Швеция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Люксембург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84.1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21975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Люксембург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79.7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Португалия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64657" marR="64657" marT="32328" marB="323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7751" y="78837"/>
            <a:ext cx="584666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Ожидаемая продолжительность жизни при рождении </a:t>
            </a:r>
          </a:p>
          <a:p>
            <a:pPr algn="ctr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мужчин и женщин в 10 странах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на 2012 г.</a:t>
            </a:r>
          </a:p>
          <a:p>
            <a:pPr eaLnBrk="0" hangingPunct="0"/>
            <a:endParaRPr lang="ru-RU" altLang="ru-RU" sz="14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09083"/>
            <a:ext cx="1049417" cy="101691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2806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План лекции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altLang="ru-RU" sz="2400" dirty="0" smtClean="0"/>
              <a:t>Актуальность.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altLang="ru-RU" sz="2400" dirty="0" smtClean="0"/>
              <a:t>Понятие о здоровье индивидуальном и общественном. 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altLang="ru-RU" sz="2400" dirty="0" smtClean="0"/>
              <a:t>Особенности состояния здоровья населения Российской Федерации и Красноярского края. 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altLang="ru-RU" sz="2400" dirty="0" smtClean="0"/>
              <a:t>Факторы влияющие на состояние здоровья населения. 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altLang="ru-RU" sz="2400" dirty="0" smtClean="0"/>
              <a:t>Выводы.</a:t>
            </a:r>
          </a:p>
        </p:txBody>
      </p:sp>
    </p:spTree>
    <p:extLst>
      <p:ext uri="{BB962C8B-B14F-4D97-AF65-F5344CB8AC3E}">
        <p14:creationId xmlns:p14="http://schemas.microsoft.com/office/powerpoint/2010/main" val="301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3837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младенческой смертности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(вероятность смерти до достижения 1 года 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1000 живорожденных)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2" y="108857"/>
            <a:ext cx="1152128" cy="1196317"/>
          </a:xfrm>
          <a:prstGeom prst="ellipse">
            <a:avLst/>
          </a:prstGeom>
        </p:spPr>
      </p:pic>
      <p:pic>
        <p:nvPicPr>
          <p:cNvPr id="17" name="Объект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7" y="1484482"/>
            <a:ext cx="1936915" cy="1956284"/>
          </a:xfrm>
          <a:prstGeom prst="ellipse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64200" y="1919051"/>
            <a:ext cx="396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5137" y="1669470"/>
            <a:ext cx="1277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922" y="2029616"/>
            <a:ext cx="1144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Швеция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577" y="2719760"/>
            <a:ext cx="1242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</a:t>
            </a:r>
          </a:p>
        </p:txBody>
      </p:sp>
      <p:pic>
        <p:nvPicPr>
          <p:cNvPr id="20" name="Объект 20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805" y="1330310"/>
            <a:ext cx="2461712" cy="2527569"/>
          </a:xfrm>
          <a:prstGeom prst="ellipse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07255" y="2024804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52061" y="1621876"/>
            <a:ext cx="121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86824" y="1915851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35516" y="2249989"/>
            <a:ext cx="992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Италия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89094" y="2569972"/>
            <a:ext cx="1026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Монако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11600" y="2892543"/>
            <a:ext cx="1223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Норвегия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72976" y="3180158"/>
            <a:ext cx="1241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Словения</a:t>
            </a:r>
          </a:p>
        </p:txBody>
      </p:sp>
      <p:pic>
        <p:nvPicPr>
          <p:cNvPr id="27" name="Объект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660" y="1260408"/>
            <a:ext cx="2952329" cy="2911326"/>
          </a:xfrm>
          <a:prstGeom prst="ellipse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619108" y="1646642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72057" y="1458292"/>
            <a:ext cx="1396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Австралия</a:t>
            </a:r>
            <a:r>
              <a:rPr lang="ru-RU" b="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77969" y="1915851"/>
            <a:ext cx="1171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17935" y="2286414"/>
            <a:ext cx="1093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Израиль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73191" y="2704429"/>
            <a:ext cx="769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Куба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30484" y="3180158"/>
            <a:ext cx="19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Великобритания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6673" y="4005158"/>
            <a:ext cx="5077031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Центральноафриканская Республика    91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Демократическая Республика Конго      100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Сьерра –Леоне                                             117</a:t>
            </a:r>
          </a:p>
        </p:txBody>
      </p:sp>
      <p:pic>
        <p:nvPicPr>
          <p:cNvPr id="35" name="Объект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02" y="5242093"/>
            <a:ext cx="2338229" cy="1411705"/>
          </a:xfrm>
          <a:prstGeom prst="rect">
            <a:avLst/>
          </a:prstGeom>
        </p:spPr>
      </p:pic>
      <p:pic>
        <p:nvPicPr>
          <p:cNvPr id="36" name="Объект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16" y="5232064"/>
            <a:ext cx="2133934" cy="142173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137379" y="5116949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31751" y="5087469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82669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27139" y="274638"/>
            <a:ext cx="8692662" cy="817562"/>
          </a:xfrm>
        </p:spPr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rgbClr val="85312F"/>
                </a:solidFill>
                <a:latin typeface="Times New Roman" pitchFamily="18" charset="0"/>
                <a:cs typeface="Times New Roman" pitchFamily="18" charset="0"/>
              </a:rPr>
              <a:t>Младенческая смертность в Российской Федерации </a:t>
            </a:r>
            <a:br>
              <a:rPr lang="ru-RU" altLang="ru-RU" sz="2800" b="1" smtClean="0">
                <a:solidFill>
                  <a:srgbClr val="85312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smtClean="0">
                <a:solidFill>
                  <a:srgbClr val="85312F"/>
                </a:solidFill>
                <a:latin typeface="Times New Roman" pitchFamily="18" charset="0"/>
                <a:cs typeface="Times New Roman" pitchFamily="18" charset="0"/>
              </a:rPr>
              <a:t>на 1000 родившихся живыми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990536"/>
              </p:ext>
            </p:extLst>
          </p:nvPr>
        </p:nvGraphicFramePr>
        <p:xfrm>
          <a:off x="-41031" y="1563688"/>
          <a:ext cx="9133743" cy="416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867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259" y="760251"/>
            <a:ext cx="4717002" cy="4311079"/>
          </a:xfrm>
          <a:prstGeom prst="rect">
            <a:avLst/>
          </a:prstGeom>
          <a:noFill/>
          <a:ln>
            <a:noFill/>
          </a:ln>
          <a:effectLst>
            <a:softEdge rad="762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520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title"/>
          </p:nvPr>
        </p:nvSpPr>
        <p:spPr>
          <a:xfrm>
            <a:off x="498231" y="127092"/>
            <a:ext cx="8229600" cy="936625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85312F"/>
                </a:solidFill>
                <a:latin typeface="Times New Roman" pitchFamily="18" charset="0"/>
                <a:cs typeface="Times New Roman" pitchFamily="18" charset="0"/>
              </a:rPr>
              <a:t>Коэффициенты младенческой смертности по отдельным странам мира</a:t>
            </a:r>
          </a:p>
        </p:txBody>
      </p:sp>
      <p:graphicFrame>
        <p:nvGraphicFramePr>
          <p:cNvPr id="27651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-36635" y="1109669"/>
          <a:ext cx="9204081" cy="490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r:id="rId5" imgW="9973920" imgH="4907705" progId="Excel.Chart.8">
                  <p:embed/>
                </p:oleObj>
              </mc:Choice>
              <mc:Fallback>
                <p:oleObj r:id="rId5" imgW="9973920" imgH="490770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635" y="1109669"/>
                        <a:ext cx="9204081" cy="490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640670" y="6477000"/>
            <a:ext cx="5508381" cy="274638"/>
          </a:xfrm>
        </p:spPr>
        <p:txBody>
          <a:bodyPr lIns="45720" rIns="45720"/>
          <a:lstStyle/>
          <a:p>
            <a:pPr algn="l">
              <a:defRPr/>
            </a:pPr>
            <a:fld id="{69B36873-434D-47B9-87F0-8E2F08FAF3FE}" type="slidenum">
              <a:rPr lang="ru-RU"/>
              <a:pPr algn="l"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6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859650" y="127661"/>
            <a:ext cx="7303477" cy="63199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altLang="ru-RU" sz="30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Суммарный коэффициент рождаемости РФ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609579"/>
              </p:ext>
            </p:extLst>
          </p:nvPr>
        </p:nvGraphicFramePr>
        <p:xfrm>
          <a:off x="215708" y="922997"/>
          <a:ext cx="8697441" cy="577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4084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188461"/>
            <a:ext cx="8229600" cy="79450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altLang="ru-RU" sz="28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Естественный прирост населения и рождаемость, </a:t>
            </a:r>
            <a:br>
              <a:rPr lang="ru-RU" altLang="ru-RU" sz="28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тыс. человек, 1990-2031 г.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6" y="1188201"/>
            <a:ext cx="8844739" cy="55502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155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FEF982-5B09-4089-B616-EB2D24BC32C3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31747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5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" y="196942"/>
            <a:ext cx="8905143" cy="63865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945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253" y="228942"/>
            <a:ext cx="8521970" cy="646331"/>
          </a:xfrm>
          <a:prstGeom prst="rect">
            <a:avLst/>
          </a:prstGeom>
          <a:solidFill>
            <a:schemeClr val="bg1"/>
          </a:solidFill>
          <a:ln>
            <a:solidFill>
              <a:srgbClr val="8230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Распределение умерших в России по основным классам причин смерти, отдельные годы периода 1965- 2014 годов*, %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53" y="1148443"/>
            <a:ext cx="8521970" cy="557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244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4" descr="Карта СКС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65213"/>
            <a:ext cx="889317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308850" y="6165850"/>
            <a:ext cx="909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  <a:cs typeface="Arial" charset="0"/>
              </a:rPr>
              <a:t>ГНИЦ ПМ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latin typeface="+mn-lt"/>
              </a:rPr>
              <a:t>Распределение регионов РФ по уровню стандартизованного коэффициента смертности </a:t>
            </a:r>
          </a:p>
        </p:txBody>
      </p:sp>
    </p:spTree>
    <p:extLst>
      <p:ext uri="{BB962C8B-B14F-4D97-AF65-F5344CB8AC3E}">
        <p14:creationId xmlns:p14="http://schemas.microsoft.com/office/powerpoint/2010/main" val="154159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1197736"/>
          <a:ext cx="9144000" cy="566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latin typeface="Arial" charset="0"/>
              <a:cs typeface="Times New Roman" pitchFamily="18" charset="0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latin typeface="Arial" charset="0"/>
              <a:cs typeface="Times New Roman" pitchFamily="18" charset="0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  <a:cs typeface="Times New Roman" pitchFamily="18" charset="0"/>
              </a:rPr>
              <a:t>Большой разброс в уровне смертности между регионами РФ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  <a:cs typeface="Times New Roman" pitchFamily="18" charset="0"/>
              </a:rPr>
              <a:t>и большая разница в смертности мужчин и женщин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FF3300"/>
              </a:solidFill>
              <a:latin typeface="Calibri" pitchFamily="34" charset="0"/>
              <a:cs typeface="Arial" charset="0"/>
            </a:endParaRPr>
          </a:p>
          <a:p>
            <a:pPr indent="450850"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latin typeface="+mn-lt"/>
              <a:cs typeface="+mn-cs"/>
            </a:endParaRPr>
          </a:p>
        </p:txBody>
      </p:sp>
      <p:sp>
        <p:nvSpPr>
          <p:cNvPr id="18436" name="Прямоугольник 8"/>
          <p:cNvSpPr>
            <a:spLocks noChangeArrowheads="1"/>
          </p:cNvSpPr>
          <p:nvPr/>
        </p:nvSpPr>
        <p:spPr bwMode="auto">
          <a:xfrm>
            <a:off x="1476375" y="908050"/>
            <a:ext cx="70850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Разница в смертности между Москвой и Тверской областью 2,4 раза</a:t>
            </a: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Разница в смертности между мужчинами и женщинами 1,8 раза</a:t>
            </a:r>
            <a:endParaRPr lang="ru-RU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sp>
        <p:nvSpPr>
          <p:cNvPr id="36869" name="Прямоугольник 4"/>
          <p:cNvSpPr>
            <a:spLocks noChangeArrowheads="1"/>
          </p:cNvSpPr>
          <p:nvPr/>
        </p:nvSpPr>
        <p:spPr bwMode="auto">
          <a:xfrm>
            <a:off x="8026400" y="6488113"/>
            <a:ext cx="111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>
                <a:latin typeface="Calibri" pitchFamily="34" charset="0"/>
              </a:rPr>
              <a:t>ГНИЦ ПМ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908050"/>
            <a:ext cx="912813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dirty="0">
                <a:latin typeface="+mn-lt"/>
              </a:rPr>
              <a:t>на 100 тыс.</a:t>
            </a:r>
          </a:p>
        </p:txBody>
      </p:sp>
    </p:spTree>
    <p:extLst>
      <p:ext uri="{BB962C8B-B14F-4D97-AF65-F5344CB8AC3E}">
        <p14:creationId xmlns:p14="http://schemas.microsoft.com/office/powerpoint/2010/main" val="15050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2674938" cy="4525963"/>
          </a:xfrm>
        </p:spPr>
      </p:pic>
      <p:sp>
        <p:nvSpPr>
          <p:cNvPr id="4100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smtClean="0"/>
              <a:t>   </a:t>
            </a:r>
            <a:r>
              <a:rPr lang="ru-RU" altLang="ru-RU" sz="2400" i="1" smtClean="0"/>
              <a:t>Когда нет здоровья, молчит мудрость, не может расцвести искусство, не играют силы, бесполезно богатство и бессилен разум</a:t>
            </a:r>
            <a:r>
              <a:rPr lang="ru-RU" altLang="ru-RU" sz="2800" smtClean="0"/>
              <a:t>.</a:t>
            </a:r>
          </a:p>
          <a:p>
            <a:pPr algn="r" eaLnBrk="1" hangingPunct="1">
              <a:buFontTx/>
              <a:buNone/>
            </a:pPr>
            <a:r>
              <a:rPr lang="ru-RU" altLang="ru-RU" sz="2800" smtClean="0"/>
              <a:t>Геродот</a:t>
            </a:r>
          </a:p>
        </p:txBody>
      </p:sp>
    </p:spTree>
    <p:extLst>
      <p:ext uri="{BB962C8B-B14F-4D97-AF65-F5344CB8AC3E}">
        <p14:creationId xmlns:p14="http://schemas.microsoft.com/office/powerpoint/2010/main" val="9728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Calibri" pitchFamily="34" charset="0"/>
              </a:rPr>
              <a:t>Социально-экономические параметры и условия жизни, влияющие на различия в уровне смертности между регионами РФ</a:t>
            </a:r>
          </a:p>
        </p:txBody>
      </p:sp>
      <p:sp>
        <p:nvSpPr>
          <p:cNvPr id="37891" name="Прямоугольник 5"/>
          <p:cNvSpPr>
            <a:spLocks noChangeArrowheads="1"/>
          </p:cNvSpPr>
          <p:nvPr/>
        </p:nvSpPr>
        <p:spPr bwMode="auto">
          <a:xfrm>
            <a:off x="0" y="1484313"/>
            <a:ext cx="91440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доля населения с доходами ниже прожиточного минимума </a:t>
            </a:r>
            <a:r>
              <a:rPr lang="ru-RU" altLang="ru-RU">
                <a:latin typeface="Calibri" pitchFamily="34" charset="0"/>
              </a:rPr>
              <a:t>(прямая зависимость)</a:t>
            </a:r>
            <a:endParaRPr lang="ru-RU" altLang="ru-RU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ru-RU" altLang="ru-RU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объем ВРП на душу населения </a:t>
            </a:r>
            <a:r>
              <a:rPr lang="ru-RU" altLang="ru-RU">
                <a:latin typeface="Calibri" pitchFamily="34" charset="0"/>
              </a:rPr>
              <a:t>(обратная зависимость)</a:t>
            </a:r>
          </a:p>
          <a:p>
            <a:pPr eaLnBrk="1" hangingPunct="1">
              <a:buFontTx/>
              <a:buChar char="-"/>
            </a:pPr>
            <a:r>
              <a:rPr lang="ru-RU" altLang="ru-RU">
                <a:latin typeface="Calibri" pitchFamily="34" charset="0"/>
              </a:rPr>
              <a:t>плотность автомобильных дорог с твердым покрытием (обратная зависимость)</a:t>
            </a:r>
          </a:p>
          <a:p>
            <a:pPr eaLnBrk="1" hangingPunct="1">
              <a:buFontTx/>
              <a:buChar char="-"/>
            </a:pPr>
            <a:r>
              <a:rPr lang="ru-RU" altLang="ru-RU">
                <a:latin typeface="Calibri" pitchFamily="34" charset="0"/>
              </a:rPr>
              <a:t>плотность железнодорожных путей (обратная зависимость)</a:t>
            </a:r>
          </a:p>
          <a:p>
            <a:pPr eaLnBrk="1" hangingPunct="1">
              <a:buFontTx/>
              <a:buChar char="-"/>
            </a:pPr>
            <a:r>
              <a:rPr lang="ru-RU" altLang="ru-RU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уровень безработицы </a:t>
            </a:r>
            <a:r>
              <a:rPr lang="ru-RU" altLang="ru-RU">
                <a:latin typeface="Calibri" pitchFamily="34" charset="0"/>
              </a:rPr>
              <a:t>(прямая зависимость)</a:t>
            </a:r>
            <a:endParaRPr lang="ru-RU" altLang="ru-RU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ru-RU" altLang="ru-RU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доля населения с высшим образованием </a:t>
            </a:r>
            <a:r>
              <a:rPr lang="ru-RU" altLang="ru-RU">
                <a:latin typeface="Calibri" pitchFamily="34" charset="0"/>
              </a:rPr>
              <a:t>(обратная зависимость)</a:t>
            </a:r>
            <a:endParaRPr lang="ru-RU" altLang="ru-RU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ru-RU" altLang="ru-RU">
                <a:latin typeface="Calibri" pitchFamily="34" charset="0"/>
              </a:rPr>
              <a:t>продажи водки (прямая зависимость)</a:t>
            </a:r>
          </a:p>
          <a:p>
            <a:pPr eaLnBrk="1" hangingPunct="1">
              <a:buFontTx/>
              <a:buChar char="-"/>
            </a:pPr>
            <a:endParaRPr lang="ru-RU" altLang="ru-RU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endParaRPr lang="ru-RU" altLang="ru-RU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endParaRPr lang="ru-RU" altLang="ru-RU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ru-RU" altLang="ru-RU">
                <a:latin typeface="Calibri" pitchFamily="34" charset="0"/>
              </a:rPr>
              <a:t>оснащенность водопроводом (обратная зависимость)</a:t>
            </a:r>
          </a:p>
          <a:p>
            <a:pPr eaLnBrk="1" hangingPunct="1">
              <a:buFontTx/>
              <a:buChar char="-"/>
            </a:pPr>
            <a:r>
              <a:rPr lang="ru-RU" altLang="ru-RU">
                <a:latin typeface="Calibri" pitchFamily="34" charset="0"/>
              </a:rPr>
              <a:t>оснащенность канализацией (обратная зависимость)</a:t>
            </a:r>
          </a:p>
          <a:p>
            <a:pPr eaLnBrk="1" hangingPunct="1">
              <a:buFontTx/>
              <a:buChar char="-"/>
            </a:pPr>
            <a:r>
              <a:rPr lang="ru-RU" altLang="ru-RU">
                <a:latin typeface="Calibri" pitchFamily="34" charset="0"/>
              </a:rPr>
              <a:t>оснащенность горячим водоснабжением (обратная зависимость)</a:t>
            </a:r>
          </a:p>
          <a:p>
            <a:pPr eaLnBrk="1" hangingPunct="1">
              <a:buFontTx/>
              <a:buChar char="-"/>
            </a:pPr>
            <a:r>
              <a:rPr lang="ru-RU" altLang="ru-RU">
                <a:latin typeface="Calibri" pitchFamily="34" charset="0"/>
              </a:rPr>
              <a:t>комфортность климатических условий (обратная зависимость)</a:t>
            </a:r>
          </a:p>
          <a:p>
            <a:pPr eaLnBrk="1" hangingPunct="1">
              <a:buFontTx/>
              <a:buChar char="-"/>
            </a:pPr>
            <a:endParaRPr lang="ru-RU" altLang="ru-RU">
              <a:latin typeface="Calibri" pitchFamily="34" charset="0"/>
            </a:endParaRPr>
          </a:p>
        </p:txBody>
      </p:sp>
      <p:sp>
        <p:nvSpPr>
          <p:cNvPr id="37892" name="Прямоугольник 15"/>
          <p:cNvSpPr>
            <a:spLocks noChangeArrowheads="1"/>
          </p:cNvSpPr>
          <p:nvPr/>
        </p:nvSpPr>
        <p:spPr bwMode="auto">
          <a:xfrm>
            <a:off x="2124075" y="3500438"/>
            <a:ext cx="52292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 b="1">
              <a:solidFill>
                <a:srgbClr val="0070C0"/>
              </a:solidFill>
              <a:latin typeface="Calibri" pitchFamily="34" charset="0"/>
            </a:endParaRPr>
          </a:p>
          <a:p>
            <a:pPr eaLnBrk="1" hangingPunct="1"/>
            <a:r>
              <a:rPr lang="ru-RU" altLang="ru-RU" sz="2400" b="1">
                <a:solidFill>
                  <a:srgbClr val="0070C0"/>
                </a:solidFill>
                <a:latin typeface="Calibri" pitchFamily="34" charset="0"/>
              </a:rPr>
              <a:t>Условия для здорового образа жизни</a:t>
            </a:r>
            <a:endParaRPr lang="ru-RU" altLang="ru-RU" sz="240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7893" name="Прямоугольник 15"/>
          <p:cNvSpPr>
            <a:spLocks noChangeArrowheads="1"/>
          </p:cNvSpPr>
          <p:nvPr/>
        </p:nvSpPr>
        <p:spPr bwMode="auto">
          <a:xfrm>
            <a:off x="1763713" y="981075"/>
            <a:ext cx="602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0070C0"/>
                </a:solidFill>
                <a:latin typeface="Calibri" pitchFamily="34" charset="0"/>
              </a:rPr>
              <a:t>Социально-экономические характеристики</a:t>
            </a:r>
            <a:endParaRPr lang="ru-RU" altLang="ru-RU" sz="240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68538" y="6519863"/>
            <a:ext cx="6875462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400" baseline="30000" dirty="0">
                <a:latin typeface="+mn-lt"/>
              </a:rPr>
              <a:t>ГНИЦ ПМ</a:t>
            </a:r>
          </a:p>
        </p:txBody>
      </p:sp>
    </p:spTree>
    <p:extLst>
      <p:ext uri="{BB962C8B-B14F-4D97-AF65-F5344CB8AC3E}">
        <p14:creationId xmlns:p14="http://schemas.microsoft.com/office/powerpoint/2010/main" val="39718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Численность постоянного населения</a:t>
            </a:r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5" y="1645921"/>
            <a:ext cx="8775392" cy="394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297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2302"/>
          </a:xfr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ru-RU" sz="2200" b="1" dirty="0">
                <a:solidFill>
                  <a:srgbClr val="82302E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Численность городского и сельского населения </a:t>
            </a:r>
            <a:r>
              <a:rPr lang="ru-RU" sz="2200" b="1" dirty="0" smtClean="0">
                <a:solidFill>
                  <a:srgbClr val="82302E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82302E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82302E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46936"/>
            <a:ext cx="8229600" cy="343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595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184"/>
          </a:xfrm>
          <a:solidFill>
            <a:schemeClr val="bg1"/>
          </a:solidFill>
          <a:ln>
            <a:solidFill>
              <a:srgbClr val="82302E"/>
            </a:solidFill>
          </a:ln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Соотношение основных возрастных групп населения Красноярского края в 2005, 2010 и 2014 годах </a:t>
            </a:r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" y="1597206"/>
            <a:ext cx="8916409" cy="480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722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2134"/>
          </a:xfr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ru-RU" sz="2200" b="1" dirty="0">
                <a:solidFill>
                  <a:srgbClr val="82302E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Возрастно-половая структура населения </a:t>
            </a:r>
            <a:r>
              <a:rPr lang="ru-RU" sz="2200" b="1" dirty="0" smtClean="0">
                <a:solidFill>
                  <a:srgbClr val="82302E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82302E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82302E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 </a:t>
            </a:r>
            <a:r>
              <a:rPr lang="ru-RU" sz="2200" b="1" dirty="0">
                <a:solidFill>
                  <a:srgbClr val="82302E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 января </a:t>
            </a:r>
            <a:r>
              <a:rPr lang="ru-RU" sz="2200" b="1" dirty="0" smtClean="0">
                <a:solidFill>
                  <a:srgbClr val="82302E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2015 </a:t>
            </a:r>
            <a:r>
              <a:rPr lang="ru-RU" sz="2200" b="1" dirty="0">
                <a:solidFill>
                  <a:srgbClr val="82302E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4" y="1134688"/>
            <a:ext cx="8026258" cy="551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1149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5" y="1447184"/>
            <a:ext cx="7926654" cy="54047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Заголовок 1"/>
          <p:cNvSpPr>
            <a:spLocks noGrp="1"/>
          </p:cNvSpPr>
          <p:nvPr>
            <p:ph type="title"/>
          </p:nvPr>
        </p:nvSpPr>
        <p:spPr>
          <a:xfrm>
            <a:off x="477539" y="208537"/>
            <a:ext cx="8229600" cy="1007666"/>
          </a:xfrm>
          <a:solidFill>
            <a:schemeClr val="bg1"/>
          </a:solidFill>
          <a:ln>
            <a:solidFill>
              <a:srgbClr val="5D2221"/>
            </a:solidFill>
          </a:ln>
        </p:spPr>
        <p:txBody>
          <a:bodyPr>
            <a:normAutofit fontScale="90000"/>
          </a:bodyPr>
          <a:lstStyle/>
          <a:p>
            <a:r>
              <a:rPr lang="ru-RU" altLang="ru-RU" sz="2200" b="1" dirty="0" smtClean="0">
                <a:solidFill>
                  <a:srgbClr val="85312F"/>
                </a:solidFill>
                <a:latin typeface="Arial Black" panose="020B0A04020102020204" pitchFamily="34" charset="0"/>
                <a:cs typeface="Times New Roman" pitchFamily="18" charset="0"/>
              </a:rPr>
              <a:t>Рождаемость, смертность </a:t>
            </a:r>
            <a:br>
              <a:rPr lang="ru-RU" altLang="ru-RU" sz="2200" b="1" dirty="0" smtClean="0">
                <a:solidFill>
                  <a:srgbClr val="85312F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altLang="ru-RU" sz="2200" b="1" dirty="0" smtClean="0">
                <a:solidFill>
                  <a:srgbClr val="85312F"/>
                </a:solidFill>
                <a:latin typeface="Arial Black" panose="020B0A04020102020204" pitchFamily="34" charset="0"/>
                <a:cs typeface="Times New Roman" pitchFamily="18" charset="0"/>
              </a:rPr>
              <a:t>и естественный прирост населения</a:t>
            </a:r>
            <a:br>
              <a:rPr lang="ru-RU" altLang="ru-RU" sz="2200" b="1" dirty="0" smtClean="0">
                <a:solidFill>
                  <a:srgbClr val="85312F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altLang="ru-RU" sz="2200" b="1" dirty="0" smtClean="0">
                <a:solidFill>
                  <a:srgbClr val="85312F"/>
                </a:solidFill>
                <a:latin typeface="Arial Black" panose="020B0A04020102020204" pitchFamily="34" charset="0"/>
                <a:cs typeface="Times New Roman" pitchFamily="18" charset="0"/>
              </a:rPr>
              <a:t> (на 1000 населения)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263748"/>
              </p:ext>
            </p:extLst>
          </p:nvPr>
        </p:nvGraphicFramePr>
        <p:xfrm>
          <a:off x="830879" y="1651006"/>
          <a:ext cx="7482254" cy="442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1606544" y="3762728"/>
            <a:ext cx="31878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Естественный прирост</a:t>
            </a:r>
          </a:p>
        </p:txBody>
      </p:sp>
      <p:sp>
        <p:nvSpPr>
          <p:cNvPr id="43014" name="TextBox 10"/>
          <p:cNvSpPr txBox="1">
            <a:spLocks noChangeArrowheads="1"/>
          </p:cNvSpPr>
          <p:nvPr/>
        </p:nvSpPr>
        <p:spPr bwMode="auto">
          <a:xfrm>
            <a:off x="5660520" y="3301071"/>
            <a:ext cx="1906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Рождаемость</a:t>
            </a:r>
          </a:p>
        </p:txBody>
      </p:sp>
      <p:sp>
        <p:nvSpPr>
          <p:cNvPr id="43015" name="TextBox 17"/>
          <p:cNvSpPr txBox="1">
            <a:spLocks noChangeArrowheads="1"/>
          </p:cNvSpPr>
          <p:nvPr/>
        </p:nvSpPr>
        <p:spPr bwMode="auto">
          <a:xfrm>
            <a:off x="3585793" y="1216203"/>
            <a:ext cx="190646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Смертность</a:t>
            </a:r>
          </a:p>
        </p:txBody>
      </p:sp>
    </p:spTree>
    <p:extLst>
      <p:ext uri="{BB962C8B-B14F-4D97-AF65-F5344CB8AC3E}">
        <p14:creationId xmlns:p14="http://schemas.microsoft.com/office/powerpoint/2010/main" val="151222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Структура общей смертности населения</a:t>
            </a:r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6044"/>
            <a:ext cx="8993091" cy="42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320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052513"/>
            <a:ext cx="7772400" cy="5334000"/>
          </a:xfrm>
          <a:noFill/>
        </p:spPr>
        <p:txBody>
          <a:bodyPr/>
          <a:lstStyle/>
          <a:p>
            <a:r>
              <a:rPr lang="ru-RU" altLang="ru-RU" sz="3600"/>
              <a:t>Определение ВОЗ гласит:</a:t>
            </a:r>
            <a:r>
              <a:rPr lang="ru-RU" altLang="ru-RU" sz="4000"/>
              <a:t> </a:t>
            </a:r>
            <a:br>
              <a:rPr lang="ru-RU" altLang="ru-RU" sz="4000"/>
            </a:br>
            <a:r>
              <a:rPr lang="ru-RU" altLang="ru-RU" sz="4000"/>
              <a:t>«</a:t>
            </a:r>
            <a:r>
              <a:rPr lang="ru-RU" altLang="ru-RU" b="1">
                <a:solidFill>
                  <a:srgbClr val="FF0000"/>
                </a:solidFill>
              </a:rPr>
              <a:t>Заболевание</a:t>
            </a:r>
            <a:r>
              <a:rPr lang="ru-RU" altLang="ru-RU" b="1"/>
              <a:t> </a:t>
            </a:r>
            <a:r>
              <a:rPr lang="ru-RU" altLang="ru-RU"/>
              <a:t>- это любое субъективное или объективное отклонение от нормального физиологического состояния организма».</a:t>
            </a:r>
          </a:p>
        </p:txBody>
      </p:sp>
    </p:spTree>
    <p:extLst>
      <p:ext uri="{BB962C8B-B14F-4D97-AF65-F5344CB8AC3E}">
        <p14:creationId xmlns:p14="http://schemas.microsoft.com/office/powerpoint/2010/main" val="2449208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88913"/>
            <a:ext cx="7772400" cy="6480175"/>
          </a:xfrm>
          <a:noFill/>
        </p:spPr>
        <p:txBody>
          <a:bodyPr/>
          <a:lstStyle/>
          <a:p>
            <a:r>
              <a:rPr lang="ru-RU" altLang="ru-RU" sz="1800">
                <a:solidFill>
                  <a:schemeClr val="tx1"/>
                </a:solidFill>
              </a:rPr>
              <a:t>Федеральный закон РФ от 21 ноября 2011 г. N 323-ФЗ</a:t>
            </a:r>
            <a:r>
              <a:rPr lang="ru-RU" altLang="ru-RU" sz="1800" b="1">
                <a:solidFill>
                  <a:schemeClr val="tx1"/>
                </a:solidFill>
              </a:rPr>
              <a:t> </a:t>
            </a:r>
            <a:r>
              <a:rPr lang="ru-RU" altLang="ru-RU" sz="1800">
                <a:solidFill>
                  <a:schemeClr val="tx1"/>
                </a:solidFill>
              </a:rPr>
              <a:t>"Об основах охраны здоровья граждан в Российской Федерации"</a:t>
            </a:r>
            <a:r>
              <a:rPr lang="ru-RU" altLang="ru-RU" sz="1800" b="1">
                <a:solidFill>
                  <a:schemeClr val="tx1"/>
                </a:solidFill>
              </a:rPr>
              <a:t/>
            </a:r>
            <a:br>
              <a:rPr lang="ru-RU" altLang="ru-RU" sz="1800" b="1">
                <a:solidFill>
                  <a:schemeClr val="tx1"/>
                </a:solidFill>
              </a:rPr>
            </a:br>
            <a:r>
              <a:rPr lang="ru-RU" altLang="ru-RU" sz="2400"/>
              <a:t>Статья 2. </a:t>
            </a:r>
            <a:r>
              <a:rPr lang="ru-RU" altLang="ru-RU" sz="2400" b="1"/>
              <a:t>Основные понятия, используемые в настоящем Федеральном законе</a:t>
            </a:r>
            <a:br>
              <a:rPr lang="ru-RU" altLang="ru-RU" sz="2400" b="1"/>
            </a:br>
            <a:r>
              <a:rPr lang="ru-RU" altLang="ru-RU" sz="4000"/>
              <a:t> </a:t>
            </a:r>
            <a:br>
              <a:rPr lang="ru-RU" altLang="ru-RU" sz="4000"/>
            </a:br>
            <a:r>
              <a:rPr lang="ru-RU" altLang="ru-RU" sz="2800"/>
              <a:t>п.16) </a:t>
            </a:r>
            <a:r>
              <a:rPr lang="ru-RU" altLang="ru-RU" sz="2800" b="1">
                <a:solidFill>
                  <a:srgbClr val="FF0000"/>
                </a:solidFill>
              </a:rPr>
              <a:t>Заболевание</a:t>
            </a:r>
            <a:r>
              <a:rPr lang="ru-RU" altLang="ru-RU" sz="2800" b="1"/>
              <a:t> </a:t>
            </a:r>
            <a:r>
              <a:rPr lang="ru-RU" altLang="ru-RU" sz="2800"/>
              <a:t>- возникающее в связи с воздействием патогенных факторов нарушение деятельности организма, работоспособности, способности адаптироваться к изменяющимся условиям внешней и внутренней среды при одновременном изменении защитно-компенсаторных и защитно-приспособительных реакций и механизмов организма.</a:t>
            </a:r>
            <a:r>
              <a:rPr lang="ru-RU" altLang="ru-RU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6975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1810157" y="296672"/>
            <a:ext cx="5644026" cy="871116"/>
          </a:xfr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ru-RU" altLang="ru-RU" sz="2400" b="1" dirty="0">
                <a:solidFill>
                  <a:srgbClr val="82302E"/>
                </a:solidFill>
                <a:latin typeface="Arial Black" panose="020B0A04020102020204" pitchFamily="34" charset="0"/>
                <a:cs typeface="Times New Roman" pitchFamily="18" charset="0"/>
              </a:rPr>
              <a:t>Заболеваемость </a:t>
            </a:r>
            <a:r>
              <a:rPr lang="ru-RU" altLang="ru-RU" sz="2400" b="1" dirty="0" smtClean="0">
                <a:solidFill>
                  <a:srgbClr val="82302E"/>
                </a:solidFill>
                <a:latin typeface="Arial Black" panose="020B0A04020102020204" pitchFamily="34" charset="0"/>
                <a:cs typeface="Times New Roman" pitchFamily="18" charset="0"/>
              </a:rPr>
              <a:t>населения</a:t>
            </a:r>
            <a:br>
              <a:rPr lang="ru-RU" altLang="ru-RU" sz="2400" b="1" dirty="0" smtClean="0">
                <a:solidFill>
                  <a:srgbClr val="82302E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82302E"/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srgbClr val="82302E"/>
                </a:solidFill>
                <a:latin typeface="Arial Black" panose="020B0A04020102020204" pitchFamily="34" charset="0"/>
                <a:cs typeface="Times New Roman" pitchFamily="18" charset="0"/>
              </a:rPr>
              <a:t>Красноярского края</a:t>
            </a:r>
            <a:endParaRPr lang="ru-RU" altLang="ru-RU" sz="2400" b="1" dirty="0" smtClean="0">
              <a:solidFill>
                <a:srgbClr val="82302E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921" y="1597446"/>
            <a:ext cx="8705957" cy="4417764"/>
          </a:xfrm>
        </p:spPr>
      </p:pic>
    </p:spTree>
    <p:extLst>
      <p:ext uri="{BB962C8B-B14F-4D97-AF65-F5344CB8AC3E}">
        <p14:creationId xmlns:p14="http://schemas.microsoft.com/office/powerpoint/2010/main" val="730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Определение понятий здоровья</a:t>
            </a:r>
            <a:r>
              <a:rPr lang="ru-RU" altLang="ru-RU" smtClean="0"/>
              <a:t> 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2594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8234"/>
          </a:xfr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ru-RU" sz="2000" dirty="0">
                <a:solidFill>
                  <a:srgbClr val="82302E"/>
                </a:solidFill>
                <a:latin typeface="Arial Black" panose="020B0A04020102020204" pitchFamily="34" charset="0"/>
              </a:rPr>
              <a:t>Структура общей заболеваемости взрослого населения Красноярского края</a:t>
            </a:r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9" y="1501053"/>
            <a:ext cx="8282487" cy="465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69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725"/>
            <a:ext cx="8229600" cy="959251"/>
          </a:xfr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ru-RU" sz="2000" dirty="0">
                <a:solidFill>
                  <a:srgbClr val="82302E"/>
                </a:solidFill>
                <a:latin typeface="Arial Black" panose="020B0A04020102020204" pitchFamily="34" charset="0"/>
              </a:rPr>
              <a:t>Структура общей заболеваемости (все население) Красноярского края</a:t>
            </a:r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8" y="1542349"/>
            <a:ext cx="4205312" cy="380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84" y="1515514"/>
            <a:ext cx="4260209" cy="388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3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8706"/>
            <a:ext cx="8229600" cy="1143000"/>
          </a:xfr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82302E"/>
                </a:solidFill>
                <a:latin typeface="Arial Black" panose="020B0A04020102020204" pitchFamily="34" charset="0"/>
              </a:rPr>
              <a:t>Динамика общей и первичной заболеваемости болезнями системы кровообращения в Красноярском крае </a:t>
            </a:r>
            <a:r>
              <a:rPr lang="ru-RU" sz="2000" dirty="0" smtClean="0">
                <a:solidFill>
                  <a:srgbClr val="82302E"/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rgbClr val="82302E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82302E"/>
                </a:solidFill>
                <a:latin typeface="Arial Black" panose="020B0A04020102020204" pitchFamily="34" charset="0"/>
              </a:rPr>
              <a:t>(</a:t>
            </a:r>
            <a:r>
              <a:rPr lang="ru-RU" sz="2000" dirty="0">
                <a:solidFill>
                  <a:srgbClr val="82302E"/>
                </a:solidFill>
                <a:latin typeface="Arial Black" panose="020B0A04020102020204" pitchFamily="34" charset="0"/>
              </a:rPr>
              <a:t>на 1 000 человек населения)</a:t>
            </a:r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08" y="1828861"/>
            <a:ext cx="8669845" cy="420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0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1611923" y="274638"/>
            <a:ext cx="7214089" cy="844550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Злокачественные новообразования в Красноярском крае</a:t>
            </a:r>
          </a:p>
        </p:txBody>
      </p:sp>
      <p:graphicFrame>
        <p:nvGraphicFramePr>
          <p:cNvPr id="2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1945098"/>
              </p:ext>
            </p:extLst>
          </p:nvPr>
        </p:nvGraphicFramePr>
        <p:xfrm>
          <a:off x="785446" y="1651006"/>
          <a:ext cx="7573108" cy="442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04" name="Picture 4" descr="http://mediclaz.ru/uploads/posts/2013-12/thumbs/1387213065_lechenie-zlokachestvennyh-novoobrazovani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6" y="4095757"/>
            <a:ext cx="1695584" cy="123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 descr="&amp;Pcy;&amp;iecy;&amp;rcy;&amp;vcy;&amp;ycy;&amp;iecy; &amp;pcy;&amp;rcy;&amp;icy;&amp;zcy;&amp;ncy;&amp;acy;&amp;kcy;&amp;icy; &amp;lcy;&amp;iecy;&amp;jcy;&amp;kcy;&amp;iecy;&amp;mcy;&amp;i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" y="2814531"/>
            <a:ext cx="1718628" cy="12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2" descr="&amp;Acy;&amp;ncy;&amp;acy;&amp;lcy;&amp;icy;&amp;zcy; &amp;kcy;&amp;rcy;&amp;ocy;&amp;vcy;&amp;icy; &amp;ncy;&amp;acy; &amp;rcy;&amp;acy;&amp;kcy;&amp;ocy;&amp;vcy;&amp;ycy;&amp;iecy; &amp;kcy;&amp;lcy;&amp;iecy;&amp;tcy;&amp;kcy;&amp;icy;, &amp;pcy;&amp;rcy;&amp;icy;&amp;mcy;&amp;iecy;&amp;chcy;&amp;acy;&amp;ncy;&amp;icy;&amp;ya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238"/>
            <a:ext cx="1738966" cy="117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0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37" y="164470"/>
            <a:ext cx="8229600" cy="1143000"/>
          </a:xfrm>
          <a:solidFill>
            <a:schemeClr val="bg1"/>
          </a:solidFill>
          <a:ln>
            <a:solidFill>
              <a:srgbClr val="82302E"/>
            </a:solidFill>
          </a:ln>
        </p:spPr>
        <p:txBody>
          <a:bodyPr/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Заболеваемость злокачественными новообразованиями в Красноярском крае, РФ 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СФО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(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на 100 тыс. населения)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549"/>
          <a:stretch/>
        </p:blipFill>
        <p:spPr>
          <a:xfrm>
            <a:off x="437285" y="1476347"/>
            <a:ext cx="6038970" cy="1531345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644" y="4439885"/>
            <a:ext cx="6985831" cy="167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8643" y="3429000"/>
            <a:ext cx="8186382" cy="707886"/>
          </a:xfrm>
          <a:prstGeom prst="rect">
            <a:avLst/>
          </a:prstGeom>
          <a:solidFill>
            <a:schemeClr val="bg1"/>
          </a:solidFill>
          <a:ln>
            <a:solidFill>
              <a:srgbClr val="8230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Динамика выявления злокачественных новообразований на I-II </a:t>
            </a:r>
            <a:r>
              <a:rPr lang="ru-RU" sz="2000" b="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стадии</a:t>
            </a:r>
            <a:r>
              <a:rPr lang="ru-RU" sz="2000" b="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b="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(%)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707098"/>
              </p:ext>
            </p:extLst>
          </p:nvPr>
        </p:nvGraphicFramePr>
        <p:xfrm>
          <a:off x="6445561" y="1479665"/>
          <a:ext cx="2225254" cy="1479666"/>
        </p:xfrm>
        <a:graphic>
          <a:graphicData uri="http://schemas.openxmlformats.org/drawingml/2006/table">
            <a:tbl>
              <a:tblPr/>
              <a:tblGrid>
                <a:gridCol w="1112627"/>
                <a:gridCol w="1112627"/>
              </a:tblGrid>
              <a:tr h="3657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2014 год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84406" marR="84406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2015 год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2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399,9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432,2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404,6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н/д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388,0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н/д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472688"/>
              </p:ext>
            </p:extLst>
          </p:nvPr>
        </p:nvGraphicFramePr>
        <p:xfrm>
          <a:off x="7535167" y="4472248"/>
          <a:ext cx="1181686" cy="1645921"/>
        </p:xfrm>
        <a:graphic>
          <a:graphicData uri="http://schemas.openxmlformats.org/drawingml/2006/table">
            <a:tbl>
              <a:tblPr/>
              <a:tblGrid>
                <a:gridCol w="1181686"/>
              </a:tblGrid>
              <a:tr h="39901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</a:rPr>
                        <a:t>2015 год</a:t>
                      </a:r>
                      <a:endParaRPr lang="ru-RU" sz="1600" dirty="0">
                        <a:latin typeface="Arial Black" panose="020B0A0402010202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22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</a:rPr>
                        <a:t>50,0</a:t>
                      </a:r>
                      <a:endParaRPr lang="ru-RU" sz="1600" dirty="0">
                        <a:latin typeface="Arial Black" panose="020B0A0402010202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7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</a:rPr>
                        <a:t>н/д</a:t>
                      </a:r>
                      <a:endParaRPr lang="ru-RU" sz="1600" dirty="0">
                        <a:latin typeface="Arial Black" panose="020B0A0402010202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7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</a:rPr>
                        <a:t>н/д</a:t>
                      </a:r>
                      <a:endParaRPr lang="ru-RU" sz="1600" dirty="0">
                        <a:latin typeface="Arial Black" panose="020B0A0402010202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501283" y="5279025"/>
            <a:ext cx="100319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52,0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1283" y="5736225"/>
            <a:ext cx="10031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+mn-lt"/>
                <a:cs typeface="+mn-cs"/>
              </a:rPr>
              <a:t>50,3</a:t>
            </a:r>
          </a:p>
        </p:txBody>
      </p:sp>
    </p:spTree>
    <p:extLst>
      <p:ext uri="{BB962C8B-B14F-4D97-AF65-F5344CB8AC3E}">
        <p14:creationId xmlns:p14="http://schemas.microsoft.com/office/powerpoint/2010/main" val="40271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457200" y="274731"/>
            <a:ext cx="8229600" cy="898525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Запущенность в диагностике</a:t>
            </a:r>
            <a:br>
              <a:rPr lang="ru-RU" altLang="ru-RU" sz="3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злокачественных новообразованиях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1066053"/>
              </p:ext>
            </p:extLst>
          </p:nvPr>
        </p:nvGraphicFramePr>
        <p:xfrm>
          <a:off x="580299" y="1651000"/>
          <a:ext cx="7981950" cy="4617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2471" name="Picture 7" descr="http://piter-piter.ru/uploads/posts/2013-09/1379678611_rannjaja-diagnostika-rakovyh-zabolevanij-300-2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6" y="1436521"/>
            <a:ext cx="1918336" cy="204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4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6864" cy="792088"/>
          </a:xfr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И ЗДРАВООХРАНЕНИЕ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369388"/>
              </p:ext>
            </p:extLst>
          </p:nvPr>
        </p:nvGraphicFramePr>
        <p:xfrm>
          <a:off x="467544" y="908720"/>
          <a:ext cx="8229600" cy="5749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164293" y="6252119"/>
            <a:ext cx="1957839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д.м.н.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 Ю. М.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889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Какова функция здоровья?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9612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Основные факторы, формирующие здоровье</a:t>
            </a:r>
            <a:r>
              <a:rPr lang="ru-RU" altLang="ru-RU" smtClean="0"/>
              <a:t> 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3346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tx1"/>
                </a:solidFill>
              </a:rPr>
              <a:t>Генетические (15-20%)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b="1" smtClean="0"/>
              <a:t>Укрепляющие</a:t>
            </a:r>
            <a:r>
              <a:rPr lang="ru-RU" altLang="ru-RU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mtClean="0"/>
              <a:t>   Здоровая наследственность. Отсутствие морфофункциональных предпосылок возникновения заболеваний </a:t>
            </a:r>
          </a:p>
          <a:p>
            <a:pPr eaLnBrk="1" hangingPunct="1">
              <a:lnSpc>
                <a:spcPct val="90000"/>
              </a:lnSpc>
            </a:pPr>
            <a:endParaRPr lang="ru-RU" altLang="ru-RU" b="1" smtClean="0"/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/>
              <a:t>Ухудшающие</a:t>
            </a:r>
            <a:r>
              <a:rPr lang="ru-RU" altLang="ru-RU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mtClean="0"/>
              <a:t>   Наследственные заболевания и нарушения, наследственная предрасположенность к заболеваниям </a:t>
            </a:r>
          </a:p>
        </p:txBody>
      </p:sp>
    </p:spTree>
    <p:extLst>
      <p:ext uri="{BB962C8B-B14F-4D97-AF65-F5344CB8AC3E}">
        <p14:creationId xmlns:p14="http://schemas.microsoft.com/office/powerpoint/2010/main" val="76406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i="1" smtClean="0"/>
              <a:t>"Здоровье - это состояние полного физического, духовного и социального благополучия, а не только отсутствие болезней и физических дефектов"</a:t>
            </a:r>
            <a:r>
              <a:rPr lang="ru-RU" altLang="ru-RU" smtClean="0"/>
              <a:t>. </a:t>
            </a:r>
          </a:p>
          <a:p>
            <a:pPr algn="r" eaLnBrk="1" hangingPunct="1">
              <a:buFontTx/>
              <a:buNone/>
            </a:pPr>
            <a:r>
              <a:rPr lang="ru-RU" altLang="ru-RU" smtClean="0"/>
              <a:t>(ВОЗ: Устав. - Женева, 1986) </a:t>
            </a:r>
          </a:p>
        </p:txBody>
      </p:sp>
    </p:spTree>
    <p:extLst>
      <p:ext uri="{BB962C8B-B14F-4D97-AF65-F5344CB8AC3E}">
        <p14:creationId xmlns:p14="http://schemas.microsoft.com/office/powerpoint/2010/main" val="77632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/>
              <a:t>Состояние окружающей среды (20-25%)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b="1" smtClean="0"/>
              <a:t>Укрепляющие</a:t>
            </a:r>
            <a:r>
              <a:rPr lang="ru-RU" altLang="ru-RU" sz="280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Хорошие бытовые и производственные условия, благоприятные климатические и природные условия, экологически благоприятная среда обитания 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 b="1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800" b="1" smtClean="0"/>
              <a:t>Ухудшающие</a:t>
            </a:r>
            <a:r>
              <a:rPr lang="ru-RU" altLang="ru-RU" sz="280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 Вредные условия быта и производства, неблагоприятные климатические и природные условия, нарушения экологической обстановки </a:t>
            </a:r>
          </a:p>
        </p:txBody>
      </p:sp>
    </p:spTree>
    <p:extLst>
      <p:ext uri="{BB962C8B-B14F-4D97-AF65-F5344CB8AC3E}">
        <p14:creationId xmlns:p14="http://schemas.microsoft.com/office/powerpoint/2010/main" val="108036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Условия и образ жизни (50-55%)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b="1" smtClean="0"/>
              <a:t>Укрепляющие</a:t>
            </a:r>
            <a:r>
              <a:rPr lang="ru-RU" altLang="ru-RU" sz="240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   Рациональная организация жизнедеятельности, оседлый образ жизни, адекватная двигательная активность, социальный и психологический комфорт, полноценное и рациональное питание, отсутствие вредных привычек, образование по культуре здоровья </a:t>
            </a:r>
          </a:p>
          <a:p>
            <a:pPr eaLnBrk="1" hangingPunct="1">
              <a:lnSpc>
                <a:spcPct val="80000"/>
              </a:lnSpc>
            </a:pPr>
            <a:endParaRPr lang="ru-RU" altLang="ru-RU" sz="2400" b="1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400" b="1" smtClean="0"/>
              <a:t>Ухудшающие</a:t>
            </a:r>
            <a:r>
              <a:rPr lang="ru-RU" altLang="ru-RU" sz="240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    Отсутствие рационального режима жизнедеятельности, миграционные процессы, гипо- или гипердинамия, социальный или психологический дискомфорт, неправильное питание, вредные привычки, недостаточный уровень знаний по культуре здоровья </a:t>
            </a:r>
          </a:p>
        </p:txBody>
      </p:sp>
    </p:spTree>
    <p:extLst>
      <p:ext uri="{BB962C8B-B14F-4D97-AF65-F5344CB8AC3E}">
        <p14:creationId xmlns:p14="http://schemas.microsoft.com/office/powerpoint/2010/main" val="3153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Социокультурные факторы заболеваемости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720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/>
              <a:t>Социально-демографические факторы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eaLnBrk="1" hangingPunct="1"/>
            <a:r>
              <a:rPr lang="ru-RU" altLang="ru-RU" smtClean="0"/>
              <a:t>Пол</a:t>
            </a:r>
          </a:p>
          <a:p>
            <a:pPr eaLnBrk="1" hangingPunct="1"/>
            <a:r>
              <a:rPr lang="ru-RU" altLang="ru-RU" smtClean="0"/>
              <a:t>Возраст</a:t>
            </a:r>
          </a:p>
          <a:p>
            <a:pPr eaLnBrk="1" hangingPunct="1"/>
            <a:r>
              <a:rPr lang="ru-RU" altLang="ru-RU" smtClean="0"/>
              <a:t>Семейное положение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00213"/>
            <a:ext cx="266382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8194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/>
              <a:t>Культурные традиции семейной жизни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Три проблемы</a:t>
            </a:r>
          </a:p>
          <a:p>
            <a:pPr lvl="1" eaLnBrk="1" hangingPunct="1"/>
            <a:r>
              <a:rPr lang="ru-RU" altLang="ru-RU" smtClean="0"/>
              <a:t>Проблемы здоровья молодых людей, которые они вносят в семью вступая в брак.</a:t>
            </a:r>
          </a:p>
          <a:p>
            <a:pPr lvl="1" eaLnBrk="1" hangingPunct="1"/>
            <a:r>
              <a:rPr lang="ru-RU" altLang="ru-RU" smtClean="0"/>
              <a:t>Отношения семьи к здоровью и болезни ее членов.</a:t>
            </a:r>
          </a:p>
          <a:p>
            <a:pPr lvl="1" eaLnBrk="1" hangingPunct="1"/>
            <a:r>
              <a:rPr lang="ru-RU" altLang="ru-RU" smtClean="0"/>
              <a:t>Собственно влияние культурных традиций семь и брака на здоровье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94188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0193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Работа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Занятость и безработица</a:t>
            </a:r>
          </a:p>
          <a:p>
            <a:pPr eaLnBrk="1" hangingPunct="1"/>
            <a:r>
              <a:rPr lang="ru-RU" altLang="ru-RU" smtClean="0"/>
              <a:t>Социально-психологический климат в коллективе</a:t>
            </a:r>
          </a:p>
          <a:p>
            <a:pPr eaLnBrk="1" hangingPunct="1"/>
            <a:r>
              <a:rPr lang="ru-RU" altLang="ru-RU" smtClean="0"/>
              <a:t>Вредности условий труда, его тяжесть, монотонность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292600"/>
            <a:ext cx="33543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7950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Социальные группы риска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mtClean="0"/>
              <a:t>Демографическая: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ru-RU" altLang="ru-RU" smtClean="0"/>
              <a:t>дети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ru-RU" altLang="ru-RU" smtClean="0"/>
              <a:t>старики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ru-RU" altLang="ru-RU" smtClean="0"/>
              <a:t>одинокие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ru-RU" altLang="ru-RU" smtClean="0"/>
              <a:t>вдовы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ru-RU" altLang="ru-RU" smtClean="0"/>
              <a:t>вдовцы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ru-RU" altLang="ru-RU" smtClean="0"/>
              <a:t>мигранты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ru-RU" altLang="ru-RU" smtClean="0"/>
              <a:t>беженцы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ru-RU" altLang="ru-RU" smtClean="0"/>
              <a:t>перемещенные лица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ru-RU" altLang="ru-RU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997200"/>
            <a:ext cx="20891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28775"/>
            <a:ext cx="20161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24400"/>
            <a:ext cx="28860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6824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ru-RU" altLang="ru-RU" smtClean="0"/>
              <a:t>2. Профессионального риска</a:t>
            </a:r>
          </a:p>
          <a:p>
            <a:pPr marL="990600" lvl="1" indent="-533400" eaLnBrk="1" hangingPunct="1"/>
            <a:r>
              <a:rPr lang="ru-RU" altLang="ru-RU" smtClean="0"/>
              <a:t>работающие в условиях вредных для здоровья производств (медицинские работники, тяжелое машиностроение, химическая промышленность, подземные работы и т.п.)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23812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5085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652963"/>
            <a:ext cx="2743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456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ru-RU" altLang="ru-RU" smtClean="0"/>
              <a:t>3. Функционального, патологического состояния</a:t>
            </a:r>
          </a:p>
          <a:p>
            <a:pPr lvl="1" eaLnBrk="1" hangingPunct="1"/>
            <a:r>
              <a:rPr lang="ru-RU" altLang="ru-RU" smtClean="0"/>
              <a:t>беременные</a:t>
            </a:r>
          </a:p>
          <a:p>
            <a:pPr lvl="1" eaLnBrk="1" hangingPunct="1"/>
            <a:r>
              <a:rPr lang="ru-RU" altLang="ru-RU" smtClean="0"/>
              <a:t>недоношенные дети, </a:t>
            </a:r>
          </a:p>
          <a:p>
            <a:pPr lvl="1" eaLnBrk="1" hangingPunct="1">
              <a:buFontTx/>
              <a:buNone/>
            </a:pPr>
            <a:r>
              <a:rPr lang="ru-RU" altLang="ru-RU" smtClean="0"/>
              <a:t>родившиеся с малой </a:t>
            </a:r>
          </a:p>
          <a:p>
            <a:pPr lvl="1" eaLnBrk="1" hangingPunct="1">
              <a:buFontTx/>
              <a:buNone/>
            </a:pPr>
            <a:r>
              <a:rPr lang="ru-RU" altLang="ru-RU" smtClean="0"/>
              <a:t>массой тела</a:t>
            </a:r>
          </a:p>
          <a:p>
            <a:pPr lvl="1" eaLnBrk="1" hangingPunct="1"/>
            <a:r>
              <a:rPr lang="ru-RU" altLang="ru-RU" smtClean="0"/>
              <a:t>лица с генетическим риском, с врожденными аномалиями, дефектами</a:t>
            </a:r>
          </a:p>
          <a:p>
            <a:pPr lvl="1" eaLnBrk="1" hangingPunct="1"/>
            <a:r>
              <a:rPr lang="ru-RU" altLang="ru-RU" smtClean="0"/>
              <a:t>инвалиды детства</a:t>
            </a:r>
          </a:p>
          <a:p>
            <a:pPr lvl="1" eaLnBrk="1" hangingPunct="1"/>
            <a:endParaRPr lang="ru-RU" altLang="ru-RU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357563"/>
            <a:ext cx="229552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33600"/>
            <a:ext cx="17240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6317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ru-RU" smtClean="0"/>
              <a:t>4. Низкого материального уровня жизни, бедности, нищеты:</a:t>
            </a:r>
          </a:p>
          <a:p>
            <a:pPr lvl="1" eaLnBrk="1" hangingPunct="1"/>
            <a:r>
              <a:rPr lang="ru-RU" altLang="ru-RU" smtClean="0"/>
              <a:t>бедные</a:t>
            </a:r>
          </a:p>
          <a:p>
            <a:pPr lvl="1" eaLnBrk="1" hangingPunct="1"/>
            <a:r>
              <a:rPr lang="ru-RU" altLang="ru-RU" smtClean="0"/>
              <a:t>необеспеченные</a:t>
            </a:r>
          </a:p>
          <a:p>
            <a:pPr lvl="1" eaLnBrk="1" hangingPunct="1"/>
            <a:r>
              <a:rPr lang="ru-RU" altLang="ru-RU" smtClean="0"/>
              <a:t>безработные</a:t>
            </a:r>
          </a:p>
          <a:p>
            <a:pPr lvl="1" eaLnBrk="1" hangingPunct="1"/>
            <a:r>
              <a:rPr lang="ru-RU" altLang="ru-RU" smtClean="0"/>
              <a:t>работающие неполный рабочий день</a:t>
            </a:r>
          </a:p>
          <a:p>
            <a:pPr lvl="1" eaLnBrk="1" hangingPunct="1"/>
            <a:r>
              <a:rPr lang="ru-RU" altLang="ru-RU" smtClean="0"/>
              <a:t>«бомжи»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420938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058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Другие определения здоровья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Ю.П. Лисицын (1973)</a:t>
            </a:r>
            <a:r>
              <a:rPr lang="ru-RU" altLang="ru-RU" sz="1600" smtClean="0"/>
              <a:t> рассматривает здоровье человека как гармоничное единство биологических и социальных качеств, обусловленных врожденными и приобретенными механизмами.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В.П. Казначеев (1974)</a:t>
            </a:r>
            <a:r>
              <a:rPr lang="ru-RU" altLang="ru-RU" sz="1600" smtClean="0"/>
              <a:t> определяет здоровье человека как процесс сохранения и развития его биологических, физиологических и психологических возможностей, оптимальной социальной активности при максимальной продолжительности жизни.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Р.П. Баевский (1979)</a:t>
            </a:r>
            <a:r>
              <a:rPr lang="ru-RU" altLang="ru-RU" sz="1600" smtClean="0"/>
              <a:t> определяет здоровье как возможность организма человека адаптироваться к изменениям окружающей среды, взаимодействуя с ней свободно, на основе биологической, психологической и социальной сущности человека.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Н.Д. Граевская (1979)</a:t>
            </a:r>
            <a:r>
              <a:rPr lang="ru-RU" altLang="ru-RU" sz="1600" smtClean="0"/>
              <a:t> в понятие "здоровье" включает оценку уровня функциональных возможностей организма, диапазона его компенсаторно-адаптационных реакций в экстремальных условиях, т.е. возможности приспособиться к повышенным требованиям среды без патологических проявлений.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С.Я. Чикин (1979)</a:t>
            </a:r>
            <a:r>
              <a:rPr lang="ru-RU" altLang="ru-RU" sz="1600" smtClean="0"/>
              <a:t> видит в здоровье гармоническое взаимодействие и функционирование всех органов и систем человека при его физическом совершенстве и нормальной психике, позволяющих активно участвовать в общественно полезном труде. </a:t>
            </a:r>
          </a:p>
        </p:txBody>
      </p:sp>
    </p:spTree>
    <p:extLst>
      <p:ext uri="{BB962C8B-B14F-4D97-AF65-F5344CB8AC3E}">
        <p14:creationId xmlns:p14="http://schemas.microsoft.com/office/powerpoint/2010/main" val="2619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800" smtClean="0"/>
              <a:t>5. Лица с девиантным поведением, наличием психопатических, социально-психологических и других коллизий: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smtClean="0"/>
              <a:t>алкоголики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smtClean="0"/>
              <a:t>наркоманы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smtClean="0"/>
              <a:t>токсикоманы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smtClean="0"/>
              <a:t>проститутки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smtClean="0"/>
              <a:t>лица с сексуальными перверзиями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smtClean="0"/>
              <a:t>лиц с деформациями психического здоровья и поведения (невропатии, психопатии и т.д.)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smtClean="0"/>
              <a:t>религиозные и другие сектанты с психическими и физическими отклонениями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42093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7245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000125" y="0"/>
            <a:ext cx="1428750" cy="1444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642144" y="6571456"/>
            <a:ext cx="5715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071813" y="6286500"/>
            <a:ext cx="3571875" cy="571500"/>
          </a:xfrm>
          <a:prstGeom prst="rect">
            <a:avLst/>
          </a:prstGeom>
          <a:solidFill>
            <a:srgbClr val="1B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774" name="Заголовок 1"/>
          <p:cNvSpPr txBox="1">
            <a:spLocks/>
          </p:cNvSpPr>
          <p:nvPr/>
        </p:nvSpPr>
        <p:spPr bwMode="auto">
          <a:xfrm>
            <a:off x="3143250" y="6357938"/>
            <a:ext cx="32861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200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43688" y="6286500"/>
            <a:ext cx="71437" cy="571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776" name="Заголовок 11"/>
          <p:cNvSpPr>
            <a:spLocks/>
          </p:cNvSpPr>
          <p:nvPr/>
        </p:nvSpPr>
        <p:spPr bwMode="auto">
          <a:xfrm>
            <a:off x="971550" y="188913"/>
            <a:ext cx="75612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sz="2200" b="1">
              <a:solidFill>
                <a:srgbClr val="006600"/>
              </a:solidFill>
              <a:latin typeface="Helios"/>
            </a:endParaRPr>
          </a:p>
        </p:txBody>
      </p:sp>
      <p:pic>
        <p:nvPicPr>
          <p:cNvPr id="32777" name="Рисунок 10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6072188"/>
            <a:ext cx="164306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778" name="Object 12"/>
          <p:cNvGraphicFramePr>
            <a:graphicFrameLocks noChangeAspect="1"/>
          </p:cNvGraphicFramePr>
          <p:nvPr/>
        </p:nvGraphicFramePr>
        <p:xfrm>
          <a:off x="17463" y="-457200"/>
          <a:ext cx="11468100" cy="679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Visio" r:id="rId5" imgW="14289786" imgH="8453342" progId="Visio.Drawing.11">
                  <p:embed/>
                </p:oleObj>
              </mc:Choice>
              <mc:Fallback>
                <p:oleObj name="Visio" r:id="rId5" imgW="14289786" imgH="845334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-457200"/>
                        <a:ext cx="11468100" cy="679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9" name="Rectangle 16"/>
          <p:cNvSpPr>
            <a:spLocks noChangeArrowheads="1"/>
          </p:cNvSpPr>
          <p:nvPr/>
        </p:nvSpPr>
        <p:spPr bwMode="auto">
          <a:xfrm>
            <a:off x="8797925" y="6446838"/>
            <a:ext cx="311150" cy="3667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E0B79D8-B0F9-426F-895C-3A1213C38CAC}" type="slidenum">
              <a:rPr lang="ru-RU" altLang="ru-RU" b="1">
                <a:solidFill>
                  <a:srgbClr val="1B6B40"/>
                </a:solidFill>
              </a:rPr>
              <a:pPr eaLnBrk="1" hangingPunct="1"/>
              <a:t>71</a:t>
            </a:fld>
            <a:endParaRPr lang="ru-RU" altLang="ru-RU" b="1">
              <a:solidFill>
                <a:srgbClr val="1B6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4"/>
          <p:cNvSpPr>
            <a:spLocks noChangeArrowheads="1"/>
          </p:cNvSpPr>
          <p:nvPr/>
        </p:nvSpPr>
        <p:spPr bwMode="auto">
          <a:xfrm>
            <a:off x="1000125" y="0"/>
            <a:ext cx="1428750" cy="1444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 anchor="ctr"/>
          <a:lstStyle>
            <a:lvl1pPr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ru-RU" altLang="ru-RU" sz="19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642144" y="6571456"/>
            <a:ext cx="5715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Прямоугольник 13"/>
          <p:cNvSpPr>
            <a:spLocks noChangeArrowheads="1"/>
          </p:cNvSpPr>
          <p:nvPr/>
        </p:nvSpPr>
        <p:spPr bwMode="auto">
          <a:xfrm>
            <a:off x="3071813" y="6286500"/>
            <a:ext cx="3571875" cy="571500"/>
          </a:xfrm>
          <a:prstGeom prst="rect">
            <a:avLst/>
          </a:prstGeom>
          <a:solidFill>
            <a:srgbClr val="1B6B4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 anchor="ctr"/>
          <a:lstStyle>
            <a:lvl1pPr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ru-RU" altLang="ru-RU" sz="19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797" name="Заголовок 1"/>
          <p:cNvSpPr txBox="1">
            <a:spLocks/>
          </p:cNvSpPr>
          <p:nvPr/>
        </p:nvSpPr>
        <p:spPr bwMode="auto">
          <a:xfrm>
            <a:off x="3143250" y="6357938"/>
            <a:ext cx="32861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/>
          <a:lstStyle>
            <a:lvl1pPr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33798" name="Прямоугольник 15"/>
          <p:cNvSpPr>
            <a:spLocks noChangeArrowheads="1"/>
          </p:cNvSpPr>
          <p:nvPr/>
        </p:nvSpPr>
        <p:spPr bwMode="auto">
          <a:xfrm>
            <a:off x="6643688" y="6286500"/>
            <a:ext cx="71437" cy="5715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 anchor="ctr"/>
          <a:lstStyle>
            <a:lvl1pPr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ru-RU" altLang="ru-RU" sz="19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799" name="Заголовок 11"/>
          <p:cNvSpPr>
            <a:spLocks/>
          </p:cNvSpPr>
          <p:nvPr/>
        </p:nvSpPr>
        <p:spPr bwMode="auto">
          <a:xfrm>
            <a:off x="395288" y="188913"/>
            <a:ext cx="81375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00"/>
                </a:solidFill>
                <a:latin typeface="Helios"/>
              </a:rPr>
              <a:t>УПОТРЕБЛЕНИЕ АЛКОГОЛЯ В РОССИЙСКОЙ ФЕДЕРАЦИИ </a:t>
            </a:r>
            <a:br>
              <a:rPr lang="ru-RU" altLang="ru-RU" sz="2000" b="1">
                <a:solidFill>
                  <a:srgbClr val="006600"/>
                </a:solidFill>
                <a:latin typeface="Helios"/>
              </a:rPr>
            </a:br>
            <a:r>
              <a:rPr lang="ru-RU" altLang="ru-RU" sz="2000" b="1">
                <a:solidFill>
                  <a:srgbClr val="006600"/>
                </a:solidFill>
                <a:latin typeface="Helios"/>
              </a:rPr>
              <a:t>И ЗАПАДНЫХ СТРАНАХ</a:t>
            </a:r>
          </a:p>
        </p:txBody>
      </p:sp>
      <p:graphicFrame>
        <p:nvGraphicFramePr>
          <p:cNvPr id="33800" name="Object 9"/>
          <p:cNvGraphicFramePr>
            <a:graphicFrameLocks noChangeAspect="1"/>
          </p:cNvGraphicFramePr>
          <p:nvPr/>
        </p:nvGraphicFramePr>
        <p:xfrm>
          <a:off x="107950" y="620713"/>
          <a:ext cx="8997950" cy="541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Visio" r:id="rId4" imgW="20998910" imgH="12468701" progId="Visio.Drawing.11">
                  <p:embed/>
                </p:oleObj>
              </mc:Choice>
              <mc:Fallback>
                <p:oleObj name="Visio" r:id="rId4" imgW="20998910" imgH="1246870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620713"/>
                        <a:ext cx="8997950" cy="541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1" name="Подзаголовок 2"/>
          <p:cNvSpPr>
            <a:spLocks/>
          </p:cNvSpPr>
          <p:nvPr/>
        </p:nvSpPr>
        <p:spPr bwMode="auto">
          <a:xfrm>
            <a:off x="8532813" y="6429375"/>
            <a:ext cx="6111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/>
          <a:lstStyle>
            <a:lvl1pPr marL="342900" indent="-3429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ru-RU" altLang="ru-RU">
              <a:solidFill>
                <a:schemeClr val="bg2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3802" name="Рисунок 10" descr="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6072188"/>
            <a:ext cx="164306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Rectangle 14"/>
          <p:cNvSpPr>
            <a:spLocks noChangeArrowheads="1"/>
          </p:cNvSpPr>
          <p:nvPr/>
        </p:nvSpPr>
        <p:spPr bwMode="auto">
          <a:xfrm>
            <a:off x="8820150" y="6453188"/>
            <a:ext cx="311150" cy="3667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9E89A99-A13A-4789-B7D6-88329561FE77}" type="slidenum">
              <a:rPr lang="ru-RU" altLang="ru-RU" b="1">
                <a:solidFill>
                  <a:srgbClr val="1B6B40"/>
                </a:solidFill>
              </a:rPr>
              <a:pPr eaLnBrk="1" hangingPunct="1"/>
              <a:t>72</a:t>
            </a:fld>
            <a:endParaRPr lang="ru-RU" altLang="ru-RU" b="1">
              <a:solidFill>
                <a:srgbClr val="1B6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6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92162"/>
          </a:xfrm>
          <a:solidFill>
            <a:srgbClr val="1B6B40"/>
          </a:solidFill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chemeClr val="bg1"/>
                </a:solidFill>
              </a:rPr>
              <a:t>Продажа алкогольных напитков и пива в абсолютном алкоголе  на душу населения, литр, январь-декабрь 2009 года</a:t>
            </a:r>
          </a:p>
        </p:txBody>
      </p:sp>
      <p:graphicFrame>
        <p:nvGraphicFramePr>
          <p:cNvPr id="3481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0188" y="981075"/>
          <a:ext cx="8612187" cy="504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r:id="rId4" imgW="8614395" imgH="5041829" progId="Excel.Chart.8">
                  <p:embed/>
                </p:oleObj>
              </mc:Choice>
              <mc:Fallback>
                <p:oleObj r:id="rId4" imgW="8614395" imgH="5041829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981075"/>
                        <a:ext cx="8612187" cy="504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3635375" y="4076700"/>
            <a:ext cx="5148263" cy="1465263"/>
          </a:xfrm>
          <a:prstGeom prst="rect">
            <a:avLst/>
          </a:prstGeom>
          <a:solidFill>
            <a:srgbClr val="DEF0CA"/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1B6B40"/>
                </a:solidFill>
              </a:rPr>
              <a:t>В структуре продажи алкогольной продукции и пива населению 80 % приходится на пиво, 13 % - на водку и ликероводочные изделия, 6 % - на вино и 1 % - на коньяк.</a:t>
            </a:r>
            <a:r>
              <a:rPr lang="ru-RU" altLang="ru-RU">
                <a:solidFill>
                  <a:srgbClr val="1B6B40"/>
                </a:solidFill>
              </a:rPr>
              <a:t>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642144" y="6571456"/>
            <a:ext cx="5715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2" name="Рисунок 10" descr="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6072188"/>
            <a:ext cx="164306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6"/>
          <p:cNvSpPr txBox="1">
            <a:spLocks noGrp="1" noChangeArrowheads="1"/>
          </p:cNvSpPr>
          <p:nvPr/>
        </p:nvSpPr>
        <p:spPr bwMode="auto">
          <a:xfrm>
            <a:off x="6975475" y="64087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84242A5-6C15-4E1E-9E12-926EABEB3CE1}" type="slidenum">
              <a:rPr lang="ru-RU" altLang="ru-RU" b="1">
                <a:solidFill>
                  <a:srgbClr val="1B6B40"/>
                </a:solidFill>
              </a:rPr>
              <a:pPr algn="r" eaLnBrk="1" hangingPunct="1"/>
              <a:t>73</a:t>
            </a:fld>
            <a:endParaRPr lang="ru-RU" altLang="ru-RU" b="1">
              <a:solidFill>
                <a:srgbClr val="1B6B40"/>
              </a:solidFill>
            </a:endParaRPr>
          </a:p>
        </p:txBody>
      </p:sp>
      <p:sp>
        <p:nvSpPr>
          <p:cNvPr id="34824" name="Прямоугольник 13"/>
          <p:cNvSpPr>
            <a:spLocks noChangeArrowheads="1"/>
          </p:cNvSpPr>
          <p:nvPr/>
        </p:nvSpPr>
        <p:spPr bwMode="auto">
          <a:xfrm>
            <a:off x="3071813" y="6286500"/>
            <a:ext cx="3571875" cy="571500"/>
          </a:xfrm>
          <a:prstGeom prst="rect">
            <a:avLst/>
          </a:prstGeom>
          <a:solidFill>
            <a:srgbClr val="1B6B4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 anchor="ctr"/>
          <a:lstStyle>
            <a:lvl1pPr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ru-RU" altLang="ru-RU" sz="19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825" name="Заголовок 1"/>
          <p:cNvSpPr txBox="1">
            <a:spLocks/>
          </p:cNvSpPr>
          <p:nvPr/>
        </p:nvSpPr>
        <p:spPr bwMode="auto">
          <a:xfrm>
            <a:off x="3143250" y="6357938"/>
            <a:ext cx="32861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/>
          <a:lstStyle>
            <a:lvl1pPr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34826" name="Прямоугольник 15"/>
          <p:cNvSpPr>
            <a:spLocks noChangeArrowheads="1"/>
          </p:cNvSpPr>
          <p:nvPr/>
        </p:nvSpPr>
        <p:spPr bwMode="auto">
          <a:xfrm>
            <a:off x="6643688" y="6286500"/>
            <a:ext cx="71437" cy="5715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 anchor="ctr"/>
          <a:lstStyle>
            <a:lvl1pPr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ru-RU" altLang="ru-RU" sz="19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98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0125" y="0"/>
            <a:ext cx="1428750" cy="1444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642144" y="6571456"/>
            <a:ext cx="5715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071813" y="6286500"/>
            <a:ext cx="3571875" cy="571500"/>
          </a:xfrm>
          <a:prstGeom prst="rect">
            <a:avLst/>
          </a:prstGeom>
          <a:solidFill>
            <a:srgbClr val="1B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845" name="Заголовок 1"/>
          <p:cNvSpPr txBox="1">
            <a:spLocks/>
          </p:cNvSpPr>
          <p:nvPr/>
        </p:nvSpPr>
        <p:spPr bwMode="auto">
          <a:xfrm>
            <a:off x="3143250" y="6357938"/>
            <a:ext cx="32861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200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43688" y="6286500"/>
            <a:ext cx="71437" cy="571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847" name="Заголовок 11"/>
          <p:cNvSpPr>
            <a:spLocks/>
          </p:cNvSpPr>
          <p:nvPr/>
        </p:nvSpPr>
        <p:spPr bwMode="auto">
          <a:xfrm>
            <a:off x="971550" y="188913"/>
            <a:ext cx="75612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sz="2200" b="1">
              <a:solidFill>
                <a:srgbClr val="006600"/>
              </a:solidFill>
              <a:latin typeface="Helios"/>
            </a:endParaRPr>
          </a:p>
        </p:txBody>
      </p:sp>
      <p:pic>
        <p:nvPicPr>
          <p:cNvPr id="35848" name="Рисунок 10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072188"/>
            <a:ext cx="164306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49" name="Object 10"/>
          <p:cNvGraphicFramePr>
            <a:graphicFrameLocks noChangeAspect="1"/>
          </p:cNvGraphicFramePr>
          <p:nvPr/>
        </p:nvGraphicFramePr>
        <p:xfrm>
          <a:off x="200025" y="115888"/>
          <a:ext cx="8562975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Visio" r:id="rId5" imgW="8566785" imgH="6205061" progId="Visio.Drawing.11">
                  <p:embed/>
                </p:oleObj>
              </mc:Choice>
              <mc:Fallback>
                <p:oleObj name="Visio" r:id="rId5" imgW="8566785" imgH="620506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115888"/>
                        <a:ext cx="8562975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0" name="Rectangle 6"/>
          <p:cNvSpPr txBox="1">
            <a:spLocks noGrp="1" noChangeArrowheads="1"/>
          </p:cNvSpPr>
          <p:nvPr/>
        </p:nvSpPr>
        <p:spPr bwMode="auto">
          <a:xfrm>
            <a:off x="8594725" y="6381750"/>
            <a:ext cx="5143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65277AB-80EC-4259-B939-E5BC5AA73DC6}" type="slidenum">
              <a:rPr lang="ru-RU" altLang="ru-RU" b="1">
                <a:solidFill>
                  <a:srgbClr val="1B6B40"/>
                </a:solidFill>
              </a:rPr>
              <a:pPr algn="r" eaLnBrk="1" hangingPunct="1"/>
              <a:t>74</a:t>
            </a:fld>
            <a:endParaRPr lang="ru-RU" altLang="ru-RU" b="1">
              <a:solidFill>
                <a:srgbClr val="1B6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7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4"/>
          <p:cNvSpPr>
            <a:spLocks noChangeArrowheads="1"/>
          </p:cNvSpPr>
          <p:nvPr/>
        </p:nvSpPr>
        <p:spPr bwMode="auto">
          <a:xfrm>
            <a:off x="1000125" y="0"/>
            <a:ext cx="1428750" cy="1444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 anchor="ctr"/>
          <a:lstStyle>
            <a:lvl1pPr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867" name="Прямоугольник 13"/>
          <p:cNvSpPr>
            <a:spLocks noChangeArrowheads="1"/>
          </p:cNvSpPr>
          <p:nvPr/>
        </p:nvSpPr>
        <p:spPr bwMode="auto">
          <a:xfrm>
            <a:off x="3071813" y="6286500"/>
            <a:ext cx="3571875" cy="571500"/>
          </a:xfrm>
          <a:prstGeom prst="rect">
            <a:avLst/>
          </a:prstGeom>
          <a:solidFill>
            <a:srgbClr val="1B6B4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 anchor="ctr"/>
          <a:lstStyle>
            <a:lvl1pPr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868" name="Заголовок 1"/>
          <p:cNvSpPr txBox="1">
            <a:spLocks/>
          </p:cNvSpPr>
          <p:nvPr/>
        </p:nvSpPr>
        <p:spPr bwMode="auto">
          <a:xfrm>
            <a:off x="3143250" y="6357938"/>
            <a:ext cx="32861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/>
          <a:lstStyle>
            <a:lvl1pPr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30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869" name="Прямоугольник 15"/>
          <p:cNvSpPr>
            <a:spLocks noChangeArrowheads="1"/>
          </p:cNvSpPr>
          <p:nvPr/>
        </p:nvSpPr>
        <p:spPr bwMode="auto">
          <a:xfrm>
            <a:off x="6643688" y="6286500"/>
            <a:ext cx="71437" cy="5715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 anchor="ctr"/>
          <a:lstStyle>
            <a:lvl1pPr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36870" name="Object 9"/>
          <p:cNvGraphicFramePr>
            <a:graphicFrameLocks noChangeAspect="1"/>
          </p:cNvGraphicFramePr>
          <p:nvPr/>
        </p:nvGraphicFramePr>
        <p:xfrm>
          <a:off x="71438" y="261938"/>
          <a:ext cx="8964612" cy="512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Visio" r:id="rId4" imgW="14326362" imgH="7959090" progId="Visio.Drawing.11">
                  <p:embed/>
                </p:oleObj>
              </mc:Choice>
              <mc:Fallback>
                <p:oleObj name="Visio" r:id="rId4" imgW="14326362" imgH="79590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261938"/>
                        <a:ext cx="8964612" cy="512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 rot="5400000">
            <a:off x="642144" y="6571456"/>
            <a:ext cx="5715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2" name="Рисунок 10" descr="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6072188"/>
            <a:ext cx="164306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Rectangle 6"/>
          <p:cNvSpPr txBox="1">
            <a:spLocks noGrp="1" noChangeArrowheads="1"/>
          </p:cNvSpPr>
          <p:nvPr/>
        </p:nvSpPr>
        <p:spPr bwMode="auto">
          <a:xfrm>
            <a:off x="6975475" y="64087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170ED25-CF79-45E7-AE33-5933220E6227}" type="slidenum">
              <a:rPr lang="ru-RU" altLang="ru-RU" b="1">
                <a:solidFill>
                  <a:srgbClr val="1B6B40"/>
                </a:solidFill>
              </a:rPr>
              <a:pPr algn="r" eaLnBrk="1" hangingPunct="1"/>
              <a:t>75</a:t>
            </a:fld>
            <a:endParaRPr lang="ru-RU" altLang="ru-RU" b="1">
              <a:solidFill>
                <a:srgbClr val="1B6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251520" y="884106"/>
          <a:ext cx="8640960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950" y="115888"/>
            <a:ext cx="90360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Общий коэффициент смертности (на 1000 населения)</a:t>
            </a:r>
          </a:p>
        </p:txBody>
      </p:sp>
      <p:sp>
        <p:nvSpPr>
          <p:cNvPr id="34820" name="Прямоугольник 5"/>
          <p:cNvSpPr>
            <a:spLocks noChangeArrowheads="1"/>
          </p:cNvSpPr>
          <p:nvPr/>
        </p:nvSpPr>
        <p:spPr bwMode="auto">
          <a:xfrm>
            <a:off x="3348038" y="5661025"/>
            <a:ext cx="55451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>
                <a:latin typeface="Calibri" pitchFamily="34" charset="0"/>
              </a:rPr>
              <a:t>http://demoscope.ru/weekly/app/app4089.php</a:t>
            </a:r>
          </a:p>
        </p:txBody>
      </p:sp>
      <p:sp>
        <p:nvSpPr>
          <p:cNvPr id="34821" name="Rectangle 59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4508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lang="ru-RU" altLang="ru-RU" sz="2400" b="1">
              <a:latin typeface="Calibri" pitchFamily="34" charset="0"/>
            </a:endParaRPr>
          </a:p>
          <a:p>
            <a:pPr algn="ctr"/>
            <a:r>
              <a:rPr lang="ru-RU" altLang="ru-RU" sz="2000" b="1">
                <a:latin typeface="Calibri" pitchFamily="34" charset="0"/>
              </a:rPr>
              <a:t>Динамика общего коэффициента смертности населения в России, США, Франции, Финляндии и Германии (на 1000 населения)</a:t>
            </a:r>
          </a:p>
          <a:p>
            <a:pPr algn="ctr"/>
            <a:endParaRPr lang="ru-RU" altLang="ru-RU" sz="2400" b="1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0113" y="4292600"/>
            <a:ext cx="1943100" cy="1816100"/>
          </a:xfrm>
          <a:prstGeom prst="rect">
            <a:avLst/>
          </a:prstGeom>
          <a:ln w="158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buFontTx/>
              <a:buChar char="-"/>
              <a:defRPr/>
            </a:pPr>
            <a:r>
              <a:rPr lang="ru-RU" sz="1600" b="1" dirty="0">
                <a:solidFill>
                  <a:srgbClr val="FF0000"/>
                </a:solidFill>
                <a:latin typeface="+mn-lt"/>
              </a:rPr>
              <a:t>доля городского населения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&gt;</a:t>
            </a:r>
            <a:r>
              <a:rPr lang="ru-RU" sz="1600" b="1" dirty="0">
                <a:solidFill>
                  <a:srgbClr val="FF0000"/>
                </a:solidFill>
                <a:latin typeface="+mn-lt"/>
              </a:rPr>
              <a:t>50%</a:t>
            </a: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latin typeface="+mn-lt"/>
              </a:rPr>
              <a:t>(артериальная гипертония, ожирение, атеросклероз, СД) </a:t>
            </a: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latin typeface="+mn-lt"/>
              </a:rPr>
              <a:t>-алкоголь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1908175" y="3789363"/>
            <a:ext cx="0" cy="503237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124075" y="1196975"/>
            <a:ext cx="7938" cy="10160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39750" y="765175"/>
            <a:ext cx="8569325" cy="338138"/>
          </a:xfrm>
          <a:prstGeom prst="rect">
            <a:avLst/>
          </a:prstGeom>
          <a:ln w="158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latin typeface="+mn-lt"/>
              </a:rPr>
              <a:t>начало борьбы с факторами риска (59% успеха), новые лекарства и технологии (36% успеха)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43663" y="3860800"/>
            <a:ext cx="2520950" cy="18161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0033CC"/>
                </a:solidFill>
                <a:latin typeface="+mn-lt"/>
              </a:rPr>
              <a:t>Коррекция таких ФР как курение, алкоголь, нездоровое питание и низкая физическая активность позволят предотвратить 80%  случаев  ИБС, инсультов,  СД и 40% случаев рака.</a:t>
            </a:r>
            <a:endParaRPr lang="ru-RU" sz="1400" b="1" dirty="0">
              <a:latin typeface="+mn-lt"/>
            </a:endParaRPr>
          </a:p>
          <a:p>
            <a:pPr>
              <a:defRPr/>
            </a:pPr>
            <a:r>
              <a:rPr lang="ru-RU" sz="1400" b="1" dirty="0">
                <a:latin typeface="+mn-lt"/>
              </a:rPr>
              <a:t>                        </a:t>
            </a:r>
            <a:r>
              <a:rPr lang="ru-RU" sz="1400" b="1" dirty="0">
                <a:solidFill>
                  <a:srgbClr val="0033CC"/>
                </a:solidFill>
                <a:latin typeface="+mn-lt"/>
              </a:rPr>
              <a:t>ВОЗ, 2016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16238" y="3933825"/>
            <a:ext cx="1871662" cy="830263"/>
          </a:xfrm>
          <a:prstGeom prst="rect">
            <a:avLst/>
          </a:prstGeom>
          <a:ln w="158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latin typeface="+mn-lt"/>
              </a:rPr>
              <a:t>-социально-экономический стресс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3276600" y="2924175"/>
            <a:ext cx="0" cy="1009650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3217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  <a:solidFill>
            <a:srgbClr val="FFFF99"/>
          </a:solidFill>
          <a:ln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2400" b="1" smtClean="0"/>
              <a:t>Неинфекционные заболевания и их факторы риска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068638"/>
            <a:ext cx="9144000" cy="64611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33CC"/>
                </a:solidFill>
                <a:latin typeface="+mn-lt"/>
              </a:rPr>
              <a:t>1961 год – в рамках </a:t>
            </a:r>
            <a:r>
              <a:rPr lang="ru-RU" b="1" dirty="0" err="1">
                <a:solidFill>
                  <a:srgbClr val="0033CC"/>
                </a:solidFill>
                <a:latin typeface="+mn-lt"/>
              </a:rPr>
              <a:t>Фрамингемского</a:t>
            </a:r>
            <a:r>
              <a:rPr lang="ru-RU" b="1" dirty="0">
                <a:solidFill>
                  <a:srgbClr val="0033CC"/>
                </a:solidFill>
                <a:latin typeface="+mn-lt"/>
              </a:rPr>
              <a:t> исследования показано, что основными факторами риска ИБС являются курение, АГ и повышенный уровень холестерина</a:t>
            </a:r>
          </a:p>
        </p:txBody>
      </p:sp>
      <p:graphicFrame>
        <p:nvGraphicFramePr>
          <p:cNvPr id="1026" name="Диаграмма 6"/>
          <p:cNvGraphicFramePr>
            <a:graphicFrameLocks/>
          </p:cNvGraphicFramePr>
          <p:nvPr/>
        </p:nvGraphicFramePr>
        <p:xfrm>
          <a:off x="2195513" y="1125538"/>
          <a:ext cx="6697662" cy="221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r:id="rId3" imgW="6700085" imgH="2206943" progId="Excel.Chart.8">
                  <p:embed/>
                </p:oleObj>
              </mc:Choice>
              <mc:Fallback>
                <p:oleObj r:id="rId3" imgW="6700085" imgH="220694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1125538"/>
                        <a:ext cx="6697662" cy="2211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5288" y="836613"/>
            <a:ext cx="85534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Социально-значимые НИЗ являются причиной 84,5% смертей в современном мире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3860800"/>
          <a:ext cx="9144000" cy="3035299"/>
        </p:xfrm>
        <a:graphic>
          <a:graphicData uri="http://schemas.openxmlformats.org/drawingml/2006/table">
            <a:tbl>
              <a:tblPr/>
              <a:tblGrid>
                <a:gridCol w="2411760"/>
                <a:gridCol w="864096"/>
                <a:gridCol w="1728192"/>
                <a:gridCol w="2016224"/>
                <a:gridCol w="2123728"/>
              </a:tblGrid>
              <a:tr h="5048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Факторы риска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ССЗ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Онкологические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заболевания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Хронические бронхо-легочные заболевания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Сахарный диабет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Курение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Злоупотребление алкоголем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Нездоровое питание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Недостаток  физической активности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Ожирение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Повышенное АД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Гипергликемия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Повышенный холестерин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6468" marR="664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740650" y="6550025"/>
            <a:ext cx="93503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latin typeface="+mn-lt"/>
              </a:rPr>
              <a:t>ВОЗ, 2002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01013" y="2636838"/>
            <a:ext cx="93345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latin typeface="+mn-lt"/>
              </a:rPr>
              <a:t>ВОЗ, 2014</a:t>
            </a:r>
          </a:p>
        </p:txBody>
      </p:sp>
    </p:spTree>
    <p:extLst>
      <p:ext uri="{BB962C8B-B14F-4D97-AF65-F5344CB8AC3E}">
        <p14:creationId xmlns:p14="http://schemas.microsoft.com/office/powerpoint/2010/main" val="41667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3600" b="1" dirty="0">
                <a:solidFill>
                  <a:srgbClr val="C00000"/>
                </a:solidFill>
              </a:rPr>
              <a:t>Роль факторов образа жизни в формировании здоровья населения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772816"/>
            <a:ext cx="4896544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  <a:spcBef>
                <a:spcPct val="5000"/>
              </a:spcBef>
              <a:spcAft>
                <a:spcPct val="5000"/>
              </a:spcAft>
            </a:pPr>
            <a:r>
              <a:rPr lang="ru-RU" sz="4000" b="1" dirty="0" smtClean="0">
                <a:solidFill>
                  <a:srgbClr val="C00000"/>
                </a:solidFill>
              </a:rPr>
              <a:t>нарушения</a:t>
            </a:r>
            <a:r>
              <a:rPr lang="ru-RU" sz="4000" b="1" dirty="0" smtClean="0">
                <a:solidFill>
                  <a:srgbClr val="FF3300"/>
                </a:solidFill>
              </a:rPr>
              <a:t> </a:t>
            </a:r>
            <a:r>
              <a:rPr lang="ru-RU" sz="4000" b="1" dirty="0" smtClean="0">
                <a:solidFill>
                  <a:srgbClr val="0000CC"/>
                </a:solidFill>
              </a:rPr>
              <a:t>длительности </a:t>
            </a:r>
            <a:r>
              <a:rPr lang="ru-RU" sz="4000" b="1" dirty="0">
                <a:solidFill>
                  <a:srgbClr val="0000CC"/>
                </a:solidFill>
              </a:rPr>
              <a:t>и </a:t>
            </a:r>
            <a:r>
              <a:rPr lang="ru-RU" sz="4000" b="1" dirty="0" smtClean="0">
                <a:solidFill>
                  <a:srgbClr val="0000CC"/>
                </a:solidFill>
              </a:rPr>
              <a:t>режима </a:t>
            </a:r>
            <a:r>
              <a:rPr lang="ru-RU" sz="4000" b="1" dirty="0" smtClean="0">
                <a:solidFill>
                  <a:srgbClr val="C00000"/>
                </a:solidFill>
              </a:rPr>
              <a:t>сна</a:t>
            </a:r>
            <a:r>
              <a:rPr lang="ru-RU" sz="4000" b="1" dirty="0" smtClean="0">
                <a:solidFill>
                  <a:srgbClr val="FF3300"/>
                </a:solidFill>
              </a:rPr>
              <a:t> </a:t>
            </a:r>
            <a:r>
              <a:rPr lang="ru-RU" sz="4000" b="1" dirty="0" smtClean="0">
                <a:solidFill>
                  <a:srgbClr val="0000CC"/>
                </a:solidFill>
              </a:rPr>
              <a:t>– </a:t>
            </a:r>
            <a:r>
              <a:rPr lang="ru-RU" sz="4000" b="1" dirty="0">
                <a:solidFill>
                  <a:srgbClr val="0000CC"/>
                </a:solidFill>
              </a:rPr>
              <a:t>сокращает среднюю продолжительность жизни на</a:t>
            </a:r>
          </a:p>
          <a:p>
            <a:pPr algn="r">
              <a:lnSpc>
                <a:spcPts val="6000"/>
              </a:lnSpc>
            </a:pPr>
            <a:r>
              <a:rPr lang="ru-RU" sz="6000" b="1" dirty="0" smtClean="0">
                <a:solidFill>
                  <a:srgbClr val="FF3300"/>
                </a:solidFill>
              </a:rPr>
              <a:t>3 – 5 лет</a:t>
            </a:r>
            <a:endParaRPr lang="ru-RU" sz="6000" b="1" dirty="0">
              <a:solidFill>
                <a:srgbClr val="FF3300"/>
              </a:solidFill>
            </a:endParaRPr>
          </a:p>
        </p:txBody>
      </p:sp>
      <p:pic>
        <p:nvPicPr>
          <p:cNvPr id="6" name="Picture 2" descr="http://www.napshappen.net/wp-content/uploads/2010/09/nosedive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74272"/>
            <a:ext cx="3418049" cy="25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jeffwaldman.ca/wp-content/uploads/2015/03/Employee-Sleeping-on-the-Jo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99060"/>
            <a:ext cx="3562065" cy="22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557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3600" b="1" dirty="0">
                <a:solidFill>
                  <a:srgbClr val="C00000"/>
                </a:solidFill>
              </a:rPr>
              <a:t>Роль факторов образа жизни в формировании здоровья населения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851920" y="1600200"/>
            <a:ext cx="5112568" cy="4525963"/>
          </a:xfrm>
        </p:spPr>
        <p:txBody>
          <a:bodyPr>
            <a:normAutofit/>
          </a:bodyPr>
          <a:lstStyle/>
          <a:p>
            <a:pPr algn="r">
              <a:lnSpc>
                <a:spcPts val="4000"/>
              </a:lnSpc>
              <a:spcBef>
                <a:spcPct val="5000"/>
              </a:spcBef>
              <a:spcAft>
                <a:spcPct val="5000"/>
              </a:spcAft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отсутствие закаливающих </a:t>
            </a:r>
            <a:r>
              <a:rPr lang="ru-RU" sz="4000" b="1" dirty="0" smtClean="0">
                <a:solidFill>
                  <a:srgbClr val="0000CC"/>
                </a:solidFill>
              </a:rPr>
              <a:t>процедур </a:t>
            </a:r>
            <a:r>
              <a:rPr lang="ru-RU" sz="4000" b="1" dirty="0">
                <a:solidFill>
                  <a:srgbClr val="0000CC"/>
                </a:solidFill>
              </a:rPr>
              <a:t>– сокращает среднюю продолжительность жизни на</a:t>
            </a:r>
          </a:p>
          <a:p>
            <a:pPr algn="r">
              <a:lnSpc>
                <a:spcPts val="6000"/>
              </a:lnSpc>
              <a:spcBef>
                <a:spcPts val="0"/>
              </a:spcBef>
              <a:buNone/>
            </a:pPr>
            <a:r>
              <a:rPr lang="ru-RU" sz="6000" b="1" dirty="0" smtClean="0">
                <a:solidFill>
                  <a:srgbClr val="FF3300"/>
                </a:solidFill>
              </a:rPr>
              <a:t>4 – 6 лет</a:t>
            </a:r>
            <a:endParaRPr lang="ru-RU" sz="4000" dirty="0"/>
          </a:p>
        </p:txBody>
      </p:sp>
      <p:pic>
        <p:nvPicPr>
          <p:cNvPr id="6" name="Рисунок 4" descr="http://heartbum.ru/wp-content/uploads/235667687694.jpg">
            <a:hlinkClick r:id="rId2" tooltip="&quot;Упражнения после инфаркта&quot;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43" y="1844824"/>
            <a:ext cx="36004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7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1800" b="1" smtClean="0"/>
              <a:t>Г.И. Царегородцев (1983) </a:t>
            </a:r>
            <a:r>
              <a:rPr lang="ru-RU" altLang="ru-RU" sz="1800" smtClean="0"/>
              <a:t>определяет здоровье как состояние гармоничной саморегуляции и динамического равновесия со средой.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/>
              <a:t>Н.А. Агаджанян (1984)</a:t>
            </a:r>
            <a:r>
              <a:rPr lang="ru-RU" altLang="ru-RU" sz="1800" smtClean="0"/>
              <a:t>, изучая биологические ритмы человека, заключает, что здоровье представляет собой оптимальное соотношение взаимосвязанных эндогенных ритмов физиологических процессов и их соответствие внешним циклическим изменениям.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/>
              <a:t>Известный кардиохирург </a:t>
            </a:r>
            <a:r>
              <a:rPr lang="ru-RU" altLang="ru-RU" sz="1800" b="1" smtClean="0"/>
              <a:t>Н.М. Амосов (1987)</a:t>
            </a:r>
            <a:r>
              <a:rPr lang="ru-RU" altLang="ru-RU" sz="1800" smtClean="0"/>
              <a:t> рассматривает здоровье как способность использовать резервы организма. </a:t>
            </a:r>
          </a:p>
          <a:p>
            <a:pPr eaLnBrk="1" hangingPunct="1">
              <a:lnSpc>
                <a:spcPct val="80000"/>
              </a:lnSpc>
            </a:pPr>
            <a:endParaRPr lang="ru-RU" altLang="ru-RU" sz="1800" smtClean="0"/>
          </a:p>
          <a:p>
            <a:pPr eaLnBrk="1" hangingPunct="1">
              <a:lnSpc>
                <a:spcPct val="80000"/>
              </a:lnSpc>
            </a:pPr>
            <a:endParaRPr lang="ru-RU" altLang="ru-RU" sz="1800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1800" smtClean="0"/>
              <a:t>Нетрудно видеть, что во всех этих определениях отсутствуют четкие критерии оценки здоровья, тем не менее большинство ученых выделяет 2 признака </a:t>
            </a:r>
            <a:r>
              <a:rPr lang="ru-RU" altLang="ru-RU" sz="1800" b="1" smtClean="0"/>
              <a:t>(Г.А. Кураев, 1996)</a:t>
            </a:r>
            <a:r>
              <a:rPr lang="ru-RU" altLang="ru-RU" sz="1800" smtClean="0"/>
              <a:t>: </a:t>
            </a:r>
            <a:br>
              <a:rPr lang="ru-RU" altLang="ru-RU" sz="1800" smtClean="0"/>
            </a:br>
            <a:r>
              <a:rPr lang="ru-RU" altLang="ru-RU" sz="1800" smtClean="0"/>
              <a:t> - " социальный как мера трудоспособности, социальной активности, деятельного отношения человека к миру; </a:t>
            </a:r>
            <a:br>
              <a:rPr lang="ru-RU" altLang="ru-RU" sz="1800" smtClean="0"/>
            </a:br>
            <a:r>
              <a:rPr lang="ru-RU" altLang="ru-RU" sz="1800" smtClean="0"/>
              <a:t> - " личностный как стратегия жизни человека, степень господства человека над собой и над обстоятельствами жизни.</a:t>
            </a:r>
          </a:p>
        </p:txBody>
      </p:sp>
    </p:spTree>
    <p:extLst>
      <p:ext uri="{BB962C8B-B14F-4D97-AF65-F5344CB8AC3E}">
        <p14:creationId xmlns:p14="http://schemas.microsoft.com/office/powerpoint/2010/main" val="36129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3600" b="1" dirty="0" smtClean="0">
                <a:solidFill>
                  <a:srgbClr val="C00000"/>
                </a:solidFill>
              </a:rPr>
              <a:t>Роль факторов образа жизни в формировании здоровья населения</a:t>
            </a:r>
            <a:endParaRPr lang="ru-RU" sz="3600" dirty="0"/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3779912" y="1855365"/>
            <a:ext cx="5184576" cy="3589859"/>
          </a:xfrm>
        </p:spPr>
        <p:txBody>
          <a:bodyPr>
            <a:normAutofit/>
          </a:bodyPr>
          <a:lstStyle/>
          <a:p>
            <a:pPr algn="r">
              <a:lnSpc>
                <a:spcPts val="4500"/>
              </a:lnSpc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гиподинамия </a:t>
            </a:r>
            <a:r>
              <a:rPr lang="ru-RU" sz="4000" b="1" dirty="0">
                <a:solidFill>
                  <a:srgbClr val="0000CC"/>
                </a:solidFill>
                <a:latin typeface="+mj-lt"/>
              </a:rPr>
              <a:t>– сокращает </a:t>
            </a:r>
            <a:r>
              <a:rPr lang="ru-RU" sz="4000" b="1" dirty="0" smtClean="0">
                <a:solidFill>
                  <a:srgbClr val="0000CC"/>
                </a:solidFill>
                <a:latin typeface="+mj-lt"/>
              </a:rPr>
              <a:t>среднюю продолжительность </a:t>
            </a:r>
            <a:r>
              <a:rPr lang="ru-RU" sz="4000" b="1" dirty="0">
                <a:solidFill>
                  <a:srgbClr val="0000CC"/>
                </a:solidFill>
                <a:latin typeface="+mj-lt"/>
              </a:rPr>
              <a:t>жизни на</a:t>
            </a:r>
            <a:endParaRPr lang="ru-RU" sz="4000" b="1" dirty="0" smtClean="0">
              <a:solidFill>
                <a:srgbClr val="0000CC"/>
              </a:solidFill>
              <a:latin typeface="+mj-lt"/>
            </a:endParaRPr>
          </a:p>
          <a:p>
            <a:pPr algn="r" eaLnBrk="1" hangingPunct="1">
              <a:lnSpc>
                <a:spcPts val="6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6000" b="1" dirty="0" smtClean="0">
                <a:solidFill>
                  <a:srgbClr val="FF3300"/>
                </a:solidFill>
                <a:latin typeface="+mj-lt"/>
              </a:rPr>
              <a:t>6 – 8 лет</a:t>
            </a:r>
            <a:endParaRPr lang="ru-RU" sz="6000" dirty="0" smtClean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21507" name="Рисунок 10" descr="P_CAT7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3528392" cy="371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56869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ru-RU" sz="3600" b="1" dirty="0" smtClean="0">
                <a:solidFill>
                  <a:srgbClr val="C00000"/>
                </a:solidFill>
              </a:rPr>
              <a:t>Роль факторов образа жизни в формировании здоровья населения</a:t>
            </a:r>
            <a:endParaRPr lang="ru-RU" sz="3600" dirty="0"/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4355976" y="2060848"/>
            <a:ext cx="4536504" cy="1728193"/>
          </a:xfrm>
        </p:spPr>
        <p:txBody>
          <a:bodyPr>
            <a:noAutofit/>
          </a:bodyPr>
          <a:lstStyle/>
          <a:p>
            <a:pPr algn="r">
              <a:lnSpc>
                <a:spcPts val="4700"/>
              </a:lnSpc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курение </a:t>
            </a:r>
            <a:r>
              <a:rPr lang="ru-RU" sz="4000" b="1" dirty="0">
                <a:solidFill>
                  <a:srgbClr val="0000CC"/>
                </a:solidFill>
                <a:latin typeface="+mj-lt"/>
              </a:rPr>
              <a:t>– сокращает </a:t>
            </a:r>
            <a:r>
              <a:rPr lang="ru-RU" sz="4000" b="1" dirty="0" smtClean="0">
                <a:solidFill>
                  <a:srgbClr val="0000CC"/>
                </a:solidFill>
                <a:latin typeface="+mj-lt"/>
              </a:rPr>
              <a:t>среднюю</a:t>
            </a:r>
            <a:endParaRPr lang="ru-RU" dirty="0" smtClean="0"/>
          </a:p>
        </p:txBody>
      </p:sp>
      <p:pic>
        <p:nvPicPr>
          <p:cNvPr id="18435" name="Рисунок 3" descr="http://medportal.ru/common/11011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55121"/>
            <a:ext cx="4070796" cy="300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3" descr="http://www.grandex.ru/from_panel/2008-08/8-102448-rossiy-bez-tabak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455981"/>
            <a:ext cx="2736304" cy="218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851920" y="3789040"/>
            <a:ext cx="5137348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>
              <a:lnSpc>
                <a:spcPts val="4700"/>
              </a:lnSpc>
            </a:pPr>
            <a:r>
              <a:rPr lang="ru-RU" sz="4000" b="1" dirty="0">
                <a:solidFill>
                  <a:srgbClr val="0000CC"/>
                </a:solidFill>
              </a:rPr>
              <a:t>продолжительность жизни на</a:t>
            </a:r>
          </a:p>
          <a:p>
            <a:pPr marL="342900" lvl="0" indent="-342900" algn="r">
              <a:lnSpc>
                <a:spcPts val="6000"/>
              </a:lnSpc>
            </a:pPr>
            <a:r>
              <a:rPr lang="ru-RU" sz="6000" b="1" dirty="0">
                <a:solidFill>
                  <a:srgbClr val="006600"/>
                </a:solidFill>
              </a:rPr>
              <a:t> </a:t>
            </a:r>
            <a:r>
              <a:rPr lang="ru-RU" sz="6000" b="1" dirty="0" smtClean="0">
                <a:solidFill>
                  <a:srgbClr val="FF3300"/>
                </a:solidFill>
              </a:rPr>
              <a:t>8 – 9 лет</a:t>
            </a:r>
            <a:endParaRPr lang="ru-RU" sz="60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817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3600" b="1" dirty="0" smtClean="0">
                <a:solidFill>
                  <a:srgbClr val="C00000"/>
                </a:solidFill>
              </a:rPr>
              <a:t>Роль факторов образа жизни в формировании здоровья населения</a:t>
            </a:r>
            <a:endParaRPr lang="ru-RU" sz="3600" dirty="0"/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2987824" y="1600200"/>
            <a:ext cx="5976664" cy="4525963"/>
          </a:xfrm>
        </p:spPr>
        <p:txBody>
          <a:bodyPr>
            <a:noAutofit/>
          </a:bodyPr>
          <a:lstStyle/>
          <a:p>
            <a:pPr algn="r" eaLnBrk="1" hangingPunct="1">
              <a:lnSpc>
                <a:spcPts val="47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отсутствие навыков </a:t>
            </a:r>
            <a:r>
              <a:rPr lang="ru-RU" sz="3600" b="1" dirty="0" smtClean="0">
                <a:solidFill>
                  <a:srgbClr val="0000CC"/>
                </a:solidFill>
                <a:latin typeface="+mj-lt"/>
              </a:rPr>
              <a:t>по снятию психоэмоциональных стрессов – </a:t>
            </a:r>
            <a:r>
              <a:rPr lang="ru-RU" sz="3600" b="1" dirty="0">
                <a:solidFill>
                  <a:srgbClr val="0000CC"/>
                </a:solidFill>
                <a:latin typeface="+mj-lt"/>
              </a:rPr>
              <a:t>сокращает </a:t>
            </a:r>
            <a:r>
              <a:rPr lang="ru-RU" sz="3600" b="1" dirty="0" smtClean="0">
                <a:solidFill>
                  <a:srgbClr val="0000CC"/>
                </a:solidFill>
                <a:latin typeface="+mj-lt"/>
              </a:rPr>
              <a:t>среднюю продолжительность жизни </a:t>
            </a:r>
          </a:p>
          <a:p>
            <a:pPr algn="r" eaLnBrk="1" hangingPunct="1">
              <a:lnSpc>
                <a:spcPts val="45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3600" b="1" dirty="0" smtClean="0">
                <a:solidFill>
                  <a:srgbClr val="0000CC"/>
                </a:solidFill>
                <a:latin typeface="+mj-lt"/>
              </a:rPr>
              <a:t>на </a:t>
            </a:r>
            <a:r>
              <a:rPr lang="ru-RU" sz="3600" b="1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ru-RU" sz="6000" b="1" dirty="0" smtClean="0">
                <a:solidFill>
                  <a:srgbClr val="FF3300"/>
                </a:solidFill>
                <a:latin typeface="+mj-lt"/>
              </a:rPr>
              <a:t>5 – 10 лет</a:t>
            </a:r>
            <a:endParaRPr lang="ru-RU" sz="3600" dirty="0" smtClean="0">
              <a:latin typeface="+mj-lt"/>
            </a:endParaRPr>
          </a:p>
        </p:txBody>
      </p:sp>
      <p:pic>
        <p:nvPicPr>
          <p:cNvPr id="8" name="Picture 2" descr="http://www.gpclub.ru/upkeep/uploads/2015/02/aa40c0e2527af2b49b1ed5baf2367bb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45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ru-RU" sz="3600" b="1" dirty="0" smtClean="0">
                <a:solidFill>
                  <a:srgbClr val="C00000"/>
                </a:solidFill>
              </a:rPr>
              <a:t>Роль факторов образа жизни в формировании здоровья населения</a:t>
            </a:r>
            <a:endParaRPr lang="ru-RU" sz="3600" dirty="0"/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1979712" y="1628801"/>
            <a:ext cx="6336704" cy="1944216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ts val="48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нерациональное питание </a:t>
            </a:r>
            <a:r>
              <a:rPr lang="ru-RU" sz="4000" b="1" dirty="0">
                <a:solidFill>
                  <a:srgbClr val="0000CC"/>
                </a:solidFill>
                <a:latin typeface="+mj-lt"/>
              </a:rPr>
              <a:t>– сокращает среднюю продолжительность </a:t>
            </a:r>
            <a:endParaRPr lang="ru-RU" sz="4000" b="1" dirty="0" smtClean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5" name="Рисунок 3" descr="http://www.grandex.ru/from_panel/2009-02/11-091216-ogireni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1728192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cutebabywallpapers.com/wp-content/uploads/2015/05/Intelligent-baby-working-wallpa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950" y="3501008"/>
            <a:ext cx="2482537" cy="248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3394735"/>
            <a:ext cx="48245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800"/>
              </a:lnSpc>
            </a:pPr>
            <a:r>
              <a:rPr lang="ru-RU" sz="4000" b="1" dirty="0">
                <a:solidFill>
                  <a:srgbClr val="0000CC"/>
                </a:solidFill>
              </a:rPr>
              <a:t>жизни при наличии избыточного веса на </a:t>
            </a:r>
            <a:r>
              <a:rPr lang="ru-RU" sz="6000" b="1" dirty="0">
                <a:solidFill>
                  <a:srgbClr val="FF3300"/>
                </a:solidFill>
              </a:rPr>
              <a:t>1 год  </a:t>
            </a:r>
            <a:r>
              <a:rPr lang="ru-RU" sz="4000" b="1" dirty="0">
                <a:solidFill>
                  <a:srgbClr val="0000CC"/>
                </a:solidFill>
              </a:rPr>
              <a:t>в  расчете </a:t>
            </a:r>
            <a:r>
              <a:rPr lang="ru-RU" sz="4000" b="1" dirty="0" smtClean="0">
                <a:solidFill>
                  <a:srgbClr val="0000CC"/>
                </a:solidFill>
              </a:rPr>
              <a:t>на </a:t>
            </a:r>
            <a:r>
              <a:rPr lang="ru-RU" sz="4000" b="1" dirty="0">
                <a:solidFill>
                  <a:srgbClr val="0000CC"/>
                </a:solidFill>
              </a:rPr>
              <a:t>4 кг лишнего веса</a:t>
            </a:r>
            <a:endParaRPr lang="ru-RU" sz="4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501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3600" b="1" dirty="0" smtClean="0">
                <a:solidFill>
                  <a:srgbClr val="C00000"/>
                </a:solidFill>
              </a:rPr>
              <a:t>Роль факторов образа жизни в формировании здоровья населения</a:t>
            </a:r>
            <a:endParaRPr lang="ru-RU" sz="3600" dirty="0"/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2339752" y="1484784"/>
            <a:ext cx="5400600" cy="4824536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ts val="5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злоупотребление </a:t>
            </a:r>
          </a:p>
          <a:p>
            <a:pPr marL="0" indent="0" eaLnBrk="1" hangingPunct="1">
              <a:lnSpc>
                <a:spcPts val="5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алкоголем 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ru-RU" sz="4000" b="1" dirty="0">
                <a:solidFill>
                  <a:srgbClr val="0000CC"/>
                </a:solidFill>
                <a:latin typeface="+mj-lt"/>
              </a:rPr>
              <a:t>– сокращает </a:t>
            </a:r>
            <a:r>
              <a:rPr lang="ru-RU" sz="4000" b="1" dirty="0" smtClean="0">
                <a:solidFill>
                  <a:srgbClr val="0000CC"/>
                </a:solidFill>
                <a:latin typeface="+mj-lt"/>
              </a:rPr>
              <a:t>среднюю продолжительность </a:t>
            </a:r>
            <a:r>
              <a:rPr lang="ru-RU" sz="4000" b="1" dirty="0">
                <a:solidFill>
                  <a:srgbClr val="0000CC"/>
                </a:solidFill>
                <a:latin typeface="+mj-lt"/>
              </a:rPr>
              <a:t>жизни </a:t>
            </a:r>
            <a:r>
              <a:rPr lang="ru-RU" sz="4000" b="1" dirty="0" smtClean="0">
                <a:solidFill>
                  <a:srgbClr val="0000CC"/>
                </a:solidFill>
                <a:latin typeface="+mj-lt"/>
              </a:rPr>
              <a:t>у мужчин на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ru-RU" sz="6000" b="1" dirty="0" smtClean="0">
                <a:solidFill>
                  <a:srgbClr val="FF3300"/>
                </a:solidFill>
                <a:latin typeface="+mj-lt"/>
              </a:rPr>
              <a:t>25 – 26 лет</a:t>
            </a:r>
            <a:endParaRPr lang="ru-RU" sz="6000" dirty="0" smtClean="0">
              <a:latin typeface="+mj-lt"/>
            </a:endParaRPr>
          </a:p>
        </p:txBody>
      </p:sp>
      <p:pic>
        <p:nvPicPr>
          <p:cNvPr id="19459" name="Рисунок 3" descr="http://medportal.ru/common/16100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680520"/>
            <a:ext cx="255577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3" descr="http://heartbum.ru/wp-content/uploads/pic1-150x150.jpg">
            <a:hlinkClick r:id="rId3" tooltip="&quot;Влияния алкоголя на развитие ишемической болезни&quot;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98783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dirty="0" smtClean="0"/>
              <a:t>Медицинское обеспечение (10-15%)</a:t>
            </a:r>
            <a:r>
              <a:rPr lang="ru-RU" altLang="ru-RU" sz="4000" dirty="0" smtClean="0"/>
              <a:t>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b="1" dirty="0" smtClean="0"/>
              <a:t>Укрепляющие</a:t>
            </a:r>
            <a:r>
              <a:rPr lang="ru-RU" altLang="ru-RU" sz="28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/>
              <a:t>   Медицинский скрининг, высокий уровень профилактических мероприятий, своевременная и полноценная медицинская помощь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 dirty="0" smtClean="0"/>
              <a:t>Ухудшающие</a:t>
            </a:r>
            <a:r>
              <a:rPr lang="ru-RU" altLang="ru-RU" sz="28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/>
              <a:t>    Отсутствие постоянного медицинского контроля за динамикой здоровья, низкий уровень первичной профилактики, некачественное медицинское обслуживание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36521678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032" name="Group 288"/>
          <p:cNvGraphicFramePr>
            <a:graphicFrameLocks noGrp="1"/>
          </p:cNvGraphicFramePr>
          <p:nvPr>
            <p:ph/>
          </p:nvPr>
        </p:nvGraphicFramePr>
        <p:xfrm>
          <a:off x="457200" y="274638"/>
          <a:ext cx="8229600" cy="5975351"/>
        </p:xfrm>
        <a:graphic>
          <a:graphicData uri="http://schemas.openxmlformats.org/drawingml/2006/table">
            <a:tbl>
              <a:tblPr/>
              <a:tblGrid>
                <a:gridCol w="1646238"/>
                <a:gridCol w="1646237"/>
                <a:gridCol w="1644650"/>
                <a:gridCol w="1646238"/>
                <a:gridCol w="1646237"/>
              </a:tblGrid>
              <a:tr h="33527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Заболевание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Неблагоприятный фактор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9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 жизни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Генетический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Внешняя среда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Медицинское обеспечение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318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Ишемическая болезнь сердца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7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Рак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2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Диабет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Пневмония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64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Цирроз печени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1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Самоубийства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9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Транспортный травматизм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5556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smtClean="0"/>
              <a:t>    Осознанная ответственность общества и, прежде всего, каждого человека за сохранение и поддержание на надлежащем уровне собственного здоровья…- ключевой фактор, без которого усилия служб национального здравоохранения по достижению здоровья для всех будут оставаться недостаточно эффективными.</a:t>
            </a:r>
            <a:endParaRPr lang="ru-RU" altLang="ru-RU" sz="2800" i="1" smtClean="0"/>
          </a:p>
          <a:p>
            <a:pPr algn="r" eaLnBrk="1" hangingPunct="1">
              <a:buFontTx/>
              <a:buNone/>
            </a:pPr>
            <a:r>
              <a:rPr lang="ru-RU" altLang="ru-RU" sz="2800" i="1" smtClean="0"/>
              <a:t>Исполком ВОЗ, 1995</a:t>
            </a:r>
          </a:p>
        </p:txBody>
      </p:sp>
    </p:spTree>
    <p:extLst>
      <p:ext uri="{BB962C8B-B14F-4D97-AF65-F5344CB8AC3E}">
        <p14:creationId xmlns:p14="http://schemas.microsoft.com/office/powerpoint/2010/main" val="37527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" y="404664"/>
            <a:ext cx="907868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45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/>
              <a:t>Здоровье как социальная категория определяет 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способность к обучению и воспитанию: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наличие постоянной любознательности,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стремление и умение учиться и познавать мир в любом возрастном периоде.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общение,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умение находить свое место в коллективе людей,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готовность к сотрудничеству и способность к эффективной совместной деятельности;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способность к трудовой 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39591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2277</Words>
  <Application>Microsoft Office PowerPoint</Application>
  <PresentationFormat>Экран (4:3)</PresentationFormat>
  <Paragraphs>596</Paragraphs>
  <Slides>88</Slides>
  <Notes>39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88</vt:i4>
      </vt:variant>
    </vt:vector>
  </HeadingPairs>
  <TitlesOfParts>
    <vt:vector size="91" baseType="lpstr">
      <vt:lpstr>Тема Office</vt:lpstr>
      <vt:lpstr>Диаграмма Microsoft Excel</vt:lpstr>
      <vt:lpstr>Visio</vt:lpstr>
      <vt:lpstr>Красноярский государственный медицинский университет  им. проф. В.Ф. Войно-Ясенецкого Кафедра управления в здравоохранении ИПО </vt:lpstr>
      <vt:lpstr>Цель лекции</vt:lpstr>
      <vt:lpstr>План лекции</vt:lpstr>
      <vt:lpstr>Презентация PowerPoint</vt:lpstr>
      <vt:lpstr>Определение понятий здоровья </vt:lpstr>
      <vt:lpstr>Презентация PowerPoint</vt:lpstr>
      <vt:lpstr>Другие определения здоровья</vt:lpstr>
      <vt:lpstr>Презентация PowerPoint</vt:lpstr>
      <vt:lpstr>Здоровье как социальная категория определяет :</vt:lpstr>
      <vt:lpstr>Характеристика признаков, определяющих здоровье (Е.А. Овчаров, 1996)</vt:lpstr>
      <vt:lpstr>Показатели индивидуального здоровья</vt:lpstr>
      <vt:lpstr>Соматический уровень</vt:lpstr>
      <vt:lpstr>Психический уровень</vt:lpstr>
      <vt:lpstr>Духовный уровень</vt:lpstr>
      <vt:lpstr>Холистическая (целостная) модель здоровья </vt:lpstr>
      <vt:lpstr> 10-15 лет назад удельный вес здоровых людей составлял более 40%. В последнее время он сократился до 20-23%, максимум до 25%. Практически здоровых, столько же - 20-25%. Оставшаяся половина - это больные. Примерно 50% из этих больных находятся в состоянии декомпенсации и нуждаются в стационарном лечении.  </vt:lpstr>
      <vt:lpstr>Индивидуальное здоровье  оценивается по самочувствию, наличию жалоб, заболеваний, физическому состоянию, трудоспособности.  </vt:lpstr>
      <vt:lpstr>Общественное здоровье является производным от здоровья индивидуумов, его формирующих, однако не является их простой суммой.</vt:lpstr>
      <vt:lpstr>Определения общественного здоровья, данные Минздравом РФ:</vt:lpstr>
      <vt:lpstr>Презентация PowerPoint</vt:lpstr>
      <vt:lpstr>Презентация PowerPoint</vt:lpstr>
      <vt:lpstr>Презентация PowerPoint</vt:lpstr>
      <vt:lpstr>Презентация PowerPoint</vt:lpstr>
      <vt:lpstr>Ожидаемая продолжительность жизни при рождении РФ до 2015 г.</vt:lpstr>
      <vt:lpstr>По оценке Росстата в России увеличилась продолжительность жизни</vt:lpstr>
      <vt:lpstr>Презентация PowerPoint</vt:lpstr>
      <vt:lpstr>Ожидаемая продолжительность жизни</vt:lpstr>
      <vt:lpstr>Рост продолжительности жизни </vt:lpstr>
      <vt:lpstr>Презентация PowerPoint</vt:lpstr>
      <vt:lpstr>Коэффициент младенческой смертности (вероятность смерти до достижения 1 года  на 1000 живорожденных) </vt:lpstr>
      <vt:lpstr>Младенческая смертность в Российской Федерации  на 1000 родившихся живыми</vt:lpstr>
      <vt:lpstr>Коэффициенты младенческой смертности по отдельным странам мира</vt:lpstr>
      <vt:lpstr>Суммарный коэффициент рождаемости РФ</vt:lpstr>
      <vt:lpstr>Естественный прирост населения и рождаемость,  в тыс. человек, 1990-2031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Численность постоянного населения</vt:lpstr>
      <vt:lpstr>Численность городского и сельского населения  </vt:lpstr>
      <vt:lpstr>Соотношение основных возрастных групп населения Красноярского края в 2005, 2010 и 2014 годах </vt:lpstr>
      <vt:lpstr>Возрастно-половая структура населения  на 1 января 2015 года</vt:lpstr>
      <vt:lpstr>Рождаемость, смертность  и естественный прирост населения  (на 1000 населения)</vt:lpstr>
      <vt:lpstr>Структура общей смертности населения</vt:lpstr>
      <vt:lpstr>Определение ВОЗ гласит:  «Заболевание - это любое субъективное или объективное отклонение от нормального физиологического состояния организма».</vt:lpstr>
      <vt:lpstr>Федеральный закон РФ от 21 ноября 2011 г. N 323-ФЗ "Об основах охраны здоровья граждан в Российской Федерации" Статья 2. Основные понятия, используемые в настоящем Федеральном законе   п.16) Заболевание - возникающее в связи с воздействием патогенных факторов нарушение деятельности организма, работоспособности, способности адаптироваться к изменяющимся условиям внешней и внутренней среды при одновременном изменении защитно-компенсаторных и защитно-приспособительных реакций и механизмов организма. </vt:lpstr>
      <vt:lpstr>Заболеваемость населения  Красноярского края</vt:lpstr>
      <vt:lpstr>Структура общей заболеваемости взрослого населения Красноярского края</vt:lpstr>
      <vt:lpstr>Структура общей заболеваемости (все население) Красноярского края</vt:lpstr>
      <vt:lpstr>Динамика общей и первичной заболеваемости болезнями системы кровообращения в Красноярском крае  (на 1 000 человек населения)</vt:lpstr>
      <vt:lpstr>Злокачественные новообразования в Красноярском крае</vt:lpstr>
      <vt:lpstr>Заболеваемость злокачественными новообразованиями в Красноярском крае, РФ и СФО (на 100 тыс. населения)</vt:lpstr>
      <vt:lpstr>Запущенность в диагностике  злокачественных новообразованиях</vt:lpstr>
      <vt:lpstr>ЗДОРОВЬЕ И ЗДРАВООХРАНЕНИЕ                   степень влияния</vt:lpstr>
      <vt:lpstr>Какова функция здоровья? </vt:lpstr>
      <vt:lpstr>Основные факторы, формирующие здоровье </vt:lpstr>
      <vt:lpstr>Генетические (15-20%) </vt:lpstr>
      <vt:lpstr>Состояние окружающей среды (20-25%) </vt:lpstr>
      <vt:lpstr>Условия и образ жизни (50-55%) </vt:lpstr>
      <vt:lpstr>Социокультурные факторы заболеваемости</vt:lpstr>
      <vt:lpstr>Социально-демографические факторы</vt:lpstr>
      <vt:lpstr>Культурные традиции семейной жизни</vt:lpstr>
      <vt:lpstr>Работа</vt:lpstr>
      <vt:lpstr>Социальные группы риска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Продажа алкогольных напитков и пива в абсолютном алкоголе  на душу населения, литр, январь-декабрь 2009 года</vt:lpstr>
      <vt:lpstr>Презентация PowerPoint</vt:lpstr>
      <vt:lpstr>Презентация PowerPoint</vt:lpstr>
      <vt:lpstr>Презентация PowerPoint</vt:lpstr>
      <vt:lpstr>Неинфекционные заболевания и их факторы риска</vt:lpstr>
      <vt:lpstr>Роль факторов образа жизни в формировании здоровья населения</vt:lpstr>
      <vt:lpstr>Роль факторов образа жизни в формировании здоровья населения</vt:lpstr>
      <vt:lpstr>Роль факторов образа жизни в формировании здоровья населения</vt:lpstr>
      <vt:lpstr>Роль факторов образа жизни в формировании здоровья населения</vt:lpstr>
      <vt:lpstr>Роль факторов образа жизни в формировании здоровья населения</vt:lpstr>
      <vt:lpstr>Роль факторов образа жизни в формировании здоровья населения</vt:lpstr>
      <vt:lpstr>Роль факторов образа жизни в формировании здоровья населения</vt:lpstr>
      <vt:lpstr>Медицинское обеспечение (10-15%)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Красноярский государственный медицинский университет  им. проф. В.Ф. Войно-Ясенецкого Кафедра управления в здравоохранении ИПО </dc:title>
  <dc:creator>tech</dc:creator>
  <cp:lastModifiedBy>tech</cp:lastModifiedBy>
  <cp:revision>8</cp:revision>
  <dcterms:created xsi:type="dcterms:W3CDTF">2016-11-05T04:54:08Z</dcterms:created>
  <dcterms:modified xsi:type="dcterms:W3CDTF">2016-11-05T06:48:06Z</dcterms:modified>
</cp:coreProperties>
</file>